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media/audio1" ContentType="audio/x-wav"/>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9"/>
  </p:notesMasterIdLst>
  <p:sldIdLst>
    <p:sldId id="399" r:id="rId2"/>
    <p:sldId id="257" r:id="rId3"/>
    <p:sldId id="274" r:id="rId4"/>
    <p:sldId id="394" r:id="rId5"/>
    <p:sldId id="276" r:id="rId6"/>
    <p:sldId id="280" r:id="rId7"/>
    <p:sldId id="281" r:id="rId8"/>
    <p:sldId id="283" r:id="rId9"/>
    <p:sldId id="284" r:id="rId10"/>
    <p:sldId id="285" r:id="rId11"/>
    <p:sldId id="286" r:id="rId12"/>
    <p:sldId id="287" r:id="rId13"/>
    <p:sldId id="396" r:id="rId14"/>
    <p:sldId id="289" r:id="rId15"/>
    <p:sldId id="290" r:id="rId16"/>
    <p:sldId id="291" r:id="rId17"/>
    <p:sldId id="292" r:id="rId18"/>
    <p:sldId id="293" r:id="rId19"/>
    <p:sldId id="294" r:id="rId20"/>
    <p:sldId id="295" r:id="rId21"/>
    <p:sldId id="296" r:id="rId22"/>
    <p:sldId id="297" r:id="rId23"/>
    <p:sldId id="298" r:id="rId24"/>
    <p:sldId id="299" r:id="rId25"/>
    <p:sldId id="300" r:id="rId26"/>
    <p:sldId id="310" r:id="rId27"/>
    <p:sldId id="302" r:id="rId28"/>
    <p:sldId id="303" r:id="rId29"/>
    <p:sldId id="305" r:id="rId30"/>
    <p:sldId id="306" r:id="rId31"/>
    <p:sldId id="307" r:id="rId32"/>
    <p:sldId id="308" r:id="rId33"/>
    <p:sldId id="309" r:id="rId34"/>
    <p:sldId id="259" r:id="rId35"/>
    <p:sldId id="314" r:id="rId36"/>
    <p:sldId id="312" r:id="rId37"/>
    <p:sldId id="313" r:id="rId38"/>
    <p:sldId id="319" r:id="rId39"/>
    <p:sldId id="315" r:id="rId40"/>
    <p:sldId id="318" r:id="rId41"/>
    <p:sldId id="316" r:id="rId42"/>
    <p:sldId id="321" r:id="rId43"/>
    <p:sldId id="386" r:id="rId44"/>
    <p:sldId id="387" r:id="rId45"/>
    <p:sldId id="390" r:id="rId46"/>
    <p:sldId id="388" r:id="rId47"/>
    <p:sldId id="389" r:id="rId48"/>
    <p:sldId id="346" r:id="rId49"/>
    <p:sldId id="347" r:id="rId50"/>
    <p:sldId id="348" r:id="rId51"/>
    <p:sldId id="369" r:id="rId52"/>
    <p:sldId id="349" r:id="rId53"/>
    <p:sldId id="350" r:id="rId54"/>
    <p:sldId id="352" r:id="rId55"/>
    <p:sldId id="370" r:id="rId56"/>
    <p:sldId id="379" r:id="rId57"/>
    <p:sldId id="371" r:id="rId58"/>
    <p:sldId id="374" r:id="rId59"/>
    <p:sldId id="372" r:id="rId60"/>
    <p:sldId id="373" r:id="rId61"/>
    <p:sldId id="375" r:id="rId62"/>
    <p:sldId id="391" r:id="rId63"/>
    <p:sldId id="378" r:id="rId64"/>
    <p:sldId id="380" r:id="rId65"/>
    <p:sldId id="376" r:id="rId66"/>
    <p:sldId id="392" r:id="rId67"/>
    <p:sldId id="401" r:id="rId68"/>
  </p:sldIdLst>
  <p:sldSz cx="9144000" cy="6858000" type="screen4x3"/>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RIRoOpHa8y8mLtQuSTTCA==" hashData="h+CrxZqTFBbZNki2kCmi8I2Ojq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D2F"/>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1128"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o-RO"/>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5E0903-E884-4239-A758-9039EB0FBE33}" type="datetimeFigureOut">
              <a:rPr lang="ro-RO" smtClean="0"/>
              <a:t>17.10.2018</a:t>
            </a:fld>
            <a:endParaRPr lang="ro-RO"/>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o-RO"/>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o-RO"/>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DFBBE4-65D8-41A8-940D-D019892F484B}" type="slidenum">
              <a:rPr lang="ro-RO" smtClean="0"/>
              <a:t>‹#›</a:t>
            </a:fld>
            <a:endParaRPr lang="ro-RO"/>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90C9FD1E-CBA2-4922-98EC-4029BF6C5B94}" type="slidenum">
              <a:rPr lang="fr-FR" smtClean="0"/>
              <a:pPr/>
              <a:t>67</a:t>
            </a:fld>
            <a:endParaRPr lang="fr-FR" smtClean="0"/>
          </a:p>
        </p:txBody>
      </p:sp>
      <p:sp>
        <p:nvSpPr>
          <p:cNvPr id="26627"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6628"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o-RO" smtClean="0"/>
          </a:p>
        </p:txBody>
      </p:sp>
      <p:sp>
        <p:nvSpPr>
          <p:cNvPr id="26629" name="Espace réservé du numéro de diapositiv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A10EF951-308A-481E-8711-5C3DF3EF258A}" type="slidenum">
              <a:rPr lang="fr-FR" sz="1200">
                <a:latin typeface="Calibri" pitchFamily="34" charset="0"/>
              </a:rPr>
              <a:pPr algn="r"/>
              <a:t>67</a:t>
            </a:fld>
            <a:endParaRPr lang="fr-FR" sz="120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ro-RO"/>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ro-RO"/>
          </a:p>
        </p:txBody>
      </p:sp>
      <p:sp>
        <p:nvSpPr>
          <p:cNvPr id="4" name="Date Placeholder 3"/>
          <p:cNvSpPr>
            <a:spLocks noGrp="1"/>
          </p:cNvSpPr>
          <p:nvPr>
            <p:ph type="dt" sz="half" idx="10"/>
          </p:nvPr>
        </p:nvSpPr>
        <p:spPr/>
        <p:txBody>
          <a:bodyPr/>
          <a:lstStyle/>
          <a:p>
            <a:fld id="{ADA48F2A-7DC0-4035-89C6-059323E13081}" type="datetimeFigureOut">
              <a:rPr lang="ro-RO" smtClean="0"/>
              <a:pPr/>
              <a:t>17.10.2018</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4135CDC-AA10-4613-BCE8-48665A7A5E92}" type="slidenum">
              <a:rPr lang="ro-RO" smtClean="0"/>
              <a:pPr/>
              <a:t>‹#›</a:t>
            </a:fld>
            <a:endParaRPr lang="ro-R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ADA48F2A-7DC0-4035-89C6-059323E13081}" type="datetimeFigureOut">
              <a:rPr lang="ro-RO" smtClean="0"/>
              <a:pPr/>
              <a:t>17.10.2018</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4135CDC-AA10-4613-BCE8-48665A7A5E92}" type="slidenum">
              <a:rPr lang="ro-RO" smtClean="0"/>
              <a:pPr/>
              <a:t>‹#›</a:t>
            </a:fld>
            <a:endParaRPr lang="ro-R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ro-RO"/>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A48F2A-7DC0-4035-89C6-059323E13081}" type="datetimeFigureOut">
              <a:rPr lang="ro-RO" smtClean="0"/>
              <a:pPr/>
              <a:t>17.10.2018</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4135CDC-AA10-4613-BCE8-48665A7A5E92}" type="slidenum">
              <a:rPr lang="ro-RO" smtClean="0"/>
              <a:pPr/>
              <a:t>‹#›</a:t>
            </a:fld>
            <a:endParaRPr lang="ro-R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Date Placeholder 4"/>
          <p:cNvSpPr>
            <a:spLocks noGrp="1"/>
          </p:cNvSpPr>
          <p:nvPr>
            <p:ph type="dt" sz="half" idx="10"/>
          </p:nvPr>
        </p:nvSpPr>
        <p:spPr/>
        <p:txBody>
          <a:bodyPr/>
          <a:lstStyle/>
          <a:p>
            <a:fld id="{ADA48F2A-7DC0-4035-89C6-059323E13081}" type="datetimeFigureOut">
              <a:rPr lang="ro-RO" smtClean="0"/>
              <a:pPr/>
              <a:t>17.10.2018</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54135CDC-AA10-4613-BCE8-48665A7A5E92}" type="slidenum">
              <a:rPr lang="ro-RO" smtClean="0"/>
              <a:pPr/>
              <a:t>‹#›</a:t>
            </a:fld>
            <a:endParaRPr lang="ro-R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ro-RO"/>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7" name="Date Placeholder 6"/>
          <p:cNvSpPr>
            <a:spLocks noGrp="1"/>
          </p:cNvSpPr>
          <p:nvPr>
            <p:ph type="dt" sz="half" idx="10"/>
          </p:nvPr>
        </p:nvSpPr>
        <p:spPr/>
        <p:txBody>
          <a:bodyPr/>
          <a:lstStyle/>
          <a:p>
            <a:fld id="{ADA48F2A-7DC0-4035-89C6-059323E13081}" type="datetimeFigureOut">
              <a:rPr lang="ro-RO" smtClean="0"/>
              <a:pPr/>
              <a:t>17.10.2018</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54135CDC-AA10-4613-BCE8-48665A7A5E92}" type="slidenum">
              <a:rPr lang="ro-RO" smtClean="0"/>
              <a:pPr/>
              <a:t>‹#›</a:t>
            </a:fld>
            <a:endParaRPr lang="ro-R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Date Placeholder 2"/>
          <p:cNvSpPr>
            <a:spLocks noGrp="1"/>
          </p:cNvSpPr>
          <p:nvPr>
            <p:ph type="dt" sz="half" idx="10"/>
          </p:nvPr>
        </p:nvSpPr>
        <p:spPr/>
        <p:txBody>
          <a:bodyPr/>
          <a:lstStyle/>
          <a:p>
            <a:fld id="{ADA48F2A-7DC0-4035-89C6-059323E13081}" type="datetimeFigureOut">
              <a:rPr lang="ro-RO" smtClean="0"/>
              <a:pPr/>
              <a:t>17.10.2018</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54135CDC-AA10-4613-BCE8-48665A7A5E92}" type="slidenum">
              <a:rPr lang="ro-RO" smtClean="0"/>
              <a:pPr/>
              <a:t>‹#›</a:t>
            </a:fld>
            <a:endParaRPr lang="ro-R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A48F2A-7DC0-4035-89C6-059323E13081}" type="datetimeFigureOut">
              <a:rPr lang="ro-RO" smtClean="0"/>
              <a:pPr/>
              <a:t>17.10.2018</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54135CDC-AA10-4613-BCE8-48665A7A5E92}" type="slidenum">
              <a:rPr lang="ro-RO" smtClean="0"/>
              <a:pPr/>
              <a:t>‹#›</a:t>
            </a:fld>
            <a:endParaRPr lang="ro-R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ro-RO"/>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A48F2A-7DC0-4035-89C6-059323E13081}" type="datetimeFigureOut">
              <a:rPr lang="ro-RO" smtClean="0"/>
              <a:pPr/>
              <a:t>17.10.2018</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54135CDC-AA10-4613-BCE8-48665A7A5E92}" type="slidenum">
              <a:rPr lang="ro-RO" smtClean="0"/>
              <a:pPr/>
              <a:t>‹#›</a:t>
            </a:fld>
            <a:endParaRPr lang="ro-R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ro-RO"/>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A48F2A-7DC0-4035-89C6-059323E13081}" type="datetimeFigureOut">
              <a:rPr lang="ro-RO" smtClean="0"/>
              <a:pPr/>
              <a:t>17.10.2018</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54135CDC-AA10-4613-BCE8-48665A7A5E92}" type="slidenum">
              <a:rPr lang="ro-RO" smtClean="0"/>
              <a:pPr/>
              <a:t>‹#›</a:t>
            </a:fld>
            <a:endParaRPr lang="ro-R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ADA48F2A-7DC0-4035-89C6-059323E13081}" type="datetimeFigureOut">
              <a:rPr lang="ro-RO" smtClean="0"/>
              <a:pPr/>
              <a:t>17.10.2018</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4135CDC-AA10-4613-BCE8-48665A7A5E92}" type="slidenum">
              <a:rPr lang="ro-RO" smtClean="0"/>
              <a:pPr/>
              <a:t>‹#›</a:t>
            </a:fld>
            <a:endParaRPr lang="ro-R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ro-RO"/>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ADA48F2A-7DC0-4035-89C6-059323E13081}" type="datetimeFigureOut">
              <a:rPr lang="ro-RO" smtClean="0"/>
              <a:pPr/>
              <a:t>17.10.2018</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4135CDC-AA10-4613-BCE8-48665A7A5E92}" type="slidenum">
              <a:rPr lang="ro-RO" smtClean="0"/>
              <a:pPr/>
              <a:t>‹#›</a:t>
            </a:fld>
            <a:endParaRPr lang="ro-R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ro-RO"/>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A48F2A-7DC0-4035-89C6-059323E13081}" type="datetimeFigureOut">
              <a:rPr lang="ro-RO" smtClean="0"/>
              <a:pPr/>
              <a:t>17.10.2018</a:t>
            </a:fld>
            <a:endParaRPr lang="ro-RO"/>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o-RO"/>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135CDC-AA10-4613-BCE8-48665A7A5E92}" type="slidenum">
              <a:rPr lang="ro-RO" smtClean="0"/>
              <a:pPr/>
              <a:t>‹#›</a:t>
            </a:fld>
            <a:endParaRPr lang="ro-RO"/>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9.jpeg"/><Relationship Id="rId7" Type="http://schemas.openxmlformats.org/officeDocument/2006/relationships/image" Target="../media/image12.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10" Type="http://schemas.openxmlformats.org/officeDocument/2006/relationships/image" Target="../media/image14.jpeg"/><Relationship Id="rId4" Type="http://schemas.openxmlformats.org/officeDocument/2006/relationships/image" Target="../media/image1.jpeg"/><Relationship Id="rId9"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jpeg"/></Relationships>
</file>

<file path=ppt/slides/_rels/slide22.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5.jpeg"/><Relationship Id="rId7" Type="http://schemas.openxmlformats.org/officeDocument/2006/relationships/image" Target="../media/image39.jpeg"/><Relationship Id="rId12" Type="http://schemas.openxmlformats.org/officeDocument/2006/relationships/image" Target="../media/image44.gif"/><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38.jpeg"/><Relationship Id="rId11" Type="http://schemas.openxmlformats.org/officeDocument/2006/relationships/image" Target="../media/image43.jpeg"/><Relationship Id="rId5" Type="http://schemas.openxmlformats.org/officeDocument/2006/relationships/image" Target="../media/image37.jpeg"/><Relationship Id="rId10" Type="http://schemas.openxmlformats.org/officeDocument/2006/relationships/image" Target="../media/image42.jpeg"/><Relationship Id="rId4" Type="http://schemas.openxmlformats.org/officeDocument/2006/relationships/image" Target="../media/image36.jpeg"/><Relationship Id="rId9" Type="http://schemas.openxmlformats.org/officeDocument/2006/relationships/image" Target="../media/image41.jpeg"/></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45.jpeg"/><Relationship Id="rId7" Type="http://schemas.openxmlformats.org/officeDocument/2006/relationships/image" Target="../media/image49.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47.jpeg"/><Relationship Id="rId10" Type="http://schemas.openxmlformats.org/officeDocument/2006/relationships/image" Target="../media/image51.jpeg"/><Relationship Id="rId4" Type="http://schemas.openxmlformats.org/officeDocument/2006/relationships/image" Target="../media/image46.jpeg"/><Relationship Id="rId9" Type="http://schemas.openxmlformats.org/officeDocument/2006/relationships/image" Target="../media/image50.jpeg"/></Relationships>
</file>

<file path=ppt/slides/_rels/slide27.xml.rels><?xml version="1.0" encoding="UTF-8" standalone="yes"?>
<Relationships xmlns="http://schemas.openxmlformats.org/package/2006/relationships"><Relationship Id="rId3" Type="http://schemas.openxmlformats.org/officeDocument/2006/relationships/hyperlink" Target="http://fr.wikipedia.org/wiki/District_de_Cotswold" TargetMode="External"/><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67.jpeg"/><Relationship Id="rId3" Type="http://schemas.openxmlformats.org/officeDocument/2006/relationships/image" Target="../media/image63.jpeg"/><Relationship Id="rId7" Type="http://schemas.openxmlformats.org/officeDocument/2006/relationships/image" Target="../media/image66.jpeg"/><Relationship Id="rId2" Type="http://schemas.openxmlformats.org/officeDocument/2006/relationships/image" Target="../media/image62.gif"/><Relationship Id="rId1" Type="http://schemas.openxmlformats.org/officeDocument/2006/relationships/slideLayout" Target="../slideLayouts/slideLayout7.xml"/><Relationship Id="rId6" Type="http://schemas.openxmlformats.org/officeDocument/2006/relationships/image" Target="../media/image65.jpeg"/><Relationship Id="rId5" Type="http://schemas.openxmlformats.org/officeDocument/2006/relationships/image" Target="../media/image64.jpeg"/><Relationship Id="rId10" Type="http://schemas.openxmlformats.org/officeDocument/2006/relationships/image" Target="../media/image69.jpeg"/><Relationship Id="rId4" Type="http://schemas.openxmlformats.org/officeDocument/2006/relationships/image" Target="../media/image2.jpeg"/><Relationship Id="rId9" Type="http://schemas.openxmlformats.org/officeDocument/2006/relationships/image" Target="../media/image68.jpeg"/></Relationships>
</file>

<file path=ppt/slides/_rels/slide4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62.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62.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4.gif"/></Relationships>
</file>

<file path=ppt/slides/_rels/slide5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8" Type="http://schemas.openxmlformats.org/officeDocument/2006/relationships/image" Target="../media/image82.jpeg"/><Relationship Id="rId3" Type="http://schemas.openxmlformats.org/officeDocument/2006/relationships/image" Target="../media/image5.jpeg"/><Relationship Id="rId7" Type="http://schemas.openxmlformats.org/officeDocument/2006/relationships/image" Target="../media/image81.jpeg"/><Relationship Id="rId2" Type="http://schemas.openxmlformats.org/officeDocument/2006/relationships/image" Target="../media/image77.jpeg"/><Relationship Id="rId1" Type="http://schemas.openxmlformats.org/officeDocument/2006/relationships/slideLayout" Target="../slideLayouts/slideLayout7.xml"/><Relationship Id="rId6" Type="http://schemas.openxmlformats.org/officeDocument/2006/relationships/image" Target="../media/image80.jpeg"/><Relationship Id="rId5" Type="http://schemas.openxmlformats.org/officeDocument/2006/relationships/image" Target="../media/image79.jpeg"/><Relationship Id="rId4" Type="http://schemas.openxmlformats.org/officeDocument/2006/relationships/image" Target="../media/image78.jpeg"/></Relationships>
</file>

<file path=ppt/slides/_rels/slide5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32.jpeg"/><Relationship Id="rId7" Type="http://schemas.openxmlformats.org/officeDocument/2006/relationships/image" Target="../media/image67.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83.jpeg"/><Relationship Id="rId4" Type="http://schemas.openxmlformats.org/officeDocument/2006/relationships/image" Target="../media/image18.jpeg"/></Relationships>
</file>

<file path=ppt/slides/_rels/slide67.xml.rels><?xml version="1.0" encoding="UTF-8" standalone="yes"?>
<Relationships xmlns="http://schemas.openxmlformats.org/package/2006/relationships"><Relationship Id="rId8" Type="http://schemas.openxmlformats.org/officeDocument/2006/relationships/hyperlink" Target="http://ppsmania.fr/" TargetMode="External"/><Relationship Id="rId3" Type="http://schemas.openxmlformats.org/officeDocument/2006/relationships/image" Target="../media/image85.jpeg"/><Relationship Id="rId7" Type="http://schemas.openxmlformats.org/officeDocument/2006/relationships/image" Target="../media/image88.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87.jpeg"/><Relationship Id="rId5" Type="http://schemas.openxmlformats.org/officeDocument/2006/relationships/hyperlink" Target="http://ppsmania.net/" TargetMode="External"/><Relationship Id="rId4" Type="http://schemas.openxmlformats.org/officeDocument/2006/relationships/image" Target="../media/image86.gif"/></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5" name="Picture 4" descr="C:\Users\user\Desktop\top20\imagine ciocanesti 2mic.jpg"/>
          <p:cNvPicPr>
            <a:picLocks noChangeAspect="1" noChangeArrowheads="1"/>
          </p:cNvPicPr>
          <p:nvPr/>
        </p:nvPicPr>
        <p:blipFill>
          <a:blip r:embed="rId3" cstate="print"/>
          <a:srcRect/>
          <a:stretch>
            <a:fillRect/>
          </a:stretch>
        </p:blipFill>
        <p:spPr bwMode="auto">
          <a:xfrm>
            <a:off x="152400" y="457200"/>
            <a:ext cx="2819400" cy="2114550"/>
          </a:xfrm>
          <a:prstGeom prst="rect">
            <a:avLst/>
          </a:prstGeom>
          <a:ln w="3175">
            <a:solidFill>
              <a:schemeClr val="tx1"/>
            </a:solidFill>
          </a:ln>
          <a:effectLst>
            <a:outerShdw blurRad="292100" dist="139700" dir="2700000" algn="tl" rotWithShape="0">
              <a:srgbClr val="333333">
                <a:alpha val="65000"/>
              </a:srgbClr>
            </a:outerShdw>
          </a:effectLst>
        </p:spPr>
      </p:pic>
      <p:pic>
        <p:nvPicPr>
          <p:cNvPr id="6" name="Picture 5" descr="D:\sate_Franta\Bonneval-sur-Arc-Hte-Maurienne.jpg"/>
          <p:cNvPicPr>
            <a:picLocks noChangeAspect="1" noChangeArrowheads="1"/>
          </p:cNvPicPr>
          <p:nvPr/>
        </p:nvPicPr>
        <p:blipFill>
          <a:blip r:embed="rId4" cstate="print"/>
          <a:srcRect/>
          <a:stretch>
            <a:fillRect/>
          </a:stretch>
        </p:blipFill>
        <p:spPr bwMode="auto">
          <a:xfrm>
            <a:off x="3200400" y="609600"/>
            <a:ext cx="2924474" cy="1905000"/>
          </a:xfrm>
          <a:prstGeom prst="rect">
            <a:avLst/>
          </a:prstGeom>
          <a:ln w="3175">
            <a:solidFill>
              <a:schemeClr val="tx1"/>
            </a:solidFill>
          </a:ln>
          <a:effectLst>
            <a:outerShdw blurRad="292100" dist="139700" dir="2700000" algn="tl" rotWithShape="0">
              <a:srgbClr val="333333">
                <a:alpha val="65000"/>
              </a:srgbClr>
            </a:outerShdw>
          </a:effectLst>
        </p:spPr>
      </p:pic>
      <p:pic>
        <p:nvPicPr>
          <p:cNvPr id="7" name="Picture 2" descr="C:\Users\user\Desktop\top20\2599_original.jpg"/>
          <p:cNvPicPr>
            <a:picLocks noChangeAspect="1" noChangeArrowheads="1"/>
          </p:cNvPicPr>
          <p:nvPr/>
        </p:nvPicPr>
        <p:blipFill>
          <a:blip r:embed="rId5" cstate="print">
            <a:lum bright="10000"/>
          </a:blip>
          <a:srcRect/>
          <a:stretch>
            <a:fillRect/>
          </a:stretch>
        </p:blipFill>
        <p:spPr bwMode="auto">
          <a:xfrm>
            <a:off x="6248400" y="381000"/>
            <a:ext cx="2765118" cy="2147444"/>
          </a:xfrm>
          <a:prstGeom prst="rect">
            <a:avLst/>
          </a:prstGeom>
          <a:ln w="3175">
            <a:solidFill>
              <a:schemeClr val="tx1"/>
            </a:solidFill>
          </a:ln>
          <a:effectLst>
            <a:outerShdw blurRad="292100" dist="139700" dir="2700000" algn="tl" rotWithShape="0">
              <a:srgbClr val="333333">
                <a:alpha val="65000"/>
              </a:srgbClr>
            </a:outerShdw>
          </a:effectLst>
        </p:spPr>
      </p:pic>
      <p:pic>
        <p:nvPicPr>
          <p:cNvPr id="8" name="Picture 3" descr="C:\Documents and Settings\test\Desktop\jvrvucw8r9yz (1).jpg"/>
          <p:cNvPicPr>
            <a:picLocks noChangeAspect="1" noChangeArrowheads="1"/>
          </p:cNvPicPr>
          <p:nvPr/>
        </p:nvPicPr>
        <p:blipFill>
          <a:blip r:embed="rId6" cstate="print"/>
          <a:srcRect/>
          <a:stretch>
            <a:fillRect/>
          </a:stretch>
        </p:blipFill>
        <p:spPr bwMode="auto">
          <a:xfrm>
            <a:off x="228600" y="4165600"/>
            <a:ext cx="3009900" cy="2006600"/>
          </a:xfrm>
          <a:prstGeom prst="rect">
            <a:avLst/>
          </a:prstGeom>
          <a:ln w="3175">
            <a:solidFill>
              <a:schemeClr val="tx1"/>
            </a:solidFill>
          </a:ln>
          <a:effectLst>
            <a:outerShdw blurRad="292100" dist="139700" dir="2700000" algn="tl" rotWithShape="0">
              <a:srgbClr val="333333">
                <a:alpha val="65000"/>
              </a:srgbClr>
            </a:outerShdw>
          </a:effectLst>
        </p:spPr>
      </p:pic>
      <p:pic>
        <p:nvPicPr>
          <p:cNvPr id="9" name="Picture 8" descr="C:\Documents and Settings\test\Desktop\Tuscany-(Italy).jpg"/>
          <p:cNvPicPr>
            <a:picLocks noChangeAspect="1" noChangeArrowheads="1"/>
          </p:cNvPicPr>
          <p:nvPr/>
        </p:nvPicPr>
        <p:blipFill>
          <a:blip r:embed="rId7" cstate="print"/>
          <a:srcRect/>
          <a:stretch>
            <a:fillRect/>
          </a:stretch>
        </p:blipFill>
        <p:spPr bwMode="auto">
          <a:xfrm>
            <a:off x="3429000" y="4191000"/>
            <a:ext cx="2641600" cy="1981200"/>
          </a:xfrm>
          <a:prstGeom prst="rect">
            <a:avLst/>
          </a:prstGeom>
          <a:ln w="3175">
            <a:solidFill>
              <a:schemeClr val="tx1"/>
            </a:solidFill>
          </a:ln>
          <a:effectLst>
            <a:outerShdw blurRad="292100" dist="139700" dir="2700000" algn="tl" rotWithShape="0">
              <a:srgbClr val="333333">
                <a:alpha val="65000"/>
              </a:srgbClr>
            </a:outerShdw>
          </a:effectLst>
        </p:spPr>
      </p:pic>
      <p:pic>
        <p:nvPicPr>
          <p:cNvPr id="10" name="Picture 2" descr="D:\top20\rasinaribiserica-din-rasinari-1.jpg"/>
          <p:cNvPicPr>
            <a:picLocks noChangeAspect="1" noChangeArrowheads="1"/>
          </p:cNvPicPr>
          <p:nvPr/>
        </p:nvPicPr>
        <p:blipFill>
          <a:blip r:embed="rId8" cstate="print">
            <a:lum contrast="10000"/>
          </a:blip>
          <a:srcRect/>
          <a:stretch>
            <a:fillRect/>
          </a:stretch>
        </p:blipFill>
        <p:spPr bwMode="auto">
          <a:xfrm>
            <a:off x="6248400" y="4191000"/>
            <a:ext cx="2667000" cy="2000250"/>
          </a:xfrm>
          <a:prstGeom prst="rect">
            <a:avLst/>
          </a:prstGeom>
          <a:ln w="3175">
            <a:solidFill>
              <a:schemeClr val="tx1"/>
            </a:solidFill>
          </a:ln>
          <a:effectLst>
            <a:outerShdw blurRad="292100" dist="139700" dir="2700000" algn="tl" rotWithShape="0">
              <a:srgbClr val="333333">
                <a:alpha val="65000"/>
              </a:srgbClr>
            </a:outerShdw>
          </a:effectLst>
        </p:spPr>
      </p:pic>
      <p:sp>
        <p:nvSpPr>
          <p:cNvPr id="11" name="TextBox 10"/>
          <p:cNvSpPr txBox="1"/>
          <p:nvPr/>
        </p:nvSpPr>
        <p:spPr>
          <a:xfrm>
            <a:off x="914400" y="2895600"/>
            <a:ext cx="6328143" cy="954107"/>
          </a:xfrm>
          <a:prstGeom prst="rect">
            <a:avLst/>
          </a:prstGeom>
          <a:noFill/>
        </p:spPr>
        <p:txBody>
          <a:bodyPr wrap="none" rtlCol="0">
            <a:spAutoFit/>
          </a:bodyPr>
          <a:lstStyle/>
          <a:p>
            <a:r>
              <a:rPr lang="en-US" sz="3600" dirty="0" smtClean="0">
                <a:latin typeface="Matura MT Script Capitals" pitchFamily="66" charset="0"/>
              </a:rPr>
              <a:t>        La vie à la </a:t>
            </a:r>
            <a:r>
              <a:rPr lang="en-US" sz="3600" dirty="0" err="1" smtClean="0">
                <a:latin typeface="Matura MT Script Capitals" pitchFamily="66" charset="0"/>
              </a:rPr>
              <a:t>campagne</a:t>
            </a:r>
            <a:endParaRPr lang="en-US" sz="3600" dirty="0" smtClean="0">
              <a:latin typeface="Matura MT Script Capitals" pitchFamily="66" charset="0"/>
            </a:endParaRPr>
          </a:p>
          <a:p>
            <a:r>
              <a:rPr lang="en-US" sz="2000" dirty="0" smtClean="0">
                <a:latin typeface="Matura MT Script Capitals" pitchFamily="66" charset="0"/>
              </a:rPr>
              <a:t> Images et </a:t>
            </a:r>
            <a:r>
              <a:rPr lang="en-US" sz="2000" dirty="0" err="1" smtClean="0">
                <a:latin typeface="Matura MT Script Capitals" pitchFamily="66" charset="0"/>
              </a:rPr>
              <a:t>texte</a:t>
            </a:r>
            <a:r>
              <a:rPr lang="en-US" sz="2000" dirty="0" smtClean="0">
                <a:latin typeface="Matura MT Script Capitals" pitchFamily="66" charset="0"/>
              </a:rPr>
              <a:t> du Net      </a:t>
            </a:r>
            <a:r>
              <a:rPr lang="en-US" sz="2000" dirty="0" err="1" smtClean="0">
                <a:latin typeface="Matura MT Script Capitals" pitchFamily="66" charset="0"/>
              </a:rPr>
              <a:t>Créations</a:t>
            </a:r>
            <a:r>
              <a:rPr lang="en-US" sz="2000" dirty="0" smtClean="0">
                <a:latin typeface="Matura MT Script Capitals" pitchFamily="66" charset="0"/>
              </a:rPr>
              <a:t> Delia </a:t>
            </a:r>
            <a:r>
              <a:rPr lang="en-US" sz="2000" dirty="0" err="1" smtClean="0">
                <a:latin typeface="Matura MT Script Capitals" pitchFamily="66" charset="0"/>
              </a:rPr>
              <a:t>Florea</a:t>
            </a:r>
            <a:endParaRPr lang="ro-RO" sz="2000" dirty="0">
              <a:latin typeface="Matura MT Script Capitals" pitchFamily="66" charset="0"/>
            </a:endParaRPr>
          </a:p>
        </p:txBody>
      </p:sp>
      <p:pic>
        <p:nvPicPr>
          <p:cNvPr id="12" name="Picture 2" descr="D:\2011_03_26\Delia_Savescu_batrana.JPG"/>
          <p:cNvPicPr>
            <a:picLocks noChangeAspect="1" noChangeArrowheads="1"/>
          </p:cNvPicPr>
          <p:nvPr/>
        </p:nvPicPr>
        <p:blipFill>
          <a:blip r:embed="rId9" cstate="print"/>
          <a:srcRect/>
          <a:stretch>
            <a:fillRect/>
          </a:stretch>
        </p:blipFill>
        <p:spPr bwMode="auto">
          <a:xfrm>
            <a:off x="7239000" y="2895600"/>
            <a:ext cx="1231529" cy="1301734"/>
          </a:xfrm>
          <a:prstGeom prst="rect">
            <a:avLst/>
          </a:prstGeom>
          <a:noFill/>
          <a:effectLst>
            <a:softEdge rad="317500"/>
          </a:effectLst>
        </p:spPr>
      </p:pic>
      <p:sp>
        <p:nvSpPr>
          <p:cNvPr id="13" name="Rectangle 12"/>
          <p:cNvSpPr/>
          <p:nvPr/>
        </p:nvSpPr>
        <p:spPr>
          <a:xfrm>
            <a:off x="6477000" y="6324600"/>
            <a:ext cx="2281778" cy="369332"/>
          </a:xfrm>
          <a:prstGeom prst="rect">
            <a:avLst/>
          </a:prstGeom>
        </p:spPr>
        <p:txBody>
          <a:bodyPr wrap="none">
            <a:spAutoFit/>
          </a:bodyPr>
          <a:lstStyle/>
          <a:p>
            <a:r>
              <a:rPr lang="en-US" dirty="0" err="1" smtClean="0">
                <a:latin typeface="Matura MT Script Capitals" pitchFamily="66" charset="0"/>
              </a:rPr>
              <a:t>Cliquez</a:t>
            </a:r>
            <a:r>
              <a:rPr lang="en-US" dirty="0" smtClean="0">
                <a:latin typeface="Matura MT Script Capitals" pitchFamily="66" charset="0"/>
              </a:rPr>
              <a:t> pour </a:t>
            </a:r>
            <a:r>
              <a:rPr lang="en-US" dirty="0" err="1" smtClean="0">
                <a:latin typeface="Matura MT Script Capitals" pitchFamily="66" charset="0"/>
              </a:rPr>
              <a:t>avancer</a:t>
            </a:r>
            <a:endParaRPr lang="ro-RO" dirty="0"/>
          </a:p>
        </p:txBody>
      </p:sp>
    </p:spTree>
  </p:cSld>
  <p:clrMapOvr>
    <a:masterClrMapping/>
  </p:clrMapOvr>
  <p:transition>
    <p:sndAc>
      <p:stSnd loop="1">
        <p:snd r:embed="rId2" name="lac de come avec oiseaux.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Picture 1" descr="C:\Users\user\Desktop\top20\biertan8mic.jpg"/>
          <p:cNvPicPr>
            <a:picLocks noChangeAspect="1" noChangeArrowheads="1"/>
          </p:cNvPicPr>
          <p:nvPr/>
        </p:nvPicPr>
        <p:blipFill>
          <a:blip r:embed="rId2" cstate="print"/>
          <a:srcRect/>
          <a:stretch>
            <a:fillRect/>
          </a:stretch>
        </p:blipFill>
        <p:spPr bwMode="auto">
          <a:xfrm>
            <a:off x="228601" y="685800"/>
            <a:ext cx="3505200" cy="1980803"/>
          </a:xfrm>
          <a:prstGeom prst="rect">
            <a:avLst/>
          </a:prstGeom>
          <a:ln w="3175">
            <a:solidFill>
              <a:schemeClr val="tx1"/>
            </a:solidFill>
          </a:ln>
          <a:effectLst>
            <a:outerShdw blurRad="292100" dist="139700" dir="2700000" algn="tl" rotWithShape="0">
              <a:srgbClr val="333333">
                <a:alpha val="65000"/>
              </a:srgbClr>
            </a:outerShdw>
          </a:effectLst>
        </p:spPr>
      </p:pic>
      <p:pic>
        <p:nvPicPr>
          <p:cNvPr id="3" name="Picture 2" descr="C:\Users\user\Desktop\top20\biertan5.jpg"/>
          <p:cNvPicPr>
            <a:picLocks noChangeAspect="1" noChangeArrowheads="1"/>
          </p:cNvPicPr>
          <p:nvPr/>
        </p:nvPicPr>
        <p:blipFill>
          <a:blip r:embed="rId3" cstate="print"/>
          <a:srcRect/>
          <a:stretch>
            <a:fillRect/>
          </a:stretch>
        </p:blipFill>
        <p:spPr bwMode="auto">
          <a:xfrm>
            <a:off x="3962399" y="914400"/>
            <a:ext cx="2085025" cy="1530251"/>
          </a:xfrm>
          <a:prstGeom prst="rect">
            <a:avLst/>
          </a:prstGeom>
          <a:ln w="3175">
            <a:solidFill>
              <a:schemeClr val="tx1"/>
            </a:solidFill>
          </a:ln>
          <a:effectLst>
            <a:outerShdw blurRad="292100" dist="139700" dir="2700000" algn="tl" rotWithShape="0">
              <a:srgbClr val="333333">
                <a:alpha val="65000"/>
              </a:srgbClr>
            </a:outerShdw>
          </a:effectLst>
        </p:spPr>
      </p:pic>
      <p:pic>
        <p:nvPicPr>
          <p:cNvPr id="4" name="Picture 3" descr="C:\Users\user\Desktop\top20\imagine ciocanesti 2mic.jpg"/>
          <p:cNvPicPr>
            <a:picLocks noChangeAspect="1" noChangeArrowheads="1"/>
          </p:cNvPicPr>
          <p:nvPr/>
        </p:nvPicPr>
        <p:blipFill>
          <a:blip r:embed="rId4" cstate="print"/>
          <a:srcRect/>
          <a:stretch>
            <a:fillRect/>
          </a:stretch>
        </p:blipFill>
        <p:spPr bwMode="auto">
          <a:xfrm>
            <a:off x="6248400" y="685800"/>
            <a:ext cx="2641600" cy="1981200"/>
          </a:xfrm>
          <a:prstGeom prst="rect">
            <a:avLst/>
          </a:prstGeom>
          <a:ln w="3175">
            <a:solidFill>
              <a:schemeClr val="tx1"/>
            </a:solidFill>
          </a:ln>
          <a:effectLst>
            <a:outerShdw blurRad="292100" dist="139700" dir="2700000" algn="tl" rotWithShape="0">
              <a:srgbClr val="333333">
                <a:alpha val="65000"/>
              </a:srgbClr>
            </a:outerShdw>
          </a:effectLst>
        </p:spPr>
      </p:pic>
      <p:pic>
        <p:nvPicPr>
          <p:cNvPr id="5" name="Picture 4" descr="D:\top20\sapanta1.JPG"/>
          <p:cNvPicPr>
            <a:picLocks noChangeAspect="1" noChangeArrowheads="1"/>
          </p:cNvPicPr>
          <p:nvPr/>
        </p:nvPicPr>
        <p:blipFill>
          <a:blip r:embed="rId5" cstate="print"/>
          <a:srcRect/>
          <a:stretch>
            <a:fillRect/>
          </a:stretch>
        </p:blipFill>
        <p:spPr bwMode="auto">
          <a:xfrm>
            <a:off x="381000" y="2819400"/>
            <a:ext cx="2753526" cy="1828800"/>
          </a:xfrm>
          <a:prstGeom prst="rect">
            <a:avLst/>
          </a:prstGeom>
          <a:ln w="3175">
            <a:solidFill>
              <a:schemeClr val="tx1"/>
            </a:solidFill>
          </a:ln>
          <a:effectLst>
            <a:outerShdw blurRad="292100" dist="139700" dir="2700000" algn="tl" rotWithShape="0">
              <a:srgbClr val="333333">
                <a:alpha val="65000"/>
              </a:srgbClr>
            </a:outerShdw>
          </a:effectLst>
        </p:spPr>
      </p:pic>
      <p:pic>
        <p:nvPicPr>
          <p:cNvPr id="6" name="Picture 2" descr="D:\top20\Biserici-din-Maramures.jpg"/>
          <p:cNvPicPr>
            <a:picLocks noChangeAspect="1" noChangeArrowheads="1"/>
          </p:cNvPicPr>
          <p:nvPr/>
        </p:nvPicPr>
        <p:blipFill>
          <a:blip r:embed="rId6" cstate="print"/>
          <a:srcRect/>
          <a:stretch>
            <a:fillRect/>
          </a:stretch>
        </p:blipFill>
        <p:spPr bwMode="auto">
          <a:xfrm>
            <a:off x="3505200" y="2819400"/>
            <a:ext cx="2438400" cy="1828800"/>
          </a:xfrm>
          <a:prstGeom prst="rect">
            <a:avLst/>
          </a:prstGeom>
          <a:ln w="3175">
            <a:solidFill>
              <a:schemeClr val="tx1"/>
            </a:solidFill>
          </a:ln>
          <a:effectLst>
            <a:outerShdw blurRad="292100" dist="139700" dir="2700000" algn="tl" rotWithShape="0">
              <a:srgbClr val="333333">
                <a:alpha val="65000"/>
              </a:srgbClr>
            </a:outerShdw>
          </a:effectLst>
        </p:spPr>
      </p:pic>
      <p:pic>
        <p:nvPicPr>
          <p:cNvPr id="8" name="Picture 7" descr="D:\top20\festivalul-branzei-si-al-tuicii2mic.JPG"/>
          <p:cNvPicPr>
            <a:picLocks noChangeAspect="1" noChangeArrowheads="1"/>
          </p:cNvPicPr>
          <p:nvPr/>
        </p:nvPicPr>
        <p:blipFill>
          <a:blip r:embed="rId7" cstate="print">
            <a:lum bright="20000" contrast="30000"/>
          </a:blip>
          <a:srcRect/>
          <a:stretch>
            <a:fillRect/>
          </a:stretch>
        </p:blipFill>
        <p:spPr bwMode="auto">
          <a:xfrm>
            <a:off x="6324600" y="2819400"/>
            <a:ext cx="2438400" cy="1828800"/>
          </a:xfrm>
          <a:prstGeom prst="rect">
            <a:avLst/>
          </a:prstGeom>
          <a:ln w="3175">
            <a:solidFill>
              <a:schemeClr val="tx1"/>
            </a:solidFill>
          </a:ln>
          <a:effectLst>
            <a:outerShdw blurRad="292100" dist="139700" dir="2700000" algn="tl" rotWithShape="0">
              <a:srgbClr val="333333">
                <a:alpha val="65000"/>
              </a:srgbClr>
            </a:outerShdw>
          </a:effectLst>
        </p:spPr>
      </p:pic>
      <p:pic>
        <p:nvPicPr>
          <p:cNvPr id="9" name="Picture 2" descr="D:\top20\Rasinaripasune.jpg"/>
          <p:cNvPicPr>
            <a:picLocks noChangeAspect="1" noChangeArrowheads="1"/>
          </p:cNvPicPr>
          <p:nvPr/>
        </p:nvPicPr>
        <p:blipFill>
          <a:blip r:embed="rId8" cstate="print"/>
          <a:srcRect/>
          <a:stretch>
            <a:fillRect/>
          </a:stretch>
        </p:blipFill>
        <p:spPr bwMode="auto">
          <a:xfrm>
            <a:off x="152401" y="4876801"/>
            <a:ext cx="3810000" cy="1709738"/>
          </a:xfrm>
          <a:prstGeom prst="rect">
            <a:avLst/>
          </a:prstGeom>
          <a:ln w="3175">
            <a:solidFill>
              <a:schemeClr val="tx1"/>
            </a:solidFill>
          </a:ln>
          <a:effectLst>
            <a:outerShdw blurRad="292100" dist="139700" dir="2700000" algn="tl" rotWithShape="0">
              <a:srgbClr val="333333">
                <a:alpha val="65000"/>
              </a:srgbClr>
            </a:outerShdw>
          </a:effectLst>
        </p:spPr>
      </p:pic>
      <p:pic>
        <p:nvPicPr>
          <p:cNvPr id="10" name="Picture 2" descr="D:\top20\rasinaribiserica-din-rasinari-1.jpg"/>
          <p:cNvPicPr>
            <a:picLocks noChangeAspect="1" noChangeArrowheads="1"/>
          </p:cNvPicPr>
          <p:nvPr/>
        </p:nvPicPr>
        <p:blipFill>
          <a:blip r:embed="rId9" cstate="print">
            <a:lum contrast="10000"/>
          </a:blip>
          <a:srcRect/>
          <a:stretch>
            <a:fillRect/>
          </a:stretch>
        </p:blipFill>
        <p:spPr bwMode="auto">
          <a:xfrm>
            <a:off x="6705600" y="4876800"/>
            <a:ext cx="2286000" cy="1714500"/>
          </a:xfrm>
          <a:prstGeom prst="rect">
            <a:avLst/>
          </a:prstGeom>
          <a:ln w="3175">
            <a:solidFill>
              <a:schemeClr val="tx1"/>
            </a:solidFill>
          </a:ln>
          <a:effectLst>
            <a:outerShdw blurRad="292100" dist="139700" dir="2700000" algn="tl" rotWithShape="0">
              <a:srgbClr val="333333">
                <a:alpha val="65000"/>
              </a:srgbClr>
            </a:outerShdw>
          </a:effectLst>
        </p:spPr>
      </p:pic>
      <p:pic>
        <p:nvPicPr>
          <p:cNvPr id="11" name="Picture 10" descr="D:\top20\rasinari4mic.JPG"/>
          <p:cNvPicPr>
            <a:picLocks noChangeAspect="1" noChangeArrowheads="1"/>
          </p:cNvPicPr>
          <p:nvPr/>
        </p:nvPicPr>
        <p:blipFill>
          <a:blip r:embed="rId10" cstate="print"/>
          <a:srcRect/>
          <a:stretch>
            <a:fillRect/>
          </a:stretch>
        </p:blipFill>
        <p:spPr bwMode="auto">
          <a:xfrm>
            <a:off x="4191000" y="4876800"/>
            <a:ext cx="2286000" cy="1719580"/>
          </a:xfrm>
          <a:prstGeom prst="rect">
            <a:avLst/>
          </a:prstGeom>
          <a:ln w="3175">
            <a:solidFill>
              <a:schemeClr val="tx1"/>
            </a:solidFill>
          </a:ln>
          <a:effectLst>
            <a:outerShdw blurRad="292100" dist="139700" dir="2700000" algn="tl" rotWithShape="0">
              <a:srgbClr val="333333">
                <a:alpha val="65000"/>
              </a:srgbClr>
            </a:outerShdw>
          </a:effectLst>
        </p:spPr>
      </p:pic>
      <p:sp>
        <p:nvSpPr>
          <p:cNvPr id="12" name="Rectangle 11"/>
          <p:cNvSpPr/>
          <p:nvPr/>
        </p:nvSpPr>
        <p:spPr>
          <a:xfrm>
            <a:off x="2819400" y="0"/>
            <a:ext cx="3935949" cy="584775"/>
          </a:xfrm>
          <a:prstGeom prst="rect">
            <a:avLst/>
          </a:prstGeom>
        </p:spPr>
        <p:txBody>
          <a:bodyPr wrap="none">
            <a:spAutoFit/>
          </a:bodyPr>
          <a:lstStyle/>
          <a:p>
            <a:r>
              <a:rPr lang="en-US" sz="3200" dirty="0" smtClean="0">
                <a:latin typeface="Matura MT Script Capitals" pitchFamily="66" charset="0"/>
              </a:rPr>
              <a:t>La </a:t>
            </a:r>
            <a:r>
              <a:rPr lang="ro-RO" sz="3200" dirty="0" smtClean="0">
                <a:latin typeface="Matura MT Script Capitals" pitchFamily="66" charset="0"/>
              </a:rPr>
              <a:t>Roumanie</a:t>
            </a:r>
            <a:r>
              <a:rPr lang="en-US" sz="3200" dirty="0" smtClean="0">
                <a:latin typeface="Matura MT Script Capitals" pitchFamily="66" charset="0"/>
              </a:rPr>
              <a:t> </a:t>
            </a:r>
            <a:r>
              <a:rPr lang="en-US" sz="3200" dirty="0" err="1" smtClean="0">
                <a:latin typeface="Matura MT Script Capitals" pitchFamily="66" charset="0"/>
              </a:rPr>
              <a:t>rurale</a:t>
            </a:r>
            <a:endParaRPr lang="ro-RO" sz="3200" dirty="0"/>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user\Desktop\top20\biertan5.jpg"/>
          <p:cNvPicPr>
            <a:picLocks noChangeAspect="1" noChangeArrowheads="1"/>
          </p:cNvPicPr>
          <p:nvPr/>
        </p:nvPicPr>
        <p:blipFill>
          <a:blip r:embed="rId2" cstate="print">
            <a:lum bright="58000" contrast="-56000"/>
          </a:blip>
          <a:srcRect/>
          <a:stretch>
            <a:fillRect/>
          </a:stretch>
        </p:blipFill>
        <p:spPr bwMode="auto">
          <a:xfrm>
            <a:off x="0" y="0"/>
            <a:ext cx="9344288" cy="6858000"/>
          </a:xfrm>
          <a:prstGeom prst="rect">
            <a:avLst/>
          </a:prstGeom>
          <a:noFill/>
        </p:spPr>
      </p:pic>
      <p:sp>
        <p:nvSpPr>
          <p:cNvPr id="3" name="Rectangle 2"/>
          <p:cNvSpPr/>
          <p:nvPr/>
        </p:nvSpPr>
        <p:spPr>
          <a:xfrm>
            <a:off x="755576" y="2348880"/>
            <a:ext cx="7704856" cy="3477875"/>
          </a:xfrm>
          <a:prstGeom prst="rect">
            <a:avLst/>
          </a:prstGeom>
        </p:spPr>
        <p:txBody>
          <a:bodyPr wrap="square">
            <a:spAutoFit/>
          </a:bodyPr>
          <a:lstStyle/>
          <a:p>
            <a:r>
              <a:rPr lang="fr-FR" sz="2000" b="1" dirty="0" err="1" smtClean="0">
                <a:latin typeface="Matura MT Script Capitals" pitchFamily="66" charset="0"/>
              </a:rPr>
              <a:t>Biertan</a:t>
            </a:r>
            <a:r>
              <a:rPr lang="fr-FR" sz="2000" dirty="0" smtClean="0">
                <a:latin typeface="Matura MT Script Capitals" pitchFamily="66" charset="0"/>
              </a:rPr>
              <a:t> (en allemand </a:t>
            </a:r>
            <a:r>
              <a:rPr lang="fr-FR" sz="2000" i="1" dirty="0" err="1" smtClean="0">
                <a:latin typeface="Matura MT Script Capitals" pitchFamily="66" charset="0"/>
              </a:rPr>
              <a:t>Birthälm</a:t>
            </a:r>
            <a:r>
              <a:rPr lang="fr-FR" sz="2000" dirty="0" smtClean="0">
                <a:latin typeface="Matura MT Script Capitals" pitchFamily="66" charset="0"/>
              </a:rPr>
              <a:t>) est une commune du</a:t>
            </a:r>
            <a:r>
              <a:rPr lang="ro-RO" sz="2000" dirty="0" smtClean="0">
                <a:latin typeface="Matura MT Script Capitals" pitchFamily="66" charset="0"/>
              </a:rPr>
              <a:t> jude</a:t>
            </a:r>
            <a:r>
              <a:rPr lang="ro-RO" sz="2000" b="1" dirty="0" smtClean="0">
                <a:latin typeface="Matura MT Script Capitals" pitchFamily="66" charset="0"/>
              </a:rPr>
              <a:t>ț</a:t>
            </a:r>
            <a:r>
              <a:rPr lang="ro-RO" sz="2000" dirty="0" smtClean="0">
                <a:latin typeface="Matura MT Script Capitals" pitchFamily="66" charset="0"/>
              </a:rPr>
              <a:t> </a:t>
            </a:r>
            <a:r>
              <a:rPr lang="fr-FR" sz="2000" dirty="0" smtClean="0">
                <a:latin typeface="Matura MT Script Capitals" pitchFamily="66" charset="0"/>
              </a:rPr>
              <a:t>de Sibiu, en Transylvanie, Roumanie. Sa population compte environ 3 000 habitants (en 2002)</a:t>
            </a:r>
            <a:r>
              <a:rPr lang="ro-RO" sz="2000" dirty="0" smtClean="0">
                <a:latin typeface="Matura MT Script Capitals" pitchFamily="66" charset="0"/>
              </a:rPr>
              <a:t>.</a:t>
            </a:r>
          </a:p>
          <a:p>
            <a:r>
              <a:rPr lang="fr-FR" sz="2000" dirty="0" smtClean="0">
                <a:latin typeface="Matura MT Script Capitals" pitchFamily="66" charset="0"/>
              </a:rPr>
              <a:t>En 1397, à </a:t>
            </a:r>
            <a:r>
              <a:rPr lang="fr-FR" sz="2000" dirty="0" err="1" smtClean="0">
                <a:latin typeface="Matura MT Script Capitals" pitchFamily="66" charset="0"/>
              </a:rPr>
              <a:t>Biertan</a:t>
            </a:r>
            <a:r>
              <a:rPr lang="fr-FR" sz="2000" dirty="0" smtClean="0">
                <a:latin typeface="Matura MT Script Capitals" pitchFamily="66" charset="0"/>
              </a:rPr>
              <a:t> était attesté un château fort. Sur le territoire de la commune se trouve une église</a:t>
            </a:r>
            <a:r>
              <a:rPr lang="ro-RO" sz="2000" dirty="0" smtClean="0">
                <a:latin typeface="Matura MT Script Capitals" pitchFamily="66" charset="0"/>
              </a:rPr>
              <a:t> </a:t>
            </a:r>
            <a:r>
              <a:rPr lang="fr-FR" sz="2000" dirty="0" smtClean="0">
                <a:latin typeface="Matura MT Script Capitals" pitchFamily="66" charset="0"/>
              </a:rPr>
              <a:t>gothique fortifiée. L’église était défendue par trois murailles d’enceinte avec des tours et des bastions médiévaux. </a:t>
            </a:r>
            <a:endParaRPr lang="ro-RO" sz="2000" dirty="0" smtClean="0">
              <a:latin typeface="Matura MT Script Capitals" pitchFamily="66" charset="0"/>
            </a:endParaRPr>
          </a:p>
          <a:p>
            <a:r>
              <a:rPr lang="fr-FR" sz="2000" dirty="0" smtClean="0">
                <a:latin typeface="Matura MT Script Capitals" pitchFamily="66" charset="0"/>
              </a:rPr>
              <a:t>La première enceinte du château date du XII</a:t>
            </a:r>
            <a:r>
              <a:rPr lang="fr-FR" sz="2000" baseline="30000" dirty="0" smtClean="0">
                <a:latin typeface="Matura MT Script Capitals" pitchFamily="66" charset="0"/>
              </a:rPr>
              <a:t>e</a:t>
            </a:r>
            <a:r>
              <a:rPr lang="fr-FR" sz="2000" dirty="0" smtClean="0">
                <a:latin typeface="Matura MT Script Capitals" pitchFamily="66" charset="0"/>
              </a:rPr>
              <a:t> siècle, époque où a été probablement construite la première église (</a:t>
            </a:r>
            <a:r>
              <a:rPr lang="fr-FR" sz="2000" i="1" dirty="0" smtClean="0">
                <a:latin typeface="Matura MT Script Capitals" pitchFamily="66" charset="0"/>
              </a:rPr>
              <a:t>Sainte-Marie</a:t>
            </a:r>
            <a:r>
              <a:rPr lang="fr-FR" sz="2000" dirty="0" smtClean="0">
                <a:latin typeface="Matura MT Script Capitals" pitchFamily="66" charset="0"/>
              </a:rPr>
              <a:t>).</a:t>
            </a:r>
            <a:endParaRPr lang="ro-RO" sz="2000" dirty="0" smtClean="0">
              <a:latin typeface="Matura MT Script Capitals" pitchFamily="66" charset="0"/>
            </a:endParaRPr>
          </a:p>
          <a:p>
            <a:r>
              <a:rPr lang="fr-FR" sz="2000" dirty="0" smtClean="0">
                <a:latin typeface="Matura MT Script Capitals" pitchFamily="66" charset="0"/>
              </a:rPr>
              <a:t>L’église actuelle a été édifiée en 1487 – 1524, en style gothique tardif.</a:t>
            </a:r>
            <a:endParaRPr lang="ro-RO" sz="2000" dirty="0">
              <a:latin typeface="Matura MT Script Capitals" pitchFamily="66" charset="0"/>
            </a:endParaRPr>
          </a:p>
        </p:txBody>
      </p:sp>
      <p:sp>
        <p:nvSpPr>
          <p:cNvPr id="4" name="TextBox 3"/>
          <p:cNvSpPr txBox="1"/>
          <p:nvPr/>
        </p:nvSpPr>
        <p:spPr>
          <a:xfrm>
            <a:off x="2483768" y="332656"/>
            <a:ext cx="4443652" cy="523220"/>
          </a:xfrm>
          <a:prstGeom prst="rect">
            <a:avLst/>
          </a:prstGeom>
          <a:noFill/>
        </p:spPr>
        <p:txBody>
          <a:bodyPr wrap="none" rtlCol="0">
            <a:spAutoFit/>
          </a:bodyPr>
          <a:lstStyle/>
          <a:p>
            <a:r>
              <a:rPr lang="ro-RO" sz="2800" dirty="0" smtClean="0">
                <a:latin typeface="Matura MT Script Capitals" pitchFamily="66" charset="0"/>
              </a:rPr>
              <a:t>Biertan , Sibiu, Roumanie</a:t>
            </a:r>
            <a:endParaRPr lang="ro-RO" sz="2800" dirty="0">
              <a:latin typeface="Matura MT Script Capitals" pitchFamily="66" charset="0"/>
            </a:endParaRPr>
          </a:p>
        </p:txBody>
      </p:sp>
      <p:sp>
        <p:nvSpPr>
          <p:cNvPr id="5" name="Rounded Rectangle 4"/>
          <p:cNvSpPr/>
          <p:nvPr/>
        </p:nvSpPr>
        <p:spPr>
          <a:xfrm>
            <a:off x="611560" y="2276872"/>
            <a:ext cx="7848872" cy="3672408"/>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esktop\top20\biertan8mic.jpg"/>
          <p:cNvPicPr>
            <a:picLocks noChangeAspect="1" noChangeArrowheads="1"/>
          </p:cNvPicPr>
          <p:nvPr/>
        </p:nvPicPr>
        <p:blipFill>
          <a:blip r:embed="rId2" cstate="print">
            <a:duotone>
              <a:prstClr val="black"/>
              <a:srgbClr val="D9C3A5">
                <a:tint val="50000"/>
                <a:satMod val="180000"/>
              </a:srgbClr>
            </a:duotone>
            <a:lum bright="10000"/>
          </a:blip>
          <a:srcRect/>
          <a:stretch>
            <a:fillRect/>
          </a:stretch>
        </p:blipFill>
        <p:spPr bwMode="auto">
          <a:xfrm>
            <a:off x="-2991817" y="0"/>
            <a:ext cx="12135817" cy="6858000"/>
          </a:xfrm>
          <a:prstGeom prst="rect">
            <a:avLst/>
          </a:prstGeom>
          <a:noFill/>
        </p:spPr>
      </p:pic>
      <p:pic>
        <p:nvPicPr>
          <p:cNvPr id="3" name="Picture 2" descr="C:\Users\user\Desktop\top20\biertan8mic.jpg"/>
          <p:cNvPicPr>
            <a:picLocks noChangeAspect="1" noChangeArrowheads="1"/>
          </p:cNvPicPr>
          <p:nvPr/>
        </p:nvPicPr>
        <p:blipFill>
          <a:blip r:embed="rId2" cstate="print"/>
          <a:srcRect/>
          <a:stretch>
            <a:fillRect/>
          </a:stretch>
        </p:blipFill>
        <p:spPr bwMode="auto">
          <a:xfrm>
            <a:off x="-2991817" y="0"/>
            <a:ext cx="12135817" cy="6858000"/>
          </a:xfrm>
          <a:prstGeom prst="rect">
            <a:avLst/>
          </a:prstGeom>
          <a:noFill/>
        </p:spPr>
      </p:pic>
      <p:sp>
        <p:nvSpPr>
          <p:cNvPr id="4" name="TextBox 3"/>
          <p:cNvSpPr txBox="1"/>
          <p:nvPr/>
        </p:nvSpPr>
        <p:spPr>
          <a:xfrm>
            <a:off x="5220072" y="260648"/>
            <a:ext cx="3230243" cy="400110"/>
          </a:xfrm>
          <a:prstGeom prst="rect">
            <a:avLst/>
          </a:prstGeom>
          <a:noFill/>
        </p:spPr>
        <p:txBody>
          <a:bodyPr wrap="none" rtlCol="0">
            <a:spAutoFit/>
          </a:bodyPr>
          <a:lstStyle/>
          <a:p>
            <a:r>
              <a:rPr lang="ro-RO" sz="2000" dirty="0" smtClean="0">
                <a:latin typeface="Matura MT Script Capitals" pitchFamily="66" charset="0"/>
              </a:rPr>
              <a:t>Biertan , Sibiu, Roumanie</a:t>
            </a:r>
            <a:endParaRPr lang="ro-RO" sz="2000" dirty="0">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childTnLst>
                          </p:cTn>
                        </p:par>
                        <p:par>
                          <p:cTn id="8" fill="hold">
                            <p:stCondLst>
                              <p:cond delay="3000"/>
                            </p:stCondLst>
                            <p:childTnLst>
                              <p:par>
                                <p:cTn id="9" presetID="1"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par>
                          <p:cTn id="11" fill="hold">
                            <p:stCondLst>
                              <p:cond delay="3000"/>
                            </p:stCondLst>
                            <p:childTnLst>
                              <p:par>
                                <p:cTn id="12" presetID="0" presetClass="path" presetSubtype="0" repeatCount="indefinite" accel="50000" decel="50000" autoRev="1" fill="hold" nodeType="afterEffect">
                                  <p:stCondLst>
                                    <p:cond delay="0"/>
                                  </p:stCondLst>
                                  <p:childTnLst>
                                    <p:animMotion origin="layout" path="M -3.33333E-6 0 L 0.30834 0 " pathEditMode="relative" rAng="0" ptsTypes="AA">
                                      <p:cBhvr>
                                        <p:cTn id="13" dur="5000" fill="hold"/>
                                        <p:tgtEl>
                                          <p:spTgt spid="3"/>
                                        </p:tgtEl>
                                        <p:attrNameLst>
                                          <p:attrName>ppt_x</p:attrName>
                                          <p:attrName>ppt_y</p:attrName>
                                        </p:attrNameLst>
                                      </p:cBhvr>
                                      <p:rCtr x="15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er\Desktop\top20\biertan5.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0" y="0"/>
            <a:ext cx="9344288" cy="6858000"/>
          </a:xfrm>
          <a:prstGeom prst="rect">
            <a:avLst/>
          </a:prstGeom>
          <a:noFill/>
        </p:spPr>
      </p:pic>
      <p:pic>
        <p:nvPicPr>
          <p:cNvPr id="3" name="Picture 2" descr="C:\Users\user\Desktop\top20\biertan5.jpg"/>
          <p:cNvPicPr>
            <a:picLocks noChangeAspect="1" noChangeArrowheads="1"/>
          </p:cNvPicPr>
          <p:nvPr/>
        </p:nvPicPr>
        <p:blipFill>
          <a:blip r:embed="rId2" cstate="print"/>
          <a:srcRect/>
          <a:stretch>
            <a:fillRect/>
          </a:stretch>
        </p:blipFill>
        <p:spPr bwMode="auto">
          <a:xfrm>
            <a:off x="0" y="0"/>
            <a:ext cx="9344288" cy="6858000"/>
          </a:xfrm>
          <a:prstGeom prst="rect">
            <a:avLst/>
          </a:prstGeom>
          <a:noFill/>
        </p:spPr>
      </p:pic>
      <p:sp>
        <p:nvSpPr>
          <p:cNvPr id="4" name="TextBox 3"/>
          <p:cNvSpPr txBox="1"/>
          <p:nvPr/>
        </p:nvSpPr>
        <p:spPr>
          <a:xfrm>
            <a:off x="4644008" y="260648"/>
            <a:ext cx="3157916" cy="400110"/>
          </a:xfrm>
          <a:prstGeom prst="rect">
            <a:avLst/>
          </a:prstGeom>
          <a:noFill/>
        </p:spPr>
        <p:txBody>
          <a:bodyPr wrap="none" rtlCol="0">
            <a:spAutoFit/>
          </a:bodyPr>
          <a:lstStyle/>
          <a:p>
            <a:r>
              <a:rPr lang="ro-RO" sz="2000" dirty="0" smtClean="0">
                <a:solidFill>
                  <a:srgbClr val="FFD44B"/>
                </a:solidFill>
                <a:effectLst>
                  <a:outerShdw blurRad="38100" dist="38100" dir="2700000" algn="tl">
                    <a:srgbClr val="000000">
                      <a:alpha val="43137"/>
                    </a:srgbClr>
                  </a:outerShdw>
                </a:effectLst>
                <a:latin typeface="Matura MT Script Capitals" pitchFamily="66" charset="0"/>
              </a:rPr>
              <a:t>Église fortifiée de Biertan</a:t>
            </a:r>
            <a:endParaRPr lang="ro-RO" sz="2000" dirty="0">
              <a:solidFill>
                <a:srgbClr val="FFD44B"/>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childTnLst>
                          </p:cTn>
                        </p:par>
                        <p:par>
                          <p:cTn id="8" fill="hold">
                            <p:stCondLst>
                              <p:cond delay="3000"/>
                            </p:stCondLst>
                            <p:childTnLst>
                              <p:par>
                                <p:cTn id="9" presetID="1"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user\Desktop\top20\imagine ciocanesti 2mic.jpg"/>
          <p:cNvPicPr>
            <a:picLocks noChangeAspect="1" noChangeArrowheads="1"/>
          </p:cNvPicPr>
          <p:nvPr/>
        </p:nvPicPr>
        <p:blipFill>
          <a:blip r:embed="rId2" cstate="print">
            <a:lum bright="38000" contrast="-68000"/>
          </a:blip>
          <a:srcRect/>
          <a:stretch>
            <a:fillRect/>
          </a:stretch>
        </p:blipFill>
        <p:spPr bwMode="auto">
          <a:xfrm>
            <a:off x="0" y="0"/>
            <a:ext cx="9144000" cy="6858000"/>
          </a:xfrm>
          <a:prstGeom prst="rect">
            <a:avLst/>
          </a:prstGeom>
          <a:noFill/>
        </p:spPr>
      </p:pic>
      <p:sp>
        <p:nvSpPr>
          <p:cNvPr id="3" name="Rectangle 2"/>
          <p:cNvSpPr/>
          <p:nvPr/>
        </p:nvSpPr>
        <p:spPr>
          <a:xfrm>
            <a:off x="611560" y="1196752"/>
            <a:ext cx="8280920" cy="5940088"/>
          </a:xfrm>
          <a:prstGeom prst="rect">
            <a:avLst/>
          </a:prstGeom>
        </p:spPr>
        <p:txBody>
          <a:bodyPr wrap="square">
            <a:spAutoFit/>
          </a:bodyPr>
          <a:lstStyle/>
          <a:p>
            <a:r>
              <a:rPr lang="fr-FR" sz="2000" dirty="0" err="1" smtClean="0">
                <a:latin typeface="Matura MT Script Capitals" pitchFamily="66" charset="0"/>
              </a:rPr>
              <a:t>Ciocãne</a:t>
            </a:r>
            <a:r>
              <a:rPr lang="ro-RO" sz="2000" b="1" dirty="0" smtClean="0">
                <a:latin typeface="Matura MT Script Capitals" pitchFamily="66" charset="0"/>
              </a:rPr>
              <a:t>ș</a:t>
            </a:r>
            <a:r>
              <a:rPr lang="fr-FR" sz="2000" dirty="0" smtClean="0">
                <a:latin typeface="Matura MT Script Capitals" pitchFamily="66" charset="0"/>
              </a:rPr>
              <a:t>ti est un village unique en Roumanie, et peut-être même au monde. Ses maisons brodent la route qui le traverse, de mille motifs multicolores, souvent géométriques. Des maisons en robe du dimanche, voila qui pourrait décrire cette petite localité. Les maisons récentes rivalisent d'inventivité avec leurs aînées. On en oublie les toitures parfois remplacées par des plaques de tôle... Les maisons sont pimpantes et accueillantes.</a:t>
            </a:r>
          </a:p>
          <a:p>
            <a:r>
              <a:rPr lang="fr-FR" sz="2000" dirty="0" smtClean="0">
                <a:latin typeface="Matura MT Script Capitals" pitchFamily="66" charset="0"/>
              </a:rPr>
              <a:t>Parcourir la rue principale est un régal pour les yeux et le </a:t>
            </a:r>
            <a:r>
              <a:rPr lang="fr-FR" sz="2000" dirty="0" err="1" smtClean="0">
                <a:latin typeface="Matura MT Script Capitals" pitchFamily="66" charset="0"/>
              </a:rPr>
              <a:t>coeur</a:t>
            </a:r>
            <a:r>
              <a:rPr lang="fr-FR" sz="2000" dirty="0" smtClean="0">
                <a:latin typeface="Matura MT Script Capitals" pitchFamily="66" charset="0"/>
              </a:rPr>
              <a:t>, on se croirait propulsé dans un conte de fées... Les motifs peints sont ceux de la broderie traditionnelle, ceux des blouses de femmes ou du linge de maison. Les merveilles des travaux d'aiguille ont débordé dans la rue...</a:t>
            </a:r>
            <a:endParaRPr lang="ro-RO" sz="2000" dirty="0" smtClean="0">
              <a:latin typeface="Matura MT Script Capitals" pitchFamily="66" charset="0"/>
            </a:endParaRPr>
          </a:p>
          <a:p>
            <a:r>
              <a:rPr lang="fr-FR" sz="2000" dirty="0" smtClean="0">
                <a:latin typeface="Matura MT Script Capitals" pitchFamily="66" charset="0"/>
              </a:rPr>
              <a:t>A quelques kilomètres de là, cette guirlande de poissons et de fleurs qui enjambe la </a:t>
            </a:r>
            <a:r>
              <a:rPr lang="fr-FR" sz="2000" dirty="0" err="1" smtClean="0">
                <a:latin typeface="Matura MT Script Capitals" pitchFamily="66" charset="0"/>
              </a:rPr>
              <a:t>Bistri</a:t>
            </a:r>
            <a:r>
              <a:rPr lang="ro-RO" sz="2000" b="1" dirty="0" smtClean="0">
                <a:latin typeface="Matura MT Script Capitals" pitchFamily="66" charset="0"/>
              </a:rPr>
              <a:t>ț</a:t>
            </a:r>
            <a:r>
              <a:rPr lang="fr-FR" sz="2000" dirty="0" smtClean="0">
                <a:latin typeface="Matura MT Script Capitals" pitchFamily="66" charset="0"/>
              </a:rPr>
              <a:t>a Dorée, </a:t>
            </a:r>
            <a:r>
              <a:rPr lang="ro-RO" sz="2000" dirty="0" smtClean="0">
                <a:latin typeface="Matura MT Script Capitals" pitchFamily="66" charset="0"/>
              </a:rPr>
              <a:t>c</a:t>
            </a:r>
            <a:r>
              <a:rPr lang="fr-FR" sz="2000" dirty="0" smtClean="0">
                <a:latin typeface="Matura MT Script Capitals" pitchFamily="66" charset="0"/>
              </a:rPr>
              <a:t>'est le pont de </a:t>
            </a:r>
            <a:r>
              <a:rPr lang="fr-FR" sz="2000" dirty="0" err="1" smtClean="0">
                <a:latin typeface="Matura MT Script Capitals" pitchFamily="66" charset="0"/>
              </a:rPr>
              <a:t>Cârlibaba</a:t>
            </a:r>
            <a:r>
              <a:rPr lang="fr-FR" sz="2000" dirty="0" smtClean="0">
                <a:latin typeface="Matura MT Script Capitals" pitchFamily="66" charset="0"/>
              </a:rPr>
              <a:t>. Il est le centre de la vie du village</a:t>
            </a:r>
            <a:r>
              <a:rPr lang="ro-RO" sz="2000" dirty="0" smtClean="0">
                <a:latin typeface="Matura MT Script Capitals" pitchFamily="66" charset="0"/>
              </a:rPr>
              <a:t>.</a:t>
            </a:r>
            <a:r>
              <a:rPr lang="fr-FR" sz="2000" dirty="0" smtClean="0"/>
              <a:t> </a:t>
            </a:r>
            <a:r>
              <a:rPr lang="fr-FR" sz="2000" dirty="0" smtClean="0">
                <a:latin typeface="Matura MT Script Capitals" pitchFamily="66" charset="0"/>
              </a:rPr>
              <a:t> Et comme dans le </a:t>
            </a:r>
            <a:r>
              <a:rPr lang="fr-FR" sz="2000" dirty="0" err="1" smtClean="0">
                <a:latin typeface="Matura MT Script Capitals" pitchFamily="66" charset="0"/>
              </a:rPr>
              <a:t>Maramure</a:t>
            </a:r>
            <a:r>
              <a:rPr lang="ro-RO" sz="2000" b="1" dirty="0" smtClean="0">
                <a:latin typeface="Matura MT Script Capitals" pitchFamily="66" charset="0"/>
              </a:rPr>
              <a:t>ș</a:t>
            </a:r>
            <a:r>
              <a:rPr lang="fr-FR" sz="2000" dirty="0" smtClean="0">
                <a:latin typeface="Matura MT Script Capitals" pitchFamily="66" charset="0"/>
              </a:rPr>
              <a:t> voisin, se dresse une église en bois, mais dont l'architecture rappelle celle des monastères de Bucovine. Elle reprend dans les sculptures de sa façade les motifs traditionnels des maisons peintes.</a:t>
            </a:r>
          </a:p>
          <a:p>
            <a:endParaRPr lang="fr-FR" sz="2000" dirty="0" smtClean="0">
              <a:latin typeface="Matura MT Script Capitals" pitchFamily="66" charset="0"/>
            </a:endParaRPr>
          </a:p>
          <a:p>
            <a:endParaRPr lang="ro-RO" sz="2000" dirty="0">
              <a:latin typeface="Matura MT Script Capitals" pitchFamily="66" charset="0"/>
            </a:endParaRPr>
          </a:p>
        </p:txBody>
      </p:sp>
      <p:sp>
        <p:nvSpPr>
          <p:cNvPr id="4" name="Rectangle 3"/>
          <p:cNvSpPr/>
          <p:nvPr/>
        </p:nvSpPr>
        <p:spPr>
          <a:xfrm>
            <a:off x="611560" y="404664"/>
            <a:ext cx="7485254" cy="523220"/>
          </a:xfrm>
          <a:prstGeom prst="rect">
            <a:avLst/>
          </a:prstGeom>
        </p:spPr>
        <p:txBody>
          <a:bodyPr wrap="none">
            <a:spAutoFit/>
          </a:bodyPr>
          <a:lstStyle/>
          <a:p>
            <a:r>
              <a:rPr lang="ro-RO" sz="2800" dirty="0" smtClean="0">
                <a:latin typeface="Matura MT Script Capitals" pitchFamily="66" charset="0"/>
              </a:rPr>
              <a:t>Ciocãne</a:t>
            </a:r>
            <a:r>
              <a:rPr lang="ro-RO" sz="2800" b="1" dirty="0" smtClean="0">
                <a:latin typeface="Matura MT Script Capitals" pitchFamily="66" charset="0"/>
              </a:rPr>
              <a:t>ș</a:t>
            </a:r>
            <a:r>
              <a:rPr lang="ro-RO" sz="2800" dirty="0" smtClean="0">
                <a:latin typeface="Matura MT Script Capitals" pitchFamily="66" charset="0"/>
              </a:rPr>
              <a:t>ti et Cârlibaba, Bucovine, Roumanie</a:t>
            </a:r>
            <a:endParaRPr lang="ro-RO" sz="2800" dirty="0">
              <a:latin typeface="Matura MT Script Capitals" pitchFamily="66" charset="0"/>
            </a:endParaRPr>
          </a:p>
        </p:txBody>
      </p:sp>
      <p:sp>
        <p:nvSpPr>
          <p:cNvPr id="5" name="Rounded Rectangle 4"/>
          <p:cNvSpPr/>
          <p:nvPr/>
        </p:nvSpPr>
        <p:spPr>
          <a:xfrm>
            <a:off x="323528" y="980728"/>
            <a:ext cx="8496944" cy="5616624"/>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esktop\top20\imagine ciocanesti 2mic.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0" y="0"/>
            <a:ext cx="9144000" cy="6858000"/>
          </a:xfrm>
          <a:prstGeom prst="rect">
            <a:avLst/>
          </a:prstGeom>
          <a:noFill/>
        </p:spPr>
      </p:pic>
      <p:pic>
        <p:nvPicPr>
          <p:cNvPr id="3" name="Picture 2" descr="C:\Users\user\Desktop\top20\imagine ciocanesti 2mic.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 name="Rectangle 3"/>
          <p:cNvSpPr/>
          <p:nvPr/>
        </p:nvSpPr>
        <p:spPr>
          <a:xfrm>
            <a:off x="179512" y="6309320"/>
            <a:ext cx="4572000" cy="400110"/>
          </a:xfrm>
          <a:prstGeom prst="rect">
            <a:avLst/>
          </a:prstGeom>
        </p:spPr>
        <p:txBody>
          <a:bodyPr>
            <a:spAutoFit/>
          </a:bodyPr>
          <a:lstStyle/>
          <a:p>
            <a:r>
              <a:rPr lang="ro-RO" sz="2000" dirty="0" smtClean="0">
                <a:solidFill>
                  <a:schemeClr val="bg1"/>
                </a:solidFill>
                <a:effectLst>
                  <a:outerShdw blurRad="38100" dist="38100" dir="2700000" algn="tl">
                    <a:srgbClr val="000000">
                      <a:alpha val="43137"/>
                    </a:srgbClr>
                  </a:outerShdw>
                </a:effectLst>
                <a:latin typeface="Matura MT Script Capitals" pitchFamily="66" charset="0"/>
              </a:rPr>
              <a:t>Ciocãne</a:t>
            </a:r>
            <a:r>
              <a:rPr lang="ro-RO" sz="2000" b="1" dirty="0" smtClean="0">
                <a:solidFill>
                  <a:schemeClr val="bg1"/>
                </a:solidFill>
                <a:effectLst>
                  <a:outerShdw blurRad="38100" dist="38100" dir="2700000" algn="tl">
                    <a:srgbClr val="000000">
                      <a:alpha val="43137"/>
                    </a:srgbClr>
                  </a:outerShdw>
                </a:effectLst>
                <a:latin typeface="Matura MT Script Capitals" pitchFamily="66" charset="0"/>
              </a:rPr>
              <a:t>ș</a:t>
            </a:r>
            <a:r>
              <a:rPr lang="ro-RO" sz="2000" dirty="0" smtClean="0">
                <a:solidFill>
                  <a:schemeClr val="bg1"/>
                </a:solidFill>
                <a:effectLst>
                  <a:outerShdw blurRad="38100" dist="38100" dir="2700000" algn="tl">
                    <a:srgbClr val="000000">
                      <a:alpha val="43137"/>
                    </a:srgbClr>
                  </a:outerShdw>
                </a:effectLst>
                <a:latin typeface="Matura MT Script Capitals" pitchFamily="66" charset="0"/>
              </a:rPr>
              <a:t>ti, Bucovine, Roumanie</a:t>
            </a:r>
            <a:endParaRPr lang="ro-RO" sz="2000" dirty="0">
              <a:solidFill>
                <a:schemeClr val="bg1"/>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childTnLst>
                          </p:cTn>
                        </p:par>
                        <p:par>
                          <p:cTn id="8" fill="hold">
                            <p:stCondLst>
                              <p:cond delay="3000"/>
                            </p:stCondLst>
                            <p:childTnLst>
                              <p:par>
                                <p:cTn id="9" presetID="1"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C:\Users\user\Desktop\top20\ciocanesti1.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0" y="0"/>
            <a:ext cx="9144000" cy="6857999"/>
          </a:xfrm>
          <a:prstGeom prst="rect">
            <a:avLst/>
          </a:prstGeom>
          <a:noFill/>
        </p:spPr>
      </p:pic>
      <p:pic>
        <p:nvPicPr>
          <p:cNvPr id="8" name="Picture 5" descr="C:\Users\user\Desktop\top20\ciocanesti1.jpg"/>
          <p:cNvPicPr>
            <a:picLocks noChangeAspect="1" noChangeArrowheads="1"/>
          </p:cNvPicPr>
          <p:nvPr/>
        </p:nvPicPr>
        <p:blipFill>
          <a:blip r:embed="rId2" cstate="print">
            <a:lum contrast="10000"/>
          </a:blip>
          <a:srcRect/>
          <a:stretch>
            <a:fillRect/>
          </a:stretch>
        </p:blipFill>
        <p:spPr bwMode="auto">
          <a:xfrm>
            <a:off x="0" y="0"/>
            <a:ext cx="9144000" cy="6857999"/>
          </a:xfrm>
          <a:prstGeom prst="rect">
            <a:avLst/>
          </a:prstGeom>
          <a:noFill/>
        </p:spPr>
      </p:pic>
      <p:sp>
        <p:nvSpPr>
          <p:cNvPr id="13" name="Rounded Rectangle 12"/>
          <p:cNvSpPr/>
          <p:nvPr/>
        </p:nvSpPr>
        <p:spPr>
          <a:xfrm>
            <a:off x="1259632" y="5085184"/>
            <a:ext cx="360040" cy="50405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pic>
        <p:nvPicPr>
          <p:cNvPr id="16" name="Picture 4" descr="C:\Users\user\Desktop\top20\SuceavaBarbat.jpg"/>
          <p:cNvPicPr>
            <a:picLocks noChangeAspect="1" noChangeArrowheads="1"/>
          </p:cNvPicPr>
          <p:nvPr/>
        </p:nvPicPr>
        <p:blipFill>
          <a:blip r:embed="rId3" cstate="print">
            <a:clrChange>
              <a:clrFrom>
                <a:srgbClr val="FFFFFF"/>
              </a:clrFrom>
              <a:clrTo>
                <a:srgbClr val="FFFFFF">
                  <a:alpha val="0"/>
                </a:srgbClr>
              </a:clrTo>
            </a:clrChange>
            <a:duotone>
              <a:prstClr val="black"/>
              <a:srgbClr val="D9C3A5">
                <a:tint val="50000"/>
                <a:satMod val="180000"/>
              </a:srgbClr>
            </a:duotone>
          </a:blip>
          <a:srcRect/>
          <a:stretch>
            <a:fillRect/>
          </a:stretch>
        </p:blipFill>
        <p:spPr bwMode="auto">
          <a:xfrm>
            <a:off x="0" y="3408781"/>
            <a:ext cx="2088232" cy="3449219"/>
          </a:xfrm>
          <a:prstGeom prst="rect">
            <a:avLst/>
          </a:prstGeom>
          <a:noFill/>
          <a:effectLst/>
        </p:spPr>
      </p:pic>
      <p:pic>
        <p:nvPicPr>
          <p:cNvPr id="1028" name="Picture 4" descr="C:\Users\user\Desktop\top20\suceveana1.png"/>
          <p:cNvPicPr>
            <a:picLocks noChangeAspect="1" noChangeArrowheads="1"/>
          </p:cNvPicPr>
          <p:nvPr/>
        </p:nvPicPr>
        <p:blipFill>
          <a:blip r:embed="rId4" cstate="print">
            <a:clrChange>
              <a:clrFrom>
                <a:srgbClr val="FFFFFF"/>
              </a:clrFrom>
              <a:clrTo>
                <a:srgbClr val="FFFFFF">
                  <a:alpha val="0"/>
                </a:srgbClr>
              </a:clrTo>
            </a:clrChange>
            <a:duotone>
              <a:prstClr val="black"/>
              <a:srgbClr val="D9C3A5">
                <a:tint val="50000"/>
                <a:satMod val="180000"/>
              </a:srgbClr>
            </a:duotone>
          </a:blip>
          <a:srcRect/>
          <a:stretch>
            <a:fillRect/>
          </a:stretch>
        </p:blipFill>
        <p:spPr bwMode="auto">
          <a:xfrm>
            <a:off x="6516216" y="3717032"/>
            <a:ext cx="1749084" cy="3140968"/>
          </a:xfrm>
          <a:prstGeom prst="rect">
            <a:avLst/>
          </a:prstGeom>
          <a:noFill/>
          <a:effectLst>
            <a:softEdge rad="12700"/>
          </a:effectLst>
        </p:spPr>
      </p:pic>
      <p:pic>
        <p:nvPicPr>
          <p:cNvPr id="17" name="Picture 4" descr="C:\Users\user\Desktop\top20\SuceavaBarbat.jpg"/>
          <p:cNvPicPr>
            <a:picLocks noChangeAspect="1" noChangeArrowheads="1"/>
          </p:cNvPicPr>
          <p:nvPr/>
        </p:nvPicPr>
        <p:blipFill>
          <a:blip r:embed="rId3" cstate="print">
            <a:clrChange>
              <a:clrFrom>
                <a:srgbClr val="FFFFFF"/>
              </a:clrFrom>
              <a:clrTo>
                <a:srgbClr val="FFFFFF">
                  <a:alpha val="0"/>
                </a:srgbClr>
              </a:clrTo>
            </a:clrChange>
            <a:duotone>
              <a:prstClr val="black"/>
              <a:srgbClr val="D9C3A5">
                <a:tint val="50000"/>
                <a:satMod val="180000"/>
              </a:srgbClr>
            </a:duotone>
          </a:blip>
          <a:srcRect/>
          <a:stretch>
            <a:fillRect/>
          </a:stretch>
        </p:blipFill>
        <p:spPr bwMode="auto">
          <a:xfrm>
            <a:off x="0" y="3408781"/>
            <a:ext cx="2088232" cy="3449219"/>
          </a:xfrm>
          <a:prstGeom prst="rect">
            <a:avLst/>
          </a:prstGeom>
          <a:noFill/>
          <a:effectLst/>
        </p:spPr>
      </p:pic>
      <p:pic>
        <p:nvPicPr>
          <p:cNvPr id="18" name="Picture 4" descr="C:\Users\user\Desktop\top20\suceveana1.png"/>
          <p:cNvPicPr>
            <a:picLocks noChangeAspect="1" noChangeArrowheads="1"/>
          </p:cNvPicPr>
          <p:nvPr/>
        </p:nvPicPr>
        <p:blipFill>
          <a:blip r:embed="rId4" cstate="print">
            <a:clrChange>
              <a:clrFrom>
                <a:srgbClr val="FFFFFF"/>
              </a:clrFrom>
              <a:clrTo>
                <a:srgbClr val="FFFFFF">
                  <a:alpha val="0"/>
                </a:srgbClr>
              </a:clrTo>
            </a:clrChange>
            <a:duotone>
              <a:prstClr val="black"/>
              <a:srgbClr val="D9C3A5">
                <a:tint val="50000"/>
                <a:satMod val="180000"/>
              </a:srgbClr>
            </a:duotone>
          </a:blip>
          <a:srcRect/>
          <a:stretch>
            <a:fillRect/>
          </a:stretch>
        </p:blipFill>
        <p:spPr bwMode="auto">
          <a:xfrm>
            <a:off x="6516216" y="3717032"/>
            <a:ext cx="1749084" cy="3140968"/>
          </a:xfrm>
          <a:prstGeom prst="rect">
            <a:avLst/>
          </a:prstGeom>
          <a:noFill/>
          <a:effectLst>
            <a:softEdge rad="31750"/>
          </a:effectLst>
        </p:spPr>
      </p:pic>
      <p:pic>
        <p:nvPicPr>
          <p:cNvPr id="19" name="Picture 4" descr="C:\Users\user\Desktop\top20\SuceavaBarbat.jpg"/>
          <p:cNvPicPr>
            <a:picLocks noChangeAspect="1" noChangeArrowheads="1"/>
          </p:cNvPicPr>
          <p:nvPr/>
        </p:nvPicPr>
        <p:blipFill>
          <a:blip r:embed="rId3" cstate="print">
            <a:clrChange>
              <a:clrFrom>
                <a:srgbClr val="FFFFFF"/>
              </a:clrFrom>
              <a:clrTo>
                <a:srgbClr val="FFFFFF">
                  <a:alpha val="0"/>
                </a:srgbClr>
              </a:clrTo>
            </a:clrChange>
            <a:lum contrast="30000"/>
          </a:blip>
          <a:srcRect/>
          <a:stretch>
            <a:fillRect/>
          </a:stretch>
        </p:blipFill>
        <p:spPr bwMode="auto">
          <a:xfrm>
            <a:off x="0" y="3408781"/>
            <a:ext cx="2088232" cy="3449219"/>
          </a:xfrm>
          <a:prstGeom prst="rect">
            <a:avLst/>
          </a:prstGeom>
          <a:noFill/>
          <a:effectLst/>
        </p:spPr>
      </p:pic>
      <p:sp>
        <p:nvSpPr>
          <p:cNvPr id="21" name="Rectangle 20"/>
          <p:cNvSpPr/>
          <p:nvPr/>
        </p:nvSpPr>
        <p:spPr>
          <a:xfrm>
            <a:off x="2483768" y="6237312"/>
            <a:ext cx="4572000" cy="400110"/>
          </a:xfrm>
          <a:prstGeom prst="rect">
            <a:avLst/>
          </a:prstGeom>
        </p:spPr>
        <p:txBody>
          <a:bodyPr>
            <a:spAutoFit/>
          </a:bodyPr>
          <a:lstStyle/>
          <a:p>
            <a:r>
              <a:rPr lang="ro-RO" sz="2000" dirty="0" smtClean="0">
                <a:solidFill>
                  <a:schemeClr val="bg1"/>
                </a:solidFill>
                <a:effectLst>
                  <a:outerShdw blurRad="38100" dist="38100" dir="2700000" algn="tl">
                    <a:srgbClr val="000000">
                      <a:alpha val="43137"/>
                    </a:srgbClr>
                  </a:outerShdw>
                </a:effectLst>
                <a:latin typeface="Matura MT Script Capitals" pitchFamily="66" charset="0"/>
              </a:rPr>
              <a:t>Ciocãne</a:t>
            </a:r>
            <a:r>
              <a:rPr lang="ro-RO" sz="2000" b="1" dirty="0" smtClean="0">
                <a:solidFill>
                  <a:schemeClr val="bg1"/>
                </a:solidFill>
                <a:effectLst>
                  <a:outerShdw blurRad="38100" dist="38100" dir="2700000" algn="tl">
                    <a:srgbClr val="000000">
                      <a:alpha val="43137"/>
                    </a:srgbClr>
                  </a:outerShdw>
                </a:effectLst>
                <a:latin typeface="Matura MT Script Capitals" pitchFamily="66" charset="0"/>
              </a:rPr>
              <a:t>ș</a:t>
            </a:r>
            <a:r>
              <a:rPr lang="ro-RO" sz="2000" dirty="0" smtClean="0">
                <a:solidFill>
                  <a:schemeClr val="bg1"/>
                </a:solidFill>
                <a:effectLst>
                  <a:outerShdw blurRad="38100" dist="38100" dir="2700000" algn="tl">
                    <a:srgbClr val="000000">
                      <a:alpha val="43137"/>
                    </a:srgbClr>
                  </a:outerShdw>
                </a:effectLst>
                <a:latin typeface="Matura MT Script Capitals" pitchFamily="66" charset="0"/>
              </a:rPr>
              <a:t>ti , Roumanie</a:t>
            </a:r>
            <a:endParaRPr lang="ro-RO" sz="2000" dirty="0">
              <a:solidFill>
                <a:schemeClr val="bg1"/>
              </a:solidFill>
              <a:effectLst>
                <a:outerShdw blurRad="38100" dist="38100" dir="2700000" algn="tl">
                  <a:srgbClr val="000000">
                    <a:alpha val="43137"/>
                  </a:srgbClr>
                </a:outerShdw>
              </a:effectLst>
              <a:latin typeface="Matura MT Script Capitals" pitchFamily="66" charset="0"/>
            </a:endParaRPr>
          </a:p>
        </p:txBody>
      </p:sp>
      <p:pic>
        <p:nvPicPr>
          <p:cNvPr id="22" name="Picture 4" descr="C:\Users\user\Desktop\top20\suceveana1.pn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6516216" y="3717032"/>
            <a:ext cx="1749084" cy="3140968"/>
          </a:xfrm>
          <a:prstGeom prst="rect">
            <a:avLst/>
          </a:prstGeom>
          <a:noFill/>
          <a:effectLst>
            <a:softEdge rad="3175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5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0"/>
                                        <p:tgtEl>
                                          <p:spTgt spid="19"/>
                                        </p:tgtEl>
                                      </p:cBhvr>
                                    </p:animEffect>
                                  </p:childTnLst>
                                </p:cTn>
                              </p:par>
                              <p:par>
                                <p:cTn id="11" presetID="10" presetClass="entr" presetSubtype="0"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0"/>
                                        <p:tgtEl>
                                          <p:spTgt spid="22"/>
                                        </p:tgtEl>
                                      </p:cBhvr>
                                    </p:animEffect>
                                  </p:childTnLst>
                                </p:cTn>
                              </p:par>
                            </p:childTnLst>
                          </p:cTn>
                        </p:par>
                        <p:par>
                          <p:cTn id="14" fill="hold">
                            <p:stCondLst>
                              <p:cond delay="5000"/>
                            </p:stCondLst>
                            <p:childTnLst>
                              <p:par>
                                <p:cTn id="15" presetID="1"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esktop\top20\bisericacarlibaba1mic.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0" y="0"/>
            <a:ext cx="9213262" cy="6858000"/>
          </a:xfrm>
          <a:prstGeom prst="rect">
            <a:avLst/>
          </a:prstGeom>
          <a:noFill/>
        </p:spPr>
      </p:pic>
      <p:pic>
        <p:nvPicPr>
          <p:cNvPr id="3" name="Picture 2" descr="C:\Users\user\Desktop\top20\bisericacarlibaba1mic.jpg"/>
          <p:cNvPicPr>
            <a:picLocks noChangeAspect="1" noChangeArrowheads="1"/>
          </p:cNvPicPr>
          <p:nvPr/>
        </p:nvPicPr>
        <p:blipFill>
          <a:blip r:embed="rId2" cstate="print"/>
          <a:srcRect/>
          <a:stretch>
            <a:fillRect/>
          </a:stretch>
        </p:blipFill>
        <p:spPr bwMode="auto">
          <a:xfrm>
            <a:off x="0" y="0"/>
            <a:ext cx="9213262" cy="6858000"/>
          </a:xfrm>
          <a:prstGeom prst="rect">
            <a:avLst/>
          </a:prstGeom>
          <a:noFill/>
        </p:spPr>
      </p:pic>
      <p:sp>
        <p:nvSpPr>
          <p:cNvPr id="4" name="Rectangle 3"/>
          <p:cNvSpPr/>
          <p:nvPr/>
        </p:nvSpPr>
        <p:spPr>
          <a:xfrm>
            <a:off x="3347864" y="188640"/>
            <a:ext cx="3531544" cy="400110"/>
          </a:xfrm>
          <a:prstGeom prst="rect">
            <a:avLst/>
          </a:prstGeom>
        </p:spPr>
        <p:txBody>
          <a:bodyPr wrap="none">
            <a:spAutoFit/>
          </a:bodyPr>
          <a:lstStyle/>
          <a:p>
            <a:r>
              <a:rPr lang="fr-FR" sz="2000" dirty="0" smtClean="0">
                <a:latin typeface="Matura MT Script Capitals" pitchFamily="66" charset="0"/>
              </a:rPr>
              <a:t>L'église en bois de </a:t>
            </a:r>
            <a:r>
              <a:rPr lang="ro-RO" sz="2000" dirty="0" smtClean="0">
                <a:latin typeface="Matura MT Script Capitals" pitchFamily="66" charset="0"/>
              </a:rPr>
              <a:t>Cârlibaba</a:t>
            </a:r>
            <a:endParaRPr lang="ro-RO" sz="2000" dirty="0">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childTnLst>
                          </p:cTn>
                        </p:par>
                        <p:par>
                          <p:cTn id="8" fill="hold">
                            <p:stCondLst>
                              <p:cond delay="3000"/>
                            </p:stCondLst>
                            <p:childTnLst>
                              <p:par>
                                <p:cTn id="9" presetID="1"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top20\Biserici-din-Maramures.jpg"/>
          <p:cNvPicPr>
            <a:picLocks noChangeAspect="1" noChangeArrowheads="1"/>
          </p:cNvPicPr>
          <p:nvPr/>
        </p:nvPicPr>
        <p:blipFill>
          <a:blip r:embed="rId2" cstate="print">
            <a:lum bright="60000" contrast="-58000"/>
          </a:blip>
          <a:srcRect/>
          <a:stretch>
            <a:fillRect/>
          </a:stretch>
        </p:blipFill>
        <p:spPr bwMode="auto">
          <a:xfrm>
            <a:off x="0" y="0"/>
            <a:ext cx="9144000" cy="6858000"/>
          </a:xfrm>
          <a:prstGeom prst="rect">
            <a:avLst/>
          </a:prstGeom>
          <a:noFill/>
        </p:spPr>
      </p:pic>
      <p:sp>
        <p:nvSpPr>
          <p:cNvPr id="3" name="Rectangle 2"/>
          <p:cNvSpPr/>
          <p:nvPr/>
        </p:nvSpPr>
        <p:spPr>
          <a:xfrm>
            <a:off x="533400" y="838200"/>
            <a:ext cx="8382000" cy="5909310"/>
          </a:xfrm>
          <a:prstGeom prst="rect">
            <a:avLst/>
          </a:prstGeom>
        </p:spPr>
        <p:txBody>
          <a:bodyPr wrap="square">
            <a:spAutoFit/>
          </a:bodyPr>
          <a:lstStyle/>
          <a:p>
            <a:r>
              <a:rPr lang="fr-FR" b="1" dirty="0" err="1" smtClean="0">
                <a:latin typeface="Matura MT Script Capitals" pitchFamily="66" charset="0"/>
              </a:rPr>
              <a:t>Săpân</a:t>
            </a:r>
            <a:r>
              <a:rPr lang="fr-FR" b="1" dirty="0" smtClean="0">
                <a:latin typeface="Matura MT Script Capitals" pitchFamily="66" charset="0"/>
              </a:rPr>
              <a:t>ța</a:t>
            </a:r>
            <a:r>
              <a:rPr lang="fr-FR" dirty="0" smtClean="0">
                <a:latin typeface="Matura MT Script Capitals" pitchFamily="66" charset="0"/>
              </a:rPr>
              <a:t> est une commune roumaine du</a:t>
            </a:r>
            <a:r>
              <a:rPr lang="fr-FR" dirty="0" smtClean="0"/>
              <a:t> </a:t>
            </a:r>
            <a:r>
              <a:rPr lang="fr-FR" dirty="0" smtClean="0">
                <a:latin typeface="Matura MT Script Capitals" pitchFamily="66" charset="0"/>
              </a:rPr>
              <a:t>Jude</a:t>
            </a:r>
            <a:r>
              <a:rPr lang="fr-FR" b="1" dirty="0" smtClean="0">
                <a:latin typeface="Matura MT Script Capitals" pitchFamily="66" charset="0"/>
              </a:rPr>
              <a:t>ț</a:t>
            </a:r>
            <a:r>
              <a:rPr lang="fr-FR" dirty="0" smtClean="0">
                <a:latin typeface="Matura MT Script Capitals" pitchFamily="66" charset="0"/>
              </a:rPr>
              <a:t> de </a:t>
            </a:r>
            <a:r>
              <a:rPr lang="fr-FR" dirty="0" err="1" smtClean="0">
                <a:latin typeface="Matura MT Script Capitals" pitchFamily="66" charset="0"/>
              </a:rPr>
              <a:t>Maramure</a:t>
            </a:r>
            <a:r>
              <a:rPr lang="fr-FR" b="1" dirty="0" smtClean="0">
                <a:latin typeface="Matura MT Script Capitals" pitchFamily="66" charset="0"/>
              </a:rPr>
              <a:t>ș</a:t>
            </a:r>
            <a:r>
              <a:rPr lang="fr-FR" dirty="0" smtClean="0">
                <a:latin typeface="Matura MT Script Capitals" pitchFamily="66" charset="0"/>
              </a:rPr>
              <a:t>, dans la région historique de Transylvanie et dans la région de développement du Nord-Ouest.</a:t>
            </a:r>
          </a:p>
          <a:p>
            <a:r>
              <a:rPr lang="fr-FR" dirty="0" smtClean="0">
                <a:latin typeface="Matura MT Script Capitals" pitchFamily="66" charset="0"/>
              </a:rPr>
              <a:t>Ce village abrite le plus ancien centre monastique </a:t>
            </a:r>
            <a:r>
              <a:rPr lang="fr-FR" dirty="0" err="1" smtClean="0">
                <a:latin typeface="Matura MT Script Capitals" pitchFamily="66" charset="0"/>
              </a:rPr>
              <a:t>maramuréchois</a:t>
            </a:r>
            <a:r>
              <a:rPr lang="fr-FR" dirty="0" smtClean="0">
                <a:latin typeface="Matura MT Script Capitals" pitchFamily="66" charset="0"/>
              </a:rPr>
              <a:t>, celui de </a:t>
            </a:r>
            <a:r>
              <a:rPr lang="fr-FR" dirty="0" err="1" smtClean="0">
                <a:latin typeface="Matura MT Script Capitals" pitchFamily="66" charset="0"/>
              </a:rPr>
              <a:t>S</a:t>
            </a:r>
            <a:r>
              <a:rPr lang="fr-FR" b="1" dirty="0" err="1" smtClean="0">
                <a:latin typeface="Matura MT Script Capitals" pitchFamily="66" charset="0"/>
              </a:rPr>
              <a:t>ă</a:t>
            </a:r>
            <a:r>
              <a:rPr lang="fr-FR" dirty="0" err="1" smtClean="0">
                <a:latin typeface="Matura MT Script Capitals" pitchFamily="66" charset="0"/>
              </a:rPr>
              <a:t>pân</a:t>
            </a:r>
            <a:r>
              <a:rPr lang="fr-FR" b="1" dirty="0" smtClean="0">
                <a:latin typeface="Matura MT Script Capitals" pitchFamily="66" charset="0"/>
              </a:rPr>
              <a:t>ț</a:t>
            </a:r>
            <a:r>
              <a:rPr lang="fr-FR" dirty="0" smtClean="0">
                <a:latin typeface="Matura MT Script Capitals" pitchFamily="66" charset="0"/>
              </a:rPr>
              <a:t>a-</a:t>
            </a:r>
            <a:r>
              <a:rPr lang="fr-FR" dirty="0" err="1" smtClean="0">
                <a:latin typeface="Matura MT Script Capitals" pitchFamily="66" charset="0"/>
              </a:rPr>
              <a:t>Peri</a:t>
            </a:r>
            <a:r>
              <a:rPr lang="fr-FR" dirty="0" smtClean="0">
                <a:latin typeface="Matura MT Script Capitals" pitchFamily="66" charset="0"/>
              </a:rPr>
              <a:t>, </a:t>
            </a:r>
            <a:r>
              <a:rPr lang="fr-FR" dirty="0" smtClean="0"/>
              <a:t> </a:t>
            </a:r>
            <a:r>
              <a:rPr lang="fr-FR" dirty="0" err="1" smtClean="0">
                <a:latin typeface="Matura MT Script Capitals" pitchFamily="66" charset="0"/>
              </a:rPr>
              <a:t>Stavropégie</a:t>
            </a:r>
            <a:r>
              <a:rPr lang="fr-FR" dirty="0" smtClean="0">
                <a:latin typeface="Matura MT Script Capitals" pitchFamily="66" charset="0"/>
              </a:rPr>
              <a:t> reconnue en 1381 par </a:t>
            </a:r>
            <a:r>
              <a:rPr lang="fr-FR" dirty="0" err="1" smtClean="0">
                <a:latin typeface="Matura MT Script Capitals" pitchFamily="66" charset="0"/>
              </a:rPr>
              <a:t>Néilos</a:t>
            </a:r>
            <a:r>
              <a:rPr lang="fr-FR" dirty="0" smtClean="0">
                <a:latin typeface="Matura MT Script Capitals" pitchFamily="66" charset="0"/>
              </a:rPr>
              <a:t> </a:t>
            </a:r>
            <a:r>
              <a:rPr lang="fr-FR" dirty="0" err="1" smtClean="0">
                <a:latin typeface="Matura MT Script Capitals" pitchFamily="66" charset="0"/>
              </a:rPr>
              <a:t>Kérameus</a:t>
            </a:r>
            <a:r>
              <a:rPr lang="fr-FR" dirty="0" smtClean="0">
                <a:latin typeface="Matura MT Script Capitals" pitchFamily="66" charset="0"/>
              </a:rPr>
              <a:t>, patriarche de Constantinople, et dont l'exarchat s'étendait jadis sur les régions voisines du </a:t>
            </a:r>
            <a:r>
              <a:rPr lang="fr-FR" dirty="0" err="1" smtClean="0">
                <a:latin typeface="Matura MT Script Capitals" pitchFamily="66" charset="0"/>
              </a:rPr>
              <a:t>Bereg</a:t>
            </a:r>
            <a:r>
              <a:rPr lang="fr-FR" dirty="0" smtClean="0">
                <a:latin typeface="Matura MT Script Capitals" pitchFamily="66" charset="0"/>
              </a:rPr>
              <a:t>, de </a:t>
            </a:r>
            <a:r>
              <a:rPr lang="fr-FR" dirty="0" err="1" smtClean="0">
                <a:latin typeface="Matura MT Script Capitals" pitchFamily="66" charset="0"/>
              </a:rPr>
              <a:t>Satu</a:t>
            </a:r>
            <a:r>
              <a:rPr lang="fr-FR" dirty="0" smtClean="0">
                <a:latin typeface="Matura MT Script Capitals" pitchFamily="66" charset="0"/>
              </a:rPr>
              <a:t> Mare, S</a:t>
            </a:r>
            <a:r>
              <a:rPr lang="fr-FR" sz="1600" b="1" dirty="0" smtClean="0">
                <a:latin typeface="Matura MT Script Capitals" pitchFamily="66" charset="0"/>
              </a:rPr>
              <a:t>ă</a:t>
            </a:r>
            <a:r>
              <a:rPr lang="fr-FR" dirty="0" smtClean="0">
                <a:latin typeface="Matura MT Script Capitals" pitchFamily="66" charset="0"/>
              </a:rPr>
              <a:t>laj, </a:t>
            </a:r>
            <a:r>
              <a:rPr lang="fr-FR" dirty="0" err="1" smtClean="0">
                <a:latin typeface="Matura MT Script Capitals" pitchFamily="66" charset="0"/>
              </a:rPr>
              <a:t>Ciceu</a:t>
            </a:r>
            <a:r>
              <a:rPr lang="fr-FR" dirty="0" smtClean="0">
                <a:latin typeface="Matura MT Script Capitals" pitchFamily="66" charset="0"/>
              </a:rPr>
              <a:t> et Bistri</a:t>
            </a:r>
            <a:r>
              <a:rPr lang="fr-FR" b="1" dirty="0" smtClean="0">
                <a:latin typeface="Calibri"/>
              </a:rPr>
              <a:t>ţ</a:t>
            </a:r>
            <a:r>
              <a:rPr lang="fr-FR" dirty="0" smtClean="0">
                <a:latin typeface="Matura MT Script Capitals" pitchFamily="66" charset="0"/>
              </a:rPr>
              <a:t>a.</a:t>
            </a:r>
          </a:p>
          <a:p>
            <a:r>
              <a:rPr lang="fr-FR" dirty="0" smtClean="0">
                <a:latin typeface="Matura MT Script Capitals" pitchFamily="66" charset="0"/>
              </a:rPr>
              <a:t>Le </a:t>
            </a:r>
            <a:r>
              <a:rPr lang="fr-FR" b="1" dirty="0" smtClean="0">
                <a:latin typeface="Matura MT Script Capitals" pitchFamily="66" charset="0"/>
              </a:rPr>
              <a:t>Cimetière joyeux</a:t>
            </a:r>
            <a:r>
              <a:rPr lang="fr-FR" dirty="0" smtClean="0">
                <a:latin typeface="Matura MT Script Capitals" pitchFamily="66" charset="0"/>
              </a:rPr>
              <a:t> se situe dans le village de S</a:t>
            </a:r>
            <a:r>
              <a:rPr lang="vi-VN" sz="1600" b="1" dirty="0" smtClean="0"/>
              <a:t>ă</a:t>
            </a:r>
            <a:r>
              <a:rPr lang="en-US" dirty="0" err="1" smtClean="0">
                <a:latin typeface="Matura MT Script Capitals" pitchFamily="66" charset="0"/>
              </a:rPr>
              <a:t>pân</a:t>
            </a:r>
            <a:r>
              <a:rPr lang="en-US" b="1" dirty="0" err="1" smtClean="0">
                <a:latin typeface="Matura MT Script Capitals" pitchFamily="66" charset="0"/>
              </a:rPr>
              <a:t>ţ</a:t>
            </a:r>
            <a:r>
              <a:rPr lang="en-US" dirty="0" err="1" smtClean="0">
                <a:latin typeface="Matura MT Script Capitals" pitchFamily="66" charset="0"/>
              </a:rPr>
              <a:t>a</a:t>
            </a:r>
            <a:r>
              <a:rPr lang="fr-FR" dirty="0" smtClean="0">
                <a:latin typeface="Matura MT Script Capitals" pitchFamily="66" charset="0"/>
              </a:rPr>
              <a:t> .Il attire les touristes par son originalité : des pierres tombales colorées, avec un dessin représentant une scène de la vie ou une occupation de la personne inhumée, accompagné d'un poème humoristique décrivant la personne.</a:t>
            </a:r>
          </a:p>
          <a:p>
            <a:r>
              <a:rPr lang="fr-FR" dirty="0" smtClean="0">
                <a:latin typeface="Matura MT Script Capitals" pitchFamily="66" charset="0"/>
              </a:rPr>
              <a:t>Ce cimetière est différent des autres cimetières roumains car les Roumains considèrent la mort comme un moment très solennel. On associe ce cimetière à la culture des Daces (</a:t>
            </a:r>
            <a:r>
              <a:rPr lang="en-US" dirty="0" smtClean="0">
                <a:latin typeface="Matura MT Script Capitals" pitchFamily="66" charset="0"/>
              </a:rPr>
              <a:t>les </a:t>
            </a:r>
            <a:r>
              <a:rPr lang="en-US" dirty="0" err="1" smtClean="0">
                <a:latin typeface="Matura MT Script Capitals" pitchFamily="66" charset="0"/>
              </a:rPr>
              <a:t>ancêtres</a:t>
            </a:r>
            <a:r>
              <a:rPr lang="en-US" dirty="0" smtClean="0">
                <a:latin typeface="Matura MT Script Capitals" pitchFamily="66" charset="0"/>
              </a:rPr>
              <a:t> du  </a:t>
            </a:r>
            <a:r>
              <a:rPr lang="en-US" dirty="0" err="1" smtClean="0">
                <a:latin typeface="Matura MT Script Capitals" pitchFamily="66" charset="0"/>
              </a:rPr>
              <a:t>peuple</a:t>
            </a:r>
            <a:r>
              <a:rPr lang="en-US" dirty="0" smtClean="0">
                <a:latin typeface="Matura MT Script Capitals" pitchFamily="66" charset="0"/>
              </a:rPr>
              <a:t> </a:t>
            </a:r>
            <a:r>
              <a:rPr lang="en-US" dirty="0" err="1" smtClean="0">
                <a:latin typeface="Matura MT Script Capitals" pitchFamily="66" charset="0"/>
              </a:rPr>
              <a:t>roumain</a:t>
            </a:r>
            <a:r>
              <a:rPr lang="en-US" dirty="0" smtClean="0">
                <a:latin typeface="Matura MT Script Capitals" pitchFamily="66" charset="0"/>
              </a:rPr>
              <a:t>),</a:t>
            </a:r>
          </a:p>
          <a:p>
            <a:r>
              <a:rPr lang="fr-FR" dirty="0" smtClean="0">
                <a:latin typeface="Matura MT Script Capitals" pitchFamily="66" charset="0"/>
              </a:rPr>
              <a:t>dont la philosophie se basait sur l'immortalité et qui considéraient la mort comme un moment de joie car la personne arrivait dans une vie meilleure.</a:t>
            </a:r>
          </a:p>
          <a:p>
            <a:r>
              <a:rPr lang="fr-FR" dirty="0" smtClean="0">
                <a:latin typeface="Matura MT Script Capitals" pitchFamily="66" charset="0"/>
              </a:rPr>
              <a:t>Tout a commencé en 1934 quand un artiste local, le poète </a:t>
            </a:r>
            <a:r>
              <a:rPr lang="fr-FR" b="1" dirty="0" smtClean="0">
                <a:latin typeface="Matura MT Script Capitals" pitchFamily="66" charset="0"/>
              </a:rPr>
              <a:t>Stan Ioan </a:t>
            </a:r>
            <a:r>
              <a:rPr lang="fr-FR" b="1" dirty="0" err="1" smtClean="0">
                <a:latin typeface="Matura MT Script Capitals" pitchFamily="66" charset="0"/>
              </a:rPr>
              <a:t>Patraş</a:t>
            </a:r>
            <a:r>
              <a:rPr lang="fr-FR" dirty="0" smtClean="0">
                <a:latin typeface="Matura MT Script Capitals" pitchFamily="66" charset="0"/>
              </a:rPr>
              <a:t>, a demandé que sa future sépulture soit décoré dans des couleurs vives, dans du bois de </a:t>
            </a:r>
            <a:r>
              <a:rPr lang="fr-FR" dirty="0" err="1" smtClean="0">
                <a:latin typeface="Matura MT Script Capitals" pitchFamily="66" charset="0"/>
              </a:rPr>
              <a:t>chêne.Aujourd'hui</a:t>
            </a:r>
            <a:r>
              <a:rPr lang="fr-FR" dirty="0" smtClean="0">
                <a:latin typeface="Matura MT Script Capitals" pitchFamily="66" charset="0"/>
              </a:rPr>
              <a:t>, c'est un cimetière très visité.</a:t>
            </a:r>
          </a:p>
          <a:p>
            <a:pPr eaLnBrk="0" hangingPunct="0"/>
            <a:r>
              <a:rPr lang="fr-FR" dirty="0" smtClean="0">
                <a:latin typeface="Matura MT Script Capitals" pitchFamily="66" charset="0"/>
                <a:cs typeface="Arial" charset="0"/>
              </a:rPr>
              <a:t>Ce monument funéraire fut classé en 1998 au premier rang en Europe et au deuxième niveau mondial , </a:t>
            </a:r>
            <a:r>
              <a:rPr lang="fr-FR" dirty="0" smtClean="0">
                <a:latin typeface="Matura MT Script Capitals" pitchFamily="66" charset="0"/>
              </a:rPr>
              <a:t>après la "Vallée des Rois" en Egypte. </a:t>
            </a:r>
            <a:endParaRPr lang="ro-RO" dirty="0" smtClean="0">
              <a:latin typeface="Matura MT Script Capitals" pitchFamily="66" charset="0"/>
            </a:endParaRPr>
          </a:p>
          <a:p>
            <a:endParaRPr lang="fr-FR" dirty="0">
              <a:latin typeface="Matura MT Script Capitals" pitchFamily="66" charset="0"/>
            </a:endParaRPr>
          </a:p>
        </p:txBody>
      </p:sp>
      <p:sp>
        <p:nvSpPr>
          <p:cNvPr id="4" name="Rectangle 3"/>
          <p:cNvSpPr/>
          <p:nvPr/>
        </p:nvSpPr>
        <p:spPr>
          <a:xfrm>
            <a:off x="4419600" y="152400"/>
            <a:ext cx="3686458" cy="523220"/>
          </a:xfrm>
          <a:prstGeom prst="rect">
            <a:avLst/>
          </a:prstGeom>
        </p:spPr>
        <p:txBody>
          <a:bodyPr wrap="none">
            <a:spAutoFit/>
          </a:bodyPr>
          <a:lstStyle/>
          <a:p>
            <a:r>
              <a:rPr lang="fr-FR" sz="2800" dirty="0" err="1" smtClean="0">
                <a:latin typeface="Matura MT Script Capitals" pitchFamily="66" charset="0"/>
              </a:rPr>
              <a:t>S</a:t>
            </a:r>
            <a:r>
              <a:rPr lang="fr-FR" sz="2800" b="1" dirty="0" err="1" smtClean="0">
                <a:latin typeface="Matura MT Script Capitals" pitchFamily="66" charset="0"/>
              </a:rPr>
              <a:t>ă</a:t>
            </a:r>
            <a:r>
              <a:rPr lang="fr-FR" sz="2800" dirty="0" err="1" smtClean="0">
                <a:latin typeface="Matura MT Script Capitals" pitchFamily="66" charset="0"/>
              </a:rPr>
              <a:t>pân</a:t>
            </a:r>
            <a:r>
              <a:rPr lang="fr-FR" sz="2800" b="1" dirty="0" smtClean="0">
                <a:latin typeface="Matura MT Script Capitals" pitchFamily="66" charset="0"/>
              </a:rPr>
              <a:t>ț</a:t>
            </a:r>
            <a:r>
              <a:rPr lang="fr-FR" sz="2800" dirty="0" smtClean="0">
                <a:latin typeface="Matura MT Script Capitals" pitchFamily="66" charset="0"/>
              </a:rPr>
              <a:t>a , </a:t>
            </a:r>
            <a:r>
              <a:rPr lang="fr-FR" sz="2800" dirty="0" err="1" smtClean="0">
                <a:latin typeface="Matura MT Script Capitals" pitchFamily="66" charset="0"/>
              </a:rPr>
              <a:t>Maramure</a:t>
            </a:r>
            <a:r>
              <a:rPr lang="fr-FR" sz="2400" b="1" dirty="0" smtClean="0">
                <a:latin typeface="Matura MT Script Capitals" pitchFamily="66" charset="0"/>
              </a:rPr>
              <a:t>ș</a:t>
            </a:r>
            <a:endParaRPr lang="ro-RO" sz="2400" b="1" dirty="0"/>
          </a:p>
        </p:txBody>
      </p:sp>
      <p:sp>
        <p:nvSpPr>
          <p:cNvPr id="5" name="Rounded Rectangle 4"/>
          <p:cNvSpPr/>
          <p:nvPr/>
        </p:nvSpPr>
        <p:spPr>
          <a:xfrm>
            <a:off x="304800" y="685800"/>
            <a:ext cx="8610600" cy="5943600"/>
          </a:xfrm>
          <a:prstGeom prst="round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o-RO"/>
          </a:p>
        </p:txBody>
      </p:sp>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sap7.JPG"/>
          <p:cNvPicPr>
            <a:picLocks noChangeAspect="1"/>
          </p:cNvPicPr>
          <p:nvPr/>
        </p:nvPicPr>
        <p:blipFill>
          <a:blip r:embed="rId2" cstate="print">
            <a:duotone>
              <a:prstClr val="black"/>
              <a:srgbClr val="D9C3A5">
                <a:tint val="50000"/>
                <a:satMod val="180000"/>
              </a:srgbClr>
            </a:duotone>
          </a:blip>
          <a:srcRect/>
          <a:stretch>
            <a:fillRect/>
          </a:stretch>
        </p:blipFill>
        <p:spPr bwMode="auto">
          <a:xfrm>
            <a:off x="-152400" y="0"/>
            <a:ext cx="9296399" cy="6858000"/>
          </a:xfrm>
          <a:prstGeom prst="rect">
            <a:avLst/>
          </a:prstGeom>
          <a:noFill/>
          <a:ln w="9525">
            <a:noFill/>
            <a:miter lim="800000"/>
            <a:headEnd/>
            <a:tailEnd/>
          </a:ln>
        </p:spPr>
      </p:pic>
      <p:pic>
        <p:nvPicPr>
          <p:cNvPr id="4" name="Picture 2" descr="sap7.JPG"/>
          <p:cNvPicPr>
            <a:picLocks noChangeAspect="1"/>
          </p:cNvPicPr>
          <p:nvPr/>
        </p:nvPicPr>
        <p:blipFill>
          <a:blip r:embed="rId2" cstate="print"/>
          <a:srcRect/>
          <a:stretch>
            <a:fillRect/>
          </a:stretch>
        </p:blipFill>
        <p:spPr bwMode="auto">
          <a:xfrm>
            <a:off x="-145534" y="0"/>
            <a:ext cx="9289534" cy="6858000"/>
          </a:xfrm>
          <a:prstGeom prst="rect">
            <a:avLst/>
          </a:prstGeom>
          <a:noFill/>
          <a:ln w="9525">
            <a:noFill/>
            <a:miter lim="800000"/>
            <a:headEnd/>
            <a:tailEnd/>
          </a:ln>
        </p:spPr>
      </p:pic>
      <p:sp>
        <p:nvSpPr>
          <p:cNvPr id="5" name="Rectangle 4"/>
          <p:cNvSpPr/>
          <p:nvPr/>
        </p:nvSpPr>
        <p:spPr>
          <a:xfrm>
            <a:off x="5334000" y="6019800"/>
            <a:ext cx="3949736" cy="400110"/>
          </a:xfrm>
          <a:prstGeom prst="rect">
            <a:avLst/>
          </a:prstGeom>
        </p:spPr>
        <p:txBody>
          <a:bodyPr wrap="none">
            <a:spAutoFit/>
          </a:bodyPr>
          <a:lstStyle/>
          <a:p>
            <a:r>
              <a:rPr lang="en-US" sz="2000" dirty="0" smtClean="0">
                <a:solidFill>
                  <a:srgbClr val="FFC000"/>
                </a:solidFill>
                <a:effectLst>
                  <a:outerShdw blurRad="38100" dist="38100" dir="2700000" algn="tl">
                    <a:srgbClr val="000000">
                      <a:alpha val="43137"/>
                    </a:srgbClr>
                  </a:outerShdw>
                </a:effectLst>
                <a:latin typeface="Matura MT Script Capitals" pitchFamily="66" charset="0"/>
              </a:rPr>
              <a:t>Le </a:t>
            </a:r>
            <a:r>
              <a:rPr lang="ro-RO" sz="2000" dirty="0" smtClean="0">
                <a:solidFill>
                  <a:srgbClr val="FFC000"/>
                </a:solidFill>
                <a:effectLst>
                  <a:outerShdw blurRad="38100" dist="38100" dir="2700000" algn="tl">
                    <a:srgbClr val="000000">
                      <a:alpha val="43137"/>
                    </a:srgbClr>
                  </a:outerShdw>
                </a:effectLst>
                <a:latin typeface="Matura MT Script Capitals" pitchFamily="66" charset="0"/>
              </a:rPr>
              <a:t>Cimetière joyeux de </a:t>
            </a:r>
            <a:r>
              <a:rPr lang="fr-FR" sz="2000" dirty="0" smtClean="0">
                <a:solidFill>
                  <a:srgbClr val="FFC000"/>
                </a:solidFill>
                <a:effectLst>
                  <a:outerShdw blurRad="38100" dist="38100" dir="2700000" algn="tl">
                    <a:srgbClr val="000000">
                      <a:alpha val="43137"/>
                    </a:srgbClr>
                  </a:outerShdw>
                </a:effectLst>
                <a:latin typeface="Matura MT Script Capitals" pitchFamily="66" charset="0"/>
              </a:rPr>
              <a:t>S</a:t>
            </a:r>
            <a:r>
              <a:rPr lang="vi-VN" b="1" dirty="0" smtClean="0">
                <a:solidFill>
                  <a:srgbClr val="FFC000"/>
                </a:solidFill>
                <a:effectLst>
                  <a:outerShdw blurRad="38100" dist="38100" dir="2700000" algn="tl">
                    <a:srgbClr val="000000">
                      <a:alpha val="43137"/>
                    </a:srgbClr>
                  </a:outerShdw>
                </a:effectLst>
              </a:rPr>
              <a:t>ă</a:t>
            </a:r>
            <a:r>
              <a:rPr lang="en-US" sz="2000" dirty="0" err="1" smtClean="0">
                <a:solidFill>
                  <a:srgbClr val="FFC000"/>
                </a:solidFill>
                <a:effectLst>
                  <a:outerShdw blurRad="38100" dist="38100" dir="2700000" algn="tl">
                    <a:srgbClr val="000000">
                      <a:alpha val="43137"/>
                    </a:srgbClr>
                  </a:outerShdw>
                </a:effectLst>
                <a:latin typeface="Matura MT Script Capitals" pitchFamily="66" charset="0"/>
              </a:rPr>
              <a:t>pân</a:t>
            </a:r>
            <a:r>
              <a:rPr lang="en-US" sz="2000" b="1" dirty="0" err="1" smtClean="0">
                <a:solidFill>
                  <a:srgbClr val="FFC000"/>
                </a:solidFill>
                <a:effectLst>
                  <a:outerShdw blurRad="38100" dist="38100" dir="2700000" algn="tl">
                    <a:srgbClr val="000000">
                      <a:alpha val="43137"/>
                    </a:srgbClr>
                  </a:outerShdw>
                </a:effectLst>
                <a:latin typeface="Matura MT Script Capitals" pitchFamily="66" charset="0"/>
              </a:rPr>
              <a:t>ţ</a:t>
            </a:r>
            <a:r>
              <a:rPr lang="en-US" sz="2000" dirty="0" err="1" smtClean="0">
                <a:solidFill>
                  <a:srgbClr val="FFC000"/>
                </a:solidFill>
                <a:effectLst>
                  <a:outerShdw blurRad="38100" dist="38100" dir="2700000" algn="tl">
                    <a:srgbClr val="000000">
                      <a:alpha val="43137"/>
                    </a:srgbClr>
                  </a:outerShdw>
                </a:effectLst>
                <a:latin typeface="Matura MT Script Capitals" pitchFamily="66" charset="0"/>
              </a:rPr>
              <a:t>a</a:t>
            </a:r>
            <a:r>
              <a:rPr lang="en-US" sz="2000" dirty="0" smtClean="0">
                <a:solidFill>
                  <a:srgbClr val="FFC000"/>
                </a:solidFill>
                <a:effectLst>
                  <a:outerShdw blurRad="38100" dist="38100" dir="2700000" algn="tl">
                    <a:srgbClr val="000000">
                      <a:alpha val="43137"/>
                    </a:srgbClr>
                  </a:outerShdw>
                </a:effectLst>
                <a:latin typeface="Matura MT Script Capitals" pitchFamily="66" charset="0"/>
              </a:rPr>
              <a:t> </a:t>
            </a:r>
            <a:endParaRPr lang="ro-RO" sz="2000" dirty="0">
              <a:solidFill>
                <a:srgbClr val="FFC000"/>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0"/>
                                        <p:tgtEl>
                                          <p:spTgt spid="4"/>
                                        </p:tgtEl>
                                      </p:cBhvr>
                                    </p:animEffect>
                                  </p:childTnLst>
                                </p:cTn>
                              </p:par>
                            </p:childTnLst>
                          </p:cTn>
                        </p:par>
                        <p:par>
                          <p:cTn id="8" fill="hold">
                            <p:stCondLst>
                              <p:cond delay="5000"/>
                            </p:stCondLst>
                            <p:childTnLst>
                              <p:par>
                                <p:cTn id="9" presetID="1"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top20\Cimitirul-Vesel-Sapanta_11.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270538" y="0"/>
            <a:ext cx="10024139" cy="6858000"/>
          </a:xfrm>
          <a:prstGeom prst="rect">
            <a:avLst/>
          </a:prstGeom>
          <a:noFill/>
        </p:spPr>
      </p:pic>
      <p:pic>
        <p:nvPicPr>
          <p:cNvPr id="3" name="Picture 2" descr="D:\top20\Cimitirul-Vesel-Sapanta_11.jpg"/>
          <p:cNvPicPr>
            <a:picLocks noChangeAspect="1" noChangeArrowheads="1"/>
          </p:cNvPicPr>
          <p:nvPr/>
        </p:nvPicPr>
        <p:blipFill>
          <a:blip r:embed="rId2" cstate="print">
            <a:lum contrast="20000"/>
          </a:blip>
          <a:srcRect/>
          <a:stretch>
            <a:fillRect/>
          </a:stretch>
        </p:blipFill>
        <p:spPr bwMode="auto">
          <a:xfrm>
            <a:off x="-304800" y="0"/>
            <a:ext cx="10024139" cy="6858000"/>
          </a:xfrm>
          <a:prstGeom prst="rect">
            <a:avLst/>
          </a:prstGeom>
          <a:noFill/>
        </p:spPr>
      </p:pic>
      <p:sp>
        <p:nvSpPr>
          <p:cNvPr id="4" name="Rectangle 3"/>
          <p:cNvSpPr/>
          <p:nvPr/>
        </p:nvSpPr>
        <p:spPr>
          <a:xfrm>
            <a:off x="3962400" y="304800"/>
            <a:ext cx="3949736" cy="400110"/>
          </a:xfrm>
          <a:prstGeom prst="rect">
            <a:avLst/>
          </a:prstGeom>
        </p:spPr>
        <p:txBody>
          <a:bodyPr wrap="none">
            <a:spAutoFit/>
          </a:bodyPr>
          <a:lstStyle/>
          <a:p>
            <a:r>
              <a:rPr lang="en-US" sz="2000" dirty="0" smtClean="0">
                <a:solidFill>
                  <a:schemeClr val="tx2">
                    <a:lumMod val="60000"/>
                    <a:lumOff val="40000"/>
                  </a:schemeClr>
                </a:solidFill>
                <a:latin typeface="Matura MT Script Capitals" pitchFamily="66" charset="0"/>
              </a:rPr>
              <a:t>Le </a:t>
            </a:r>
            <a:r>
              <a:rPr lang="ro-RO" sz="2000" dirty="0" smtClean="0">
                <a:solidFill>
                  <a:schemeClr val="tx2">
                    <a:lumMod val="60000"/>
                    <a:lumOff val="40000"/>
                  </a:schemeClr>
                </a:solidFill>
                <a:latin typeface="Matura MT Script Capitals" pitchFamily="66" charset="0"/>
              </a:rPr>
              <a:t>Cimetière joyeux de </a:t>
            </a:r>
            <a:r>
              <a:rPr lang="fr-FR" sz="2000" dirty="0" smtClean="0">
                <a:solidFill>
                  <a:schemeClr val="tx2">
                    <a:lumMod val="60000"/>
                    <a:lumOff val="40000"/>
                  </a:schemeClr>
                </a:solidFill>
                <a:latin typeface="Matura MT Script Capitals" pitchFamily="66" charset="0"/>
              </a:rPr>
              <a:t>S</a:t>
            </a:r>
            <a:r>
              <a:rPr lang="vi-VN" b="1" dirty="0" smtClean="0">
                <a:solidFill>
                  <a:schemeClr val="tx2">
                    <a:lumMod val="60000"/>
                    <a:lumOff val="40000"/>
                  </a:schemeClr>
                </a:solidFill>
              </a:rPr>
              <a:t>ă</a:t>
            </a:r>
            <a:r>
              <a:rPr lang="en-US" sz="2000" dirty="0" err="1" smtClean="0">
                <a:solidFill>
                  <a:schemeClr val="tx2">
                    <a:lumMod val="60000"/>
                    <a:lumOff val="40000"/>
                  </a:schemeClr>
                </a:solidFill>
                <a:latin typeface="Matura MT Script Capitals" pitchFamily="66" charset="0"/>
              </a:rPr>
              <a:t>pân</a:t>
            </a:r>
            <a:r>
              <a:rPr lang="en-US" sz="2000" b="1" dirty="0" err="1" smtClean="0">
                <a:solidFill>
                  <a:schemeClr val="tx2">
                    <a:lumMod val="60000"/>
                    <a:lumOff val="40000"/>
                  </a:schemeClr>
                </a:solidFill>
                <a:latin typeface="Matura MT Script Capitals" pitchFamily="66" charset="0"/>
              </a:rPr>
              <a:t>ţ</a:t>
            </a:r>
            <a:r>
              <a:rPr lang="en-US" sz="2000" dirty="0" err="1" smtClean="0">
                <a:solidFill>
                  <a:schemeClr val="tx2">
                    <a:lumMod val="60000"/>
                    <a:lumOff val="40000"/>
                  </a:schemeClr>
                </a:solidFill>
                <a:latin typeface="Matura MT Script Capitals" pitchFamily="66" charset="0"/>
              </a:rPr>
              <a:t>a</a:t>
            </a:r>
            <a:r>
              <a:rPr lang="en-US" sz="2000" dirty="0" smtClean="0">
                <a:solidFill>
                  <a:schemeClr val="tx2">
                    <a:lumMod val="60000"/>
                    <a:lumOff val="40000"/>
                  </a:schemeClr>
                </a:solidFill>
                <a:latin typeface="Matura MT Script Capitals" pitchFamily="66" charset="0"/>
              </a:rPr>
              <a:t> </a:t>
            </a:r>
            <a:endParaRPr lang="ro-RO" sz="2000" dirty="0">
              <a:solidFill>
                <a:schemeClr val="tx2">
                  <a:lumMod val="60000"/>
                  <a:lumOff val="40000"/>
                </a:schemeClr>
              </a:solidFill>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childTnLst>
                          </p:cTn>
                        </p:par>
                        <p:par>
                          <p:cTn id="8" fill="hold">
                            <p:stCondLst>
                              <p:cond delay="5000"/>
                            </p:stCondLst>
                            <p:childTnLst>
                              <p:par>
                                <p:cTn id="9" presetID="1"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top20\sapanta1.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1181721" y="0"/>
            <a:ext cx="10325721" cy="6858000"/>
          </a:xfrm>
          <a:prstGeom prst="rect">
            <a:avLst/>
          </a:prstGeom>
          <a:noFill/>
        </p:spPr>
      </p:pic>
      <p:pic>
        <p:nvPicPr>
          <p:cNvPr id="3" name="Picture 2" descr="D:\top20\sapanta1.JPG"/>
          <p:cNvPicPr>
            <a:picLocks noChangeAspect="1" noChangeArrowheads="1"/>
          </p:cNvPicPr>
          <p:nvPr/>
        </p:nvPicPr>
        <p:blipFill>
          <a:blip r:embed="rId2" cstate="print"/>
          <a:srcRect/>
          <a:stretch>
            <a:fillRect/>
          </a:stretch>
        </p:blipFill>
        <p:spPr bwMode="auto">
          <a:xfrm>
            <a:off x="-1181721" y="0"/>
            <a:ext cx="10325721" cy="6858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childTnLst>
                          </p:cTn>
                        </p:par>
                        <p:par>
                          <p:cTn id="8" fill="hold">
                            <p:stCondLst>
                              <p:cond delay="3000"/>
                            </p:stCondLst>
                            <p:childTnLst>
                              <p:par>
                                <p:cTn id="9" presetID="0" presetClass="path" presetSubtype="0" repeatCount="indefinite" accel="50000" decel="50000" autoRev="1" fill="hold" nodeType="afterEffect">
                                  <p:stCondLst>
                                    <p:cond delay="0"/>
                                  </p:stCondLst>
                                  <p:childTnLst>
                                    <p:animMotion origin="layout" path="M 3.33333E-6 0 L 0.12291 0 " pathEditMode="relative" rAng="0" ptsTypes="AA">
                                      <p:cBhvr>
                                        <p:cTn id="10" dur="5000" fill="hold"/>
                                        <p:tgtEl>
                                          <p:spTgt spid="3"/>
                                        </p:tgtEl>
                                        <p:attrNameLst>
                                          <p:attrName>ppt_x</p:attrName>
                                          <p:attrName>ppt_y</p:attrName>
                                        </p:attrNameLst>
                                      </p:cBhvr>
                                      <p:rCtr x="61"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1506" name="Rectangle 1"/>
          <p:cNvSpPr>
            <a:spLocks noChangeArrowheads="1"/>
          </p:cNvSpPr>
          <p:nvPr/>
        </p:nvSpPr>
        <p:spPr bwMode="auto">
          <a:xfrm>
            <a:off x="304800" y="381000"/>
            <a:ext cx="8534400" cy="2123658"/>
          </a:xfrm>
          <a:prstGeom prst="rect">
            <a:avLst/>
          </a:prstGeom>
          <a:noFill/>
          <a:ln w="9525">
            <a:noFill/>
            <a:miter lim="800000"/>
            <a:headEnd/>
            <a:tailEnd/>
          </a:ln>
        </p:spPr>
        <p:txBody>
          <a:bodyPr>
            <a:spAutoFit/>
          </a:bodyPr>
          <a:lstStyle/>
          <a:p>
            <a:r>
              <a:rPr lang="fr-FR" sz="1600" dirty="0" smtClean="0">
                <a:solidFill>
                  <a:schemeClr val="bg1"/>
                </a:solidFill>
                <a:latin typeface="Matura MT Script Capitals" pitchFamily="66" charset="0"/>
              </a:rPr>
              <a:t>S</a:t>
            </a:r>
            <a:r>
              <a:rPr lang="vi-VN" sz="1600" b="1" dirty="0" smtClean="0">
                <a:solidFill>
                  <a:schemeClr val="bg1"/>
                </a:solidFill>
              </a:rPr>
              <a:t>ă</a:t>
            </a:r>
            <a:r>
              <a:rPr lang="en-US" sz="1600" dirty="0" err="1" smtClean="0">
                <a:solidFill>
                  <a:schemeClr val="bg1"/>
                </a:solidFill>
                <a:latin typeface="Matura MT Script Capitals" pitchFamily="66" charset="0"/>
              </a:rPr>
              <a:t>pân</a:t>
            </a:r>
            <a:r>
              <a:rPr lang="en-US" sz="1600" b="1" dirty="0" err="1" smtClean="0">
                <a:solidFill>
                  <a:schemeClr val="bg1"/>
                </a:solidFill>
                <a:latin typeface="Matura MT Script Capitals" pitchFamily="66" charset="0"/>
              </a:rPr>
              <a:t>ţ</a:t>
            </a:r>
            <a:r>
              <a:rPr lang="en-US" sz="1600" dirty="0" err="1" smtClean="0">
                <a:solidFill>
                  <a:schemeClr val="bg1"/>
                </a:solidFill>
                <a:latin typeface="Matura MT Script Capitals" pitchFamily="66" charset="0"/>
              </a:rPr>
              <a:t>a</a:t>
            </a:r>
            <a:r>
              <a:rPr lang="fr-FR" sz="1600" dirty="0" smtClean="0">
                <a:solidFill>
                  <a:schemeClr val="bg1"/>
                </a:solidFill>
                <a:latin typeface="Matura MT Script Capitals" pitchFamily="66" charset="0"/>
              </a:rPr>
              <a:t>, </a:t>
            </a:r>
            <a:r>
              <a:rPr lang="fr-FR" sz="1600" dirty="0">
                <a:solidFill>
                  <a:schemeClr val="bg1"/>
                </a:solidFill>
                <a:latin typeface="Matura MT Script Capitals" pitchFamily="66" charset="0"/>
              </a:rPr>
              <a:t>le "cimetière joyeux" aux couleurs éclatantes est un véritable musée ethnographique.  </a:t>
            </a:r>
          </a:p>
          <a:p>
            <a:r>
              <a:rPr lang="fr-FR" sz="1600" dirty="0">
                <a:solidFill>
                  <a:schemeClr val="bg1"/>
                </a:solidFill>
                <a:latin typeface="Matura MT Script Capitals" pitchFamily="66" charset="0"/>
              </a:rPr>
              <a:t>Cet "art naïf" ou "art populaire" est un véritable livre d'images qui immortalisent le défunt avec un trait de caractère sculpté sur une croix de bois ciselée, surmontée d'un auvent comme les portails typiques de la région de la vallée d'</a:t>
            </a:r>
            <a:r>
              <a:rPr lang="fr-FR" sz="1600" dirty="0" err="1">
                <a:solidFill>
                  <a:schemeClr val="bg1"/>
                </a:solidFill>
                <a:latin typeface="Matura MT Script Capitals" pitchFamily="66" charset="0"/>
              </a:rPr>
              <a:t>Iza</a:t>
            </a:r>
            <a:r>
              <a:rPr lang="fr-FR" sz="1600" dirty="0">
                <a:solidFill>
                  <a:schemeClr val="bg1"/>
                </a:solidFill>
                <a:latin typeface="Matura MT Script Capitals" pitchFamily="66" charset="0"/>
              </a:rPr>
              <a:t>. Sur chaque stèle, est dépeint la vie du défunt par une scène de vie qui le représente en mouvement avec au-dessus son portrait. Elle est accompagnée d'une anecdote narrée, placée en épitaphe. Ces vers sous forme de poème racontent avec l'humour roumain quelques anecdotes. Le tout agrémenté de frises colorées, de colombes et petits </a:t>
            </a:r>
            <a:r>
              <a:rPr lang="fr-FR" sz="1600" dirty="0" err="1">
                <a:solidFill>
                  <a:schemeClr val="bg1"/>
                </a:solidFill>
                <a:latin typeface="Matura MT Script Capitals" pitchFamily="66" charset="0"/>
              </a:rPr>
              <a:t>coeurs</a:t>
            </a:r>
            <a:r>
              <a:rPr lang="fr-FR" sz="1600" dirty="0">
                <a:solidFill>
                  <a:schemeClr val="bg1"/>
                </a:solidFill>
                <a:latin typeface="Matura MT Script Capitals" pitchFamily="66" charset="0"/>
              </a:rPr>
              <a:t>. Sur certaines d'entre elles, une face raconte sa vie et l'autre sa mort.</a:t>
            </a:r>
          </a:p>
        </p:txBody>
      </p:sp>
      <p:sp>
        <p:nvSpPr>
          <p:cNvPr id="3" name="Rounded Rectangle 2"/>
          <p:cNvSpPr/>
          <p:nvPr/>
        </p:nvSpPr>
        <p:spPr>
          <a:xfrm>
            <a:off x="76200" y="152400"/>
            <a:ext cx="8915400" cy="6477000"/>
          </a:xfrm>
          <a:prstGeom prst="round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o-RO"/>
          </a:p>
        </p:txBody>
      </p:sp>
      <p:pic>
        <p:nvPicPr>
          <p:cNvPr id="21508" name="Picture 4" descr="sapin1.jpg"/>
          <p:cNvPicPr>
            <a:picLocks noChangeAspect="1"/>
          </p:cNvPicPr>
          <p:nvPr/>
        </p:nvPicPr>
        <p:blipFill>
          <a:blip r:embed="rId2" cstate="print">
            <a:duotone>
              <a:prstClr val="black"/>
              <a:srgbClr val="D9C3A5">
                <a:tint val="50000"/>
                <a:satMod val="180000"/>
              </a:srgbClr>
            </a:duotone>
          </a:blip>
          <a:srcRect/>
          <a:stretch>
            <a:fillRect/>
          </a:stretch>
        </p:blipFill>
        <p:spPr bwMode="auto">
          <a:xfrm>
            <a:off x="457200" y="2514600"/>
            <a:ext cx="2514600" cy="3352800"/>
          </a:xfrm>
          <a:prstGeom prst="rect">
            <a:avLst/>
          </a:prstGeom>
          <a:noFill/>
          <a:ln w="9525">
            <a:noFill/>
            <a:miter lim="800000"/>
            <a:headEnd/>
            <a:tailEnd/>
          </a:ln>
        </p:spPr>
      </p:pic>
      <p:pic>
        <p:nvPicPr>
          <p:cNvPr id="21509" name="Picture 5" descr="sapin2.jpg"/>
          <p:cNvPicPr>
            <a:picLocks noChangeAspect="1"/>
          </p:cNvPicPr>
          <p:nvPr/>
        </p:nvPicPr>
        <p:blipFill>
          <a:blip r:embed="rId3" cstate="print">
            <a:clrChange>
              <a:clrFrom>
                <a:srgbClr val="FFFFFF"/>
              </a:clrFrom>
              <a:clrTo>
                <a:srgbClr val="FFFFFF">
                  <a:alpha val="0"/>
                </a:srgbClr>
              </a:clrTo>
            </a:clrChange>
            <a:duotone>
              <a:prstClr val="black"/>
              <a:srgbClr val="D9C3A5">
                <a:tint val="50000"/>
                <a:satMod val="180000"/>
              </a:srgbClr>
            </a:duotone>
          </a:blip>
          <a:srcRect/>
          <a:stretch>
            <a:fillRect/>
          </a:stretch>
        </p:blipFill>
        <p:spPr bwMode="auto">
          <a:xfrm>
            <a:off x="3200400" y="2514600"/>
            <a:ext cx="2514600" cy="3352800"/>
          </a:xfrm>
          <a:prstGeom prst="rect">
            <a:avLst/>
          </a:prstGeom>
          <a:noFill/>
          <a:ln w="9525">
            <a:noFill/>
            <a:miter lim="800000"/>
            <a:headEnd/>
            <a:tailEnd/>
          </a:ln>
        </p:spPr>
      </p:pic>
      <p:sp>
        <p:nvSpPr>
          <p:cNvPr id="21510" name="TextBox 6"/>
          <p:cNvSpPr txBox="1">
            <a:spLocks noChangeArrowheads="1"/>
          </p:cNvSpPr>
          <p:nvPr/>
        </p:nvSpPr>
        <p:spPr bwMode="auto">
          <a:xfrm>
            <a:off x="457200" y="6019800"/>
            <a:ext cx="2519363" cy="369888"/>
          </a:xfrm>
          <a:prstGeom prst="rect">
            <a:avLst/>
          </a:prstGeom>
          <a:noFill/>
          <a:ln w="9525">
            <a:noFill/>
            <a:miter lim="800000"/>
            <a:headEnd/>
            <a:tailEnd/>
          </a:ln>
        </p:spPr>
        <p:txBody>
          <a:bodyPr wrap="none">
            <a:spAutoFit/>
          </a:bodyPr>
          <a:lstStyle/>
          <a:p>
            <a:r>
              <a:rPr lang="en-US" dirty="0">
                <a:solidFill>
                  <a:schemeClr val="bg1"/>
                </a:solidFill>
                <a:latin typeface="Matura MT Script Capitals" pitchFamily="66" charset="0"/>
              </a:rPr>
              <a:t>Le </a:t>
            </a:r>
            <a:r>
              <a:rPr lang="en-US" dirty="0" err="1">
                <a:solidFill>
                  <a:schemeClr val="bg1"/>
                </a:solidFill>
                <a:latin typeface="Matura MT Script Capitals" pitchFamily="66" charset="0"/>
              </a:rPr>
              <a:t>laitier</a:t>
            </a:r>
            <a:r>
              <a:rPr lang="en-US" dirty="0">
                <a:solidFill>
                  <a:schemeClr val="bg1"/>
                </a:solidFill>
                <a:latin typeface="Matura MT Script Capitals" pitchFamily="66" charset="0"/>
              </a:rPr>
              <a:t> et la </a:t>
            </a:r>
            <a:r>
              <a:rPr lang="en-US" dirty="0" err="1">
                <a:solidFill>
                  <a:schemeClr val="bg1"/>
                </a:solidFill>
                <a:latin typeface="Matura MT Script Capitals" pitchFamily="66" charset="0"/>
              </a:rPr>
              <a:t>laitière</a:t>
            </a:r>
            <a:endParaRPr lang="ro-RO" dirty="0">
              <a:solidFill>
                <a:schemeClr val="bg1"/>
              </a:solidFill>
              <a:latin typeface="Matura MT Script Capitals" pitchFamily="66" charset="0"/>
            </a:endParaRPr>
          </a:p>
        </p:txBody>
      </p:sp>
      <p:sp>
        <p:nvSpPr>
          <p:cNvPr id="21511" name="Rectangle 7"/>
          <p:cNvSpPr>
            <a:spLocks noChangeArrowheads="1"/>
          </p:cNvSpPr>
          <p:nvPr/>
        </p:nvSpPr>
        <p:spPr bwMode="auto">
          <a:xfrm>
            <a:off x="3352800" y="6019800"/>
            <a:ext cx="2131096" cy="369332"/>
          </a:xfrm>
          <a:prstGeom prst="rect">
            <a:avLst/>
          </a:prstGeom>
          <a:noFill/>
          <a:ln w="9525">
            <a:noFill/>
            <a:miter lim="800000"/>
            <a:headEnd/>
            <a:tailEnd/>
          </a:ln>
        </p:spPr>
        <p:txBody>
          <a:bodyPr wrap="none">
            <a:spAutoFit/>
          </a:bodyPr>
          <a:lstStyle/>
          <a:p>
            <a:r>
              <a:rPr lang="en-US" dirty="0">
                <a:solidFill>
                  <a:schemeClr val="bg1"/>
                </a:solidFill>
                <a:latin typeface="Matura MT Script Capitals" pitchFamily="66" charset="0"/>
              </a:rPr>
              <a:t>F</a:t>
            </a:r>
            <a:r>
              <a:rPr lang="ro-RO" dirty="0">
                <a:solidFill>
                  <a:schemeClr val="bg1"/>
                </a:solidFill>
                <a:latin typeface="Matura MT Script Capitals" pitchFamily="66" charset="0"/>
              </a:rPr>
              <a:t>emme</a:t>
            </a:r>
            <a:r>
              <a:rPr lang="en-US" dirty="0">
                <a:solidFill>
                  <a:schemeClr val="bg1"/>
                </a:solidFill>
                <a:latin typeface="Matura MT Script Capitals" pitchFamily="66" charset="0"/>
              </a:rPr>
              <a:t> à la </a:t>
            </a:r>
            <a:r>
              <a:rPr lang="ro-RO" dirty="0">
                <a:solidFill>
                  <a:schemeClr val="bg1"/>
                </a:solidFill>
                <a:latin typeface="Matura MT Script Capitals" pitchFamily="66" charset="0"/>
              </a:rPr>
              <a:t>priè</a:t>
            </a:r>
            <a:r>
              <a:rPr lang="en-US" dirty="0">
                <a:solidFill>
                  <a:schemeClr val="bg1"/>
                </a:solidFill>
                <a:latin typeface="Matura MT Script Capitals" pitchFamily="66" charset="0"/>
              </a:rPr>
              <a:t>re</a:t>
            </a:r>
            <a:r>
              <a:rPr lang="ro-RO" dirty="0">
                <a:solidFill>
                  <a:schemeClr val="bg1"/>
                </a:solidFill>
                <a:latin typeface="Matura MT Script Capitals" pitchFamily="66" charset="0"/>
              </a:rPr>
              <a:t> </a:t>
            </a:r>
          </a:p>
        </p:txBody>
      </p:sp>
      <p:pic>
        <p:nvPicPr>
          <p:cNvPr id="21512" name="Picture 8" descr="sapin3.jpg"/>
          <p:cNvPicPr>
            <a:picLocks noChangeAspect="1"/>
          </p:cNvPicPr>
          <p:nvPr/>
        </p:nvPicPr>
        <p:blipFill>
          <a:blip r:embed="rId4" cstate="print">
            <a:duotone>
              <a:prstClr val="black"/>
              <a:srgbClr val="D9C3A5">
                <a:tint val="50000"/>
                <a:satMod val="180000"/>
              </a:srgbClr>
            </a:duotone>
          </a:blip>
          <a:srcRect/>
          <a:stretch>
            <a:fillRect/>
          </a:stretch>
        </p:blipFill>
        <p:spPr bwMode="auto">
          <a:xfrm>
            <a:off x="6019800" y="2514600"/>
            <a:ext cx="2495550" cy="3327400"/>
          </a:xfrm>
          <a:prstGeom prst="rect">
            <a:avLst/>
          </a:prstGeom>
          <a:noFill/>
          <a:ln w="9525">
            <a:noFill/>
            <a:miter lim="800000"/>
            <a:headEnd/>
            <a:tailEnd/>
          </a:ln>
        </p:spPr>
      </p:pic>
      <p:sp>
        <p:nvSpPr>
          <p:cNvPr id="21513" name="TextBox 9"/>
          <p:cNvSpPr txBox="1">
            <a:spLocks noChangeArrowheads="1"/>
          </p:cNvSpPr>
          <p:nvPr/>
        </p:nvSpPr>
        <p:spPr bwMode="auto">
          <a:xfrm>
            <a:off x="6096000" y="5943600"/>
            <a:ext cx="2153154" cy="369332"/>
          </a:xfrm>
          <a:prstGeom prst="rect">
            <a:avLst/>
          </a:prstGeom>
          <a:noFill/>
          <a:ln w="9525">
            <a:noFill/>
            <a:miter lim="800000"/>
            <a:headEnd/>
            <a:tailEnd/>
          </a:ln>
        </p:spPr>
        <p:txBody>
          <a:bodyPr wrap="none">
            <a:spAutoFit/>
          </a:bodyPr>
          <a:lstStyle/>
          <a:p>
            <a:r>
              <a:rPr lang="en-US" dirty="0" err="1">
                <a:solidFill>
                  <a:schemeClr val="bg1"/>
                </a:solidFill>
                <a:latin typeface="Matura MT Script Capitals" pitchFamily="66" charset="0"/>
              </a:rPr>
              <a:t>Homme</a:t>
            </a:r>
            <a:r>
              <a:rPr lang="en-US" dirty="0">
                <a:solidFill>
                  <a:schemeClr val="bg1"/>
                </a:solidFill>
                <a:latin typeface="Matura MT Script Capitals" pitchFamily="66" charset="0"/>
              </a:rPr>
              <a:t> au </a:t>
            </a:r>
            <a:r>
              <a:rPr lang="en-US" dirty="0" err="1">
                <a:solidFill>
                  <a:schemeClr val="bg1"/>
                </a:solidFill>
                <a:latin typeface="Matura MT Script Capitals" pitchFamily="66" charset="0"/>
              </a:rPr>
              <a:t>baluchon</a:t>
            </a:r>
            <a:endParaRPr lang="ro-RO" dirty="0">
              <a:solidFill>
                <a:schemeClr val="bg1"/>
              </a:solidFill>
              <a:latin typeface="Matura MT Script Capitals" pitchFamily="66" charset="0"/>
            </a:endParaRPr>
          </a:p>
        </p:txBody>
      </p:sp>
      <p:pic>
        <p:nvPicPr>
          <p:cNvPr id="10" name="Picture 4" descr="sapin1.jpg"/>
          <p:cNvPicPr>
            <a:picLocks noChangeAspect="1"/>
          </p:cNvPicPr>
          <p:nvPr/>
        </p:nvPicPr>
        <p:blipFill>
          <a:blip r:embed="rId2" cstate="print"/>
          <a:srcRect/>
          <a:stretch>
            <a:fillRect/>
          </a:stretch>
        </p:blipFill>
        <p:spPr bwMode="auto">
          <a:xfrm>
            <a:off x="457200" y="2514600"/>
            <a:ext cx="2514600" cy="3352800"/>
          </a:xfrm>
          <a:prstGeom prst="rect">
            <a:avLst/>
          </a:prstGeom>
          <a:noFill/>
          <a:ln w="15875">
            <a:solidFill>
              <a:schemeClr val="bg1"/>
            </a:solidFill>
            <a:miter lim="800000"/>
            <a:headEnd/>
            <a:tailEnd/>
          </a:ln>
        </p:spPr>
      </p:pic>
      <p:pic>
        <p:nvPicPr>
          <p:cNvPr id="11" name="Picture 5" descr="sapin2.jpg"/>
          <p:cNvPicPr>
            <a:picLocks noChangeAspect="1"/>
          </p:cNvPicPr>
          <p:nvPr/>
        </p:nvPicPr>
        <p:blipFill>
          <a:blip r:embed="rId3" cstate="print">
            <a:clrChange>
              <a:clrFrom>
                <a:srgbClr val="FFFFFF"/>
              </a:clrFrom>
              <a:clrTo>
                <a:srgbClr val="FFFFFF">
                  <a:alpha val="0"/>
                </a:srgbClr>
              </a:clrTo>
            </a:clrChange>
          </a:blip>
          <a:srcRect/>
          <a:stretch>
            <a:fillRect/>
          </a:stretch>
        </p:blipFill>
        <p:spPr bwMode="auto">
          <a:xfrm>
            <a:off x="3200400" y="2514600"/>
            <a:ext cx="2514600" cy="3352800"/>
          </a:xfrm>
          <a:prstGeom prst="rect">
            <a:avLst/>
          </a:prstGeom>
          <a:noFill/>
          <a:ln w="9525">
            <a:noFill/>
            <a:miter lim="800000"/>
            <a:headEnd/>
            <a:tailEnd/>
          </a:ln>
        </p:spPr>
      </p:pic>
      <p:pic>
        <p:nvPicPr>
          <p:cNvPr id="12" name="Picture 8" descr="sapin3.jpg"/>
          <p:cNvPicPr>
            <a:picLocks noChangeAspect="1"/>
          </p:cNvPicPr>
          <p:nvPr/>
        </p:nvPicPr>
        <p:blipFill>
          <a:blip r:embed="rId4" cstate="print"/>
          <a:srcRect/>
          <a:stretch>
            <a:fillRect/>
          </a:stretch>
        </p:blipFill>
        <p:spPr bwMode="auto">
          <a:xfrm>
            <a:off x="6019800" y="2514600"/>
            <a:ext cx="2495550" cy="3327400"/>
          </a:xfrm>
          <a:prstGeom prst="rect">
            <a:avLst/>
          </a:prstGeom>
          <a:noFill/>
          <a:ln w="15875">
            <a:solidFill>
              <a:schemeClr val="bg1"/>
            </a:solid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out)">
                                      <p:cBhvr>
                                        <p:cTn id="7" dur="3000"/>
                                        <p:tgtEl>
                                          <p:spTgt spid="10"/>
                                        </p:tgtEl>
                                      </p:cBhvr>
                                    </p:animEffect>
                                  </p:childTnLst>
                                </p:cTn>
                              </p:par>
                              <p:par>
                                <p:cTn id="8" presetID="4" presetClass="entr" presetSubtype="32"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ox(out)">
                                      <p:cBhvr>
                                        <p:cTn id="10" dur="3000"/>
                                        <p:tgtEl>
                                          <p:spTgt spid="11"/>
                                        </p:tgtEl>
                                      </p:cBhvr>
                                    </p:animEffect>
                                  </p:childTnLst>
                                </p:cTn>
                              </p:par>
                              <p:par>
                                <p:cTn id="11" presetID="4" presetClass="entr" presetSubtype="32"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ox(out)">
                                      <p:cBhvr>
                                        <p:cTn id="13"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Rounded Rectangle 1"/>
          <p:cNvSpPr/>
          <p:nvPr/>
        </p:nvSpPr>
        <p:spPr>
          <a:xfrm>
            <a:off x="76200" y="152400"/>
            <a:ext cx="8915400" cy="6477000"/>
          </a:xfrm>
          <a:prstGeom prst="round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o-RO"/>
          </a:p>
        </p:txBody>
      </p:sp>
      <p:pic>
        <p:nvPicPr>
          <p:cNvPr id="22531" name="Picture 3" descr="sapin4.jpg"/>
          <p:cNvPicPr>
            <a:picLocks noChangeAspect="1"/>
          </p:cNvPicPr>
          <p:nvPr/>
        </p:nvPicPr>
        <p:blipFill>
          <a:blip r:embed="rId2" cstate="print">
            <a:duotone>
              <a:prstClr val="black"/>
              <a:srgbClr val="D9C3A5">
                <a:tint val="50000"/>
                <a:satMod val="180000"/>
              </a:srgbClr>
            </a:duotone>
          </a:blip>
          <a:srcRect/>
          <a:stretch>
            <a:fillRect/>
          </a:stretch>
        </p:blipFill>
        <p:spPr bwMode="auto">
          <a:xfrm>
            <a:off x="381000" y="762000"/>
            <a:ext cx="3854450" cy="5181600"/>
          </a:xfrm>
          <a:prstGeom prst="rect">
            <a:avLst/>
          </a:prstGeom>
          <a:noFill/>
          <a:ln w="9525">
            <a:noFill/>
            <a:miter lim="800000"/>
            <a:headEnd/>
            <a:tailEnd/>
          </a:ln>
        </p:spPr>
      </p:pic>
      <p:pic>
        <p:nvPicPr>
          <p:cNvPr id="22532" name="Picture 4" descr="sapin6.jpg"/>
          <p:cNvPicPr>
            <a:picLocks noChangeAspect="1"/>
          </p:cNvPicPr>
          <p:nvPr/>
        </p:nvPicPr>
        <p:blipFill>
          <a:blip r:embed="rId3" cstate="print">
            <a:clrChange>
              <a:clrFrom>
                <a:srgbClr val="FFFFFF"/>
              </a:clrFrom>
              <a:clrTo>
                <a:srgbClr val="FFFFFF">
                  <a:alpha val="0"/>
                </a:srgbClr>
              </a:clrTo>
            </a:clrChange>
            <a:duotone>
              <a:prstClr val="black"/>
              <a:srgbClr val="D9C3A5">
                <a:tint val="50000"/>
                <a:satMod val="180000"/>
              </a:srgbClr>
            </a:duotone>
          </a:blip>
          <a:srcRect/>
          <a:stretch>
            <a:fillRect/>
          </a:stretch>
        </p:blipFill>
        <p:spPr bwMode="auto">
          <a:xfrm>
            <a:off x="4800600" y="762000"/>
            <a:ext cx="3854450" cy="5181600"/>
          </a:xfrm>
          <a:prstGeom prst="rect">
            <a:avLst/>
          </a:prstGeom>
          <a:noFill/>
          <a:ln w="9525">
            <a:noFill/>
            <a:miter lim="800000"/>
            <a:headEnd/>
            <a:tailEnd/>
          </a:ln>
        </p:spPr>
      </p:pic>
      <p:sp>
        <p:nvSpPr>
          <p:cNvPr id="22533" name="Rectangle 5"/>
          <p:cNvSpPr>
            <a:spLocks noChangeArrowheads="1"/>
          </p:cNvSpPr>
          <p:nvPr/>
        </p:nvSpPr>
        <p:spPr bwMode="auto">
          <a:xfrm>
            <a:off x="5715000" y="6096000"/>
            <a:ext cx="1813317" cy="369332"/>
          </a:xfrm>
          <a:prstGeom prst="rect">
            <a:avLst/>
          </a:prstGeom>
          <a:noFill/>
          <a:ln w="9525">
            <a:noFill/>
            <a:miter lim="800000"/>
            <a:headEnd/>
            <a:tailEnd/>
          </a:ln>
        </p:spPr>
        <p:txBody>
          <a:bodyPr wrap="none">
            <a:spAutoFit/>
          </a:bodyPr>
          <a:lstStyle/>
          <a:p>
            <a:r>
              <a:rPr lang="ro-RO" dirty="0">
                <a:solidFill>
                  <a:schemeClr val="bg1"/>
                </a:solidFill>
                <a:latin typeface="Matura MT Script Capitals" pitchFamily="66" charset="0"/>
              </a:rPr>
              <a:t>A vos couverts</a:t>
            </a:r>
          </a:p>
        </p:txBody>
      </p:sp>
      <p:sp>
        <p:nvSpPr>
          <p:cNvPr id="22534" name="Rectangle 6"/>
          <p:cNvSpPr>
            <a:spLocks noChangeArrowheads="1"/>
          </p:cNvSpPr>
          <p:nvPr/>
        </p:nvSpPr>
        <p:spPr bwMode="auto">
          <a:xfrm>
            <a:off x="1524000" y="6096000"/>
            <a:ext cx="1215397" cy="369332"/>
          </a:xfrm>
          <a:prstGeom prst="rect">
            <a:avLst/>
          </a:prstGeom>
          <a:noFill/>
          <a:ln w="9525">
            <a:noFill/>
            <a:miter lim="800000"/>
            <a:headEnd/>
            <a:tailEnd/>
          </a:ln>
        </p:spPr>
        <p:txBody>
          <a:bodyPr wrap="none">
            <a:spAutoFit/>
          </a:bodyPr>
          <a:lstStyle/>
          <a:p>
            <a:r>
              <a:rPr lang="ro-RO" dirty="0">
                <a:solidFill>
                  <a:schemeClr val="bg1"/>
                </a:solidFill>
                <a:latin typeface="Matura MT Script Capitals" pitchFamily="66" charset="0"/>
              </a:rPr>
              <a:t>Musicien</a:t>
            </a:r>
          </a:p>
        </p:txBody>
      </p:sp>
      <p:pic>
        <p:nvPicPr>
          <p:cNvPr id="7" name="Picture 3" descr="sapin4.jpg"/>
          <p:cNvPicPr>
            <a:picLocks noChangeAspect="1"/>
          </p:cNvPicPr>
          <p:nvPr/>
        </p:nvPicPr>
        <p:blipFill>
          <a:blip r:embed="rId2" cstate="print"/>
          <a:srcRect/>
          <a:stretch>
            <a:fillRect/>
          </a:stretch>
        </p:blipFill>
        <p:spPr bwMode="auto">
          <a:xfrm>
            <a:off x="381000" y="762000"/>
            <a:ext cx="3854450" cy="5181600"/>
          </a:xfrm>
          <a:prstGeom prst="rect">
            <a:avLst/>
          </a:prstGeom>
          <a:noFill/>
          <a:ln w="9525">
            <a:noFill/>
            <a:miter lim="800000"/>
            <a:headEnd/>
            <a:tailEnd/>
          </a:ln>
        </p:spPr>
      </p:pic>
      <p:pic>
        <p:nvPicPr>
          <p:cNvPr id="8" name="Picture 4" descr="sapin6.jpg"/>
          <p:cNvPicPr>
            <a:picLocks noChangeAspect="1"/>
          </p:cNvPicPr>
          <p:nvPr/>
        </p:nvPicPr>
        <p:blipFill>
          <a:blip r:embed="rId3" cstate="print">
            <a:clrChange>
              <a:clrFrom>
                <a:srgbClr val="FFFFFF"/>
              </a:clrFrom>
              <a:clrTo>
                <a:srgbClr val="FFFFFF">
                  <a:alpha val="0"/>
                </a:srgbClr>
              </a:clrTo>
            </a:clrChange>
          </a:blip>
          <a:srcRect/>
          <a:stretch>
            <a:fillRect/>
          </a:stretch>
        </p:blipFill>
        <p:spPr bwMode="auto">
          <a:xfrm>
            <a:off x="4800600" y="762000"/>
            <a:ext cx="3854450" cy="51816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3000"/>
                                        <p:tgtEl>
                                          <p:spTgt spid="7"/>
                                        </p:tgtEl>
                                      </p:cBhvr>
                                    </p:animEffect>
                                  </p:childTnLst>
                                </p:cTn>
                              </p:par>
                              <p:par>
                                <p:cTn id="8" presetID="4"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out)">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Rounded Rectangle 1"/>
          <p:cNvSpPr/>
          <p:nvPr/>
        </p:nvSpPr>
        <p:spPr>
          <a:xfrm>
            <a:off x="76200" y="152400"/>
            <a:ext cx="8915400" cy="6477000"/>
          </a:xfrm>
          <a:prstGeom prst="round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o-RO"/>
          </a:p>
        </p:txBody>
      </p:sp>
      <p:pic>
        <p:nvPicPr>
          <p:cNvPr id="23555" name="Picture 2" descr="sapin7.jpg"/>
          <p:cNvPicPr>
            <a:picLocks noChangeAspect="1"/>
          </p:cNvPicPr>
          <p:nvPr/>
        </p:nvPicPr>
        <p:blipFill>
          <a:blip r:embed="rId2" cstate="print">
            <a:clrChange>
              <a:clrFrom>
                <a:srgbClr val="FFFCFF"/>
              </a:clrFrom>
              <a:clrTo>
                <a:srgbClr val="FFFCFF">
                  <a:alpha val="0"/>
                </a:srgbClr>
              </a:clrTo>
            </a:clrChange>
            <a:duotone>
              <a:prstClr val="black"/>
              <a:srgbClr val="D9C3A5">
                <a:tint val="50000"/>
                <a:satMod val="180000"/>
              </a:srgbClr>
            </a:duotone>
          </a:blip>
          <a:srcRect/>
          <a:stretch>
            <a:fillRect/>
          </a:stretch>
        </p:blipFill>
        <p:spPr bwMode="auto">
          <a:xfrm>
            <a:off x="381000" y="609600"/>
            <a:ext cx="4000500" cy="5334000"/>
          </a:xfrm>
          <a:prstGeom prst="rect">
            <a:avLst/>
          </a:prstGeom>
          <a:noFill/>
          <a:ln w="9525">
            <a:noFill/>
            <a:miter lim="800000"/>
            <a:headEnd/>
            <a:tailEnd/>
          </a:ln>
        </p:spPr>
      </p:pic>
      <p:pic>
        <p:nvPicPr>
          <p:cNvPr id="23556" name="Picture 3" descr="sapin5.jpg"/>
          <p:cNvPicPr>
            <a:picLocks noChangeAspect="1"/>
          </p:cNvPicPr>
          <p:nvPr/>
        </p:nvPicPr>
        <p:blipFill>
          <a:blip r:embed="rId3" cstate="print">
            <a:clrChange>
              <a:clrFrom>
                <a:srgbClr val="FEFEFE"/>
              </a:clrFrom>
              <a:clrTo>
                <a:srgbClr val="FEFEFE">
                  <a:alpha val="0"/>
                </a:srgbClr>
              </a:clrTo>
            </a:clrChange>
            <a:duotone>
              <a:prstClr val="black"/>
              <a:srgbClr val="D9C3A5">
                <a:tint val="50000"/>
                <a:satMod val="180000"/>
              </a:srgbClr>
            </a:duotone>
          </a:blip>
          <a:srcRect/>
          <a:stretch>
            <a:fillRect/>
          </a:stretch>
        </p:blipFill>
        <p:spPr bwMode="auto">
          <a:xfrm>
            <a:off x="4724400" y="609600"/>
            <a:ext cx="4000500" cy="5334000"/>
          </a:xfrm>
          <a:prstGeom prst="rect">
            <a:avLst/>
          </a:prstGeom>
          <a:noFill/>
          <a:ln w="9525">
            <a:noFill/>
            <a:miter lim="800000"/>
            <a:headEnd/>
            <a:tailEnd/>
          </a:ln>
        </p:spPr>
      </p:pic>
      <p:sp>
        <p:nvSpPr>
          <p:cNvPr id="23557" name="Rectangle 4"/>
          <p:cNvSpPr>
            <a:spLocks noChangeArrowheads="1"/>
          </p:cNvSpPr>
          <p:nvPr/>
        </p:nvSpPr>
        <p:spPr bwMode="auto">
          <a:xfrm>
            <a:off x="4419600" y="6019800"/>
            <a:ext cx="4063356" cy="369332"/>
          </a:xfrm>
          <a:prstGeom prst="rect">
            <a:avLst/>
          </a:prstGeom>
          <a:noFill/>
          <a:ln w="9525">
            <a:noFill/>
            <a:miter lim="800000"/>
            <a:headEnd/>
            <a:tailEnd/>
          </a:ln>
        </p:spPr>
        <p:txBody>
          <a:bodyPr wrap="none">
            <a:spAutoFit/>
          </a:bodyPr>
          <a:lstStyle/>
          <a:p>
            <a:r>
              <a:rPr lang="ro-RO" dirty="0">
                <a:solidFill>
                  <a:schemeClr val="bg1"/>
                </a:solidFill>
                <a:latin typeface="Matura MT Script Capitals" pitchFamily="66" charset="0"/>
              </a:rPr>
              <a:t>Musicien</a:t>
            </a:r>
            <a:r>
              <a:rPr lang="en-US" dirty="0">
                <a:solidFill>
                  <a:schemeClr val="bg1"/>
                </a:solidFill>
                <a:latin typeface="Matura MT Script Capitals" pitchFamily="66" charset="0"/>
              </a:rPr>
              <a:t> en costume des </a:t>
            </a:r>
            <a:r>
              <a:rPr lang="en-US" dirty="0" err="1" smtClean="0">
                <a:solidFill>
                  <a:schemeClr val="bg1"/>
                </a:solidFill>
                <a:latin typeface="Matura MT Script Capitals" pitchFamily="66" charset="0"/>
              </a:rPr>
              <a:t>Maramure</a:t>
            </a:r>
            <a:r>
              <a:rPr lang="fr-FR" b="1" dirty="0" smtClean="0">
                <a:solidFill>
                  <a:schemeClr val="bg1"/>
                </a:solidFill>
                <a:latin typeface="Matura MT Script Capitals" pitchFamily="66" charset="0"/>
              </a:rPr>
              <a:t>ș</a:t>
            </a:r>
            <a:endParaRPr lang="ro-RO" b="1" dirty="0">
              <a:solidFill>
                <a:schemeClr val="bg1"/>
              </a:solidFill>
              <a:latin typeface="Matura MT Script Capitals" pitchFamily="66" charset="0"/>
            </a:endParaRPr>
          </a:p>
        </p:txBody>
      </p:sp>
      <p:sp>
        <p:nvSpPr>
          <p:cNvPr id="23558" name="Rectangle 5"/>
          <p:cNvSpPr>
            <a:spLocks noChangeArrowheads="1"/>
          </p:cNvSpPr>
          <p:nvPr/>
        </p:nvSpPr>
        <p:spPr bwMode="auto">
          <a:xfrm>
            <a:off x="1066800" y="6019800"/>
            <a:ext cx="2162964" cy="369332"/>
          </a:xfrm>
          <a:prstGeom prst="rect">
            <a:avLst/>
          </a:prstGeom>
          <a:noFill/>
          <a:ln w="9525">
            <a:noFill/>
            <a:miter lim="800000"/>
            <a:headEnd/>
            <a:tailEnd/>
          </a:ln>
        </p:spPr>
        <p:txBody>
          <a:bodyPr wrap="none">
            <a:spAutoFit/>
          </a:bodyPr>
          <a:lstStyle/>
          <a:p>
            <a:r>
              <a:rPr lang="ro-RO" dirty="0">
                <a:solidFill>
                  <a:schemeClr val="bg1"/>
                </a:solidFill>
                <a:latin typeface="Matura MT Script Capitals" pitchFamily="66" charset="0"/>
              </a:rPr>
              <a:t>Homme aux chevaux</a:t>
            </a:r>
          </a:p>
        </p:txBody>
      </p:sp>
      <p:pic>
        <p:nvPicPr>
          <p:cNvPr id="7" name="Picture 2" descr="sapin7.jpg"/>
          <p:cNvPicPr>
            <a:picLocks noChangeAspect="1"/>
          </p:cNvPicPr>
          <p:nvPr/>
        </p:nvPicPr>
        <p:blipFill>
          <a:blip r:embed="rId2" cstate="print">
            <a:clrChange>
              <a:clrFrom>
                <a:srgbClr val="FFFCFF"/>
              </a:clrFrom>
              <a:clrTo>
                <a:srgbClr val="FFFCFF">
                  <a:alpha val="0"/>
                </a:srgbClr>
              </a:clrTo>
            </a:clrChange>
          </a:blip>
          <a:srcRect/>
          <a:stretch>
            <a:fillRect/>
          </a:stretch>
        </p:blipFill>
        <p:spPr bwMode="auto">
          <a:xfrm>
            <a:off x="381000" y="609600"/>
            <a:ext cx="4000500" cy="5334000"/>
          </a:xfrm>
          <a:prstGeom prst="rect">
            <a:avLst/>
          </a:prstGeom>
          <a:noFill/>
          <a:ln w="9525">
            <a:noFill/>
            <a:miter lim="800000"/>
            <a:headEnd/>
            <a:tailEnd/>
          </a:ln>
        </p:spPr>
      </p:pic>
      <p:pic>
        <p:nvPicPr>
          <p:cNvPr id="8" name="Picture 3" descr="sapin5.jpg"/>
          <p:cNvPicPr>
            <a:picLocks noChangeAspect="1"/>
          </p:cNvPicPr>
          <p:nvPr/>
        </p:nvPicPr>
        <p:blipFill>
          <a:blip r:embed="rId3" cstate="print">
            <a:clrChange>
              <a:clrFrom>
                <a:srgbClr val="FEFEFE"/>
              </a:clrFrom>
              <a:clrTo>
                <a:srgbClr val="FEFEFE">
                  <a:alpha val="0"/>
                </a:srgbClr>
              </a:clrTo>
            </a:clrChange>
          </a:blip>
          <a:srcRect/>
          <a:stretch>
            <a:fillRect/>
          </a:stretch>
        </p:blipFill>
        <p:spPr bwMode="auto">
          <a:xfrm>
            <a:off x="4724400" y="609600"/>
            <a:ext cx="4000500" cy="5334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3000"/>
                                        <p:tgtEl>
                                          <p:spTgt spid="7"/>
                                        </p:tgtEl>
                                      </p:cBhvr>
                                    </p:animEffect>
                                  </p:childTnLst>
                                </p:cTn>
                              </p:par>
                              <p:par>
                                <p:cTn id="8" presetID="4"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out)">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top20\Maramures-119 (1).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1" y="0"/>
            <a:ext cx="9150497" cy="6858000"/>
          </a:xfrm>
          <a:prstGeom prst="rect">
            <a:avLst/>
          </a:prstGeom>
          <a:noFill/>
        </p:spPr>
      </p:pic>
      <p:pic>
        <p:nvPicPr>
          <p:cNvPr id="4" name="Picture 2" descr="D:\top20\Maramures-119 (1).jpg"/>
          <p:cNvPicPr>
            <a:picLocks noChangeAspect="1" noChangeArrowheads="1"/>
          </p:cNvPicPr>
          <p:nvPr/>
        </p:nvPicPr>
        <p:blipFill>
          <a:blip r:embed="rId2" cstate="print"/>
          <a:srcRect/>
          <a:stretch>
            <a:fillRect/>
          </a:stretch>
        </p:blipFill>
        <p:spPr bwMode="auto">
          <a:xfrm>
            <a:off x="0" y="0"/>
            <a:ext cx="9150497" cy="6858000"/>
          </a:xfrm>
          <a:prstGeom prst="rect">
            <a:avLst/>
          </a:prstGeom>
          <a:noFill/>
        </p:spPr>
      </p:pic>
      <p:pic>
        <p:nvPicPr>
          <p:cNvPr id="8" name="Picture 3" descr="D:\top20\MaramuresFata.jpg"/>
          <p:cNvPicPr>
            <a:picLocks noChangeAspect="1" noChangeArrowheads="1"/>
          </p:cNvPicPr>
          <p:nvPr/>
        </p:nvPicPr>
        <p:blipFill>
          <a:blip r:embed="rId3" cstate="print">
            <a:clrChange>
              <a:clrFrom>
                <a:srgbClr val="FFFFFF"/>
              </a:clrFrom>
              <a:clrTo>
                <a:srgbClr val="FFFFFF">
                  <a:alpha val="0"/>
                </a:srgbClr>
              </a:clrTo>
            </a:clrChange>
            <a:duotone>
              <a:prstClr val="black"/>
              <a:srgbClr val="D9C3A5">
                <a:tint val="50000"/>
                <a:satMod val="180000"/>
              </a:srgbClr>
            </a:duotone>
          </a:blip>
          <a:srcRect/>
          <a:stretch>
            <a:fillRect/>
          </a:stretch>
        </p:blipFill>
        <p:spPr bwMode="auto">
          <a:xfrm>
            <a:off x="5867400" y="2590800"/>
            <a:ext cx="3650673" cy="4724400"/>
          </a:xfrm>
          <a:prstGeom prst="rect">
            <a:avLst/>
          </a:prstGeom>
          <a:noFill/>
        </p:spPr>
      </p:pic>
      <p:pic>
        <p:nvPicPr>
          <p:cNvPr id="9" name="Picture 3" descr="D:\top20\MaramuresFata.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5867400" y="2590800"/>
            <a:ext cx="3650673" cy="4724400"/>
          </a:xfrm>
          <a:prstGeom prst="rect">
            <a:avLst/>
          </a:prstGeom>
          <a:noFill/>
        </p:spPr>
      </p:pic>
      <p:sp>
        <p:nvSpPr>
          <p:cNvPr id="10" name="Rectangle 9"/>
          <p:cNvSpPr/>
          <p:nvPr/>
        </p:nvSpPr>
        <p:spPr>
          <a:xfrm>
            <a:off x="2819400" y="1219200"/>
            <a:ext cx="3551165" cy="369332"/>
          </a:xfrm>
          <a:prstGeom prst="rect">
            <a:avLst/>
          </a:prstGeom>
        </p:spPr>
        <p:txBody>
          <a:bodyPr wrap="none">
            <a:spAutoFit/>
          </a:bodyPr>
          <a:lstStyle/>
          <a:p>
            <a:r>
              <a:rPr lang="fr-FR" dirty="0" smtClean="0">
                <a:solidFill>
                  <a:schemeClr val="bg2"/>
                </a:solidFill>
                <a:effectLst>
                  <a:outerShdw blurRad="38100" dist="38100" dir="2700000" algn="tl">
                    <a:srgbClr val="000000">
                      <a:alpha val="43137"/>
                    </a:srgbClr>
                  </a:outerShdw>
                </a:effectLst>
                <a:latin typeface="Matura MT Script Capitals" pitchFamily="66" charset="0"/>
              </a:rPr>
              <a:t>Maison dans le village S</a:t>
            </a:r>
            <a:r>
              <a:rPr lang="vi-VN" b="1" dirty="0" smtClean="0">
                <a:solidFill>
                  <a:schemeClr val="bg2"/>
                </a:solidFill>
                <a:effectLst>
                  <a:outerShdw blurRad="38100" dist="38100" dir="2700000" algn="tl">
                    <a:srgbClr val="000000">
                      <a:alpha val="43137"/>
                    </a:srgbClr>
                  </a:outerShdw>
                </a:effectLst>
              </a:rPr>
              <a:t>ă</a:t>
            </a:r>
            <a:r>
              <a:rPr lang="en-US" dirty="0" err="1" smtClean="0">
                <a:solidFill>
                  <a:schemeClr val="bg2"/>
                </a:solidFill>
                <a:effectLst>
                  <a:outerShdw blurRad="38100" dist="38100" dir="2700000" algn="tl">
                    <a:srgbClr val="000000">
                      <a:alpha val="43137"/>
                    </a:srgbClr>
                  </a:outerShdw>
                </a:effectLst>
                <a:latin typeface="Matura MT Script Capitals" pitchFamily="66" charset="0"/>
              </a:rPr>
              <a:t>pân</a:t>
            </a:r>
            <a:r>
              <a:rPr lang="en-US" b="1" dirty="0" err="1" smtClean="0">
                <a:solidFill>
                  <a:schemeClr val="bg2"/>
                </a:solidFill>
                <a:effectLst>
                  <a:outerShdw blurRad="38100" dist="38100" dir="2700000" algn="tl">
                    <a:srgbClr val="000000">
                      <a:alpha val="43137"/>
                    </a:srgbClr>
                  </a:outerShdw>
                </a:effectLst>
                <a:latin typeface="Matura MT Script Capitals" pitchFamily="66" charset="0"/>
              </a:rPr>
              <a:t>ţ</a:t>
            </a:r>
            <a:r>
              <a:rPr lang="en-US" dirty="0" err="1" smtClean="0">
                <a:solidFill>
                  <a:schemeClr val="bg2"/>
                </a:solidFill>
                <a:effectLst>
                  <a:outerShdw blurRad="38100" dist="38100" dir="2700000" algn="tl">
                    <a:srgbClr val="000000">
                      <a:alpha val="43137"/>
                    </a:srgbClr>
                  </a:outerShdw>
                </a:effectLst>
                <a:latin typeface="Matura MT Script Capitals" pitchFamily="66" charset="0"/>
              </a:rPr>
              <a:t>a</a:t>
            </a:r>
            <a:r>
              <a:rPr lang="en-US" dirty="0" smtClean="0">
                <a:solidFill>
                  <a:schemeClr val="bg2"/>
                </a:solidFill>
                <a:effectLst>
                  <a:outerShdw blurRad="38100" dist="38100" dir="2700000" algn="tl">
                    <a:srgbClr val="000000">
                      <a:alpha val="43137"/>
                    </a:srgbClr>
                  </a:outerShdw>
                </a:effectLst>
                <a:latin typeface="Matura MT Script Capitals" pitchFamily="66" charset="0"/>
              </a:rPr>
              <a:t> </a:t>
            </a:r>
            <a:endParaRPr lang="ro-RO" dirty="0">
              <a:solidFill>
                <a:schemeClr val="bg2"/>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0"/>
                                        <p:tgtEl>
                                          <p:spTgt spid="9"/>
                                        </p:tgtEl>
                                      </p:cBhvr>
                                    </p:animEffect>
                                  </p:childTnLst>
                                </p:cTn>
                              </p:par>
                            </p:childTnLst>
                          </p:cTn>
                        </p:par>
                        <p:par>
                          <p:cTn id="11" fill="hold">
                            <p:stCondLst>
                              <p:cond delay="5000"/>
                            </p:stCondLst>
                            <p:childTnLst>
                              <p:par>
                                <p:cTn id="12" presetID="1"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D:\top20\Biserici-din-Maramures.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0" y="0"/>
            <a:ext cx="9144000" cy="6858000"/>
          </a:xfrm>
          <a:prstGeom prst="rect">
            <a:avLst/>
          </a:prstGeom>
          <a:noFill/>
        </p:spPr>
      </p:pic>
      <p:pic>
        <p:nvPicPr>
          <p:cNvPr id="4" name="Picture 2" descr="D:\top20\Biserici-din-Maramur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8" name="Picture 7" descr="fetita3.JPG"/>
          <p:cNvPicPr>
            <a:picLocks noChangeAspect="1"/>
          </p:cNvPicPr>
          <p:nvPr/>
        </p:nvPicPr>
        <p:blipFill>
          <a:blip r:embed="rId3" cstate="print">
            <a:clrChange>
              <a:clrFrom>
                <a:srgbClr val="FFFF00"/>
              </a:clrFrom>
              <a:clrTo>
                <a:srgbClr val="FFFF00">
                  <a:alpha val="0"/>
                </a:srgbClr>
              </a:clrTo>
            </a:clrChange>
            <a:duotone>
              <a:prstClr val="black"/>
              <a:srgbClr val="D9C3A5">
                <a:tint val="50000"/>
                <a:satMod val="180000"/>
              </a:srgbClr>
            </a:duotone>
          </a:blip>
          <a:stretch>
            <a:fillRect/>
          </a:stretch>
        </p:blipFill>
        <p:spPr>
          <a:xfrm>
            <a:off x="914400" y="4678561"/>
            <a:ext cx="1295400" cy="2179439"/>
          </a:xfrm>
          <a:prstGeom prst="rect">
            <a:avLst/>
          </a:prstGeom>
          <a:effectLst>
            <a:softEdge rad="63500"/>
          </a:effectLst>
        </p:spPr>
      </p:pic>
      <p:pic>
        <p:nvPicPr>
          <p:cNvPr id="10" name="Picture 9" descr="fetita3.JPG"/>
          <p:cNvPicPr>
            <a:picLocks noChangeAspect="1"/>
          </p:cNvPicPr>
          <p:nvPr/>
        </p:nvPicPr>
        <p:blipFill>
          <a:blip r:embed="rId3" cstate="print">
            <a:clrChange>
              <a:clrFrom>
                <a:srgbClr val="FFFF00"/>
              </a:clrFrom>
              <a:clrTo>
                <a:srgbClr val="FFFF00">
                  <a:alpha val="0"/>
                </a:srgbClr>
              </a:clrTo>
            </a:clrChange>
          </a:blip>
          <a:stretch>
            <a:fillRect/>
          </a:stretch>
        </p:blipFill>
        <p:spPr>
          <a:xfrm>
            <a:off x="914400" y="4678561"/>
            <a:ext cx="1295400" cy="2179439"/>
          </a:xfrm>
          <a:prstGeom prst="rect">
            <a:avLst/>
          </a:prstGeom>
          <a:effectLst>
            <a:softEdge rad="63500"/>
          </a:effectLst>
        </p:spPr>
      </p:pic>
      <p:sp>
        <p:nvSpPr>
          <p:cNvPr id="11" name="Rectangle 10"/>
          <p:cNvSpPr/>
          <p:nvPr/>
        </p:nvSpPr>
        <p:spPr>
          <a:xfrm>
            <a:off x="4343400" y="152400"/>
            <a:ext cx="4800600" cy="646331"/>
          </a:xfrm>
          <a:prstGeom prst="rect">
            <a:avLst/>
          </a:prstGeom>
        </p:spPr>
        <p:txBody>
          <a:bodyPr wrap="square">
            <a:spAutoFit/>
          </a:bodyPr>
          <a:lstStyle/>
          <a:p>
            <a:r>
              <a:rPr lang="fr-FR" dirty="0" smtClean="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rPr>
              <a:t>Église traditionnelle en bois du </a:t>
            </a:r>
          </a:p>
          <a:p>
            <a:r>
              <a:rPr lang="fr-FR" dirty="0" smtClean="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rPr>
              <a:t>monastère historique de </a:t>
            </a:r>
            <a:r>
              <a:rPr lang="fr-FR" dirty="0" err="1" smtClean="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rPr>
              <a:t>S</a:t>
            </a:r>
            <a:r>
              <a:rPr lang="fr-FR" b="1" dirty="0" err="1" smtClean="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rPr>
              <a:t>ă</a:t>
            </a:r>
            <a:r>
              <a:rPr lang="fr-FR" dirty="0" err="1" smtClean="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rPr>
              <a:t>pân</a:t>
            </a:r>
            <a:r>
              <a:rPr lang="fr-FR" b="1" dirty="0" smtClean="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rPr>
              <a:t>ț</a:t>
            </a:r>
            <a:r>
              <a:rPr lang="fr-FR" dirty="0" smtClean="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rPr>
              <a:t>a-</a:t>
            </a:r>
            <a:r>
              <a:rPr lang="fr-FR" dirty="0" err="1" smtClean="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rPr>
              <a:t>Peri</a:t>
            </a:r>
            <a:endParaRPr lang="ro-RO" dirty="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0"/>
                                        <p:tgtEl>
                                          <p:spTgt spid="10"/>
                                        </p:tgtEl>
                                      </p:cBhvr>
                                    </p:animEffect>
                                  </p:childTnLst>
                                </p:cTn>
                              </p:par>
                            </p:childTnLst>
                          </p:cTn>
                        </p:par>
                        <p:par>
                          <p:cTn id="11" fill="hold">
                            <p:stCondLst>
                              <p:cond delay="5000"/>
                            </p:stCondLst>
                            <p:childTnLst>
                              <p:par>
                                <p:cTn id="12" presetID="1"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top20\rasinari-1mic.JPG"/>
          <p:cNvPicPr>
            <a:picLocks noChangeAspect="1" noChangeArrowheads="1"/>
          </p:cNvPicPr>
          <p:nvPr/>
        </p:nvPicPr>
        <p:blipFill>
          <a:blip r:embed="rId2" cstate="print">
            <a:lum bright="52000" contrast="-49000"/>
          </a:blip>
          <a:srcRect/>
          <a:stretch>
            <a:fillRect/>
          </a:stretch>
        </p:blipFill>
        <p:spPr bwMode="auto">
          <a:xfrm>
            <a:off x="-609600" y="-23812"/>
            <a:ext cx="10363200" cy="6881812"/>
          </a:xfrm>
          <a:prstGeom prst="rect">
            <a:avLst/>
          </a:prstGeom>
          <a:noFill/>
        </p:spPr>
      </p:pic>
      <p:sp>
        <p:nvSpPr>
          <p:cNvPr id="3" name="Rectangle 2"/>
          <p:cNvSpPr/>
          <p:nvPr/>
        </p:nvSpPr>
        <p:spPr>
          <a:xfrm>
            <a:off x="914400" y="1447800"/>
            <a:ext cx="7772400" cy="4708981"/>
          </a:xfrm>
          <a:prstGeom prst="rect">
            <a:avLst/>
          </a:prstGeom>
        </p:spPr>
        <p:txBody>
          <a:bodyPr wrap="square">
            <a:spAutoFit/>
          </a:bodyPr>
          <a:lstStyle/>
          <a:p>
            <a:r>
              <a:rPr lang="fr-FR" sz="2000" dirty="0" err="1" smtClean="0">
                <a:latin typeface="Matura MT Script Capitals" pitchFamily="66" charset="0"/>
              </a:rPr>
              <a:t>R</a:t>
            </a:r>
            <a:r>
              <a:rPr lang="fr-FR" b="1" dirty="0" err="1" smtClean="0">
                <a:latin typeface="Matura MT Script Capitals" pitchFamily="66" charset="0"/>
              </a:rPr>
              <a:t>ă</a:t>
            </a:r>
            <a:r>
              <a:rPr lang="fr-FR" b="1" dirty="0" smtClean="0">
                <a:latin typeface="Matura MT Script Capitals" pitchFamily="66" charset="0"/>
              </a:rPr>
              <a:t>ș</a:t>
            </a:r>
            <a:r>
              <a:rPr lang="fr-FR" sz="2000" dirty="0" err="1" smtClean="0">
                <a:latin typeface="Matura MT Script Capitals" pitchFamily="66" charset="0"/>
              </a:rPr>
              <a:t>inari</a:t>
            </a:r>
            <a:r>
              <a:rPr lang="fr-FR" sz="2000" dirty="0" smtClean="0">
                <a:latin typeface="Matura MT Script Capitals" pitchFamily="66" charset="0"/>
              </a:rPr>
              <a:t> (en allemand </a:t>
            </a:r>
            <a:r>
              <a:rPr lang="fr-FR" sz="2000" i="1" dirty="0" err="1" smtClean="0">
                <a:latin typeface="Matura MT Script Capitals" pitchFamily="66" charset="0"/>
              </a:rPr>
              <a:t>Städterdorf</a:t>
            </a:r>
            <a:r>
              <a:rPr lang="fr-FR" sz="2000" dirty="0" smtClean="0">
                <a:latin typeface="Matura MT Script Capitals" pitchFamily="66" charset="0"/>
              </a:rPr>
              <a:t> ) est un village et une commune </a:t>
            </a:r>
          </a:p>
          <a:p>
            <a:r>
              <a:rPr lang="fr-FR" sz="2000" dirty="0" smtClean="0">
                <a:latin typeface="Matura MT Script Capitals" pitchFamily="66" charset="0"/>
              </a:rPr>
              <a:t>de Roumanie du </a:t>
            </a:r>
            <a:r>
              <a:rPr lang="fr-FR" sz="2000" dirty="0" err="1" smtClean="0">
                <a:latin typeface="Matura MT Script Capitals" pitchFamily="66" charset="0"/>
              </a:rPr>
              <a:t>jude</a:t>
            </a:r>
            <a:r>
              <a:rPr lang="fr-FR" sz="2000" b="1" i="1" dirty="0" err="1" smtClean="0">
                <a:latin typeface="Matura MT Script Capitals" pitchFamily="66" charset="0"/>
              </a:rPr>
              <a:t>ţ</a:t>
            </a:r>
            <a:r>
              <a:rPr lang="fr-FR" sz="2000" dirty="0" smtClean="0">
                <a:latin typeface="Matura MT Script Capitals" pitchFamily="66" charset="0"/>
              </a:rPr>
              <a:t> de Sibiu en Transylvanie. La commune de </a:t>
            </a:r>
            <a:r>
              <a:rPr lang="fr-FR" sz="2000" dirty="0" err="1" smtClean="0">
                <a:latin typeface="Matura MT Script Capitals" pitchFamily="66" charset="0"/>
              </a:rPr>
              <a:t>R</a:t>
            </a:r>
            <a:r>
              <a:rPr lang="fr-FR" b="1" dirty="0" err="1" smtClean="0">
                <a:latin typeface="Matura MT Script Capitals" pitchFamily="66" charset="0"/>
              </a:rPr>
              <a:t>ă</a:t>
            </a:r>
            <a:r>
              <a:rPr lang="fr-FR" b="1" dirty="0" smtClean="0">
                <a:latin typeface="Matura MT Script Capitals" pitchFamily="66" charset="0"/>
              </a:rPr>
              <a:t>ș</a:t>
            </a:r>
            <a:r>
              <a:rPr lang="fr-FR" sz="2000" dirty="0" err="1" smtClean="0">
                <a:latin typeface="Matura MT Script Capitals" pitchFamily="66" charset="0"/>
              </a:rPr>
              <a:t>inari</a:t>
            </a:r>
            <a:r>
              <a:rPr lang="fr-FR" sz="2000" dirty="0" smtClean="0">
                <a:latin typeface="Matura MT Script Capitals" pitchFamily="66" charset="0"/>
              </a:rPr>
              <a:t> s'étend sur 127,9 km² et compte 5 529 habitants depuis le dernier recensement de la population. Située à 586 mètres d'altitude, le village de </a:t>
            </a:r>
            <a:r>
              <a:rPr lang="fr-FR" sz="2000" dirty="0" err="1" smtClean="0">
                <a:latin typeface="Matura MT Script Capitals" pitchFamily="66" charset="0"/>
              </a:rPr>
              <a:t>R</a:t>
            </a:r>
            <a:r>
              <a:rPr lang="fr-FR" b="1" dirty="0" err="1" smtClean="0">
                <a:latin typeface="Matura MT Script Capitals" pitchFamily="66" charset="0"/>
              </a:rPr>
              <a:t>ă</a:t>
            </a:r>
            <a:r>
              <a:rPr lang="fr-FR" b="1" dirty="0" smtClean="0">
                <a:latin typeface="Matura MT Script Capitals" pitchFamily="66" charset="0"/>
              </a:rPr>
              <a:t>ș</a:t>
            </a:r>
            <a:r>
              <a:rPr lang="fr-FR" sz="2000" dirty="0" err="1" smtClean="0">
                <a:latin typeface="Matura MT Script Capitals" pitchFamily="66" charset="0"/>
              </a:rPr>
              <a:t>inari</a:t>
            </a:r>
            <a:r>
              <a:rPr lang="fr-FR" sz="2000" dirty="0" smtClean="0">
                <a:latin typeface="Matura MT Script Capitals" pitchFamily="66" charset="0"/>
              </a:rPr>
              <a:t> est située à 7 km au sud-ouest de </a:t>
            </a:r>
            <a:r>
              <a:rPr lang="fr-FR" sz="2000" dirty="0" err="1" smtClean="0">
                <a:latin typeface="Matura MT Script Capitals" pitchFamily="66" charset="0"/>
              </a:rPr>
              <a:t>Cisn</a:t>
            </a:r>
            <a:r>
              <a:rPr lang="vi-VN" b="1" dirty="0" smtClean="0">
                <a:latin typeface="Matura MT Script Capitals" pitchFamily="66" charset="0"/>
              </a:rPr>
              <a:t>ă</a:t>
            </a:r>
            <a:r>
              <a:rPr lang="fr-FR" sz="2000" dirty="0" smtClean="0">
                <a:latin typeface="Matura MT Script Capitals" pitchFamily="66" charset="0"/>
              </a:rPr>
              <a:t>die,</a:t>
            </a:r>
          </a:p>
          <a:p>
            <a:r>
              <a:rPr lang="fr-FR" sz="2000" dirty="0" smtClean="0">
                <a:latin typeface="Matura MT Script Capitals" pitchFamily="66" charset="0"/>
              </a:rPr>
              <a:t>la plus grande ville des environs. </a:t>
            </a:r>
          </a:p>
          <a:p>
            <a:r>
              <a:rPr lang="fr-FR" sz="2000" dirty="0" err="1" smtClean="0">
                <a:latin typeface="Matura MT Script Capitals" pitchFamily="66" charset="0"/>
              </a:rPr>
              <a:t>R</a:t>
            </a:r>
            <a:r>
              <a:rPr lang="fr-FR" b="1" dirty="0" err="1" smtClean="0">
                <a:latin typeface="Matura MT Script Capitals" pitchFamily="66" charset="0"/>
              </a:rPr>
              <a:t>ă</a:t>
            </a:r>
            <a:r>
              <a:rPr lang="fr-FR" b="1" dirty="0" smtClean="0">
                <a:latin typeface="Matura MT Script Capitals" pitchFamily="66" charset="0"/>
              </a:rPr>
              <a:t>ș</a:t>
            </a:r>
            <a:r>
              <a:rPr lang="fr-FR" sz="2000" dirty="0" err="1" smtClean="0">
                <a:latin typeface="Matura MT Script Capitals" pitchFamily="66" charset="0"/>
              </a:rPr>
              <a:t>inari</a:t>
            </a:r>
            <a:r>
              <a:rPr lang="fr-FR" sz="2000" dirty="0" smtClean="0">
                <a:latin typeface="Matura MT Script Capitals" pitchFamily="66" charset="0"/>
              </a:rPr>
              <a:t> est connecté à Sibiu par un tram d'environ 8 km à travers</a:t>
            </a:r>
          </a:p>
          <a:p>
            <a:r>
              <a:rPr lang="fr-FR" sz="2000" dirty="0" smtClean="0">
                <a:latin typeface="Matura MT Script Capitals" pitchFamily="66" charset="0"/>
              </a:rPr>
              <a:t>la forêt de </a:t>
            </a:r>
            <a:r>
              <a:rPr lang="fr-FR" sz="2000" dirty="0" err="1" smtClean="0">
                <a:latin typeface="Matura MT Script Capitals" pitchFamily="66" charset="0"/>
              </a:rPr>
              <a:t>Dumbrava</a:t>
            </a:r>
            <a:r>
              <a:rPr lang="fr-FR" sz="2000" dirty="0" smtClean="0">
                <a:latin typeface="Matura MT Script Capitals" pitchFamily="66" charset="0"/>
              </a:rPr>
              <a:t>. Les trams utilisés aujourd'hui étaient originairement utilisés à Genève et ont conservé la signalisation</a:t>
            </a:r>
          </a:p>
          <a:p>
            <a:r>
              <a:rPr lang="fr-FR" sz="2000" dirty="0" smtClean="0">
                <a:latin typeface="Matura MT Script Capitals" pitchFamily="66" charset="0"/>
              </a:rPr>
              <a:t>en français.</a:t>
            </a:r>
          </a:p>
          <a:p>
            <a:r>
              <a:rPr lang="fr-FR" sz="2000" dirty="0" smtClean="0">
                <a:latin typeface="Matura MT Script Capitals" pitchFamily="66" charset="0"/>
              </a:rPr>
              <a:t>Personnages célèbres nés à </a:t>
            </a:r>
            <a:r>
              <a:rPr lang="fr-FR" sz="2000" dirty="0" err="1" smtClean="0">
                <a:latin typeface="Matura MT Script Capitals" pitchFamily="66" charset="0"/>
              </a:rPr>
              <a:t>R</a:t>
            </a:r>
            <a:r>
              <a:rPr lang="fr-FR" b="1" dirty="0" err="1" smtClean="0">
                <a:latin typeface="Matura MT Script Capitals" pitchFamily="66" charset="0"/>
              </a:rPr>
              <a:t>ă</a:t>
            </a:r>
            <a:r>
              <a:rPr lang="fr-FR" b="1" dirty="0" smtClean="0">
                <a:latin typeface="Matura MT Script Capitals" pitchFamily="66" charset="0"/>
              </a:rPr>
              <a:t>ș</a:t>
            </a:r>
            <a:r>
              <a:rPr lang="fr-FR" sz="2000" dirty="0" err="1" smtClean="0">
                <a:latin typeface="Matura MT Script Capitals" pitchFamily="66" charset="0"/>
              </a:rPr>
              <a:t>inari</a:t>
            </a:r>
            <a:r>
              <a:rPr lang="fr-FR" sz="2000" dirty="0" smtClean="0">
                <a:latin typeface="Matura MT Script Capitals" pitchFamily="66" charset="0"/>
              </a:rPr>
              <a:t> :</a:t>
            </a:r>
          </a:p>
          <a:p>
            <a:r>
              <a:rPr lang="fr-FR" sz="2000" dirty="0" smtClean="0">
                <a:latin typeface="Matura MT Script Capitals" pitchFamily="66" charset="0"/>
              </a:rPr>
              <a:t>Emil Cioran, philosophe et écrivain roumain (1911-1995), d'expression roumaine initialement, puis française à partir de 1949;</a:t>
            </a:r>
          </a:p>
          <a:p>
            <a:r>
              <a:rPr lang="fr-FR" sz="2000" dirty="0" err="1" smtClean="0">
                <a:latin typeface="Matura MT Script Capitals" pitchFamily="66" charset="0"/>
              </a:rPr>
              <a:t>Octavian</a:t>
            </a:r>
            <a:r>
              <a:rPr lang="fr-FR" sz="2000" dirty="0" smtClean="0">
                <a:latin typeface="Matura MT Script Capitals" pitchFamily="66" charset="0"/>
              </a:rPr>
              <a:t> </a:t>
            </a:r>
            <a:r>
              <a:rPr lang="fr-FR" sz="2000" dirty="0" err="1" smtClean="0">
                <a:latin typeface="Matura MT Script Capitals" pitchFamily="66" charset="0"/>
              </a:rPr>
              <a:t>Goga</a:t>
            </a:r>
            <a:r>
              <a:rPr lang="fr-FR" sz="2000" dirty="0" smtClean="0">
                <a:latin typeface="Matura MT Script Capitals" pitchFamily="66" charset="0"/>
              </a:rPr>
              <a:t>, homme politique roumain, poète, journaliste, traducteur (1881-1938).</a:t>
            </a:r>
            <a:endParaRPr lang="fr-FR" sz="2000" dirty="0">
              <a:latin typeface="Matura MT Script Capitals" pitchFamily="66" charset="0"/>
            </a:endParaRPr>
          </a:p>
        </p:txBody>
      </p:sp>
      <p:sp>
        <p:nvSpPr>
          <p:cNvPr id="4" name="Rectangle 3"/>
          <p:cNvSpPr/>
          <p:nvPr/>
        </p:nvSpPr>
        <p:spPr>
          <a:xfrm>
            <a:off x="2590800" y="381000"/>
            <a:ext cx="3444982" cy="523220"/>
          </a:xfrm>
          <a:prstGeom prst="rect">
            <a:avLst/>
          </a:prstGeom>
        </p:spPr>
        <p:txBody>
          <a:bodyPr wrap="none">
            <a:spAutoFit/>
          </a:bodyPr>
          <a:lstStyle/>
          <a:p>
            <a:r>
              <a:rPr lang="fr-FR" sz="2800" dirty="0" err="1" smtClean="0">
                <a:latin typeface="Matura MT Script Capitals" pitchFamily="66" charset="0"/>
              </a:rPr>
              <a:t>R</a:t>
            </a:r>
            <a:r>
              <a:rPr lang="fr-FR" sz="2400" b="1" dirty="0" err="1" smtClean="0">
                <a:latin typeface="Matura MT Script Capitals" pitchFamily="66" charset="0"/>
              </a:rPr>
              <a:t>ă</a:t>
            </a:r>
            <a:r>
              <a:rPr lang="fr-FR" sz="2400" b="1" dirty="0" smtClean="0">
                <a:latin typeface="Matura MT Script Capitals" pitchFamily="66" charset="0"/>
              </a:rPr>
              <a:t>ș</a:t>
            </a:r>
            <a:r>
              <a:rPr lang="fr-FR" sz="2800" dirty="0" err="1" smtClean="0">
                <a:latin typeface="Matura MT Script Capitals" pitchFamily="66" charset="0"/>
              </a:rPr>
              <a:t>inari</a:t>
            </a:r>
            <a:r>
              <a:rPr lang="fr-FR" sz="2800" dirty="0" smtClean="0">
                <a:latin typeface="Matura MT Script Capitals" pitchFamily="66" charset="0"/>
              </a:rPr>
              <a:t> , Roumanie</a:t>
            </a:r>
            <a:endParaRPr lang="ro-RO" sz="2800" dirty="0"/>
          </a:p>
        </p:txBody>
      </p:sp>
      <p:sp>
        <p:nvSpPr>
          <p:cNvPr id="5" name="Rounded Rectangle 4"/>
          <p:cNvSpPr/>
          <p:nvPr/>
        </p:nvSpPr>
        <p:spPr>
          <a:xfrm>
            <a:off x="533400" y="1219200"/>
            <a:ext cx="8077200" cy="5181600"/>
          </a:xfrm>
          <a:prstGeom prst="roundRect">
            <a:avLst/>
          </a:prstGeom>
          <a:solidFill>
            <a:schemeClr val="accent1">
              <a:alpha val="0"/>
            </a:schemeClr>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D:\top20\rasinari-1mic.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1219200" y="0"/>
            <a:ext cx="10363200" cy="6881812"/>
          </a:xfrm>
          <a:prstGeom prst="rect">
            <a:avLst/>
          </a:prstGeom>
          <a:noFill/>
        </p:spPr>
      </p:pic>
      <p:pic>
        <p:nvPicPr>
          <p:cNvPr id="6" name="Picture 5" descr="D:\top20\rasinari-1mic.JPG"/>
          <p:cNvPicPr>
            <a:picLocks noChangeAspect="1" noChangeArrowheads="1"/>
          </p:cNvPicPr>
          <p:nvPr/>
        </p:nvPicPr>
        <p:blipFill>
          <a:blip r:embed="rId2" cstate="print"/>
          <a:srcRect/>
          <a:stretch>
            <a:fillRect/>
          </a:stretch>
        </p:blipFill>
        <p:spPr bwMode="auto">
          <a:xfrm>
            <a:off x="-1219200" y="-23812"/>
            <a:ext cx="10363200" cy="6881812"/>
          </a:xfrm>
          <a:prstGeom prst="rect">
            <a:avLst/>
          </a:prstGeom>
          <a:noFill/>
        </p:spPr>
      </p:pic>
      <p:sp>
        <p:nvSpPr>
          <p:cNvPr id="5" name="Rectangle 4"/>
          <p:cNvSpPr/>
          <p:nvPr/>
        </p:nvSpPr>
        <p:spPr>
          <a:xfrm>
            <a:off x="3200400" y="457200"/>
            <a:ext cx="2212272" cy="400110"/>
          </a:xfrm>
          <a:prstGeom prst="rect">
            <a:avLst/>
          </a:prstGeom>
        </p:spPr>
        <p:txBody>
          <a:bodyPr wrap="none">
            <a:spAutoFit/>
          </a:bodyPr>
          <a:lstStyle/>
          <a:p>
            <a:r>
              <a:rPr lang="en-US" sz="2000" dirty="0" err="1" smtClean="0">
                <a:solidFill>
                  <a:srgbClr val="C00000"/>
                </a:solidFill>
                <a:latin typeface="Matura MT Script Capitals" pitchFamily="66" charset="0"/>
              </a:rPr>
              <a:t>Vue</a:t>
            </a:r>
            <a:r>
              <a:rPr lang="en-US" sz="2000" dirty="0" smtClean="0">
                <a:solidFill>
                  <a:srgbClr val="C00000"/>
                </a:solidFill>
                <a:latin typeface="Matura MT Script Capitals" pitchFamily="66" charset="0"/>
              </a:rPr>
              <a:t> de R</a:t>
            </a:r>
            <a:r>
              <a:rPr lang="vi-VN" b="1" dirty="0" smtClean="0">
                <a:solidFill>
                  <a:srgbClr val="C00000"/>
                </a:solidFill>
                <a:latin typeface="Matura MT Script Capitals" pitchFamily="66" charset="0"/>
              </a:rPr>
              <a:t>ă</a:t>
            </a:r>
            <a:r>
              <a:rPr lang="en-US" b="1" dirty="0" err="1" smtClean="0">
                <a:solidFill>
                  <a:srgbClr val="C00000"/>
                </a:solidFill>
                <a:latin typeface="Matura MT Script Capitals" pitchFamily="66" charset="0"/>
              </a:rPr>
              <a:t>ş</a:t>
            </a:r>
            <a:r>
              <a:rPr lang="en-US" sz="2000" dirty="0" err="1" smtClean="0">
                <a:solidFill>
                  <a:srgbClr val="C00000"/>
                </a:solidFill>
                <a:latin typeface="Matura MT Script Capitals" pitchFamily="66" charset="0"/>
              </a:rPr>
              <a:t>inari</a:t>
            </a:r>
            <a:r>
              <a:rPr lang="en-US" sz="2000" dirty="0" smtClean="0">
                <a:solidFill>
                  <a:srgbClr val="C00000"/>
                </a:solidFill>
                <a:latin typeface="Matura MT Script Capitals" pitchFamily="66" charset="0"/>
              </a:rPr>
              <a:t> </a:t>
            </a:r>
            <a:endParaRPr lang="ro-RO" sz="2000"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childTnLst>
                          </p:cTn>
                        </p:par>
                        <p:par>
                          <p:cTn id="8" fill="hold">
                            <p:stCondLst>
                              <p:cond delay="3000"/>
                            </p:stCondLst>
                            <p:childTnLst>
                              <p:par>
                                <p:cTn id="9" presetID="1" presetClass="entr" presetSubtype="0"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par>
                          <p:cTn id="11" fill="hold">
                            <p:stCondLst>
                              <p:cond delay="3000"/>
                            </p:stCondLst>
                            <p:childTnLst>
                              <p:par>
                                <p:cTn id="12" presetID="0" presetClass="path" presetSubtype="0" repeatCount="indefinite" accel="50000" decel="50000" autoRev="1" fill="hold" nodeType="afterEffect">
                                  <p:stCondLst>
                                    <p:cond delay="0"/>
                                  </p:stCondLst>
                                  <p:childTnLst>
                                    <p:animMotion origin="layout" path="M -3.33333E-6 1.85185E-6 L 0.125 0.00185 " pathEditMode="relative" rAng="0" ptsTypes="AA">
                                      <p:cBhvr>
                                        <p:cTn id="13" dur="5000" fill="hold"/>
                                        <p:tgtEl>
                                          <p:spTgt spid="6"/>
                                        </p:tgtEl>
                                        <p:attrNameLst>
                                          <p:attrName>ppt_x</p:attrName>
                                          <p:attrName>ppt_y</p:attrName>
                                        </p:attrNameLst>
                                      </p:cBhvr>
                                      <p:rCtr x="63"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D:\top20\rasinari10mic.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0" y="-1"/>
            <a:ext cx="9144000" cy="6881979"/>
          </a:xfrm>
          <a:prstGeom prst="rect">
            <a:avLst/>
          </a:prstGeom>
          <a:noFill/>
        </p:spPr>
      </p:pic>
      <p:pic>
        <p:nvPicPr>
          <p:cNvPr id="5" name="Picture 3" descr="D:\top20\rasinari10mic.JPG"/>
          <p:cNvPicPr>
            <a:picLocks noChangeAspect="1" noChangeArrowheads="1"/>
          </p:cNvPicPr>
          <p:nvPr/>
        </p:nvPicPr>
        <p:blipFill>
          <a:blip r:embed="rId2" cstate="print"/>
          <a:srcRect/>
          <a:stretch>
            <a:fillRect/>
          </a:stretch>
        </p:blipFill>
        <p:spPr bwMode="auto">
          <a:xfrm>
            <a:off x="0" y="-23979"/>
            <a:ext cx="9144000" cy="6881979"/>
          </a:xfrm>
          <a:prstGeom prst="rect">
            <a:avLst/>
          </a:prstGeom>
          <a:noFill/>
        </p:spPr>
      </p:pic>
      <p:pic>
        <p:nvPicPr>
          <p:cNvPr id="3076" name="Picture 4" descr="D:\top20\Costum femeiesc - Portul popular ardelenesc din Zona Sibiu.jpg"/>
          <p:cNvPicPr>
            <a:picLocks noChangeAspect="1" noChangeArrowheads="1"/>
          </p:cNvPicPr>
          <p:nvPr/>
        </p:nvPicPr>
        <p:blipFill>
          <a:blip r:embed="rId3" cstate="print">
            <a:clrChange>
              <a:clrFrom>
                <a:srgbClr val="FFFFFA"/>
              </a:clrFrom>
              <a:clrTo>
                <a:srgbClr val="FFFFFA">
                  <a:alpha val="0"/>
                </a:srgbClr>
              </a:clrTo>
            </a:clrChange>
            <a:duotone>
              <a:prstClr val="black"/>
              <a:srgbClr val="D9C3A5">
                <a:tint val="50000"/>
                <a:satMod val="180000"/>
              </a:srgbClr>
            </a:duotone>
          </a:blip>
          <a:srcRect/>
          <a:stretch>
            <a:fillRect/>
          </a:stretch>
        </p:blipFill>
        <p:spPr bwMode="auto">
          <a:xfrm>
            <a:off x="3810000" y="3571874"/>
            <a:ext cx="1535946" cy="3286126"/>
          </a:xfrm>
          <a:prstGeom prst="rect">
            <a:avLst/>
          </a:prstGeom>
          <a:noFill/>
        </p:spPr>
      </p:pic>
      <p:pic>
        <p:nvPicPr>
          <p:cNvPr id="8" name="Picture 3" descr="D:\top20\sibiuOm.jpg"/>
          <p:cNvPicPr>
            <a:picLocks noChangeAspect="1" noChangeArrowheads="1"/>
          </p:cNvPicPr>
          <p:nvPr/>
        </p:nvPicPr>
        <p:blipFill>
          <a:blip r:embed="rId4" cstate="print">
            <a:clrChange>
              <a:clrFrom>
                <a:srgbClr val="FFFFFF"/>
              </a:clrFrom>
              <a:clrTo>
                <a:srgbClr val="FFFFFF">
                  <a:alpha val="0"/>
                </a:srgbClr>
              </a:clrTo>
            </a:clrChange>
            <a:duotone>
              <a:prstClr val="black"/>
              <a:srgbClr val="D9C3A5">
                <a:tint val="50000"/>
                <a:satMod val="180000"/>
              </a:srgbClr>
            </a:duotone>
          </a:blip>
          <a:srcRect/>
          <a:stretch>
            <a:fillRect/>
          </a:stretch>
        </p:blipFill>
        <p:spPr bwMode="auto">
          <a:xfrm>
            <a:off x="1905000" y="3352800"/>
            <a:ext cx="1775176" cy="3657600"/>
          </a:xfrm>
          <a:prstGeom prst="rect">
            <a:avLst/>
          </a:prstGeom>
          <a:noFill/>
        </p:spPr>
      </p:pic>
      <p:pic>
        <p:nvPicPr>
          <p:cNvPr id="9" name="Picture 3" descr="D:\top20\sibiuOm.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1905000" y="3352800"/>
            <a:ext cx="1775176" cy="3657600"/>
          </a:xfrm>
          <a:prstGeom prst="rect">
            <a:avLst/>
          </a:prstGeom>
          <a:noFill/>
        </p:spPr>
      </p:pic>
      <p:pic>
        <p:nvPicPr>
          <p:cNvPr id="10" name="Picture 4" descr="D:\top20\Costum femeiesc - Portul popular ardelenesc din Zona Sibiu.jpg"/>
          <p:cNvPicPr>
            <a:picLocks noChangeAspect="1" noChangeArrowheads="1"/>
          </p:cNvPicPr>
          <p:nvPr/>
        </p:nvPicPr>
        <p:blipFill>
          <a:blip r:embed="rId3" cstate="print">
            <a:clrChange>
              <a:clrFrom>
                <a:srgbClr val="FFFFFA"/>
              </a:clrFrom>
              <a:clrTo>
                <a:srgbClr val="FFFFFA">
                  <a:alpha val="0"/>
                </a:srgbClr>
              </a:clrTo>
            </a:clrChange>
          </a:blip>
          <a:srcRect/>
          <a:stretch>
            <a:fillRect/>
          </a:stretch>
        </p:blipFill>
        <p:spPr bwMode="auto">
          <a:xfrm>
            <a:off x="3810000" y="3571874"/>
            <a:ext cx="1535946" cy="3286126"/>
          </a:xfrm>
          <a:prstGeom prst="rect">
            <a:avLst/>
          </a:prstGeom>
          <a:noFill/>
        </p:spPr>
      </p:pic>
      <p:pic>
        <p:nvPicPr>
          <p:cNvPr id="3077" name="Picture 5" descr="D:\top20\lamb.jpg"/>
          <p:cNvPicPr>
            <a:picLocks noChangeAspect="1" noChangeArrowheads="1"/>
          </p:cNvPicPr>
          <p:nvPr/>
        </p:nvPicPr>
        <p:blipFill>
          <a:blip r:embed="rId5" cstate="print">
            <a:clrChange>
              <a:clrFrom>
                <a:srgbClr val="F6F5FA"/>
              </a:clrFrom>
              <a:clrTo>
                <a:srgbClr val="F6F5FA">
                  <a:alpha val="0"/>
                </a:srgbClr>
              </a:clrTo>
            </a:clrChange>
            <a:duotone>
              <a:prstClr val="black"/>
              <a:srgbClr val="D9C3A5">
                <a:tint val="50000"/>
                <a:satMod val="180000"/>
              </a:srgbClr>
            </a:duotone>
          </a:blip>
          <a:srcRect/>
          <a:stretch>
            <a:fillRect/>
          </a:stretch>
        </p:blipFill>
        <p:spPr bwMode="auto">
          <a:xfrm>
            <a:off x="304800" y="5486400"/>
            <a:ext cx="1676400" cy="1116699"/>
          </a:xfrm>
          <a:prstGeom prst="rect">
            <a:avLst/>
          </a:prstGeom>
          <a:noFill/>
        </p:spPr>
      </p:pic>
      <p:pic>
        <p:nvPicPr>
          <p:cNvPr id="13" name="Picture 5" descr="D:\top20\lamb.jpg"/>
          <p:cNvPicPr>
            <a:picLocks noChangeAspect="1" noChangeArrowheads="1"/>
          </p:cNvPicPr>
          <p:nvPr/>
        </p:nvPicPr>
        <p:blipFill>
          <a:blip r:embed="rId5" cstate="print">
            <a:clrChange>
              <a:clrFrom>
                <a:srgbClr val="F6F5FA"/>
              </a:clrFrom>
              <a:clrTo>
                <a:srgbClr val="F6F5FA">
                  <a:alpha val="0"/>
                </a:srgbClr>
              </a:clrTo>
            </a:clrChange>
          </a:blip>
          <a:srcRect/>
          <a:stretch>
            <a:fillRect/>
          </a:stretch>
        </p:blipFill>
        <p:spPr bwMode="auto">
          <a:xfrm>
            <a:off x="304800" y="5486400"/>
            <a:ext cx="1676400" cy="1116699"/>
          </a:xfrm>
          <a:prstGeom prst="rect">
            <a:avLst/>
          </a:prstGeom>
          <a:noFill/>
        </p:spPr>
      </p:pic>
      <p:sp>
        <p:nvSpPr>
          <p:cNvPr id="14" name="Rectangle 13"/>
          <p:cNvSpPr/>
          <p:nvPr/>
        </p:nvSpPr>
        <p:spPr>
          <a:xfrm>
            <a:off x="3505200" y="228600"/>
            <a:ext cx="2056973" cy="400110"/>
          </a:xfrm>
          <a:prstGeom prst="rect">
            <a:avLst/>
          </a:prstGeom>
        </p:spPr>
        <p:txBody>
          <a:bodyPr wrap="none">
            <a:spAutoFit/>
          </a:bodyPr>
          <a:lstStyle/>
          <a:p>
            <a:r>
              <a:rPr lang="ro-RO" sz="2000" dirty="0" smtClean="0">
                <a:solidFill>
                  <a:srgbClr val="FFC000"/>
                </a:solidFill>
                <a:effectLst>
                  <a:outerShdw blurRad="38100" dist="38100" dir="2700000" algn="tl">
                    <a:srgbClr val="000000">
                      <a:alpha val="43137"/>
                    </a:srgbClr>
                  </a:outerShdw>
                </a:effectLst>
                <a:latin typeface="Matura MT Script Capitals" pitchFamily="66" charset="0"/>
              </a:rPr>
              <a:t>Rue </a:t>
            </a:r>
            <a:r>
              <a:rPr lang="en-US" sz="2000" dirty="0" smtClean="0">
                <a:solidFill>
                  <a:srgbClr val="FFC000"/>
                </a:solidFill>
                <a:effectLst>
                  <a:outerShdw blurRad="38100" dist="38100" dir="2700000" algn="tl">
                    <a:srgbClr val="000000">
                      <a:alpha val="43137"/>
                    </a:srgbClr>
                  </a:outerShdw>
                </a:effectLst>
                <a:latin typeface="Matura MT Script Capitals" pitchFamily="66" charset="0"/>
              </a:rPr>
              <a:t>de</a:t>
            </a:r>
            <a:r>
              <a:rPr lang="ro-RO" sz="2000" dirty="0" smtClean="0">
                <a:solidFill>
                  <a:srgbClr val="FFC000"/>
                </a:solidFill>
                <a:effectLst>
                  <a:outerShdw blurRad="38100" dist="38100" dir="2700000" algn="tl">
                    <a:srgbClr val="000000">
                      <a:alpha val="43137"/>
                    </a:srgbClr>
                  </a:outerShdw>
                </a:effectLst>
                <a:latin typeface="Matura MT Script Capitals" pitchFamily="66" charset="0"/>
              </a:rPr>
              <a:t> </a:t>
            </a:r>
            <a:r>
              <a:rPr lang="en-US" sz="2000" dirty="0" smtClean="0">
                <a:solidFill>
                  <a:srgbClr val="FFC000"/>
                </a:solidFill>
                <a:effectLst>
                  <a:outerShdw blurRad="38100" dist="38100" dir="2700000" algn="tl">
                    <a:srgbClr val="000000">
                      <a:alpha val="43137"/>
                    </a:srgbClr>
                  </a:outerShdw>
                </a:effectLst>
                <a:latin typeface="Matura MT Script Capitals" pitchFamily="66" charset="0"/>
              </a:rPr>
              <a:t>R</a:t>
            </a:r>
            <a:r>
              <a:rPr lang="vi-VN" sz="2000" b="1" dirty="0" smtClean="0">
                <a:solidFill>
                  <a:srgbClr val="FFC000"/>
                </a:solidFill>
                <a:effectLst>
                  <a:outerShdw blurRad="38100" dist="38100" dir="2700000" algn="tl">
                    <a:srgbClr val="000000">
                      <a:alpha val="43137"/>
                    </a:srgbClr>
                  </a:outerShdw>
                </a:effectLst>
                <a:latin typeface="Matura MT Script Capitals" pitchFamily="66" charset="0"/>
              </a:rPr>
              <a:t>ă</a:t>
            </a:r>
            <a:r>
              <a:rPr lang="en-US" sz="2000" b="1" dirty="0" err="1" smtClean="0">
                <a:solidFill>
                  <a:srgbClr val="FFC000"/>
                </a:solidFill>
                <a:effectLst>
                  <a:outerShdw blurRad="38100" dist="38100" dir="2700000" algn="tl">
                    <a:srgbClr val="000000">
                      <a:alpha val="43137"/>
                    </a:srgbClr>
                  </a:outerShdw>
                </a:effectLst>
                <a:latin typeface="Matura MT Script Capitals" pitchFamily="66" charset="0"/>
              </a:rPr>
              <a:t>ş</a:t>
            </a:r>
            <a:r>
              <a:rPr lang="en-US" sz="2000" dirty="0" err="1" smtClean="0">
                <a:solidFill>
                  <a:srgbClr val="FFC000"/>
                </a:solidFill>
                <a:effectLst>
                  <a:outerShdw blurRad="38100" dist="38100" dir="2700000" algn="tl">
                    <a:srgbClr val="000000">
                      <a:alpha val="43137"/>
                    </a:srgbClr>
                  </a:outerShdw>
                </a:effectLst>
                <a:latin typeface="Matura MT Script Capitals" pitchFamily="66" charset="0"/>
              </a:rPr>
              <a:t>inari</a:t>
            </a:r>
            <a:endParaRPr lang="ro-RO" sz="2000" dirty="0">
              <a:solidFill>
                <a:srgbClr val="FFC000"/>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0"/>
                                        <p:tgtEl>
                                          <p:spTgt spid="10"/>
                                        </p:tgtEl>
                                      </p:cBhvr>
                                    </p:animEffect>
                                  </p:childTnLst>
                                </p:cTn>
                              </p:par>
                              <p:par>
                                <p:cTn id="14" presetID="10"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0"/>
                                        <p:tgtEl>
                                          <p:spTgt spid="13"/>
                                        </p:tgtEl>
                                      </p:cBhvr>
                                    </p:animEffect>
                                  </p:childTnLst>
                                </p:cTn>
                              </p:par>
                            </p:childTnLst>
                          </p:cTn>
                        </p:par>
                        <p:par>
                          <p:cTn id="17" fill="hold">
                            <p:stCondLst>
                              <p:cond delay="5000"/>
                            </p:stCondLst>
                            <p:childTnLst>
                              <p:par>
                                <p:cTn id="18" presetID="1"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top20\rasinari4mic.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0" y="0"/>
            <a:ext cx="9144000" cy="6878318"/>
          </a:xfrm>
          <a:prstGeom prst="rect">
            <a:avLst/>
          </a:prstGeom>
          <a:noFill/>
        </p:spPr>
      </p:pic>
      <p:pic>
        <p:nvPicPr>
          <p:cNvPr id="3" name="Picture 2" descr="D:\top20\rasinari4mic.JPG"/>
          <p:cNvPicPr>
            <a:picLocks noChangeAspect="1" noChangeArrowheads="1"/>
          </p:cNvPicPr>
          <p:nvPr/>
        </p:nvPicPr>
        <p:blipFill>
          <a:blip r:embed="rId2" cstate="print"/>
          <a:srcRect/>
          <a:stretch>
            <a:fillRect/>
          </a:stretch>
        </p:blipFill>
        <p:spPr bwMode="auto">
          <a:xfrm>
            <a:off x="0" y="-20318"/>
            <a:ext cx="9144000" cy="6878318"/>
          </a:xfrm>
          <a:prstGeom prst="rect">
            <a:avLst/>
          </a:prstGeom>
          <a:noFill/>
        </p:spPr>
      </p:pic>
      <p:pic>
        <p:nvPicPr>
          <p:cNvPr id="7" name="Picture 5" descr="D:\top20\lamb.jpg"/>
          <p:cNvPicPr>
            <a:picLocks noChangeAspect="1" noChangeArrowheads="1"/>
          </p:cNvPicPr>
          <p:nvPr/>
        </p:nvPicPr>
        <p:blipFill>
          <a:blip r:embed="rId3" cstate="print">
            <a:clrChange>
              <a:clrFrom>
                <a:srgbClr val="F6F5FA"/>
              </a:clrFrom>
              <a:clrTo>
                <a:srgbClr val="F6F5FA">
                  <a:alpha val="0"/>
                </a:srgbClr>
              </a:clrTo>
            </a:clrChange>
          </a:blip>
          <a:srcRect/>
          <a:stretch>
            <a:fillRect/>
          </a:stretch>
        </p:blipFill>
        <p:spPr bwMode="auto">
          <a:xfrm>
            <a:off x="1676400" y="5995096"/>
            <a:ext cx="1295400" cy="862904"/>
          </a:xfrm>
          <a:prstGeom prst="rect">
            <a:avLst/>
          </a:prstGeom>
          <a:noFill/>
        </p:spPr>
      </p:pic>
      <p:pic>
        <p:nvPicPr>
          <p:cNvPr id="8" name="Picture 3" descr="ZlatnaOM.jpg"/>
          <p:cNvPicPr>
            <a:picLocks noChangeAspect="1"/>
          </p:cNvPicPr>
          <p:nvPr/>
        </p:nvPicPr>
        <p:blipFill>
          <a:blip r:embed="rId4" cstate="print">
            <a:clrChange>
              <a:clrFrom>
                <a:srgbClr val="FFFFFF"/>
              </a:clrFrom>
              <a:clrTo>
                <a:srgbClr val="FFFFFF">
                  <a:alpha val="0"/>
                </a:srgbClr>
              </a:clrTo>
            </a:clrChange>
            <a:duotone>
              <a:prstClr val="black"/>
              <a:srgbClr val="D9C3A5">
                <a:tint val="50000"/>
                <a:satMod val="180000"/>
              </a:srgbClr>
            </a:duotone>
          </a:blip>
          <a:srcRect/>
          <a:stretch>
            <a:fillRect/>
          </a:stretch>
        </p:blipFill>
        <p:spPr bwMode="auto">
          <a:xfrm>
            <a:off x="3200400" y="3579646"/>
            <a:ext cx="1523999" cy="3384717"/>
          </a:xfrm>
          <a:prstGeom prst="rect">
            <a:avLst/>
          </a:prstGeom>
          <a:noFill/>
          <a:ln w="9525">
            <a:noFill/>
            <a:miter lim="800000"/>
            <a:headEnd/>
            <a:tailEnd/>
          </a:ln>
        </p:spPr>
      </p:pic>
      <p:pic>
        <p:nvPicPr>
          <p:cNvPr id="12" name="Picture 4" descr="D:\top20\sheep_PNG2717.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4572000" y="4572000"/>
            <a:ext cx="443345" cy="609600"/>
          </a:xfrm>
          <a:prstGeom prst="rect">
            <a:avLst/>
          </a:prstGeom>
          <a:noFill/>
        </p:spPr>
      </p:pic>
      <p:pic>
        <p:nvPicPr>
          <p:cNvPr id="13" name="Picture 4" descr="D:\top20\sheep_PNG2717.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4876800" y="4648201"/>
            <a:ext cx="443345" cy="609600"/>
          </a:xfrm>
          <a:prstGeom prst="rect">
            <a:avLst/>
          </a:prstGeom>
          <a:noFill/>
        </p:spPr>
      </p:pic>
      <p:pic>
        <p:nvPicPr>
          <p:cNvPr id="14" name="Picture 4" descr="D:\top20\sheep_PNG2717.JPG"/>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5715000" y="4724400"/>
            <a:ext cx="311727" cy="428625"/>
          </a:xfrm>
          <a:prstGeom prst="rect">
            <a:avLst/>
          </a:prstGeom>
          <a:noFill/>
        </p:spPr>
      </p:pic>
      <p:pic>
        <p:nvPicPr>
          <p:cNvPr id="15" name="Picture 4" descr="D:\top20\sheep_PNG2717.JPG"/>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5410200" y="4953000"/>
            <a:ext cx="533400" cy="733425"/>
          </a:xfrm>
          <a:prstGeom prst="rect">
            <a:avLst/>
          </a:prstGeom>
          <a:noFill/>
        </p:spPr>
      </p:pic>
      <p:pic>
        <p:nvPicPr>
          <p:cNvPr id="16" name="Picture 4" descr="D:\top20\sheep_PNG2717.JPG"/>
          <p:cNvPicPr>
            <a:picLocks noChangeAspect="1" noChangeArrowheads="1"/>
          </p:cNvPicPr>
          <p:nvPr/>
        </p:nvPicPr>
        <p:blipFill>
          <a:blip r:embed="rId8" cstate="print">
            <a:clrChange>
              <a:clrFrom>
                <a:srgbClr val="FFFFFF"/>
              </a:clrFrom>
              <a:clrTo>
                <a:srgbClr val="FFFFFF">
                  <a:alpha val="0"/>
                </a:srgbClr>
              </a:clrTo>
            </a:clrChange>
          </a:blip>
          <a:srcRect/>
          <a:stretch>
            <a:fillRect/>
          </a:stretch>
        </p:blipFill>
        <p:spPr bwMode="auto">
          <a:xfrm>
            <a:off x="5181600" y="5181600"/>
            <a:ext cx="838200" cy="1152525"/>
          </a:xfrm>
          <a:prstGeom prst="rect">
            <a:avLst/>
          </a:prstGeom>
          <a:noFill/>
        </p:spPr>
      </p:pic>
      <p:pic>
        <p:nvPicPr>
          <p:cNvPr id="17" name="Picture 4" descr="D:\top20\sheep_PNG2717.JPG"/>
          <p:cNvPicPr>
            <a:picLocks noChangeAspect="1" noChangeArrowheads="1"/>
          </p:cNvPicPr>
          <p:nvPr/>
        </p:nvPicPr>
        <p:blipFill>
          <a:blip r:embed="rId9" cstate="print">
            <a:clrChange>
              <a:clrFrom>
                <a:srgbClr val="FFFFFF"/>
              </a:clrFrom>
              <a:clrTo>
                <a:srgbClr val="FFFFFF">
                  <a:alpha val="0"/>
                </a:srgbClr>
              </a:clrTo>
            </a:clrChange>
          </a:blip>
          <a:srcRect/>
          <a:stretch>
            <a:fillRect/>
          </a:stretch>
        </p:blipFill>
        <p:spPr bwMode="auto">
          <a:xfrm>
            <a:off x="5257801" y="4581525"/>
            <a:ext cx="304800" cy="419100"/>
          </a:xfrm>
          <a:prstGeom prst="rect">
            <a:avLst/>
          </a:prstGeom>
          <a:noFill/>
        </p:spPr>
      </p:pic>
      <p:pic>
        <p:nvPicPr>
          <p:cNvPr id="18" name="Picture 4" descr="D:\top20\sheep_PNG2717.JPG"/>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5562600" y="4724400"/>
            <a:ext cx="200891" cy="276225"/>
          </a:xfrm>
          <a:prstGeom prst="rect">
            <a:avLst/>
          </a:prstGeom>
          <a:noFill/>
        </p:spPr>
      </p:pic>
      <p:pic>
        <p:nvPicPr>
          <p:cNvPr id="19" name="Picture 4" descr="D:\top20\sheep_PNG2717.JPG"/>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5943600" y="4572000"/>
            <a:ext cx="200891" cy="276225"/>
          </a:xfrm>
          <a:prstGeom prst="rect">
            <a:avLst/>
          </a:prstGeom>
          <a:noFill/>
        </p:spPr>
      </p:pic>
      <p:pic>
        <p:nvPicPr>
          <p:cNvPr id="21" name="Picture 4" descr="D:\top20\sheep_PNG2717.JPG"/>
          <p:cNvPicPr>
            <a:picLocks noChangeAspect="1" noChangeArrowheads="1"/>
          </p:cNvPicPr>
          <p:nvPr/>
        </p:nvPicPr>
        <p:blipFill>
          <a:blip r:embed="rId8" cstate="print">
            <a:clrChange>
              <a:clrFrom>
                <a:srgbClr val="FFFFFF"/>
              </a:clrFrom>
              <a:clrTo>
                <a:srgbClr val="FFFFFF">
                  <a:alpha val="0"/>
                </a:srgbClr>
              </a:clrTo>
            </a:clrChange>
          </a:blip>
          <a:srcRect/>
          <a:stretch>
            <a:fillRect/>
          </a:stretch>
        </p:blipFill>
        <p:spPr bwMode="auto">
          <a:xfrm>
            <a:off x="2743200" y="5705475"/>
            <a:ext cx="838200" cy="1152525"/>
          </a:xfrm>
          <a:prstGeom prst="rect">
            <a:avLst/>
          </a:prstGeom>
          <a:noFill/>
        </p:spPr>
      </p:pic>
      <p:pic>
        <p:nvPicPr>
          <p:cNvPr id="23" name="Picture 4" descr="D:\top20\sheep_PNG2717.JPG"/>
          <p:cNvPicPr>
            <a:picLocks noChangeAspect="1" noChangeArrowheads="1"/>
          </p:cNvPicPr>
          <p:nvPr/>
        </p:nvPicPr>
        <p:blipFill>
          <a:blip r:embed="rId8" cstate="print">
            <a:clrChange>
              <a:clrFrom>
                <a:srgbClr val="FFFFFF"/>
              </a:clrFrom>
              <a:clrTo>
                <a:srgbClr val="FFFFFF">
                  <a:alpha val="0"/>
                </a:srgbClr>
              </a:clrTo>
            </a:clrChange>
          </a:blip>
          <a:srcRect/>
          <a:stretch>
            <a:fillRect/>
          </a:stretch>
        </p:blipFill>
        <p:spPr bwMode="auto">
          <a:xfrm>
            <a:off x="4419600" y="4953000"/>
            <a:ext cx="838200" cy="1152525"/>
          </a:xfrm>
          <a:prstGeom prst="rect">
            <a:avLst/>
          </a:prstGeom>
          <a:noFill/>
        </p:spPr>
      </p:pic>
      <p:pic>
        <p:nvPicPr>
          <p:cNvPr id="24" name="Picture 4" descr="D:\top20\sheep_PNG2717.JPG"/>
          <p:cNvPicPr>
            <a:picLocks noChangeAspect="1" noChangeArrowheads="1"/>
          </p:cNvPicPr>
          <p:nvPr/>
        </p:nvPicPr>
        <p:blipFill>
          <a:blip r:embed="rId8" cstate="print">
            <a:clrChange>
              <a:clrFrom>
                <a:srgbClr val="FFFFFF"/>
              </a:clrFrom>
              <a:clrTo>
                <a:srgbClr val="FFFFFF">
                  <a:alpha val="0"/>
                </a:srgbClr>
              </a:clrTo>
            </a:clrChange>
          </a:blip>
          <a:srcRect/>
          <a:stretch>
            <a:fillRect/>
          </a:stretch>
        </p:blipFill>
        <p:spPr bwMode="auto">
          <a:xfrm>
            <a:off x="4495799" y="5562600"/>
            <a:ext cx="942109" cy="1295400"/>
          </a:xfrm>
          <a:prstGeom prst="rect">
            <a:avLst/>
          </a:prstGeom>
          <a:noFill/>
        </p:spPr>
      </p:pic>
      <p:pic>
        <p:nvPicPr>
          <p:cNvPr id="25" name="Picture 4" descr="D:\top20\sheep_PNG2717.JPG"/>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5410201" y="4410075"/>
            <a:ext cx="152400" cy="209550"/>
          </a:xfrm>
          <a:prstGeom prst="rect">
            <a:avLst/>
          </a:prstGeom>
          <a:noFill/>
        </p:spPr>
      </p:pic>
      <p:pic>
        <p:nvPicPr>
          <p:cNvPr id="26" name="Image 4" descr="005.gif"/>
          <p:cNvPicPr>
            <a:picLocks noChangeAspect="1"/>
          </p:cNvPicPr>
          <p:nvPr/>
        </p:nvPicPr>
        <p:blipFill>
          <a:blip r:embed="rId12" cstate="print">
            <a:duotone>
              <a:prstClr val="black"/>
              <a:srgbClr val="D9C3A5">
                <a:tint val="50000"/>
                <a:satMod val="180000"/>
              </a:srgbClr>
            </a:duotone>
          </a:blip>
          <a:srcRect/>
          <a:stretch>
            <a:fillRect/>
          </a:stretch>
        </p:blipFill>
        <p:spPr bwMode="auto">
          <a:xfrm>
            <a:off x="5334000" y="4800600"/>
            <a:ext cx="2057400" cy="2057400"/>
          </a:xfrm>
          <a:prstGeom prst="rect">
            <a:avLst/>
          </a:prstGeom>
          <a:noFill/>
          <a:ln w="9525">
            <a:noFill/>
            <a:miter lim="800000"/>
            <a:headEnd/>
            <a:tailEnd/>
          </a:ln>
        </p:spPr>
      </p:pic>
      <p:pic>
        <p:nvPicPr>
          <p:cNvPr id="27" name="Picture 3" descr="ZlatnaOM.jpg"/>
          <p:cNvPicPr>
            <a:picLocks noChangeAspect="1"/>
          </p:cNvPicPr>
          <p:nvPr/>
        </p:nvPicPr>
        <p:blipFill>
          <a:blip r:embed="rId4" cstate="print">
            <a:clrChange>
              <a:clrFrom>
                <a:srgbClr val="FFFFFF"/>
              </a:clrFrom>
              <a:clrTo>
                <a:srgbClr val="FFFFFF">
                  <a:alpha val="0"/>
                </a:srgbClr>
              </a:clrTo>
            </a:clrChange>
          </a:blip>
          <a:srcRect/>
          <a:stretch>
            <a:fillRect/>
          </a:stretch>
        </p:blipFill>
        <p:spPr bwMode="auto">
          <a:xfrm>
            <a:off x="3200400" y="3581400"/>
            <a:ext cx="1523999" cy="3384717"/>
          </a:xfrm>
          <a:prstGeom prst="rect">
            <a:avLst/>
          </a:prstGeom>
          <a:noFill/>
          <a:ln w="9525">
            <a:noFill/>
            <a:miter lim="800000"/>
            <a:headEnd/>
            <a:tailEnd/>
          </a:ln>
        </p:spPr>
      </p:pic>
      <p:pic>
        <p:nvPicPr>
          <p:cNvPr id="28" name="Image 4" descr="005.gif"/>
          <p:cNvPicPr>
            <a:picLocks noChangeAspect="1"/>
          </p:cNvPicPr>
          <p:nvPr/>
        </p:nvPicPr>
        <p:blipFill>
          <a:blip r:embed="rId12" cstate="print"/>
          <a:srcRect/>
          <a:stretch>
            <a:fillRect/>
          </a:stretch>
        </p:blipFill>
        <p:spPr bwMode="auto">
          <a:xfrm>
            <a:off x="5334000" y="4800600"/>
            <a:ext cx="2057400" cy="2057400"/>
          </a:xfrm>
          <a:prstGeom prst="rect">
            <a:avLst/>
          </a:prstGeom>
          <a:noFill/>
          <a:ln w="9525">
            <a:noFill/>
            <a:miter lim="800000"/>
            <a:headEnd/>
            <a:tailEnd/>
          </a:ln>
        </p:spPr>
      </p:pic>
      <p:sp>
        <p:nvSpPr>
          <p:cNvPr id="29" name="Rectangle 28"/>
          <p:cNvSpPr/>
          <p:nvPr/>
        </p:nvSpPr>
        <p:spPr>
          <a:xfrm>
            <a:off x="3505200" y="228600"/>
            <a:ext cx="2056973" cy="400110"/>
          </a:xfrm>
          <a:prstGeom prst="rect">
            <a:avLst/>
          </a:prstGeom>
        </p:spPr>
        <p:txBody>
          <a:bodyPr wrap="none">
            <a:spAutoFit/>
          </a:bodyPr>
          <a:lstStyle/>
          <a:p>
            <a:r>
              <a:rPr lang="ro-RO" sz="2000" dirty="0" smtClean="0">
                <a:solidFill>
                  <a:srgbClr val="FFC000"/>
                </a:solidFill>
                <a:effectLst>
                  <a:outerShdw blurRad="38100" dist="38100" dir="2700000" algn="tl">
                    <a:srgbClr val="000000">
                      <a:alpha val="43137"/>
                    </a:srgbClr>
                  </a:outerShdw>
                </a:effectLst>
                <a:latin typeface="Matura MT Script Capitals" pitchFamily="66" charset="0"/>
              </a:rPr>
              <a:t>Rue </a:t>
            </a:r>
            <a:r>
              <a:rPr lang="en-US" sz="2000" dirty="0" smtClean="0">
                <a:solidFill>
                  <a:srgbClr val="FFC000"/>
                </a:solidFill>
                <a:effectLst>
                  <a:outerShdw blurRad="38100" dist="38100" dir="2700000" algn="tl">
                    <a:srgbClr val="000000">
                      <a:alpha val="43137"/>
                    </a:srgbClr>
                  </a:outerShdw>
                </a:effectLst>
                <a:latin typeface="Matura MT Script Capitals" pitchFamily="66" charset="0"/>
              </a:rPr>
              <a:t>de</a:t>
            </a:r>
            <a:r>
              <a:rPr lang="ro-RO" sz="2000" dirty="0" smtClean="0">
                <a:solidFill>
                  <a:srgbClr val="FFC000"/>
                </a:solidFill>
                <a:effectLst>
                  <a:outerShdw blurRad="38100" dist="38100" dir="2700000" algn="tl">
                    <a:srgbClr val="000000">
                      <a:alpha val="43137"/>
                    </a:srgbClr>
                  </a:outerShdw>
                </a:effectLst>
                <a:latin typeface="Matura MT Script Capitals" pitchFamily="66" charset="0"/>
              </a:rPr>
              <a:t> </a:t>
            </a:r>
            <a:r>
              <a:rPr lang="en-US" sz="2000" dirty="0" smtClean="0">
                <a:solidFill>
                  <a:srgbClr val="FFC000"/>
                </a:solidFill>
                <a:effectLst>
                  <a:outerShdw blurRad="38100" dist="38100" dir="2700000" algn="tl">
                    <a:srgbClr val="000000">
                      <a:alpha val="43137"/>
                    </a:srgbClr>
                  </a:outerShdw>
                </a:effectLst>
                <a:latin typeface="Matura MT Script Capitals" pitchFamily="66" charset="0"/>
              </a:rPr>
              <a:t>R</a:t>
            </a:r>
            <a:r>
              <a:rPr lang="vi-VN" sz="2000" b="1" dirty="0" smtClean="0">
                <a:solidFill>
                  <a:srgbClr val="FFC000"/>
                </a:solidFill>
                <a:effectLst>
                  <a:outerShdw blurRad="38100" dist="38100" dir="2700000" algn="tl">
                    <a:srgbClr val="000000">
                      <a:alpha val="43137"/>
                    </a:srgbClr>
                  </a:outerShdw>
                </a:effectLst>
                <a:latin typeface="Matura MT Script Capitals" pitchFamily="66" charset="0"/>
              </a:rPr>
              <a:t>ă</a:t>
            </a:r>
            <a:r>
              <a:rPr lang="en-US" sz="2000" b="1" dirty="0" err="1" smtClean="0">
                <a:solidFill>
                  <a:srgbClr val="FFC000"/>
                </a:solidFill>
                <a:effectLst>
                  <a:outerShdw blurRad="38100" dist="38100" dir="2700000" algn="tl">
                    <a:srgbClr val="000000">
                      <a:alpha val="43137"/>
                    </a:srgbClr>
                  </a:outerShdw>
                </a:effectLst>
                <a:latin typeface="Matura MT Script Capitals" pitchFamily="66" charset="0"/>
              </a:rPr>
              <a:t>ş</a:t>
            </a:r>
            <a:r>
              <a:rPr lang="en-US" sz="2000" dirty="0" err="1" smtClean="0">
                <a:solidFill>
                  <a:srgbClr val="FFC000"/>
                </a:solidFill>
                <a:effectLst>
                  <a:outerShdw blurRad="38100" dist="38100" dir="2700000" algn="tl">
                    <a:srgbClr val="000000">
                      <a:alpha val="43137"/>
                    </a:srgbClr>
                  </a:outerShdw>
                </a:effectLst>
                <a:latin typeface="Matura MT Script Capitals" pitchFamily="66" charset="0"/>
              </a:rPr>
              <a:t>inari</a:t>
            </a:r>
            <a:endParaRPr lang="ro-RO" sz="2000" dirty="0">
              <a:solidFill>
                <a:srgbClr val="FFC000"/>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0"/>
                                        <p:tgtEl>
                                          <p:spTgt spid="27"/>
                                        </p:tgtEl>
                                      </p:cBhvr>
                                    </p:animEffect>
                                  </p:childTnLst>
                                </p:cTn>
                              </p:par>
                              <p:par>
                                <p:cTn id="11" presetID="10"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0"/>
                                        <p:tgtEl>
                                          <p:spTgt spid="28"/>
                                        </p:tgtEl>
                                      </p:cBhvr>
                                    </p:animEffect>
                                  </p:childTnLst>
                                </p:cTn>
                              </p:par>
                            </p:childTnLst>
                          </p:cTn>
                        </p:par>
                        <p:par>
                          <p:cTn id="14" fill="hold">
                            <p:stCondLst>
                              <p:cond delay="5000"/>
                            </p:stCondLst>
                            <p:childTnLst>
                              <p:par>
                                <p:cTn id="15" presetID="1" presetClass="entr" presetSubtype="0"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top20\Rasinaripasune.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6138451" y="0"/>
            <a:ext cx="15282451" cy="6858000"/>
          </a:xfrm>
          <a:prstGeom prst="rect">
            <a:avLst/>
          </a:prstGeom>
          <a:noFill/>
        </p:spPr>
      </p:pic>
      <p:pic>
        <p:nvPicPr>
          <p:cNvPr id="4" name="Picture 2" descr="D:\top20\Rasinaripasune.jpg"/>
          <p:cNvPicPr>
            <a:picLocks noChangeAspect="1" noChangeArrowheads="1"/>
          </p:cNvPicPr>
          <p:nvPr/>
        </p:nvPicPr>
        <p:blipFill>
          <a:blip r:embed="rId2" cstate="print"/>
          <a:srcRect/>
          <a:stretch>
            <a:fillRect/>
          </a:stretch>
        </p:blipFill>
        <p:spPr bwMode="auto">
          <a:xfrm>
            <a:off x="-6138451" y="0"/>
            <a:ext cx="15282451" cy="6858000"/>
          </a:xfrm>
          <a:prstGeom prst="rect">
            <a:avLst/>
          </a:prstGeom>
          <a:noFill/>
        </p:spPr>
      </p:pic>
      <p:sp>
        <p:nvSpPr>
          <p:cNvPr id="5" name="Rectangle 4"/>
          <p:cNvSpPr/>
          <p:nvPr/>
        </p:nvSpPr>
        <p:spPr>
          <a:xfrm>
            <a:off x="2667000" y="152400"/>
            <a:ext cx="3904723" cy="400110"/>
          </a:xfrm>
          <a:prstGeom prst="rect">
            <a:avLst/>
          </a:prstGeom>
        </p:spPr>
        <p:txBody>
          <a:bodyPr wrap="none">
            <a:spAutoFit/>
          </a:bodyPr>
          <a:lstStyle/>
          <a:p>
            <a:r>
              <a:rPr lang="fr-FR" sz="2000" dirty="0" smtClean="0">
                <a:solidFill>
                  <a:schemeClr val="bg2">
                    <a:lumMod val="75000"/>
                  </a:schemeClr>
                </a:solidFill>
                <a:effectLst>
                  <a:outerShdw blurRad="38100" dist="38100" dir="2700000" algn="tl">
                    <a:srgbClr val="000000">
                      <a:alpha val="43137"/>
                    </a:srgbClr>
                  </a:outerShdw>
                </a:effectLst>
                <a:latin typeface="Matura MT Script Capitals" pitchFamily="66" charset="0"/>
              </a:rPr>
              <a:t>Pâturage à proximité de R</a:t>
            </a:r>
            <a:r>
              <a:rPr lang="vi-VN" b="1" dirty="0" smtClean="0">
                <a:solidFill>
                  <a:schemeClr val="bg2">
                    <a:lumMod val="75000"/>
                  </a:schemeClr>
                </a:solidFill>
                <a:effectLst>
                  <a:outerShdw blurRad="38100" dist="38100" dir="2700000" algn="tl">
                    <a:srgbClr val="000000">
                      <a:alpha val="43137"/>
                    </a:srgbClr>
                  </a:outerShdw>
                </a:effectLst>
                <a:latin typeface="Matura MT Script Capitals" pitchFamily="66" charset="0"/>
              </a:rPr>
              <a:t>ă</a:t>
            </a:r>
            <a:r>
              <a:rPr lang="fr-FR" b="1" dirty="0" err="1" smtClean="0">
                <a:solidFill>
                  <a:schemeClr val="bg2">
                    <a:lumMod val="75000"/>
                  </a:schemeClr>
                </a:solidFill>
                <a:effectLst>
                  <a:outerShdw blurRad="38100" dist="38100" dir="2700000" algn="tl">
                    <a:srgbClr val="000000">
                      <a:alpha val="43137"/>
                    </a:srgbClr>
                  </a:outerShdw>
                </a:effectLst>
                <a:latin typeface="Calibri"/>
              </a:rPr>
              <a:t>ş</a:t>
            </a:r>
            <a:r>
              <a:rPr lang="fr-FR" sz="2000" dirty="0" err="1" smtClean="0">
                <a:solidFill>
                  <a:schemeClr val="bg2">
                    <a:lumMod val="75000"/>
                  </a:schemeClr>
                </a:solidFill>
                <a:effectLst>
                  <a:outerShdw blurRad="38100" dist="38100" dir="2700000" algn="tl">
                    <a:srgbClr val="000000">
                      <a:alpha val="43137"/>
                    </a:srgbClr>
                  </a:outerShdw>
                </a:effectLst>
                <a:latin typeface="Matura MT Script Capitals" pitchFamily="66" charset="0"/>
              </a:rPr>
              <a:t>inari</a:t>
            </a:r>
            <a:endParaRPr lang="ro-RO" sz="2000" dirty="0">
              <a:solidFill>
                <a:schemeClr val="bg2">
                  <a:lumMod val="75000"/>
                </a:schemeClr>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childTnLst>
                          </p:cTn>
                        </p:par>
                        <p:par>
                          <p:cTn id="8" fill="hold">
                            <p:stCondLst>
                              <p:cond delay="3000"/>
                            </p:stCondLst>
                            <p:childTnLst>
                              <p:par>
                                <p:cTn id="9" presetID="0" presetClass="path" presetSubtype="0" repeatCount="indefinite" accel="50000" decel="50000" autoRev="1" fill="hold" nodeType="afterEffect">
                                  <p:stCondLst>
                                    <p:cond delay="0"/>
                                  </p:stCondLst>
                                  <p:childTnLst>
                                    <p:animMotion origin="layout" path="M 3.88889E-6 0 L 0.65243 0 " pathEditMode="relative" rAng="0" ptsTypes="AA">
                                      <p:cBhvr>
                                        <p:cTn id="10" dur="15000" fill="hold"/>
                                        <p:tgtEl>
                                          <p:spTgt spid="4"/>
                                        </p:tgtEl>
                                        <p:attrNameLst>
                                          <p:attrName>ppt_x</p:attrName>
                                          <p:attrName>ppt_y</p:attrName>
                                        </p:attrNameLst>
                                      </p:cBhvr>
                                      <p:rCtr x="326" y="0"/>
                                    </p:animMotion>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top20\festivalul-branzei-si-al-tuicii2mic.JPG"/>
          <p:cNvPicPr>
            <a:picLocks noChangeAspect="1" noChangeArrowheads="1"/>
          </p:cNvPicPr>
          <p:nvPr/>
        </p:nvPicPr>
        <p:blipFill>
          <a:blip r:embed="rId2" cstate="print">
            <a:duotone>
              <a:prstClr val="black"/>
              <a:srgbClr val="D9C3A5">
                <a:tint val="50000"/>
                <a:satMod val="180000"/>
              </a:srgbClr>
            </a:duotone>
            <a:lum bright="20000" contrast="20000"/>
          </a:blip>
          <a:srcRect/>
          <a:stretch>
            <a:fillRect/>
          </a:stretch>
        </p:blipFill>
        <p:spPr bwMode="auto">
          <a:xfrm>
            <a:off x="0" y="0"/>
            <a:ext cx="9144000" cy="6858001"/>
          </a:xfrm>
          <a:prstGeom prst="rect">
            <a:avLst/>
          </a:prstGeom>
          <a:noFill/>
        </p:spPr>
      </p:pic>
      <p:pic>
        <p:nvPicPr>
          <p:cNvPr id="3" name="Picture 2" descr="D:\top20\festivalul-branzei-si-al-tuicii2mic.JPG"/>
          <p:cNvPicPr>
            <a:picLocks noChangeAspect="1" noChangeArrowheads="1"/>
          </p:cNvPicPr>
          <p:nvPr/>
        </p:nvPicPr>
        <p:blipFill>
          <a:blip r:embed="rId2" cstate="print">
            <a:lum bright="20000" contrast="30000"/>
          </a:blip>
          <a:srcRect/>
          <a:stretch>
            <a:fillRect/>
          </a:stretch>
        </p:blipFill>
        <p:spPr bwMode="auto">
          <a:xfrm>
            <a:off x="0" y="-1"/>
            <a:ext cx="9144000" cy="6858001"/>
          </a:xfrm>
          <a:prstGeom prst="rect">
            <a:avLst/>
          </a:prstGeom>
          <a:noFill/>
        </p:spPr>
      </p:pic>
      <p:sp>
        <p:nvSpPr>
          <p:cNvPr id="4" name="Rectangle 3"/>
          <p:cNvSpPr/>
          <p:nvPr/>
        </p:nvSpPr>
        <p:spPr>
          <a:xfrm>
            <a:off x="2743200" y="6248400"/>
            <a:ext cx="4267200" cy="400110"/>
          </a:xfrm>
          <a:prstGeom prst="rect">
            <a:avLst/>
          </a:prstGeom>
        </p:spPr>
        <p:txBody>
          <a:bodyPr wrap="square">
            <a:spAutoFit/>
          </a:bodyPr>
          <a:lstStyle/>
          <a:p>
            <a:r>
              <a:rPr lang="en-US" sz="2000" dirty="0" smtClean="0">
                <a:solidFill>
                  <a:srgbClr val="C00000"/>
                </a:solidFill>
                <a:latin typeface="Matura MT Script Capitals" pitchFamily="66" charset="0"/>
              </a:rPr>
              <a:t>R</a:t>
            </a:r>
            <a:r>
              <a:rPr lang="vi-VN" b="1" dirty="0" smtClean="0">
                <a:solidFill>
                  <a:srgbClr val="C00000"/>
                </a:solidFill>
                <a:latin typeface="Matura MT Script Capitals" pitchFamily="66" charset="0"/>
              </a:rPr>
              <a:t>ă</a:t>
            </a:r>
            <a:r>
              <a:rPr lang="en-US" b="1" dirty="0" err="1" smtClean="0">
                <a:solidFill>
                  <a:srgbClr val="C00000"/>
                </a:solidFill>
                <a:latin typeface="Matura MT Script Capitals" pitchFamily="66" charset="0"/>
              </a:rPr>
              <a:t>ş</a:t>
            </a:r>
            <a:r>
              <a:rPr lang="en-US" sz="2000" dirty="0" err="1" smtClean="0">
                <a:solidFill>
                  <a:srgbClr val="C00000"/>
                </a:solidFill>
                <a:latin typeface="Matura MT Script Capitals" pitchFamily="66" charset="0"/>
              </a:rPr>
              <a:t>inari</a:t>
            </a:r>
            <a:r>
              <a:rPr lang="en-US" sz="2000" dirty="0" smtClean="0">
                <a:solidFill>
                  <a:srgbClr val="C00000"/>
                </a:solidFill>
                <a:latin typeface="Matura MT Script Capitals" pitchFamily="66" charset="0"/>
              </a:rPr>
              <a:t> , </a:t>
            </a:r>
            <a:r>
              <a:rPr lang="fr-FR" sz="2000" dirty="0" smtClean="0">
                <a:solidFill>
                  <a:srgbClr val="C00000"/>
                </a:solidFill>
                <a:latin typeface="Matura MT Script Capitals" pitchFamily="66" charset="0"/>
              </a:rPr>
              <a:t>Festival folklorique</a:t>
            </a:r>
            <a:endParaRPr lang="fr-FR" sz="2000" dirty="0">
              <a:solidFill>
                <a:srgbClr val="C00000"/>
              </a:solidFill>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childTnLst>
                          </p:cTn>
                        </p:par>
                        <p:par>
                          <p:cTn id="8" fill="hold">
                            <p:stCondLst>
                              <p:cond delay="5000"/>
                            </p:stCondLst>
                            <p:childTnLst>
                              <p:par>
                                <p:cTn id="9" presetID="1"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top20\rasinaribiserica-din-rasinari-1.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0" y="0"/>
            <a:ext cx="9143999" cy="6858000"/>
          </a:xfrm>
          <a:prstGeom prst="rect">
            <a:avLst/>
          </a:prstGeom>
          <a:noFill/>
        </p:spPr>
      </p:pic>
      <p:pic>
        <p:nvPicPr>
          <p:cNvPr id="4" name="Picture 2" descr="D:\top20\rasinaribiserica-din-rasinari-1.jpg"/>
          <p:cNvPicPr>
            <a:picLocks noChangeAspect="1" noChangeArrowheads="1"/>
          </p:cNvPicPr>
          <p:nvPr/>
        </p:nvPicPr>
        <p:blipFill>
          <a:blip r:embed="rId2" cstate="print">
            <a:lum contrast="10000"/>
          </a:blip>
          <a:srcRect/>
          <a:stretch>
            <a:fillRect/>
          </a:stretch>
        </p:blipFill>
        <p:spPr bwMode="auto">
          <a:xfrm>
            <a:off x="1" y="0"/>
            <a:ext cx="9143999" cy="6858000"/>
          </a:xfrm>
          <a:prstGeom prst="rect">
            <a:avLst/>
          </a:prstGeom>
          <a:noFill/>
        </p:spPr>
      </p:pic>
      <p:sp>
        <p:nvSpPr>
          <p:cNvPr id="6" name="Rectangle 5"/>
          <p:cNvSpPr/>
          <p:nvPr/>
        </p:nvSpPr>
        <p:spPr>
          <a:xfrm>
            <a:off x="2387791" y="6324600"/>
            <a:ext cx="6230552" cy="400110"/>
          </a:xfrm>
          <a:prstGeom prst="rect">
            <a:avLst/>
          </a:prstGeom>
        </p:spPr>
        <p:txBody>
          <a:bodyPr wrap="none">
            <a:spAutoFit/>
          </a:bodyPr>
          <a:lstStyle/>
          <a:p>
            <a:r>
              <a:rPr lang="en-US" sz="2000" dirty="0" smtClean="0">
                <a:solidFill>
                  <a:srgbClr val="FFC000"/>
                </a:solidFill>
                <a:latin typeface="Matura MT Script Capitals" pitchFamily="66" charset="0"/>
              </a:rPr>
              <a:t>R</a:t>
            </a:r>
            <a:r>
              <a:rPr lang="vi-VN" sz="2000" b="1" dirty="0" smtClean="0">
                <a:solidFill>
                  <a:srgbClr val="FFC000"/>
                </a:solidFill>
                <a:latin typeface="Matura MT Script Capitals" pitchFamily="66" charset="0"/>
              </a:rPr>
              <a:t>ă</a:t>
            </a:r>
            <a:r>
              <a:rPr lang="en-US" sz="2000" b="1" dirty="0" err="1" smtClean="0">
                <a:solidFill>
                  <a:srgbClr val="FFC000"/>
                </a:solidFill>
                <a:latin typeface="Calibri"/>
              </a:rPr>
              <a:t>ş</a:t>
            </a:r>
            <a:r>
              <a:rPr lang="en-US" sz="2000" dirty="0" err="1" smtClean="0">
                <a:solidFill>
                  <a:srgbClr val="FFC000"/>
                </a:solidFill>
                <a:latin typeface="Matura MT Script Capitals" pitchFamily="66" charset="0"/>
              </a:rPr>
              <a:t>inari</a:t>
            </a:r>
            <a:r>
              <a:rPr lang="en-US" sz="2000" dirty="0" smtClean="0">
                <a:solidFill>
                  <a:srgbClr val="FFC000"/>
                </a:solidFill>
                <a:latin typeface="Matura MT Script Capitals" pitchFamily="66" charset="0"/>
              </a:rPr>
              <a:t>, l</a:t>
            </a:r>
            <a:r>
              <a:rPr lang="fr-FR" sz="2000" dirty="0" smtClean="0">
                <a:solidFill>
                  <a:srgbClr val="FFC000"/>
                </a:solidFill>
                <a:latin typeface="Matura MT Script Capitals" pitchFamily="66" charset="0"/>
              </a:rPr>
              <a:t>'ancienne église dédiée à Sainte </a:t>
            </a:r>
            <a:r>
              <a:rPr lang="fr-FR" sz="2000" dirty="0" err="1" smtClean="0">
                <a:solidFill>
                  <a:srgbClr val="FFC000"/>
                </a:solidFill>
                <a:latin typeface="Matura MT Script Capitals" pitchFamily="66" charset="0"/>
              </a:rPr>
              <a:t>Parascheva</a:t>
            </a:r>
            <a:endParaRPr lang="ro-RO" sz="2000" dirty="0">
              <a:solidFill>
                <a:srgbClr val="FFC000"/>
              </a:solidFill>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childTnLst>
                          </p:cTn>
                        </p:par>
                        <p:par>
                          <p:cTn id="8" fill="hold">
                            <p:stCondLst>
                              <p:cond delay="3000"/>
                            </p:stCondLst>
                            <p:childTnLst>
                              <p:par>
                                <p:cTn id="9" presetID="1"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Rectangle 1"/>
          <p:cNvSpPr/>
          <p:nvPr/>
        </p:nvSpPr>
        <p:spPr>
          <a:xfrm>
            <a:off x="2438400" y="0"/>
            <a:ext cx="3933384" cy="584775"/>
          </a:xfrm>
          <a:prstGeom prst="rect">
            <a:avLst/>
          </a:prstGeom>
        </p:spPr>
        <p:txBody>
          <a:bodyPr wrap="none">
            <a:spAutoFit/>
          </a:bodyPr>
          <a:lstStyle/>
          <a:p>
            <a:r>
              <a:rPr lang="en-US" sz="3200" dirty="0" err="1" smtClean="0">
                <a:latin typeface="Matura MT Script Capitals" pitchFamily="66" charset="0"/>
              </a:rPr>
              <a:t>L’Angleterre</a:t>
            </a:r>
            <a:r>
              <a:rPr lang="en-US" sz="3200" dirty="0" smtClean="0">
                <a:latin typeface="Matura MT Script Capitals" pitchFamily="66" charset="0"/>
              </a:rPr>
              <a:t> </a:t>
            </a:r>
            <a:r>
              <a:rPr lang="en-US" sz="3200" dirty="0" err="1" smtClean="0">
                <a:latin typeface="Matura MT Script Capitals" pitchFamily="66" charset="0"/>
              </a:rPr>
              <a:t>rurale</a:t>
            </a:r>
            <a:endParaRPr lang="ro-RO" sz="3200" dirty="0"/>
          </a:p>
        </p:txBody>
      </p:sp>
      <p:pic>
        <p:nvPicPr>
          <p:cNvPr id="3" name="Picture 2" descr="C:\Users\user\Desktop\top20\2599_original.jpg"/>
          <p:cNvPicPr>
            <a:picLocks noChangeAspect="1" noChangeArrowheads="1"/>
          </p:cNvPicPr>
          <p:nvPr/>
        </p:nvPicPr>
        <p:blipFill>
          <a:blip r:embed="rId2" cstate="print">
            <a:lum bright="10000"/>
          </a:blip>
          <a:srcRect/>
          <a:stretch>
            <a:fillRect/>
          </a:stretch>
        </p:blipFill>
        <p:spPr bwMode="auto">
          <a:xfrm>
            <a:off x="609600" y="609600"/>
            <a:ext cx="2286000" cy="1775352"/>
          </a:xfrm>
          <a:prstGeom prst="rect">
            <a:avLst/>
          </a:prstGeom>
          <a:ln w="3175">
            <a:solidFill>
              <a:schemeClr val="tx1"/>
            </a:solidFill>
          </a:ln>
          <a:effectLst>
            <a:outerShdw blurRad="292100" dist="139700" dir="2700000" algn="tl" rotWithShape="0">
              <a:srgbClr val="333333">
                <a:alpha val="65000"/>
              </a:srgbClr>
            </a:outerShdw>
          </a:effectLst>
        </p:spPr>
      </p:pic>
      <p:pic>
        <p:nvPicPr>
          <p:cNvPr id="4" name="Picture 2" descr="C:\Users\user\Desktop\top20\14641824791_ac10b8f482_k.jpg"/>
          <p:cNvPicPr>
            <a:picLocks noChangeAspect="1" noChangeArrowheads="1"/>
          </p:cNvPicPr>
          <p:nvPr/>
        </p:nvPicPr>
        <p:blipFill>
          <a:blip r:embed="rId3" cstate="print">
            <a:lum bright="10000"/>
          </a:blip>
          <a:srcRect/>
          <a:stretch>
            <a:fillRect/>
          </a:stretch>
        </p:blipFill>
        <p:spPr bwMode="auto">
          <a:xfrm>
            <a:off x="3429000" y="609600"/>
            <a:ext cx="2256703" cy="1752600"/>
          </a:xfrm>
          <a:prstGeom prst="rect">
            <a:avLst/>
          </a:prstGeom>
          <a:ln w="3175">
            <a:solidFill>
              <a:schemeClr val="tx1"/>
            </a:solidFill>
          </a:ln>
          <a:effectLst>
            <a:outerShdw blurRad="292100" dist="139700" dir="2700000" algn="tl" rotWithShape="0">
              <a:srgbClr val="333333">
                <a:alpha val="65000"/>
              </a:srgbClr>
            </a:outerShdw>
          </a:effectLst>
        </p:spPr>
      </p:pic>
      <p:pic>
        <p:nvPicPr>
          <p:cNvPr id="5" name="Picture 2" descr="C:\Users\user\Desktop\top20\Bibury4.jpg"/>
          <p:cNvPicPr>
            <a:picLocks noChangeAspect="1" noChangeArrowheads="1"/>
          </p:cNvPicPr>
          <p:nvPr/>
        </p:nvPicPr>
        <p:blipFill>
          <a:blip r:embed="rId4" cstate="print"/>
          <a:srcRect/>
          <a:stretch>
            <a:fillRect/>
          </a:stretch>
        </p:blipFill>
        <p:spPr bwMode="auto">
          <a:xfrm>
            <a:off x="6248400" y="609600"/>
            <a:ext cx="2336800" cy="1752600"/>
          </a:xfrm>
          <a:prstGeom prst="rect">
            <a:avLst/>
          </a:prstGeom>
          <a:ln w="3175">
            <a:solidFill>
              <a:schemeClr val="tx1"/>
            </a:solidFill>
          </a:ln>
          <a:effectLst>
            <a:outerShdw blurRad="292100" dist="139700" dir="2700000" algn="tl" rotWithShape="0">
              <a:srgbClr val="333333">
                <a:alpha val="65000"/>
              </a:srgbClr>
            </a:outerShdw>
          </a:effectLst>
        </p:spPr>
      </p:pic>
      <p:pic>
        <p:nvPicPr>
          <p:cNvPr id="6" name="Picture 5" descr="C:\Users\user\Desktop\top20\houses-on-the-village.jpg"/>
          <p:cNvPicPr>
            <a:picLocks noChangeAspect="1" noChangeArrowheads="1"/>
          </p:cNvPicPr>
          <p:nvPr/>
        </p:nvPicPr>
        <p:blipFill>
          <a:blip r:embed="rId5" cstate="print">
            <a:lum bright="10000"/>
          </a:blip>
          <a:srcRect/>
          <a:stretch>
            <a:fillRect/>
          </a:stretch>
        </p:blipFill>
        <p:spPr bwMode="auto">
          <a:xfrm>
            <a:off x="609600" y="2667000"/>
            <a:ext cx="2279821" cy="1752600"/>
          </a:xfrm>
          <a:prstGeom prst="rect">
            <a:avLst/>
          </a:prstGeom>
          <a:ln w="3175">
            <a:solidFill>
              <a:schemeClr val="tx1"/>
            </a:solidFill>
          </a:ln>
          <a:effectLst>
            <a:outerShdw blurRad="292100" dist="139700" dir="2700000" algn="tl" rotWithShape="0">
              <a:srgbClr val="333333">
                <a:alpha val="65000"/>
              </a:srgbClr>
            </a:outerShdw>
          </a:effectLst>
        </p:spPr>
      </p:pic>
      <p:pic>
        <p:nvPicPr>
          <p:cNvPr id="7" name="Picture 6" descr="C:\Users\user\Desktop\top20\vibury6.jpg"/>
          <p:cNvPicPr>
            <a:picLocks noChangeAspect="1" noChangeArrowheads="1"/>
          </p:cNvPicPr>
          <p:nvPr/>
        </p:nvPicPr>
        <p:blipFill>
          <a:blip r:embed="rId6" cstate="print">
            <a:lum bright="10000"/>
          </a:blip>
          <a:srcRect/>
          <a:stretch>
            <a:fillRect/>
          </a:stretch>
        </p:blipFill>
        <p:spPr bwMode="auto">
          <a:xfrm>
            <a:off x="3429000" y="2667000"/>
            <a:ext cx="2336800" cy="1752600"/>
          </a:xfrm>
          <a:prstGeom prst="rect">
            <a:avLst/>
          </a:prstGeom>
          <a:ln w="3175">
            <a:solidFill>
              <a:schemeClr val="tx1"/>
            </a:solidFill>
          </a:ln>
          <a:effectLst>
            <a:outerShdw blurRad="292100" dist="139700" dir="2700000" algn="tl" rotWithShape="0">
              <a:srgbClr val="333333">
                <a:alpha val="65000"/>
              </a:srgbClr>
            </a:outerShdw>
          </a:effectLst>
        </p:spPr>
      </p:pic>
      <p:pic>
        <p:nvPicPr>
          <p:cNvPr id="8" name="Picture 2" descr="C:\Documents and Settings\test\Desktop\42760236481_e39f0dc091_b.jpg"/>
          <p:cNvPicPr>
            <a:picLocks noChangeAspect="1" noChangeArrowheads="1"/>
          </p:cNvPicPr>
          <p:nvPr/>
        </p:nvPicPr>
        <p:blipFill>
          <a:blip r:embed="rId7" cstate="print"/>
          <a:srcRect/>
          <a:stretch>
            <a:fillRect/>
          </a:stretch>
        </p:blipFill>
        <p:spPr bwMode="auto">
          <a:xfrm>
            <a:off x="381000" y="4724400"/>
            <a:ext cx="2743200" cy="1829693"/>
          </a:xfrm>
          <a:prstGeom prst="rect">
            <a:avLst/>
          </a:prstGeom>
          <a:ln w="3175">
            <a:solidFill>
              <a:schemeClr val="tx1"/>
            </a:solidFill>
          </a:ln>
          <a:effectLst>
            <a:outerShdw blurRad="292100" dist="139700" dir="2700000" algn="tl" rotWithShape="0">
              <a:srgbClr val="333333">
                <a:alpha val="65000"/>
              </a:srgbClr>
            </a:outerShdw>
          </a:effectLst>
        </p:spPr>
      </p:pic>
      <p:pic>
        <p:nvPicPr>
          <p:cNvPr id="9" name="Picture 3" descr="C:\Documents and Settings\test\Desktop\jvrvucw8r9yz (1).jpg"/>
          <p:cNvPicPr>
            <a:picLocks noChangeAspect="1" noChangeArrowheads="1"/>
          </p:cNvPicPr>
          <p:nvPr/>
        </p:nvPicPr>
        <p:blipFill>
          <a:blip r:embed="rId8" cstate="print"/>
          <a:srcRect/>
          <a:stretch>
            <a:fillRect/>
          </a:stretch>
        </p:blipFill>
        <p:spPr bwMode="auto">
          <a:xfrm>
            <a:off x="3429000" y="4724400"/>
            <a:ext cx="2743200" cy="1828800"/>
          </a:xfrm>
          <a:prstGeom prst="rect">
            <a:avLst/>
          </a:prstGeom>
          <a:ln w="3175">
            <a:solidFill>
              <a:schemeClr val="tx1"/>
            </a:solidFill>
          </a:ln>
          <a:effectLst>
            <a:outerShdw blurRad="292100" dist="139700" dir="2700000" algn="tl" rotWithShape="0">
              <a:srgbClr val="333333">
                <a:alpha val="65000"/>
              </a:srgbClr>
            </a:outerShdw>
          </a:effectLst>
        </p:spPr>
      </p:pic>
      <p:pic>
        <p:nvPicPr>
          <p:cNvPr id="10" name="Picture 2" descr="C:\Documents and Settings\test\Desktop\IMGP0235.jpg"/>
          <p:cNvPicPr>
            <a:picLocks noChangeAspect="1" noChangeArrowheads="1"/>
          </p:cNvPicPr>
          <p:nvPr/>
        </p:nvPicPr>
        <p:blipFill>
          <a:blip r:embed="rId9" cstate="print"/>
          <a:srcRect/>
          <a:stretch>
            <a:fillRect/>
          </a:stretch>
        </p:blipFill>
        <p:spPr bwMode="auto">
          <a:xfrm>
            <a:off x="6248400" y="2667000"/>
            <a:ext cx="2336800" cy="1752600"/>
          </a:xfrm>
          <a:prstGeom prst="rect">
            <a:avLst/>
          </a:prstGeom>
          <a:ln w="3175">
            <a:solidFill>
              <a:schemeClr val="tx1"/>
            </a:solidFill>
          </a:ln>
          <a:effectLst>
            <a:outerShdw blurRad="292100" dist="139700" dir="2700000" algn="tl" rotWithShape="0">
              <a:srgbClr val="333333">
                <a:alpha val="65000"/>
              </a:srgbClr>
            </a:outerShdw>
          </a:effectLst>
        </p:spPr>
      </p:pic>
      <p:pic>
        <p:nvPicPr>
          <p:cNvPr id="11" name="Picture 2" descr="C:\Documents and Settings\test\Desktop\Rye_Lamb_House.JPG"/>
          <p:cNvPicPr>
            <a:picLocks noChangeAspect="1" noChangeArrowheads="1"/>
          </p:cNvPicPr>
          <p:nvPr/>
        </p:nvPicPr>
        <p:blipFill>
          <a:blip r:embed="rId10" cstate="print"/>
          <a:srcRect/>
          <a:stretch>
            <a:fillRect/>
          </a:stretch>
        </p:blipFill>
        <p:spPr bwMode="auto">
          <a:xfrm>
            <a:off x="6477000" y="4724400"/>
            <a:ext cx="2438400" cy="1828800"/>
          </a:xfrm>
          <a:prstGeom prst="rect">
            <a:avLst/>
          </a:prstGeom>
          <a:ln w="3175">
            <a:solidFill>
              <a:schemeClr val="tx1"/>
            </a:solidFill>
          </a:ln>
          <a:effectLst>
            <a:outerShdw blurRad="292100" dist="139700" dir="2700000" algn="tl" rotWithShape="0">
              <a:srgbClr val="333333">
                <a:alpha val="65000"/>
              </a:srgbClr>
            </a:outerShdw>
          </a:effectLst>
        </p:spPr>
      </p:pic>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user\Desktop\top20\Arlington_Row_Bibury.jpg"/>
          <p:cNvPicPr>
            <a:picLocks noChangeAspect="1" noChangeArrowheads="1"/>
          </p:cNvPicPr>
          <p:nvPr/>
        </p:nvPicPr>
        <p:blipFill>
          <a:blip r:embed="rId2" cstate="print">
            <a:lum bright="50000" contrast="-73000"/>
          </a:blip>
          <a:srcRect/>
          <a:stretch>
            <a:fillRect/>
          </a:stretch>
        </p:blipFill>
        <p:spPr bwMode="auto">
          <a:xfrm>
            <a:off x="0" y="0"/>
            <a:ext cx="9165787" cy="7101408"/>
          </a:xfrm>
          <a:prstGeom prst="rect">
            <a:avLst/>
          </a:prstGeom>
          <a:noFill/>
        </p:spPr>
      </p:pic>
      <p:sp>
        <p:nvSpPr>
          <p:cNvPr id="3" name="Rectangle 2"/>
          <p:cNvSpPr/>
          <p:nvPr/>
        </p:nvSpPr>
        <p:spPr>
          <a:xfrm>
            <a:off x="683568" y="2852936"/>
            <a:ext cx="7992888" cy="3170099"/>
          </a:xfrm>
          <a:prstGeom prst="rect">
            <a:avLst/>
          </a:prstGeom>
        </p:spPr>
        <p:txBody>
          <a:bodyPr wrap="square">
            <a:spAutoFit/>
          </a:bodyPr>
          <a:lstStyle/>
          <a:p>
            <a:r>
              <a:rPr lang="fr-FR" sz="2000" b="1" dirty="0" err="1" smtClean="0">
                <a:latin typeface="Matura MT Script Capitals" pitchFamily="66" charset="0"/>
              </a:rPr>
              <a:t>Bibury</a:t>
            </a:r>
            <a:r>
              <a:rPr lang="fr-FR" sz="2000" dirty="0" smtClean="0">
                <a:latin typeface="Matura MT Script Capitals" pitchFamily="66" charset="0"/>
              </a:rPr>
              <a:t> est un petit village anglais situé dans le district</a:t>
            </a:r>
            <a:r>
              <a:rPr lang="ro-RO" sz="2000" dirty="0" smtClean="0">
                <a:latin typeface="Matura MT Script Capitals" pitchFamily="66" charset="0"/>
              </a:rPr>
              <a:t> </a:t>
            </a:r>
            <a:r>
              <a:rPr lang="fr-FR" sz="2000" dirty="0" smtClean="0">
                <a:latin typeface="Matura MT Script Capitals" pitchFamily="66" charset="0"/>
              </a:rPr>
              <a:t>de</a:t>
            </a:r>
            <a:r>
              <a:rPr lang="fr-FR" sz="2000" dirty="0" smtClean="0">
                <a:latin typeface="Matura MT Script Capitals" pitchFamily="66" charset="0"/>
                <a:hlinkClick r:id="rId3" tooltip="District de Cotswold"/>
              </a:rPr>
              <a:t> </a:t>
            </a:r>
            <a:r>
              <a:rPr lang="fr-FR" sz="2000" dirty="0" err="1" smtClean="0">
                <a:latin typeface="Matura MT Script Capitals" pitchFamily="66" charset="0"/>
              </a:rPr>
              <a:t>Cotswold</a:t>
            </a:r>
            <a:endParaRPr lang="fr-FR" sz="2000" dirty="0" smtClean="0">
              <a:latin typeface="Matura MT Script Capitals" pitchFamily="66" charset="0"/>
            </a:endParaRPr>
          </a:p>
          <a:p>
            <a:r>
              <a:rPr lang="fr-FR" sz="2000" dirty="0" smtClean="0">
                <a:latin typeface="Matura MT Script Capitals" pitchFamily="66" charset="0"/>
              </a:rPr>
              <a:t> et le comté du Gloucestershire. C'est un village pittoresque typique des  </a:t>
            </a:r>
            <a:r>
              <a:rPr lang="fr-FR" sz="2000" dirty="0" err="1" smtClean="0">
                <a:latin typeface="Matura MT Script Capitals" pitchFamily="66" charset="0"/>
              </a:rPr>
              <a:t>Cotswold</a:t>
            </a:r>
            <a:r>
              <a:rPr lang="ro-RO" sz="2000" dirty="0" smtClean="0">
                <a:latin typeface="Matura MT Script Capitals" pitchFamily="66" charset="0"/>
              </a:rPr>
              <a:t>s</a:t>
            </a:r>
            <a:r>
              <a:rPr lang="ro-RO" sz="2000" dirty="0" smtClean="0"/>
              <a:t>.</a:t>
            </a:r>
            <a:endParaRPr lang="fr-FR" sz="2000" dirty="0" smtClean="0"/>
          </a:p>
          <a:p>
            <a:r>
              <a:rPr lang="fr-FR" sz="2000" dirty="0" smtClean="0">
                <a:latin typeface="Matura MT Script Capitals" pitchFamily="66" charset="0"/>
              </a:rPr>
              <a:t>L'artiste et artisan William Morris appela </a:t>
            </a:r>
            <a:r>
              <a:rPr lang="fr-FR" sz="2000" dirty="0" err="1" smtClean="0">
                <a:latin typeface="Matura MT Script Capitals" pitchFamily="66" charset="0"/>
              </a:rPr>
              <a:t>Bibury</a:t>
            </a:r>
            <a:r>
              <a:rPr lang="fr-FR" sz="2000" dirty="0" smtClean="0">
                <a:latin typeface="Matura MT Script Capitals" pitchFamily="66" charset="0"/>
              </a:rPr>
              <a:t> «le plus beau village d'Angleterre» lors de sa visite du village. Les cottages datent en majorité du </a:t>
            </a:r>
            <a:r>
              <a:rPr lang="fr-FR" sz="2000" cap="small" dirty="0" err="1" smtClean="0">
                <a:latin typeface="Matura MT Script Capitals" pitchFamily="66" charset="0"/>
              </a:rPr>
              <a:t>xvii</a:t>
            </a:r>
            <a:r>
              <a:rPr lang="fr-FR" sz="2000" baseline="30000" dirty="0" err="1" smtClean="0">
                <a:latin typeface="Matura MT Script Capitals" pitchFamily="66" charset="0"/>
              </a:rPr>
              <a:t>e</a:t>
            </a:r>
            <a:r>
              <a:rPr lang="fr-FR" sz="2000" dirty="0" smtClean="0">
                <a:latin typeface="Matura MT Script Capitals" pitchFamily="66" charset="0"/>
              </a:rPr>
              <a:t> siècle, sont bâtis de pierres couleur miel et ont des toits en pente raide.</a:t>
            </a:r>
          </a:p>
          <a:p>
            <a:r>
              <a:rPr lang="fr-FR" sz="2000" dirty="0" smtClean="0">
                <a:latin typeface="Matura MT Script Capitals" pitchFamily="66" charset="0"/>
              </a:rPr>
              <a:t>La rivière </a:t>
            </a:r>
            <a:r>
              <a:rPr lang="ro-RO" sz="2000" dirty="0" smtClean="0">
                <a:latin typeface="Matura MT Script Capitals" pitchFamily="66" charset="0"/>
              </a:rPr>
              <a:t>Coln</a:t>
            </a:r>
            <a:r>
              <a:rPr lang="fr-FR" sz="2000" dirty="0" smtClean="0">
                <a:latin typeface="Matura MT Script Capitals" pitchFamily="66" charset="0"/>
              </a:rPr>
              <a:t> coule à travers le village, le long de la rue principale. Les attractions de </a:t>
            </a:r>
            <a:r>
              <a:rPr lang="fr-FR" sz="2000" dirty="0" err="1" smtClean="0">
                <a:latin typeface="Matura MT Script Capitals" pitchFamily="66" charset="0"/>
              </a:rPr>
              <a:t>Bibury</a:t>
            </a:r>
            <a:r>
              <a:rPr lang="fr-FR" sz="2000" dirty="0" smtClean="0">
                <a:latin typeface="Matura MT Script Capitals" pitchFamily="66" charset="0"/>
              </a:rPr>
              <a:t> incluent une ferme de truites (1902), où quelque 10 millions de truites arc-en-ciel naissent chaque année.</a:t>
            </a:r>
            <a:endParaRPr lang="fr-FR" sz="2000" dirty="0">
              <a:latin typeface="Matura MT Script Capitals" pitchFamily="66" charset="0"/>
            </a:endParaRPr>
          </a:p>
        </p:txBody>
      </p:sp>
      <p:sp>
        <p:nvSpPr>
          <p:cNvPr id="4" name="Rectangle 3"/>
          <p:cNvSpPr/>
          <p:nvPr/>
        </p:nvSpPr>
        <p:spPr>
          <a:xfrm>
            <a:off x="755576" y="1340768"/>
            <a:ext cx="7920880" cy="584775"/>
          </a:xfrm>
          <a:prstGeom prst="rect">
            <a:avLst/>
          </a:prstGeom>
        </p:spPr>
        <p:txBody>
          <a:bodyPr wrap="square">
            <a:spAutoFit/>
          </a:bodyPr>
          <a:lstStyle/>
          <a:p>
            <a:r>
              <a:rPr lang="fr-FR" sz="3200" dirty="0" err="1" smtClean="0">
                <a:latin typeface="Matura MT Script Capitals" pitchFamily="66" charset="0"/>
              </a:rPr>
              <a:t>Bibury</a:t>
            </a:r>
            <a:r>
              <a:rPr lang="ro-RO" sz="3200" dirty="0" smtClean="0">
                <a:latin typeface="Matura MT Script Capitals" pitchFamily="66" charset="0"/>
              </a:rPr>
              <a:t> , Gloucestershire, Angleterre</a:t>
            </a:r>
            <a:endParaRPr lang="ro-RO" sz="3200" dirty="0"/>
          </a:p>
        </p:txBody>
      </p:sp>
      <p:sp>
        <p:nvSpPr>
          <p:cNvPr id="5" name="Rounded Rectangle 4"/>
          <p:cNvSpPr/>
          <p:nvPr/>
        </p:nvSpPr>
        <p:spPr>
          <a:xfrm>
            <a:off x="539552" y="2636912"/>
            <a:ext cx="8136904" cy="3600400"/>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esktop\top20\2599_original.jpg"/>
          <p:cNvPicPr>
            <a:picLocks noChangeAspect="1" noChangeArrowheads="1"/>
          </p:cNvPicPr>
          <p:nvPr/>
        </p:nvPicPr>
        <p:blipFill>
          <a:blip r:embed="rId2" cstate="print">
            <a:duotone>
              <a:prstClr val="black"/>
              <a:srgbClr val="D9C3A5">
                <a:tint val="50000"/>
                <a:satMod val="180000"/>
              </a:srgbClr>
            </a:duotone>
            <a:lum bright="20000"/>
          </a:blip>
          <a:srcRect/>
          <a:stretch>
            <a:fillRect/>
          </a:stretch>
        </p:blipFill>
        <p:spPr bwMode="auto">
          <a:xfrm>
            <a:off x="0" y="0"/>
            <a:ext cx="9144000" cy="7101408"/>
          </a:xfrm>
          <a:prstGeom prst="rect">
            <a:avLst/>
          </a:prstGeom>
          <a:noFill/>
        </p:spPr>
      </p:pic>
      <p:pic>
        <p:nvPicPr>
          <p:cNvPr id="5" name="Picture 2" descr="C:\Users\user\Desktop\top20\2599_original.jpg"/>
          <p:cNvPicPr>
            <a:picLocks noChangeAspect="1" noChangeArrowheads="1"/>
          </p:cNvPicPr>
          <p:nvPr/>
        </p:nvPicPr>
        <p:blipFill>
          <a:blip r:embed="rId2" cstate="print">
            <a:lum bright="10000"/>
          </a:blip>
          <a:srcRect/>
          <a:stretch>
            <a:fillRect/>
          </a:stretch>
        </p:blipFill>
        <p:spPr bwMode="auto">
          <a:xfrm>
            <a:off x="0" y="0"/>
            <a:ext cx="9144000" cy="7101408"/>
          </a:xfrm>
          <a:prstGeom prst="rect">
            <a:avLst/>
          </a:prstGeom>
          <a:noFill/>
        </p:spPr>
      </p:pic>
      <p:pic>
        <p:nvPicPr>
          <p:cNvPr id="3" name="Picture 3" descr="C:\Users\user\Desktop\top20\trasurica.gif"/>
          <p:cNvPicPr>
            <a:picLocks noChangeAspect="1" noChangeArrowheads="1"/>
          </p:cNvPicPr>
          <p:nvPr/>
        </p:nvPicPr>
        <p:blipFill>
          <a:blip r:embed="rId3" cstate="print">
            <a:duotone>
              <a:prstClr val="black"/>
              <a:srgbClr val="D9C3A5">
                <a:tint val="50000"/>
                <a:satMod val="180000"/>
              </a:srgbClr>
            </a:duotone>
            <a:lum contrast="10000"/>
          </a:blip>
          <a:srcRect/>
          <a:stretch>
            <a:fillRect/>
          </a:stretch>
        </p:blipFill>
        <p:spPr bwMode="auto">
          <a:xfrm>
            <a:off x="3491880" y="3806995"/>
            <a:ext cx="3168352" cy="3051006"/>
          </a:xfrm>
          <a:prstGeom prst="rect">
            <a:avLst/>
          </a:prstGeom>
          <a:noFill/>
        </p:spPr>
      </p:pic>
      <p:pic>
        <p:nvPicPr>
          <p:cNvPr id="8" name="Picture 3" descr="C:\Users\user\Desktop\top20\trasurica.gif"/>
          <p:cNvPicPr>
            <a:picLocks noChangeAspect="1" noChangeArrowheads="1"/>
          </p:cNvPicPr>
          <p:nvPr/>
        </p:nvPicPr>
        <p:blipFill>
          <a:blip r:embed="rId3" cstate="print">
            <a:lum contrast="10000"/>
          </a:blip>
          <a:srcRect/>
          <a:stretch>
            <a:fillRect/>
          </a:stretch>
        </p:blipFill>
        <p:spPr bwMode="auto">
          <a:xfrm>
            <a:off x="3491880" y="3806994"/>
            <a:ext cx="3168352" cy="3051006"/>
          </a:xfrm>
          <a:prstGeom prst="rect">
            <a:avLst/>
          </a:prstGeom>
          <a:noFill/>
        </p:spPr>
      </p:pic>
      <p:sp>
        <p:nvSpPr>
          <p:cNvPr id="6" name="Rectangle 5"/>
          <p:cNvSpPr/>
          <p:nvPr/>
        </p:nvSpPr>
        <p:spPr>
          <a:xfrm>
            <a:off x="4644008" y="332656"/>
            <a:ext cx="2285177" cy="369332"/>
          </a:xfrm>
          <a:prstGeom prst="rect">
            <a:avLst/>
          </a:prstGeom>
        </p:spPr>
        <p:txBody>
          <a:bodyPr wrap="none">
            <a:spAutoFit/>
          </a:bodyPr>
          <a:lstStyle/>
          <a:p>
            <a:r>
              <a:rPr lang="fr-FR" dirty="0" err="1" smtClean="0">
                <a:solidFill>
                  <a:schemeClr val="tx1">
                    <a:lumMod val="65000"/>
                    <a:lumOff val="35000"/>
                  </a:schemeClr>
                </a:solidFill>
                <a:latin typeface="Matura MT Script Capitals" pitchFamily="66" charset="0"/>
              </a:rPr>
              <a:t>Bibury</a:t>
            </a:r>
            <a:r>
              <a:rPr lang="ro-RO" dirty="0" smtClean="0">
                <a:solidFill>
                  <a:schemeClr val="tx1">
                    <a:lumMod val="65000"/>
                    <a:lumOff val="35000"/>
                  </a:schemeClr>
                </a:solidFill>
                <a:latin typeface="Matura MT Script Capitals" pitchFamily="66" charset="0"/>
              </a:rPr>
              <a:t> , Angleterre</a:t>
            </a:r>
            <a:endParaRPr lang="ro-RO" dirty="0">
              <a:solidFill>
                <a:schemeClr val="tx1">
                  <a:lumMod val="65000"/>
                  <a:lumOff val="35000"/>
                </a:schemeClr>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0"/>
                                        <p:tgtEl>
                                          <p:spTgt spid="8"/>
                                        </p:tgtEl>
                                      </p:cBhvr>
                                    </p:animEffect>
                                  </p:childTnLst>
                                </p:cTn>
                              </p:par>
                            </p:childTnLst>
                          </p:cTn>
                        </p:par>
                        <p:par>
                          <p:cTn id="11" fill="hold">
                            <p:stCondLst>
                              <p:cond delay="5000"/>
                            </p:stCondLst>
                            <p:childTnLst>
                              <p:par>
                                <p:cTn id="12" presetID="1"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user\Desktop\top20\Arlington_Row_Bibury.jpg"/>
          <p:cNvPicPr>
            <a:picLocks noChangeAspect="1" noChangeArrowheads="1"/>
          </p:cNvPicPr>
          <p:nvPr/>
        </p:nvPicPr>
        <p:blipFill>
          <a:blip r:embed="rId2" cstate="print">
            <a:duotone>
              <a:prstClr val="black"/>
              <a:srgbClr val="D9C3A5">
                <a:tint val="50000"/>
                <a:satMod val="180000"/>
              </a:srgbClr>
            </a:duotone>
            <a:lum bright="10000"/>
          </a:blip>
          <a:srcRect/>
          <a:stretch>
            <a:fillRect/>
          </a:stretch>
        </p:blipFill>
        <p:spPr bwMode="auto">
          <a:xfrm>
            <a:off x="-1" y="0"/>
            <a:ext cx="9165787" cy="6858000"/>
          </a:xfrm>
          <a:prstGeom prst="rect">
            <a:avLst/>
          </a:prstGeom>
          <a:noFill/>
        </p:spPr>
      </p:pic>
      <p:pic>
        <p:nvPicPr>
          <p:cNvPr id="3" name="Picture 2" descr="C:\Users\user\Desktop\top20\Arlington_Row_Bibury.jpg"/>
          <p:cNvPicPr>
            <a:picLocks noChangeAspect="1" noChangeArrowheads="1"/>
          </p:cNvPicPr>
          <p:nvPr/>
        </p:nvPicPr>
        <p:blipFill>
          <a:blip r:embed="rId2" cstate="print"/>
          <a:srcRect/>
          <a:stretch>
            <a:fillRect/>
          </a:stretch>
        </p:blipFill>
        <p:spPr bwMode="auto">
          <a:xfrm>
            <a:off x="0" y="0"/>
            <a:ext cx="9165787" cy="6858000"/>
          </a:xfrm>
          <a:prstGeom prst="rect">
            <a:avLst/>
          </a:prstGeom>
          <a:noFill/>
        </p:spPr>
      </p:pic>
      <p:pic>
        <p:nvPicPr>
          <p:cNvPr id="4" name="Picture 3" descr="C:\Users\user\Desktop\top20\fata.jpg"/>
          <p:cNvPicPr>
            <a:picLocks noChangeAspect="1" noChangeArrowheads="1"/>
          </p:cNvPicPr>
          <p:nvPr/>
        </p:nvPicPr>
        <p:blipFill>
          <a:blip r:embed="rId3" cstate="print">
            <a:duotone>
              <a:prstClr val="black"/>
              <a:srgbClr val="D9C3A5">
                <a:tint val="50000"/>
                <a:satMod val="180000"/>
              </a:srgbClr>
            </a:duotone>
          </a:blip>
          <a:srcRect/>
          <a:stretch>
            <a:fillRect/>
          </a:stretch>
        </p:blipFill>
        <p:spPr bwMode="auto">
          <a:xfrm rot="-780000">
            <a:off x="6612855" y="3625381"/>
            <a:ext cx="2590664" cy="1794574"/>
          </a:xfrm>
          <a:prstGeom prst="rect">
            <a:avLst/>
          </a:prstGeom>
          <a:noFill/>
          <a:effectLst>
            <a:softEdge rad="127000"/>
          </a:effectLst>
        </p:spPr>
      </p:pic>
      <p:pic>
        <p:nvPicPr>
          <p:cNvPr id="5" name="Picture 4" descr="C:\Users\user\Desktop\top20\fata.jpg"/>
          <p:cNvPicPr>
            <a:picLocks noChangeAspect="1" noChangeArrowheads="1"/>
          </p:cNvPicPr>
          <p:nvPr/>
        </p:nvPicPr>
        <p:blipFill>
          <a:blip r:embed="rId3" cstate="print"/>
          <a:srcRect/>
          <a:stretch>
            <a:fillRect/>
          </a:stretch>
        </p:blipFill>
        <p:spPr bwMode="auto">
          <a:xfrm rot="-780000">
            <a:off x="6612854" y="3625380"/>
            <a:ext cx="2590664" cy="1794574"/>
          </a:xfrm>
          <a:prstGeom prst="rect">
            <a:avLst/>
          </a:prstGeom>
          <a:noFill/>
          <a:effectLst>
            <a:softEdge rad="1270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user\Desktop\top20\Bibury4.jpg"/>
          <p:cNvPicPr>
            <a:picLocks noChangeAspect="1" noChangeArrowheads="1"/>
          </p:cNvPicPr>
          <p:nvPr/>
        </p:nvPicPr>
        <p:blipFill>
          <a:blip r:embed="rId2" cstate="print">
            <a:duotone>
              <a:prstClr val="black"/>
              <a:srgbClr val="D9C3A5">
                <a:tint val="50000"/>
                <a:satMod val="180000"/>
              </a:srgbClr>
            </a:duotone>
            <a:lum bright="10000"/>
          </a:blip>
          <a:srcRect/>
          <a:stretch>
            <a:fillRect/>
          </a:stretch>
        </p:blipFill>
        <p:spPr bwMode="auto">
          <a:xfrm>
            <a:off x="1" y="0"/>
            <a:ext cx="9143999" cy="6858000"/>
          </a:xfrm>
          <a:prstGeom prst="rect">
            <a:avLst/>
          </a:prstGeom>
          <a:noFill/>
        </p:spPr>
      </p:pic>
      <p:pic>
        <p:nvPicPr>
          <p:cNvPr id="4" name="Picture 2" descr="C:\Users\user\Desktop\top20\Bibury4.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user\Desktop\top20\houses-on-the-village.jpg"/>
          <p:cNvPicPr>
            <a:picLocks noChangeAspect="1" noChangeArrowheads="1"/>
          </p:cNvPicPr>
          <p:nvPr/>
        </p:nvPicPr>
        <p:blipFill>
          <a:blip r:embed="rId2" cstate="print">
            <a:duotone>
              <a:prstClr val="black"/>
              <a:srgbClr val="D9C3A5">
                <a:tint val="50000"/>
                <a:satMod val="180000"/>
              </a:srgbClr>
            </a:duotone>
            <a:lum bright="10000"/>
          </a:blip>
          <a:srcRect/>
          <a:stretch>
            <a:fillRect/>
          </a:stretch>
        </p:blipFill>
        <p:spPr bwMode="auto">
          <a:xfrm>
            <a:off x="0" y="0"/>
            <a:ext cx="9144000" cy="7029400"/>
          </a:xfrm>
          <a:prstGeom prst="rect">
            <a:avLst/>
          </a:prstGeom>
          <a:noFill/>
        </p:spPr>
      </p:pic>
      <p:pic>
        <p:nvPicPr>
          <p:cNvPr id="3" name="Picture 2" descr="C:\Users\user\Desktop\top20\houses-on-the-village.jpg"/>
          <p:cNvPicPr>
            <a:picLocks noChangeAspect="1" noChangeArrowheads="1"/>
          </p:cNvPicPr>
          <p:nvPr/>
        </p:nvPicPr>
        <p:blipFill>
          <a:blip r:embed="rId2" cstate="print">
            <a:lum bright="10000"/>
          </a:blip>
          <a:srcRect/>
          <a:stretch>
            <a:fillRect/>
          </a:stretch>
        </p:blipFill>
        <p:spPr bwMode="auto">
          <a:xfrm>
            <a:off x="0" y="0"/>
            <a:ext cx="9144000" cy="7029400"/>
          </a:xfrm>
          <a:prstGeom prst="rect">
            <a:avLst/>
          </a:prstGeom>
          <a:noFill/>
        </p:spPr>
      </p:pic>
      <p:pic>
        <p:nvPicPr>
          <p:cNvPr id="3076" name="Picture 4" descr="C:\Users\user\Desktop\top20\moyenage6mic.png"/>
          <p:cNvPicPr>
            <a:picLocks noChangeAspect="1" noChangeArrowheads="1"/>
          </p:cNvPicPr>
          <p:nvPr/>
        </p:nvPicPr>
        <p:blipFill>
          <a:blip r:embed="rId3" cstate="print">
            <a:duotone>
              <a:prstClr val="black"/>
              <a:srgbClr val="D9C3A5">
                <a:tint val="50000"/>
                <a:satMod val="180000"/>
              </a:srgbClr>
            </a:duotone>
          </a:blip>
          <a:srcRect/>
          <a:stretch>
            <a:fillRect/>
          </a:stretch>
        </p:blipFill>
        <p:spPr bwMode="auto">
          <a:xfrm>
            <a:off x="1979712" y="3417888"/>
            <a:ext cx="2859087" cy="3440112"/>
          </a:xfrm>
          <a:prstGeom prst="rect">
            <a:avLst/>
          </a:prstGeom>
          <a:noFill/>
        </p:spPr>
      </p:pic>
      <p:pic>
        <p:nvPicPr>
          <p:cNvPr id="9" name="Picture 4" descr="C:\Users\user\Desktop\top20\moyenage6mic.png"/>
          <p:cNvPicPr>
            <a:picLocks noChangeAspect="1" noChangeArrowheads="1"/>
          </p:cNvPicPr>
          <p:nvPr/>
        </p:nvPicPr>
        <p:blipFill>
          <a:blip r:embed="rId3" cstate="print"/>
          <a:srcRect/>
          <a:stretch>
            <a:fillRect/>
          </a:stretch>
        </p:blipFill>
        <p:spPr bwMode="auto">
          <a:xfrm>
            <a:off x="1979712" y="3417888"/>
            <a:ext cx="2859087" cy="3440112"/>
          </a:xfrm>
          <a:prstGeom prst="rect">
            <a:avLst/>
          </a:prstGeom>
          <a:noFill/>
        </p:spPr>
      </p:pic>
      <p:sp>
        <p:nvSpPr>
          <p:cNvPr id="6" name="Rectangle 5"/>
          <p:cNvSpPr/>
          <p:nvPr/>
        </p:nvSpPr>
        <p:spPr>
          <a:xfrm>
            <a:off x="1475656" y="404664"/>
            <a:ext cx="2285177" cy="369332"/>
          </a:xfrm>
          <a:prstGeom prst="rect">
            <a:avLst/>
          </a:prstGeom>
        </p:spPr>
        <p:txBody>
          <a:bodyPr wrap="none">
            <a:spAutoFit/>
          </a:bodyPr>
          <a:lstStyle/>
          <a:p>
            <a:r>
              <a:rPr lang="fr-FR" dirty="0" err="1" smtClean="0">
                <a:solidFill>
                  <a:schemeClr val="tx1">
                    <a:lumMod val="65000"/>
                    <a:lumOff val="35000"/>
                  </a:schemeClr>
                </a:solidFill>
                <a:latin typeface="Matura MT Script Capitals" pitchFamily="66" charset="0"/>
              </a:rPr>
              <a:t>Bibury</a:t>
            </a:r>
            <a:r>
              <a:rPr lang="ro-RO" dirty="0" smtClean="0">
                <a:solidFill>
                  <a:schemeClr val="tx1">
                    <a:lumMod val="65000"/>
                    <a:lumOff val="35000"/>
                  </a:schemeClr>
                </a:solidFill>
                <a:latin typeface="Matura MT Script Capitals" pitchFamily="66" charset="0"/>
              </a:rPr>
              <a:t> , Angleterre</a:t>
            </a:r>
            <a:endParaRPr lang="ro-RO" dirty="0">
              <a:solidFill>
                <a:schemeClr val="tx1">
                  <a:lumMod val="65000"/>
                  <a:lumOff val="35000"/>
                </a:schemeClr>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0"/>
                                        <p:tgtEl>
                                          <p:spTgt spid="9"/>
                                        </p:tgtEl>
                                      </p:cBhvr>
                                    </p:animEffect>
                                  </p:childTnLst>
                                </p:cTn>
                              </p:par>
                            </p:childTnLst>
                          </p:cTn>
                        </p:par>
                        <p:par>
                          <p:cTn id="11" fill="hold">
                            <p:stCondLst>
                              <p:cond delay="5000"/>
                            </p:stCondLst>
                            <p:childTnLst>
                              <p:par>
                                <p:cTn id="12" presetID="1"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user\Desktop\top20\vibury6.jpg"/>
          <p:cNvPicPr>
            <a:picLocks noChangeAspect="1" noChangeArrowheads="1"/>
          </p:cNvPicPr>
          <p:nvPr/>
        </p:nvPicPr>
        <p:blipFill>
          <a:blip r:embed="rId2" cstate="print">
            <a:duotone>
              <a:prstClr val="black"/>
              <a:srgbClr val="D9C3A5">
                <a:tint val="50000"/>
                <a:satMod val="180000"/>
              </a:srgbClr>
            </a:duotone>
            <a:lum bright="10000"/>
          </a:blip>
          <a:srcRect/>
          <a:stretch>
            <a:fillRect/>
          </a:stretch>
        </p:blipFill>
        <p:spPr bwMode="auto">
          <a:xfrm>
            <a:off x="0" y="0"/>
            <a:ext cx="9144000" cy="6858000"/>
          </a:xfrm>
          <a:prstGeom prst="rect">
            <a:avLst/>
          </a:prstGeom>
          <a:noFill/>
        </p:spPr>
      </p:pic>
      <p:pic>
        <p:nvPicPr>
          <p:cNvPr id="3" name="Picture 2" descr="C:\Users\user\Desktop\top20\vibury6.jpg"/>
          <p:cNvPicPr>
            <a:picLocks noChangeAspect="1" noChangeArrowheads="1"/>
          </p:cNvPicPr>
          <p:nvPr/>
        </p:nvPicPr>
        <p:blipFill>
          <a:blip r:embed="rId2" cstate="print">
            <a:lum bright="10000"/>
          </a:blip>
          <a:srcRect/>
          <a:stretch>
            <a:fillRect/>
          </a:stretch>
        </p:blipFill>
        <p:spPr bwMode="auto">
          <a:xfrm>
            <a:off x="0" y="0"/>
            <a:ext cx="9144000" cy="6858000"/>
          </a:xfrm>
          <a:prstGeom prst="rect">
            <a:avLst/>
          </a:prstGeom>
          <a:noFill/>
        </p:spPr>
      </p:pic>
      <p:pic>
        <p:nvPicPr>
          <p:cNvPr id="6" name="Picture 2" descr="C:\Users\user\Desktop\top20\moyenage5.png"/>
          <p:cNvPicPr>
            <a:picLocks noChangeAspect="1" noChangeArrowheads="1"/>
          </p:cNvPicPr>
          <p:nvPr/>
        </p:nvPicPr>
        <p:blipFill>
          <a:blip r:embed="rId3" cstate="print">
            <a:duotone>
              <a:prstClr val="black"/>
              <a:srgbClr val="D9C3A5">
                <a:tint val="50000"/>
                <a:satMod val="180000"/>
              </a:srgbClr>
            </a:duotone>
          </a:blip>
          <a:srcRect/>
          <a:stretch>
            <a:fillRect/>
          </a:stretch>
        </p:blipFill>
        <p:spPr bwMode="auto">
          <a:xfrm>
            <a:off x="6588224" y="2852936"/>
            <a:ext cx="2555776" cy="4176512"/>
          </a:xfrm>
          <a:prstGeom prst="rect">
            <a:avLst/>
          </a:prstGeom>
          <a:noFill/>
        </p:spPr>
      </p:pic>
      <p:pic>
        <p:nvPicPr>
          <p:cNvPr id="8" name="Picture 2" descr="C:\Users\user\Desktop\top20\moyenage5.png"/>
          <p:cNvPicPr>
            <a:picLocks noChangeAspect="1" noChangeArrowheads="1"/>
          </p:cNvPicPr>
          <p:nvPr/>
        </p:nvPicPr>
        <p:blipFill>
          <a:blip r:embed="rId3" cstate="print"/>
          <a:srcRect/>
          <a:stretch>
            <a:fillRect/>
          </a:stretch>
        </p:blipFill>
        <p:spPr bwMode="auto">
          <a:xfrm>
            <a:off x="6588224" y="2852936"/>
            <a:ext cx="2555776" cy="4176512"/>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esktop\top20\Bibury_Court.jpg"/>
          <p:cNvPicPr>
            <a:picLocks noChangeAspect="1" noChangeArrowheads="1"/>
          </p:cNvPicPr>
          <p:nvPr/>
        </p:nvPicPr>
        <p:blipFill>
          <a:blip r:embed="rId2" cstate="print">
            <a:duotone>
              <a:prstClr val="black"/>
              <a:srgbClr val="D9C3A5">
                <a:tint val="50000"/>
                <a:satMod val="180000"/>
              </a:srgbClr>
            </a:duotone>
            <a:lum bright="10000"/>
          </a:blip>
          <a:srcRect/>
          <a:stretch>
            <a:fillRect/>
          </a:stretch>
        </p:blipFill>
        <p:spPr bwMode="auto">
          <a:xfrm>
            <a:off x="-1" y="0"/>
            <a:ext cx="9143133" cy="6858000"/>
          </a:xfrm>
          <a:prstGeom prst="rect">
            <a:avLst/>
          </a:prstGeom>
          <a:noFill/>
        </p:spPr>
      </p:pic>
      <p:pic>
        <p:nvPicPr>
          <p:cNvPr id="3" name="Picture 2" descr="C:\Users\user\Desktop\top20\Bibury_Court.jpg"/>
          <p:cNvPicPr>
            <a:picLocks noChangeAspect="1" noChangeArrowheads="1"/>
          </p:cNvPicPr>
          <p:nvPr/>
        </p:nvPicPr>
        <p:blipFill>
          <a:blip r:embed="rId2" cstate="print">
            <a:lum bright="10000"/>
          </a:blip>
          <a:srcRect/>
          <a:stretch>
            <a:fillRect/>
          </a:stretch>
        </p:blipFill>
        <p:spPr bwMode="auto">
          <a:xfrm>
            <a:off x="0" y="0"/>
            <a:ext cx="9143133" cy="6858000"/>
          </a:xfrm>
          <a:prstGeom prst="rect">
            <a:avLst/>
          </a:prstGeom>
          <a:noFill/>
        </p:spPr>
      </p:pic>
      <p:pic>
        <p:nvPicPr>
          <p:cNvPr id="5" name="Picture 2" descr="C:\Users\user\Desktop\top20\moyenage3.png"/>
          <p:cNvPicPr>
            <a:picLocks noChangeAspect="1" noChangeArrowheads="1"/>
          </p:cNvPicPr>
          <p:nvPr/>
        </p:nvPicPr>
        <p:blipFill>
          <a:blip r:embed="rId3" cstate="print">
            <a:duotone>
              <a:prstClr val="black"/>
              <a:srgbClr val="D9C3A5">
                <a:tint val="50000"/>
                <a:satMod val="180000"/>
              </a:srgbClr>
            </a:duotone>
          </a:blip>
          <a:srcRect/>
          <a:stretch>
            <a:fillRect/>
          </a:stretch>
        </p:blipFill>
        <p:spPr bwMode="auto">
          <a:xfrm>
            <a:off x="1619672" y="2916052"/>
            <a:ext cx="1742777" cy="3941948"/>
          </a:xfrm>
          <a:prstGeom prst="rect">
            <a:avLst/>
          </a:prstGeom>
          <a:noFill/>
        </p:spPr>
      </p:pic>
      <p:pic>
        <p:nvPicPr>
          <p:cNvPr id="6" name="Picture 2" descr="C:\Users\user\Desktop\top20\moyenage3.png"/>
          <p:cNvPicPr>
            <a:picLocks noChangeAspect="1" noChangeArrowheads="1"/>
          </p:cNvPicPr>
          <p:nvPr/>
        </p:nvPicPr>
        <p:blipFill>
          <a:blip r:embed="rId3" cstate="print"/>
          <a:srcRect/>
          <a:stretch>
            <a:fillRect/>
          </a:stretch>
        </p:blipFill>
        <p:spPr bwMode="auto">
          <a:xfrm>
            <a:off x="1619672" y="2916052"/>
            <a:ext cx="1742777" cy="3941948"/>
          </a:xfrm>
          <a:prstGeom prst="rect">
            <a:avLst/>
          </a:prstGeom>
          <a:noFill/>
        </p:spPr>
      </p:pic>
      <p:sp>
        <p:nvSpPr>
          <p:cNvPr id="7" name="Rectangle 6"/>
          <p:cNvSpPr/>
          <p:nvPr/>
        </p:nvSpPr>
        <p:spPr>
          <a:xfrm>
            <a:off x="5004048" y="188640"/>
            <a:ext cx="3749553" cy="400110"/>
          </a:xfrm>
          <a:prstGeom prst="rect">
            <a:avLst/>
          </a:prstGeom>
        </p:spPr>
        <p:txBody>
          <a:bodyPr wrap="none">
            <a:spAutoFit/>
          </a:bodyPr>
          <a:lstStyle/>
          <a:p>
            <a:r>
              <a:rPr lang="ro-RO" sz="2000" dirty="0" smtClean="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rPr>
              <a:t>Bibury Court, construit en 1633</a:t>
            </a:r>
            <a:endParaRPr lang="ro-RO" sz="2000" dirty="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0"/>
                                        <p:tgtEl>
                                          <p:spTgt spid="6"/>
                                        </p:tgtEl>
                                      </p:cBhvr>
                                    </p:animEffect>
                                  </p:childTnLst>
                                </p:cTn>
                              </p:par>
                            </p:childTnLst>
                          </p:cTn>
                        </p:par>
                        <p:par>
                          <p:cTn id="11" fill="hold">
                            <p:stCondLst>
                              <p:cond delay="5000"/>
                            </p:stCondLst>
                            <p:childTnLst>
                              <p:par>
                                <p:cTn id="12" presetID="1"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test\Desktop\42760236481_e39f0dc091_b.jpg"/>
          <p:cNvPicPr>
            <a:picLocks noChangeAspect="1" noChangeArrowheads="1"/>
          </p:cNvPicPr>
          <p:nvPr/>
        </p:nvPicPr>
        <p:blipFill>
          <a:blip r:embed="rId2" cstate="print">
            <a:lum bright="58000" contrast="-78000"/>
          </a:blip>
          <a:srcRect/>
          <a:stretch>
            <a:fillRect/>
          </a:stretch>
        </p:blipFill>
        <p:spPr bwMode="auto">
          <a:xfrm>
            <a:off x="-762000" y="0"/>
            <a:ext cx="10281981" cy="6858000"/>
          </a:xfrm>
          <a:prstGeom prst="rect">
            <a:avLst/>
          </a:prstGeom>
          <a:noFill/>
        </p:spPr>
      </p:pic>
      <p:sp>
        <p:nvSpPr>
          <p:cNvPr id="5" name="Rectangle 4"/>
          <p:cNvSpPr/>
          <p:nvPr/>
        </p:nvSpPr>
        <p:spPr>
          <a:xfrm>
            <a:off x="2514600" y="0"/>
            <a:ext cx="3504742" cy="584775"/>
          </a:xfrm>
          <a:prstGeom prst="rect">
            <a:avLst/>
          </a:prstGeom>
        </p:spPr>
        <p:txBody>
          <a:bodyPr wrap="none">
            <a:spAutoFit/>
          </a:bodyPr>
          <a:lstStyle/>
          <a:p>
            <a:r>
              <a:rPr lang="ro-RO" sz="3200" dirty="0" smtClean="0">
                <a:latin typeface="Matura MT Script Capitals" pitchFamily="66" charset="0"/>
              </a:rPr>
              <a:t>Rye, East Sussex</a:t>
            </a:r>
            <a:endParaRPr lang="ro-RO" sz="3200" dirty="0">
              <a:latin typeface="Matura MT Script Capitals" pitchFamily="66" charset="0"/>
            </a:endParaRPr>
          </a:p>
        </p:txBody>
      </p:sp>
      <p:sp>
        <p:nvSpPr>
          <p:cNvPr id="6" name="Rounded Rectangle 5"/>
          <p:cNvSpPr/>
          <p:nvPr/>
        </p:nvSpPr>
        <p:spPr>
          <a:xfrm>
            <a:off x="457200" y="838200"/>
            <a:ext cx="8136904" cy="5562600"/>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7" name="Rectangle 6"/>
          <p:cNvSpPr/>
          <p:nvPr/>
        </p:nvSpPr>
        <p:spPr>
          <a:xfrm>
            <a:off x="533400" y="1066800"/>
            <a:ext cx="7924800" cy="5324535"/>
          </a:xfrm>
          <a:prstGeom prst="rect">
            <a:avLst/>
          </a:prstGeom>
        </p:spPr>
        <p:txBody>
          <a:bodyPr wrap="square">
            <a:spAutoFit/>
          </a:bodyPr>
          <a:lstStyle/>
          <a:p>
            <a:pPr algn="ctr"/>
            <a:r>
              <a:rPr lang="fr-FR" sz="2000" b="1" dirty="0" smtClean="0">
                <a:latin typeface="Matura MT Script Capitals" pitchFamily="66" charset="0"/>
              </a:rPr>
              <a:t>Rye</a:t>
            </a:r>
            <a:r>
              <a:rPr lang="fr-FR" sz="2000" dirty="0" smtClean="0">
                <a:latin typeface="Matura MT Script Capitals" pitchFamily="66" charset="0"/>
              </a:rPr>
              <a:t> est l'un des villages médiévaux les plus séduisants d'Angleterre bâtie au sommet d'une colline surplombant la rivière </a:t>
            </a:r>
            <a:r>
              <a:rPr lang="fr-FR" sz="2000" dirty="0" err="1" smtClean="0">
                <a:latin typeface="Matura MT Script Capitals" pitchFamily="66" charset="0"/>
              </a:rPr>
              <a:t>Rother</a:t>
            </a:r>
            <a:r>
              <a:rPr lang="fr-FR" sz="2000" dirty="0" smtClean="0">
                <a:latin typeface="Matura MT Script Capitals" pitchFamily="66" charset="0"/>
              </a:rPr>
              <a:t>, dans le comté du Sussex de l'Est. Elle fut au Moyen Âge un port de mer important. Coincée dans une faille  </a:t>
            </a:r>
          </a:p>
          <a:p>
            <a:pPr algn="ctr"/>
            <a:r>
              <a:rPr lang="fr-FR" sz="2000" dirty="0" smtClean="0">
                <a:latin typeface="Matura MT Script Capitals" pitchFamily="66" charset="0"/>
              </a:rPr>
              <a:t>"spatio-temporelle", le bourg est fait de ruelles en pavée, </a:t>
            </a:r>
          </a:p>
          <a:p>
            <a:pPr algn="ctr"/>
            <a:r>
              <a:rPr lang="fr-FR" sz="2000" dirty="0" smtClean="0">
                <a:latin typeface="Matura MT Script Capitals" pitchFamily="66" charset="0"/>
              </a:rPr>
              <a:t>de constructions en bois apparent et de boutiques atypiques qui vous feront revivre cette époque si </a:t>
            </a:r>
            <a:r>
              <a:rPr lang="fr-FR" sz="2000" dirty="0" err="1" smtClean="0">
                <a:latin typeface="Matura MT Script Capitals" pitchFamily="66" charset="0"/>
              </a:rPr>
              <a:t>particulière.Rye</a:t>
            </a:r>
            <a:r>
              <a:rPr lang="fr-FR" sz="2000" dirty="0" smtClean="0">
                <a:latin typeface="Matura MT Script Capitals" pitchFamily="66" charset="0"/>
              </a:rPr>
              <a:t> perdit son importance quand elle cessa d'être un port à la suite d'un recul de la mer qui repoussa le bourg 3,2 km à l'intérieur des terres. </a:t>
            </a:r>
          </a:p>
          <a:p>
            <a:pPr algn="ctr"/>
            <a:r>
              <a:rPr lang="fr-FR" sz="2000" dirty="0" smtClean="0">
                <a:latin typeface="Matura MT Script Capitals" pitchFamily="66" charset="0"/>
              </a:rPr>
              <a:t>Elle préserve une activité commerciale : le poisson pêché dans la baie de Rye est débarqué quotidiennement et vendu à la criée sur le quai </a:t>
            </a:r>
            <a:r>
              <a:rPr lang="fr-FR" sz="2000" dirty="0" err="1" smtClean="0">
                <a:latin typeface="Matura MT Script Capitals" pitchFamily="66" charset="0"/>
              </a:rPr>
              <a:t>même.Compte</a:t>
            </a:r>
            <a:r>
              <a:rPr lang="fr-FR" sz="2000" dirty="0" smtClean="0">
                <a:latin typeface="Matura MT Script Capitals" pitchFamily="66" charset="0"/>
              </a:rPr>
              <a:t> tenu du passé de cette localité, l'économie locale dépend de manière essentielle du tourisme.</a:t>
            </a:r>
          </a:p>
          <a:p>
            <a:pPr algn="ctr"/>
            <a:r>
              <a:rPr lang="fr-FR" sz="2000" dirty="0" smtClean="0">
                <a:latin typeface="Matura MT Script Capitals" pitchFamily="66" charset="0"/>
              </a:rPr>
              <a:t> Les monuments les plus connus de Rye sont la collégiale St Mary, la Tour d'Ypres, </a:t>
            </a:r>
            <a:r>
              <a:rPr lang="fr-FR" sz="2000" b="1" dirty="0" smtClean="0">
                <a:latin typeface="Matura MT Script Capitals" pitchFamily="66" charset="0"/>
              </a:rPr>
              <a:t>Lamb House</a:t>
            </a:r>
            <a:r>
              <a:rPr lang="fr-FR" sz="2000" dirty="0" smtClean="0">
                <a:latin typeface="Matura MT Script Capitals" pitchFamily="66" charset="0"/>
              </a:rPr>
              <a:t> et plusieurs vieilles maisons de </a:t>
            </a:r>
            <a:r>
              <a:rPr lang="fr-FR" sz="2000" i="1" dirty="0" err="1" smtClean="0">
                <a:latin typeface="Matura MT Script Capitals" pitchFamily="66" charset="0"/>
              </a:rPr>
              <a:t>Mermaid</a:t>
            </a:r>
            <a:r>
              <a:rPr lang="fr-FR" sz="2000" i="1" dirty="0" smtClean="0">
                <a:latin typeface="Matura MT Script Capitals" pitchFamily="66" charset="0"/>
              </a:rPr>
              <a:t> </a:t>
            </a:r>
            <a:r>
              <a:rPr lang="fr-FR" sz="2000" i="1" dirty="0" err="1" smtClean="0">
                <a:latin typeface="Matura MT Script Capitals" pitchFamily="66" charset="0"/>
              </a:rPr>
              <a:t>Street</a:t>
            </a:r>
            <a:r>
              <a:rPr lang="fr-FR" sz="2000" dirty="0" err="1" smtClean="0">
                <a:latin typeface="Matura MT Script Capitals" pitchFamily="66" charset="0"/>
              </a:rPr>
              <a:t>,</a:t>
            </a:r>
            <a:r>
              <a:rPr lang="fr-FR" sz="2000" i="1" dirty="0" err="1" smtClean="0">
                <a:latin typeface="Matura MT Script Capitals" pitchFamily="66" charset="0"/>
              </a:rPr>
              <a:t>Watchbell</a:t>
            </a:r>
            <a:r>
              <a:rPr lang="fr-FR" sz="2000" i="1" dirty="0" smtClean="0">
                <a:latin typeface="Matura MT Script Capitals" pitchFamily="66" charset="0"/>
              </a:rPr>
              <a:t> Street</a:t>
            </a:r>
            <a:r>
              <a:rPr lang="fr-FR" sz="2000" dirty="0" smtClean="0">
                <a:latin typeface="Matura MT Script Capitals" pitchFamily="66" charset="0"/>
              </a:rPr>
              <a:t>, ainsi que le jardin public de </a:t>
            </a:r>
            <a:r>
              <a:rPr lang="fr-FR" sz="2000" i="1" dirty="0" smtClean="0">
                <a:latin typeface="Matura MT Script Capitals" pitchFamily="66" charset="0"/>
              </a:rPr>
              <a:t>Church Square</a:t>
            </a:r>
            <a:r>
              <a:rPr lang="fr-FR" sz="2000" dirty="0" smtClean="0">
                <a:latin typeface="Matura MT Script Capitals" pitchFamily="66" charset="0"/>
              </a:rPr>
              <a:t>.</a:t>
            </a:r>
          </a:p>
        </p:txBody>
      </p:sp>
    </p:spTree>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test\Desktop\42760236481_e39f0dc091_b.jpg"/>
          <p:cNvPicPr>
            <a:picLocks noChangeAspect="1" noChangeArrowheads="1"/>
          </p:cNvPicPr>
          <p:nvPr/>
        </p:nvPicPr>
        <p:blipFill>
          <a:blip r:embed="rId2" cstate="print">
            <a:grayscl/>
          </a:blip>
          <a:srcRect/>
          <a:stretch>
            <a:fillRect/>
          </a:stretch>
        </p:blipFill>
        <p:spPr bwMode="auto">
          <a:xfrm>
            <a:off x="-1137981" y="0"/>
            <a:ext cx="10281981" cy="6858000"/>
          </a:xfrm>
          <a:prstGeom prst="rect">
            <a:avLst/>
          </a:prstGeom>
          <a:noFill/>
        </p:spPr>
      </p:pic>
      <p:pic>
        <p:nvPicPr>
          <p:cNvPr id="6" name="Picture 2" descr="C:\Documents and Settings\test\Desktop\42760236481_e39f0dc091_b.jpg"/>
          <p:cNvPicPr>
            <a:picLocks noChangeAspect="1" noChangeArrowheads="1"/>
          </p:cNvPicPr>
          <p:nvPr/>
        </p:nvPicPr>
        <p:blipFill>
          <a:blip r:embed="rId2" cstate="print"/>
          <a:srcRect/>
          <a:stretch>
            <a:fillRect/>
          </a:stretch>
        </p:blipFill>
        <p:spPr bwMode="auto">
          <a:xfrm>
            <a:off x="-1137981" y="0"/>
            <a:ext cx="10281981" cy="6858000"/>
          </a:xfrm>
          <a:prstGeom prst="rect">
            <a:avLst/>
          </a:prstGeom>
          <a:noFill/>
        </p:spPr>
      </p:pic>
      <p:sp>
        <p:nvSpPr>
          <p:cNvPr id="7" name="Rectangle 6"/>
          <p:cNvSpPr/>
          <p:nvPr/>
        </p:nvSpPr>
        <p:spPr>
          <a:xfrm>
            <a:off x="2971800" y="152400"/>
            <a:ext cx="4007379" cy="400110"/>
          </a:xfrm>
          <a:prstGeom prst="rect">
            <a:avLst/>
          </a:prstGeom>
        </p:spPr>
        <p:txBody>
          <a:bodyPr wrap="none">
            <a:spAutoFit/>
          </a:bodyPr>
          <a:lstStyle/>
          <a:p>
            <a:r>
              <a:rPr lang="fr-FR" sz="2000" dirty="0" smtClean="0">
                <a:solidFill>
                  <a:schemeClr val="accent2">
                    <a:lumMod val="60000"/>
                    <a:lumOff val="40000"/>
                  </a:schemeClr>
                </a:solidFill>
                <a:effectLst>
                  <a:outerShdw blurRad="38100" dist="38100" dir="2700000" algn="tl">
                    <a:srgbClr val="000000">
                      <a:alpha val="43137"/>
                    </a:srgbClr>
                  </a:outerShdw>
                </a:effectLst>
                <a:latin typeface="Matura MT Script Capitals" pitchFamily="66" charset="0"/>
              </a:rPr>
              <a:t>Vieille ville de Rye East Sussex</a:t>
            </a:r>
            <a:endParaRPr lang="ro-RO" sz="2000" dirty="0">
              <a:solidFill>
                <a:schemeClr val="accent2">
                  <a:lumMod val="60000"/>
                  <a:lumOff val="40000"/>
                </a:schemeClr>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childTnLst>
                          </p:cTn>
                        </p:par>
                        <p:par>
                          <p:cTn id="8" fill="hold">
                            <p:stCondLst>
                              <p:cond delay="3000"/>
                            </p:stCondLst>
                            <p:childTnLst>
                              <p:par>
                                <p:cTn id="9" presetID="0" presetClass="path" presetSubtype="0" repeatCount="indefinite" accel="50000" decel="50000" autoRev="1" fill="hold" nodeType="afterEffect">
                                  <p:stCondLst>
                                    <p:cond delay="0"/>
                                  </p:stCondLst>
                                  <p:childTnLst>
                                    <p:animMotion origin="layout" path="M -3.61111E-6 0 L 0.12066 0 " pathEditMode="relative" rAng="0" ptsTypes="AA">
                                      <p:cBhvr>
                                        <p:cTn id="10" dur="5000" fill="hold"/>
                                        <p:tgtEl>
                                          <p:spTgt spid="6"/>
                                        </p:tgtEl>
                                        <p:attrNameLst>
                                          <p:attrName>ppt_x</p:attrName>
                                          <p:attrName>ppt_y</p:attrName>
                                        </p:attrNameLst>
                                      </p:cBhvr>
                                      <p:rCtr x="60" y="0"/>
                                    </p:animMotion>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Documents and Settings\test\Desktop\Engeland_Rye_Landgate_achterzijde_12-10-2011_12-45-24.JPG"/>
          <p:cNvPicPr>
            <a:picLocks noChangeAspect="1" noChangeArrowheads="1"/>
          </p:cNvPicPr>
          <p:nvPr/>
        </p:nvPicPr>
        <p:blipFill>
          <a:blip r:embed="rId2" cstate="print">
            <a:grayscl/>
          </a:blip>
          <a:srcRect/>
          <a:stretch>
            <a:fillRect/>
          </a:stretch>
        </p:blipFill>
        <p:spPr bwMode="auto">
          <a:xfrm>
            <a:off x="-1066800" y="0"/>
            <a:ext cx="10210800" cy="6869938"/>
          </a:xfrm>
          <a:prstGeom prst="rect">
            <a:avLst/>
          </a:prstGeom>
          <a:noFill/>
        </p:spPr>
      </p:pic>
      <p:pic>
        <p:nvPicPr>
          <p:cNvPr id="6" name="Picture 3" descr="C:\Documents and Settings\test\Desktop\Engeland_Rye_Landgate_achterzijde_12-10-2011_12-45-24.JPG"/>
          <p:cNvPicPr>
            <a:picLocks noChangeAspect="1" noChangeArrowheads="1"/>
          </p:cNvPicPr>
          <p:nvPr/>
        </p:nvPicPr>
        <p:blipFill>
          <a:blip r:embed="rId2" cstate="print"/>
          <a:srcRect/>
          <a:stretch>
            <a:fillRect/>
          </a:stretch>
        </p:blipFill>
        <p:spPr bwMode="auto">
          <a:xfrm>
            <a:off x="-1066800" y="0"/>
            <a:ext cx="10210800" cy="6869938"/>
          </a:xfrm>
          <a:prstGeom prst="rect">
            <a:avLst/>
          </a:prstGeom>
          <a:noFill/>
        </p:spPr>
      </p:pic>
      <p:sp>
        <p:nvSpPr>
          <p:cNvPr id="7" name="Rectangle 6"/>
          <p:cNvSpPr/>
          <p:nvPr/>
        </p:nvSpPr>
        <p:spPr>
          <a:xfrm>
            <a:off x="533400" y="152400"/>
            <a:ext cx="1852880" cy="400110"/>
          </a:xfrm>
          <a:prstGeom prst="rect">
            <a:avLst/>
          </a:prstGeom>
        </p:spPr>
        <p:txBody>
          <a:bodyPr wrap="none">
            <a:spAutoFit/>
          </a:bodyPr>
          <a:lstStyle/>
          <a:p>
            <a:r>
              <a:rPr lang="ro-RO" sz="2000" dirty="0" smtClean="0">
                <a:latin typeface="Matura MT Script Capitals" pitchFamily="66" charset="0"/>
              </a:rPr>
              <a:t>The Landgate</a:t>
            </a:r>
            <a:endParaRPr lang="ro-RO" sz="2000" dirty="0">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childTnLst>
                          </p:cTn>
                        </p:par>
                        <p:par>
                          <p:cTn id="8" fill="hold">
                            <p:stCondLst>
                              <p:cond delay="3000"/>
                            </p:stCondLst>
                            <p:childTnLst>
                              <p:par>
                                <p:cTn id="9" presetID="1"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Documents and Settings\test\Desktop\jvrvucw8r9yz (1).jpg"/>
          <p:cNvPicPr>
            <a:picLocks noChangeAspect="1" noChangeArrowheads="1"/>
          </p:cNvPicPr>
          <p:nvPr/>
        </p:nvPicPr>
        <p:blipFill>
          <a:blip r:embed="rId2" cstate="print">
            <a:grayscl/>
          </a:blip>
          <a:srcRect/>
          <a:stretch>
            <a:fillRect/>
          </a:stretch>
        </p:blipFill>
        <p:spPr bwMode="auto">
          <a:xfrm>
            <a:off x="-1143000" y="0"/>
            <a:ext cx="10287000" cy="6858000"/>
          </a:xfrm>
          <a:prstGeom prst="rect">
            <a:avLst/>
          </a:prstGeom>
          <a:noFill/>
        </p:spPr>
      </p:pic>
      <p:pic>
        <p:nvPicPr>
          <p:cNvPr id="7" name="Picture 3" descr="C:\Documents and Settings\test\Desktop\jvrvucw8r9yz (1).jpg"/>
          <p:cNvPicPr>
            <a:picLocks noChangeAspect="1" noChangeArrowheads="1"/>
          </p:cNvPicPr>
          <p:nvPr/>
        </p:nvPicPr>
        <p:blipFill>
          <a:blip r:embed="rId2" cstate="print"/>
          <a:srcRect/>
          <a:stretch>
            <a:fillRect/>
          </a:stretch>
        </p:blipFill>
        <p:spPr bwMode="auto">
          <a:xfrm>
            <a:off x="-1143000" y="0"/>
            <a:ext cx="10287000" cy="6858000"/>
          </a:xfrm>
          <a:prstGeom prst="rect">
            <a:avLst/>
          </a:prstGeom>
          <a:noFill/>
        </p:spPr>
      </p:pic>
      <p:sp>
        <p:nvSpPr>
          <p:cNvPr id="8" name="Rectangle 7"/>
          <p:cNvSpPr/>
          <p:nvPr/>
        </p:nvSpPr>
        <p:spPr>
          <a:xfrm>
            <a:off x="3276600" y="228600"/>
            <a:ext cx="4572000" cy="707886"/>
          </a:xfrm>
          <a:prstGeom prst="rect">
            <a:avLst/>
          </a:prstGeom>
        </p:spPr>
        <p:txBody>
          <a:bodyPr>
            <a:spAutoFit/>
          </a:bodyPr>
          <a:lstStyle/>
          <a:p>
            <a:r>
              <a:rPr lang="en-US" sz="2000" dirty="0" smtClean="0">
                <a:latin typeface="Matura MT Script Capitals" pitchFamily="66" charset="0"/>
              </a:rPr>
              <a:t>Mermaid Street ,</a:t>
            </a:r>
            <a:r>
              <a:rPr lang="ro-RO" sz="2000" dirty="0" smtClean="0">
                <a:latin typeface="Matura MT Script Capitals" pitchFamily="66" charset="0"/>
              </a:rPr>
              <a:t> Rye, East Sussex</a:t>
            </a:r>
          </a:p>
          <a:p>
            <a:endParaRPr lang="ro-RO" sz="2000" dirty="0">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3000"/>
                                        <p:tgtEl>
                                          <p:spTgt spid="7"/>
                                        </p:tgtEl>
                                      </p:cBhvr>
                                    </p:animEffect>
                                  </p:childTnLst>
                                </p:cTn>
                              </p:par>
                            </p:childTnLst>
                          </p:cTn>
                        </p:par>
                        <p:par>
                          <p:cTn id="8" fill="hold">
                            <p:stCondLst>
                              <p:cond delay="3000"/>
                            </p:stCondLst>
                            <p:childTnLst>
                              <p:par>
                                <p:cTn id="9" presetID="0" presetClass="path" presetSubtype="0" repeatCount="indefinite" accel="50000" decel="50000" autoRev="1" fill="hold" nodeType="afterEffect">
                                  <p:stCondLst>
                                    <p:cond delay="0"/>
                                  </p:stCondLst>
                                  <p:childTnLst>
                                    <p:animMotion origin="layout" path="M -3.33333E-6 0 L 0.11667 0 " pathEditMode="relative" rAng="0" ptsTypes="AA">
                                      <p:cBhvr>
                                        <p:cTn id="10" dur="5000" fill="hold"/>
                                        <p:tgtEl>
                                          <p:spTgt spid="7"/>
                                        </p:tgtEl>
                                        <p:attrNameLst>
                                          <p:attrName>ppt_x</p:attrName>
                                          <p:attrName>ppt_y</p:attrName>
                                        </p:attrNameLst>
                                      </p:cBhvr>
                                      <p:rCtr x="58" y="0"/>
                                    </p:animMotion>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test\Desktop\IMGP0235.jpg"/>
          <p:cNvPicPr>
            <a:picLocks noChangeAspect="1" noChangeArrowheads="1"/>
          </p:cNvPicPr>
          <p:nvPr/>
        </p:nvPicPr>
        <p:blipFill>
          <a:blip r:embed="rId2" cstate="print">
            <a:grayscl/>
          </a:blip>
          <a:srcRect/>
          <a:stretch>
            <a:fillRect/>
          </a:stretch>
        </p:blipFill>
        <p:spPr bwMode="auto">
          <a:xfrm>
            <a:off x="0" y="0"/>
            <a:ext cx="9144001" cy="6858000"/>
          </a:xfrm>
          <a:prstGeom prst="rect">
            <a:avLst/>
          </a:prstGeom>
          <a:noFill/>
        </p:spPr>
      </p:pic>
      <p:pic>
        <p:nvPicPr>
          <p:cNvPr id="6" name="Picture 2" descr="C:\Documents and Settings\test\Desktop\IMGP0235.jpg"/>
          <p:cNvPicPr>
            <a:picLocks noChangeAspect="1" noChangeArrowheads="1"/>
          </p:cNvPicPr>
          <p:nvPr/>
        </p:nvPicPr>
        <p:blipFill>
          <a:blip r:embed="rId2" cstate="print"/>
          <a:srcRect/>
          <a:stretch>
            <a:fillRect/>
          </a:stretch>
        </p:blipFill>
        <p:spPr bwMode="auto">
          <a:xfrm>
            <a:off x="0" y="0"/>
            <a:ext cx="9144001" cy="6858000"/>
          </a:xfrm>
          <a:prstGeom prst="rect">
            <a:avLst/>
          </a:prstGeom>
          <a:noFill/>
        </p:spPr>
      </p:pic>
      <p:sp>
        <p:nvSpPr>
          <p:cNvPr id="7" name="Rectangle 6"/>
          <p:cNvSpPr/>
          <p:nvPr/>
        </p:nvSpPr>
        <p:spPr>
          <a:xfrm>
            <a:off x="1828800" y="152400"/>
            <a:ext cx="8763000" cy="369332"/>
          </a:xfrm>
          <a:prstGeom prst="rect">
            <a:avLst/>
          </a:prstGeom>
        </p:spPr>
        <p:txBody>
          <a:bodyPr wrap="square">
            <a:spAutoFit/>
          </a:bodyPr>
          <a:lstStyle/>
          <a:p>
            <a:r>
              <a:rPr lang="fr-FR" dirty="0" smtClean="0">
                <a:solidFill>
                  <a:schemeClr val="bg1"/>
                </a:solidFill>
                <a:effectLst>
                  <a:outerShdw blurRad="38100" dist="38100" dir="2700000" algn="tl">
                    <a:srgbClr val="000000">
                      <a:alpha val="43137"/>
                    </a:srgbClr>
                  </a:outerShdw>
                </a:effectLst>
                <a:latin typeface="Matura MT Script Capitals" pitchFamily="66" charset="0"/>
              </a:rPr>
              <a:t>Bâtiment de la fin du Moyen Age à Rye, East Sussex, Angleterre</a:t>
            </a:r>
            <a:endParaRPr lang="ro-RO" dirty="0">
              <a:solidFill>
                <a:schemeClr val="bg1"/>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0"/>
                                        <p:tgtEl>
                                          <p:spTgt spid="6"/>
                                        </p:tgtEl>
                                      </p:cBhvr>
                                    </p:animEffect>
                                  </p:childTnLst>
                                </p:cTn>
                              </p:par>
                            </p:childTnLst>
                          </p:cTn>
                        </p:par>
                        <p:par>
                          <p:cTn id="8" fill="hold">
                            <p:stCondLst>
                              <p:cond delay="5000"/>
                            </p:stCondLst>
                            <p:childTnLst>
                              <p:par>
                                <p:cTn id="9" presetID="1"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C:\Documents and Settings\test\Desktop\Still0410_00000-1.JPG"/>
          <p:cNvPicPr>
            <a:picLocks noChangeAspect="1" noChangeArrowheads="1"/>
          </p:cNvPicPr>
          <p:nvPr/>
        </p:nvPicPr>
        <p:blipFill>
          <a:blip r:embed="rId2" cstate="print">
            <a:grayscl/>
          </a:blip>
          <a:srcRect/>
          <a:stretch>
            <a:fillRect/>
          </a:stretch>
        </p:blipFill>
        <p:spPr bwMode="auto">
          <a:xfrm>
            <a:off x="-3048000" y="0"/>
            <a:ext cx="12192000" cy="6858000"/>
          </a:xfrm>
          <a:prstGeom prst="rect">
            <a:avLst/>
          </a:prstGeom>
          <a:noFill/>
        </p:spPr>
      </p:pic>
      <p:pic>
        <p:nvPicPr>
          <p:cNvPr id="9" name="Picture 4" descr="C:\Documents and Settings\test\Desktop\Still0410_00000-1.JPG"/>
          <p:cNvPicPr>
            <a:picLocks noChangeAspect="1" noChangeArrowheads="1"/>
          </p:cNvPicPr>
          <p:nvPr/>
        </p:nvPicPr>
        <p:blipFill>
          <a:blip r:embed="rId2" cstate="print"/>
          <a:srcRect/>
          <a:stretch>
            <a:fillRect/>
          </a:stretch>
        </p:blipFill>
        <p:spPr bwMode="auto">
          <a:xfrm>
            <a:off x="-3048000" y="0"/>
            <a:ext cx="12192000" cy="6858000"/>
          </a:xfrm>
          <a:prstGeom prst="rect">
            <a:avLst/>
          </a:prstGeom>
          <a:noFill/>
        </p:spPr>
      </p:pic>
      <p:sp>
        <p:nvSpPr>
          <p:cNvPr id="11" name="Rectangle 10"/>
          <p:cNvSpPr/>
          <p:nvPr/>
        </p:nvSpPr>
        <p:spPr>
          <a:xfrm>
            <a:off x="2971800" y="152400"/>
            <a:ext cx="9144000" cy="646331"/>
          </a:xfrm>
          <a:prstGeom prst="rect">
            <a:avLst/>
          </a:prstGeom>
        </p:spPr>
        <p:txBody>
          <a:bodyPr wrap="square">
            <a:spAutoFit/>
          </a:bodyPr>
          <a:lstStyle/>
          <a:p>
            <a:r>
              <a:rPr lang="fr-FR" dirty="0" smtClean="0">
                <a:solidFill>
                  <a:schemeClr val="accent6">
                    <a:lumMod val="40000"/>
                    <a:lumOff val="60000"/>
                  </a:schemeClr>
                </a:solidFill>
                <a:effectLst>
                  <a:outerShdw blurRad="38100" dist="38100" dir="2700000" algn="tl">
                    <a:srgbClr val="000000">
                      <a:alpha val="43137"/>
                    </a:srgbClr>
                  </a:outerShdw>
                </a:effectLst>
                <a:latin typeface="Matura MT Script Capitals" pitchFamily="66" charset="0"/>
              </a:rPr>
              <a:t>La tour d'Ypres, </a:t>
            </a:r>
            <a:r>
              <a:rPr lang="fr-FR" dirty="0" err="1" smtClean="0">
                <a:solidFill>
                  <a:schemeClr val="accent6">
                    <a:lumMod val="40000"/>
                    <a:lumOff val="60000"/>
                  </a:schemeClr>
                </a:solidFill>
                <a:effectLst>
                  <a:outerShdw blurRad="38100" dist="38100" dir="2700000" algn="tl">
                    <a:srgbClr val="000000">
                      <a:alpha val="43137"/>
                    </a:srgbClr>
                  </a:outerShdw>
                </a:effectLst>
                <a:latin typeface="Matura MT Script Capitals" pitchFamily="66" charset="0"/>
              </a:rPr>
              <a:t>Rother</a:t>
            </a:r>
            <a:r>
              <a:rPr lang="fr-FR" dirty="0" smtClean="0">
                <a:solidFill>
                  <a:schemeClr val="accent6">
                    <a:lumMod val="40000"/>
                    <a:lumOff val="60000"/>
                  </a:schemeClr>
                </a:solidFill>
                <a:effectLst>
                  <a:outerShdw blurRad="38100" dist="38100" dir="2700000" algn="tl">
                    <a:srgbClr val="000000">
                      <a:alpha val="43137"/>
                    </a:srgbClr>
                  </a:outerShdw>
                </a:effectLst>
                <a:latin typeface="Matura MT Script Capitals" pitchFamily="66" charset="0"/>
              </a:rPr>
              <a:t>, le port de Rye et les marais vus </a:t>
            </a:r>
          </a:p>
          <a:p>
            <a:r>
              <a:rPr lang="fr-FR" dirty="0" smtClean="0">
                <a:solidFill>
                  <a:schemeClr val="accent6">
                    <a:lumMod val="40000"/>
                    <a:lumOff val="60000"/>
                  </a:schemeClr>
                </a:solidFill>
                <a:effectLst>
                  <a:outerShdw blurRad="38100" dist="38100" dir="2700000" algn="tl">
                    <a:srgbClr val="000000">
                      <a:alpha val="43137"/>
                    </a:srgbClr>
                  </a:outerShdw>
                </a:effectLst>
                <a:latin typeface="Matura MT Script Capitals" pitchFamily="66" charset="0"/>
              </a:rPr>
              <a:t>de la tour de l'église Sainte-Marie de Rye</a:t>
            </a:r>
            <a:endParaRPr lang="ro-RO" dirty="0">
              <a:solidFill>
                <a:schemeClr val="accent6">
                  <a:lumMod val="40000"/>
                  <a:lumOff val="60000"/>
                </a:schemeClr>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out)">
                                      <p:cBhvr>
                                        <p:cTn id="7" dur="3000"/>
                                        <p:tgtEl>
                                          <p:spTgt spid="9"/>
                                        </p:tgtEl>
                                      </p:cBhvr>
                                    </p:animEffect>
                                  </p:childTnLst>
                                </p:cTn>
                              </p:par>
                            </p:childTnLst>
                          </p:cTn>
                        </p:par>
                        <p:par>
                          <p:cTn id="8" fill="hold">
                            <p:stCondLst>
                              <p:cond delay="3000"/>
                            </p:stCondLst>
                            <p:childTnLst>
                              <p:par>
                                <p:cTn id="9" presetID="0" presetClass="path" presetSubtype="0" repeatCount="indefinite" accel="50000" decel="50000" autoRev="1" fill="hold" nodeType="afterEffect">
                                  <p:stCondLst>
                                    <p:cond delay="0"/>
                                  </p:stCondLst>
                                  <p:childTnLst>
                                    <p:animMotion origin="layout" path="M -3.33333E-6 0 L 0.33334 0 " pathEditMode="relative" rAng="0" ptsTypes="AA">
                                      <p:cBhvr>
                                        <p:cTn id="10" dur="5000" fill="hold"/>
                                        <p:tgtEl>
                                          <p:spTgt spid="9"/>
                                        </p:tgtEl>
                                        <p:attrNameLst>
                                          <p:attrName>ppt_x</p:attrName>
                                          <p:attrName>ppt_y</p:attrName>
                                        </p:attrNameLst>
                                      </p:cBhvr>
                                      <p:rCtr x="167" y="0"/>
                                    </p:animMotion>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test\Desktop\Rye_Lamb_House.JPG"/>
          <p:cNvPicPr>
            <a:picLocks noChangeAspect="1" noChangeArrowheads="1"/>
          </p:cNvPicPr>
          <p:nvPr/>
        </p:nvPicPr>
        <p:blipFill>
          <a:blip r:embed="rId2" cstate="print">
            <a:grayscl/>
          </a:blip>
          <a:srcRect/>
          <a:stretch>
            <a:fillRect/>
          </a:stretch>
        </p:blipFill>
        <p:spPr bwMode="auto">
          <a:xfrm>
            <a:off x="1" y="2"/>
            <a:ext cx="9143999" cy="6857999"/>
          </a:xfrm>
          <a:prstGeom prst="rect">
            <a:avLst/>
          </a:prstGeom>
          <a:noFill/>
        </p:spPr>
      </p:pic>
      <p:pic>
        <p:nvPicPr>
          <p:cNvPr id="6" name="Picture 2" descr="C:\Documents and Settings\test\Desktop\Rye_Lamb_House.JPG"/>
          <p:cNvPicPr>
            <a:picLocks noChangeAspect="1" noChangeArrowheads="1"/>
          </p:cNvPicPr>
          <p:nvPr/>
        </p:nvPicPr>
        <p:blipFill>
          <a:blip r:embed="rId2" cstate="print"/>
          <a:srcRect/>
          <a:stretch>
            <a:fillRect/>
          </a:stretch>
        </p:blipFill>
        <p:spPr bwMode="auto">
          <a:xfrm>
            <a:off x="1" y="1"/>
            <a:ext cx="9143999" cy="6857999"/>
          </a:xfrm>
          <a:prstGeom prst="rect">
            <a:avLst/>
          </a:prstGeom>
          <a:noFill/>
        </p:spPr>
      </p:pic>
      <p:sp>
        <p:nvSpPr>
          <p:cNvPr id="7" name="Rectangle 6"/>
          <p:cNvSpPr/>
          <p:nvPr/>
        </p:nvSpPr>
        <p:spPr>
          <a:xfrm>
            <a:off x="381000" y="152400"/>
            <a:ext cx="3376052" cy="400110"/>
          </a:xfrm>
          <a:prstGeom prst="rect">
            <a:avLst/>
          </a:prstGeom>
        </p:spPr>
        <p:txBody>
          <a:bodyPr wrap="none">
            <a:spAutoFit/>
          </a:bodyPr>
          <a:lstStyle/>
          <a:p>
            <a:r>
              <a:rPr lang="en-US" sz="2000" dirty="0" smtClean="0">
                <a:solidFill>
                  <a:schemeClr val="accent6">
                    <a:lumMod val="50000"/>
                  </a:schemeClr>
                </a:solidFill>
                <a:latin typeface="Matura MT Script Capitals" pitchFamily="66" charset="0"/>
              </a:rPr>
              <a:t>La M</a:t>
            </a:r>
            <a:r>
              <a:rPr lang="ro-RO" sz="2000" dirty="0" smtClean="0">
                <a:solidFill>
                  <a:schemeClr val="accent6">
                    <a:lumMod val="50000"/>
                  </a:schemeClr>
                </a:solidFill>
                <a:latin typeface="Matura MT Script Capitals" pitchFamily="66" charset="0"/>
              </a:rPr>
              <a:t>aison d'agneau</a:t>
            </a:r>
            <a:r>
              <a:rPr lang="en-US" sz="2000" dirty="0" smtClean="0">
                <a:solidFill>
                  <a:schemeClr val="accent6">
                    <a:lumMod val="50000"/>
                  </a:schemeClr>
                </a:solidFill>
                <a:latin typeface="Matura MT Script Capitals" pitchFamily="66" charset="0"/>
              </a:rPr>
              <a:t> , </a:t>
            </a:r>
            <a:r>
              <a:rPr lang="ro-RO" sz="2000" dirty="0" smtClean="0">
                <a:solidFill>
                  <a:schemeClr val="accent6">
                    <a:lumMod val="50000"/>
                  </a:schemeClr>
                </a:solidFill>
                <a:latin typeface="Matura MT Script Capitals" pitchFamily="66" charset="0"/>
              </a:rPr>
              <a:t>Rye</a:t>
            </a:r>
            <a:endParaRPr lang="ro-RO" sz="2000" dirty="0">
              <a:solidFill>
                <a:schemeClr val="accent6">
                  <a:lumMod val="50000"/>
                </a:schemeClr>
              </a:solidFill>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childTnLst>
                          </p:cTn>
                        </p:par>
                        <p:par>
                          <p:cTn id="8" fill="hold">
                            <p:stCondLst>
                              <p:cond delay="3000"/>
                            </p:stCondLst>
                            <p:childTnLst>
                              <p:par>
                                <p:cTn id="9" presetID="1"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test\Desktop\257712.jpg"/>
          <p:cNvPicPr>
            <a:picLocks noChangeAspect="1" noChangeArrowheads="1"/>
          </p:cNvPicPr>
          <p:nvPr/>
        </p:nvPicPr>
        <p:blipFill>
          <a:blip r:embed="rId2" cstate="print">
            <a:grayscl/>
          </a:blip>
          <a:srcRect/>
          <a:stretch>
            <a:fillRect/>
          </a:stretch>
        </p:blipFill>
        <p:spPr bwMode="auto">
          <a:xfrm>
            <a:off x="0" y="0"/>
            <a:ext cx="9144002" cy="6858000"/>
          </a:xfrm>
          <a:prstGeom prst="rect">
            <a:avLst/>
          </a:prstGeom>
          <a:noFill/>
        </p:spPr>
      </p:pic>
      <p:pic>
        <p:nvPicPr>
          <p:cNvPr id="4" name="Picture 2" descr="C:\Documents and Settings\test\Desktop\257712.jpg"/>
          <p:cNvPicPr>
            <a:picLocks noChangeAspect="1" noChangeArrowheads="1"/>
          </p:cNvPicPr>
          <p:nvPr/>
        </p:nvPicPr>
        <p:blipFill>
          <a:blip r:embed="rId2" cstate="print"/>
          <a:srcRect/>
          <a:stretch>
            <a:fillRect/>
          </a:stretch>
        </p:blipFill>
        <p:spPr bwMode="auto">
          <a:xfrm>
            <a:off x="-2" y="0"/>
            <a:ext cx="9144002" cy="6858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4" name="Picture 3" descr="D:\sate_Franta\Barfleurmic.gif"/>
          <p:cNvPicPr>
            <a:picLocks noChangeAspect="1" noChangeArrowheads="1" noCrop="1"/>
          </p:cNvPicPr>
          <p:nvPr/>
        </p:nvPicPr>
        <p:blipFill>
          <a:blip r:embed="rId2" cstate="print"/>
          <a:srcRect/>
          <a:stretch>
            <a:fillRect/>
          </a:stretch>
        </p:blipFill>
        <p:spPr bwMode="auto">
          <a:xfrm>
            <a:off x="381000" y="4800600"/>
            <a:ext cx="2438400" cy="1828800"/>
          </a:xfrm>
          <a:prstGeom prst="rect">
            <a:avLst/>
          </a:prstGeom>
          <a:ln w="3175">
            <a:solidFill>
              <a:schemeClr val="tx1"/>
            </a:solidFill>
          </a:ln>
          <a:effectLst>
            <a:outerShdw blurRad="292100" dist="139700" dir="2700000" algn="tl" rotWithShape="0">
              <a:srgbClr val="333333">
                <a:alpha val="65000"/>
              </a:srgbClr>
            </a:outerShdw>
          </a:effectLst>
        </p:spPr>
      </p:pic>
      <p:pic>
        <p:nvPicPr>
          <p:cNvPr id="5" name="Picture 4" descr="D:\sate_Franta\Bonneval_sur_Arc.JPG"/>
          <p:cNvPicPr>
            <a:picLocks noChangeAspect="1" noChangeArrowheads="1"/>
          </p:cNvPicPr>
          <p:nvPr/>
        </p:nvPicPr>
        <p:blipFill>
          <a:blip r:embed="rId3" cstate="print"/>
          <a:srcRect/>
          <a:stretch>
            <a:fillRect/>
          </a:stretch>
        </p:blipFill>
        <p:spPr bwMode="auto">
          <a:xfrm>
            <a:off x="381000" y="2743200"/>
            <a:ext cx="2438400" cy="1829195"/>
          </a:xfrm>
          <a:prstGeom prst="rect">
            <a:avLst/>
          </a:prstGeom>
          <a:ln w="3175">
            <a:solidFill>
              <a:schemeClr val="tx1"/>
            </a:solidFill>
          </a:ln>
          <a:effectLst>
            <a:outerShdw blurRad="292100" dist="139700" dir="2700000" algn="tl" rotWithShape="0">
              <a:srgbClr val="333333">
                <a:alpha val="65000"/>
              </a:srgbClr>
            </a:outerShdw>
          </a:effectLst>
        </p:spPr>
      </p:pic>
      <p:pic>
        <p:nvPicPr>
          <p:cNvPr id="6" name="Picture 5" descr="D:\sate_Franta\Bonneval-sur-Arc-Hte-Maurienne.jpg"/>
          <p:cNvPicPr>
            <a:picLocks noChangeAspect="1" noChangeArrowheads="1"/>
          </p:cNvPicPr>
          <p:nvPr/>
        </p:nvPicPr>
        <p:blipFill>
          <a:blip r:embed="rId4" cstate="print"/>
          <a:srcRect/>
          <a:stretch>
            <a:fillRect/>
          </a:stretch>
        </p:blipFill>
        <p:spPr bwMode="auto">
          <a:xfrm>
            <a:off x="3200400" y="2743200"/>
            <a:ext cx="2807495" cy="1828800"/>
          </a:xfrm>
          <a:prstGeom prst="rect">
            <a:avLst/>
          </a:prstGeom>
          <a:ln w="3175">
            <a:solidFill>
              <a:schemeClr val="tx1"/>
            </a:solidFill>
          </a:ln>
          <a:effectLst>
            <a:outerShdw blurRad="292100" dist="139700" dir="2700000" algn="tl" rotWithShape="0">
              <a:srgbClr val="333333">
                <a:alpha val="65000"/>
              </a:srgbClr>
            </a:outerShdw>
          </a:effectLst>
        </p:spPr>
      </p:pic>
      <p:pic>
        <p:nvPicPr>
          <p:cNvPr id="7" name="Picture 6" descr="D:\sate_Franta\BONNEVAL1.jpg"/>
          <p:cNvPicPr>
            <a:picLocks noChangeAspect="1" noChangeArrowheads="1"/>
          </p:cNvPicPr>
          <p:nvPr/>
        </p:nvPicPr>
        <p:blipFill>
          <a:blip r:embed="rId5" cstate="print"/>
          <a:srcRect/>
          <a:stretch>
            <a:fillRect/>
          </a:stretch>
        </p:blipFill>
        <p:spPr bwMode="auto">
          <a:xfrm>
            <a:off x="6400800" y="2743200"/>
            <a:ext cx="2438400" cy="1828800"/>
          </a:xfrm>
          <a:prstGeom prst="rect">
            <a:avLst/>
          </a:prstGeom>
          <a:ln w="3175">
            <a:solidFill>
              <a:schemeClr val="tx1"/>
            </a:solidFill>
          </a:ln>
          <a:effectLst>
            <a:outerShdw blurRad="292100" dist="139700" dir="2700000" algn="tl" rotWithShape="0">
              <a:srgbClr val="333333">
                <a:alpha val="65000"/>
              </a:srgbClr>
            </a:outerShdw>
          </a:effectLst>
        </p:spPr>
      </p:pic>
      <p:pic>
        <p:nvPicPr>
          <p:cNvPr id="8" name="Picture 7" descr="D:\sate_Franta\barfleur3.JPG"/>
          <p:cNvPicPr>
            <a:picLocks noChangeAspect="1" noChangeArrowheads="1"/>
          </p:cNvPicPr>
          <p:nvPr/>
        </p:nvPicPr>
        <p:blipFill>
          <a:blip r:embed="rId6" cstate="print"/>
          <a:srcRect/>
          <a:stretch>
            <a:fillRect/>
          </a:stretch>
        </p:blipFill>
        <p:spPr bwMode="auto">
          <a:xfrm>
            <a:off x="6400800" y="4800600"/>
            <a:ext cx="2463800" cy="1847850"/>
          </a:xfrm>
          <a:prstGeom prst="rect">
            <a:avLst/>
          </a:prstGeom>
          <a:ln w="3175">
            <a:solidFill>
              <a:schemeClr val="tx1"/>
            </a:solidFill>
          </a:ln>
          <a:effectLst>
            <a:outerShdw blurRad="292100" dist="139700" dir="2700000" algn="tl" rotWithShape="0">
              <a:srgbClr val="333333">
                <a:alpha val="65000"/>
              </a:srgbClr>
            </a:outerShdw>
          </a:effectLst>
        </p:spPr>
      </p:pic>
      <p:sp>
        <p:nvSpPr>
          <p:cNvPr id="12" name="Rectangle 11"/>
          <p:cNvSpPr/>
          <p:nvPr/>
        </p:nvSpPr>
        <p:spPr>
          <a:xfrm>
            <a:off x="2743200" y="0"/>
            <a:ext cx="3408369" cy="584775"/>
          </a:xfrm>
          <a:prstGeom prst="rect">
            <a:avLst/>
          </a:prstGeom>
        </p:spPr>
        <p:txBody>
          <a:bodyPr wrap="none">
            <a:spAutoFit/>
          </a:bodyPr>
          <a:lstStyle/>
          <a:p>
            <a:r>
              <a:rPr lang="en-US" sz="3200" dirty="0" smtClean="0">
                <a:latin typeface="Matura MT Script Capitals" pitchFamily="66" charset="0"/>
              </a:rPr>
              <a:t>LaFrance </a:t>
            </a:r>
            <a:r>
              <a:rPr lang="en-US" sz="3200" dirty="0" err="1" smtClean="0">
                <a:latin typeface="Matura MT Script Capitals" pitchFamily="66" charset="0"/>
              </a:rPr>
              <a:t>rurale</a:t>
            </a:r>
            <a:endParaRPr lang="ro-RO" sz="3200" dirty="0"/>
          </a:p>
        </p:txBody>
      </p:sp>
      <p:pic>
        <p:nvPicPr>
          <p:cNvPr id="11" name="Picture 2" descr="C:\Documents and Settings\test\Desktop\det_hs_village_12_barfleur_panorama_office_barfleur.jpg"/>
          <p:cNvPicPr>
            <a:picLocks noChangeAspect="1" noChangeArrowheads="1"/>
          </p:cNvPicPr>
          <p:nvPr/>
        </p:nvPicPr>
        <p:blipFill>
          <a:blip r:embed="rId7" cstate="print"/>
          <a:srcRect/>
          <a:stretch>
            <a:fillRect/>
          </a:stretch>
        </p:blipFill>
        <p:spPr bwMode="auto">
          <a:xfrm>
            <a:off x="3200400" y="4800600"/>
            <a:ext cx="2795752" cy="1801707"/>
          </a:xfrm>
          <a:prstGeom prst="rect">
            <a:avLst/>
          </a:prstGeom>
          <a:ln w="3175">
            <a:solidFill>
              <a:schemeClr val="tx1"/>
            </a:solidFill>
          </a:ln>
          <a:effectLst>
            <a:outerShdw blurRad="292100" dist="139700" dir="2700000" algn="tl" rotWithShape="0">
              <a:srgbClr val="333333">
                <a:alpha val="65000"/>
              </a:srgbClr>
            </a:outerShdw>
          </a:effectLst>
        </p:spPr>
      </p:pic>
      <p:pic>
        <p:nvPicPr>
          <p:cNvPr id="15" name="Picture 14" descr="D:\sate_Franta\Riquewihr_Haut_Rhin_Alsacia.6.JPG"/>
          <p:cNvPicPr>
            <a:picLocks noChangeAspect="1" noChangeArrowheads="1"/>
          </p:cNvPicPr>
          <p:nvPr/>
        </p:nvPicPr>
        <p:blipFill>
          <a:blip r:embed="rId8" cstate="print"/>
          <a:srcRect/>
          <a:stretch>
            <a:fillRect/>
          </a:stretch>
        </p:blipFill>
        <p:spPr bwMode="auto">
          <a:xfrm>
            <a:off x="381000" y="609600"/>
            <a:ext cx="2489200" cy="1866900"/>
          </a:xfrm>
          <a:prstGeom prst="rect">
            <a:avLst/>
          </a:prstGeom>
          <a:ln w="3175">
            <a:solidFill>
              <a:schemeClr val="tx1"/>
            </a:solidFill>
          </a:ln>
          <a:effectLst>
            <a:outerShdw blurRad="292100" dist="139700" dir="2700000" algn="tl" rotWithShape="0">
              <a:srgbClr val="333333">
                <a:alpha val="65000"/>
              </a:srgbClr>
            </a:outerShdw>
          </a:effectLst>
        </p:spPr>
      </p:pic>
      <p:pic>
        <p:nvPicPr>
          <p:cNvPr id="16" name="Picture 15" descr="D:\sate_Franta\Riquewihr_Haut_Rhin_Alsacia.4.JPG"/>
          <p:cNvPicPr>
            <a:picLocks noChangeAspect="1" noChangeArrowheads="1"/>
          </p:cNvPicPr>
          <p:nvPr/>
        </p:nvPicPr>
        <p:blipFill>
          <a:blip r:embed="rId9" cstate="print"/>
          <a:srcRect/>
          <a:stretch>
            <a:fillRect/>
          </a:stretch>
        </p:blipFill>
        <p:spPr bwMode="auto">
          <a:xfrm>
            <a:off x="3276600" y="609600"/>
            <a:ext cx="2737090" cy="1828800"/>
          </a:xfrm>
          <a:prstGeom prst="rect">
            <a:avLst/>
          </a:prstGeom>
          <a:ln w="3175">
            <a:solidFill>
              <a:schemeClr val="tx1"/>
            </a:solidFill>
          </a:ln>
          <a:effectLst>
            <a:outerShdw blurRad="292100" dist="139700" dir="2700000" algn="tl" rotWithShape="0">
              <a:srgbClr val="333333">
                <a:alpha val="65000"/>
              </a:srgbClr>
            </a:outerShdw>
          </a:effectLst>
        </p:spPr>
      </p:pic>
      <p:pic>
        <p:nvPicPr>
          <p:cNvPr id="17" name="Picture 16" descr="D:\sate_Franta\Riquewihr_Haut_Rhin_Alsacia.3.JPG"/>
          <p:cNvPicPr>
            <a:picLocks noChangeAspect="1" noChangeArrowheads="1"/>
          </p:cNvPicPr>
          <p:nvPr/>
        </p:nvPicPr>
        <p:blipFill>
          <a:blip r:embed="rId10" cstate="print"/>
          <a:srcRect/>
          <a:stretch>
            <a:fillRect/>
          </a:stretch>
        </p:blipFill>
        <p:spPr bwMode="auto">
          <a:xfrm>
            <a:off x="6400800" y="609600"/>
            <a:ext cx="2438400" cy="1828800"/>
          </a:xfrm>
          <a:prstGeom prst="rect">
            <a:avLst/>
          </a:prstGeom>
          <a:ln w="3175">
            <a:solidFill>
              <a:schemeClr val="tx1"/>
            </a:solidFill>
          </a:ln>
          <a:effectLst>
            <a:outerShdw blurRad="292100" dist="139700" dir="2700000" algn="tl" rotWithShape="0">
              <a:srgbClr val="333333">
                <a:alpha val="65000"/>
              </a:srgbClr>
            </a:outerShdw>
          </a:effectLst>
        </p:spPr>
      </p:pic>
    </p:spTree>
  </p:cSld>
  <p:clrMapOvr>
    <a:masterClrMapping/>
  </p:clrMapOvr>
  <p:transition spd="slow">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sate_Franta\Riquewihr_Haut_Rhin_Alsacia.6.JPG"/>
          <p:cNvPicPr>
            <a:picLocks noChangeAspect="1" noChangeArrowheads="1"/>
          </p:cNvPicPr>
          <p:nvPr/>
        </p:nvPicPr>
        <p:blipFill>
          <a:blip r:embed="rId2" cstate="print">
            <a:lum bright="51000" contrast="-69000"/>
          </a:blip>
          <a:srcRect/>
          <a:stretch>
            <a:fillRect/>
          </a:stretch>
        </p:blipFill>
        <p:spPr bwMode="auto">
          <a:xfrm>
            <a:off x="0" y="0"/>
            <a:ext cx="9144000" cy="6858000"/>
          </a:xfrm>
          <a:prstGeom prst="rect">
            <a:avLst/>
          </a:prstGeom>
          <a:noFill/>
        </p:spPr>
      </p:pic>
      <p:sp>
        <p:nvSpPr>
          <p:cNvPr id="6" name="TextBox 5"/>
          <p:cNvSpPr txBox="1"/>
          <p:nvPr/>
        </p:nvSpPr>
        <p:spPr>
          <a:xfrm>
            <a:off x="457200" y="2133600"/>
            <a:ext cx="8458200" cy="4247317"/>
          </a:xfrm>
          <a:prstGeom prst="rect">
            <a:avLst/>
          </a:prstGeom>
          <a:noFill/>
        </p:spPr>
        <p:txBody>
          <a:bodyPr wrap="square" rtlCol="0">
            <a:spAutoFit/>
          </a:bodyPr>
          <a:lstStyle/>
          <a:p>
            <a:r>
              <a:rPr lang="fr-FR" dirty="0" smtClean="0">
                <a:latin typeface="Matura MT Script Capitals" pitchFamily="66" charset="0"/>
              </a:rPr>
              <a:t>Riquewihr est une commune française située dans le département du Haut-Rhin, </a:t>
            </a:r>
          </a:p>
          <a:p>
            <a:r>
              <a:rPr lang="fr-FR" dirty="0" smtClean="0">
                <a:latin typeface="Matura MT Script Capitals" pitchFamily="66" charset="0"/>
              </a:rPr>
              <a:t>en région Alsace.</a:t>
            </a:r>
            <a:r>
              <a:rPr lang="fr-FR" dirty="0" smtClean="0"/>
              <a:t> </a:t>
            </a:r>
            <a:r>
              <a:rPr lang="fr-FR" dirty="0" smtClean="0">
                <a:latin typeface="Matura MT Script Capitals" pitchFamily="66" charset="0"/>
              </a:rPr>
              <a:t>Riquewihr est un village d'Alsace réputé, très visité pour son patrimoine architectural, une cité médiévale pittoresque, épargnée par les destructions des deux guerres mondiales. </a:t>
            </a:r>
          </a:p>
          <a:p>
            <a:r>
              <a:rPr lang="fr-FR" dirty="0" smtClean="0">
                <a:latin typeface="Matura MT Script Capitals" pitchFamily="66" charset="0"/>
              </a:rPr>
              <a:t>Blotti à l'entrée d'un vallon boisé, protégée par le </a:t>
            </a:r>
            <a:r>
              <a:rPr lang="fr-FR" dirty="0" err="1" smtClean="0">
                <a:latin typeface="Matura MT Script Capitals" pitchFamily="66" charset="0"/>
              </a:rPr>
              <a:t>Schoenenbourg</a:t>
            </a:r>
            <a:r>
              <a:rPr lang="fr-FR" dirty="0" smtClean="0">
                <a:latin typeface="Matura MT Script Capitals" pitchFamily="66" charset="0"/>
              </a:rPr>
              <a:t> contre les vents du nord, Riquewihr surplombe légèrement la plaine d'Alsace et offre une vue magnifique sur la vallée du Rhin, depuis les Alpes jusqu'à Sélestat. </a:t>
            </a:r>
          </a:p>
          <a:p>
            <a:r>
              <a:rPr lang="fr-FR" dirty="0" smtClean="0">
                <a:latin typeface="Matura MT Script Capitals" pitchFamily="66" charset="0"/>
              </a:rPr>
              <a:t>La douceur du climat local est très favorable à la culture de la vigne, les coteaux aux sols lourds et versants raides n'offrant point d'autres possibilités.</a:t>
            </a:r>
          </a:p>
          <a:p>
            <a:r>
              <a:rPr lang="fr-FR" dirty="0" smtClean="0">
                <a:latin typeface="Matura MT Script Capitals" pitchFamily="66" charset="0"/>
              </a:rPr>
              <a:t>Riquewihr se trouve à 3 km de </a:t>
            </a:r>
            <a:r>
              <a:rPr lang="fr-FR" dirty="0" err="1" smtClean="0">
                <a:latin typeface="Matura MT Script Capitals" pitchFamily="66" charset="0"/>
              </a:rPr>
              <a:t>Hunawihr</a:t>
            </a:r>
            <a:r>
              <a:rPr lang="fr-FR" dirty="0" smtClean="0">
                <a:latin typeface="Matura MT Script Capitals" pitchFamily="66" charset="0"/>
              </a:rPr>
              <a:t> où est installé le parc des cigognes, à 5 km de Ribeauvillé, 5 km de Kaysersberg, 13 km de Colmar et 70 km de Strasbourg.</a:t>
            </a:r>
          </a:p>
          <a:p>
            <a:r>
              <a:rPr lang="fr-FR" dirty="0" smtClean="0">
                <a:latin typeface="Matura MT Script Capitals" pitchFamily="66" charset="0"/>
              </a:rPr>
              <a:t>En 2012, la commune comptait 1 164 habitants.</a:t>
            </a:r>
          </a:p>
          <a:p>
            <a:endParaRPr lang="fr-FR" dirty="0" smtClean="0">
              <a:latin typeface="Matura MT Script Capitals" pitchFamily="66" charset="0"/>
            </a:endParaRPr>
          </a:p>
          <a:p>
            <a:endParaRPr lang="ro-RO" dirty="0">
              <a:latin typeface="Matura MT Script Capitals" pitchFamily="66" charset="0"/>
            </a:endParaRPr>
          </a:p>
        </p:txBody>
      </p:sp>
      <p:sp>
        <p:nvSpPr>
          <p:cNvPr id="7" name="Rectangle 6"/>
          <p:cNvSpPr/>
          <p:nvPr/>
        </p:nvSpPr>
        <p:spPr>
          <a:xfrm>
            <a:off x="609600" y="609600"/>
            <a:ext cx="7645042" cy="523220"/>
          </a:xfrm>
          <a:prstGeom prst="rect">
            <a:avLst/>
          </a:prstGeom>
        </p:spPr>
        <p:txBody>
          <a:bodyPr wrap="none">
            <a:spAutoFit/>
          </a:bodyPr>
          <a:lstStyle/>
          <a:p>
            <a:r>
              <a:rPr lang="fr-FR" sz="2800" dirty="0" smtClean="0">
                <a:latin typeface="Matura MT Script Capitals" pitchFamily="66" charset="0"/>
              </a:rPr>
              <a:t>Riquewihr , Département Haut-Rhin , Alsace</a:t>
            </a:r>
            <a:endParaRPr lang="ro-RO" sz="2800" dirty="0">
              <a:latin typeface="Matura MT Script Capitals" pitchFamily="66" charset="0"/>
            </a:endParaRPr>
          </a:p>
        </p:txBody>
      </p:sp>
      <p:sp>
        <p:nvSpPr>
          <p:cNvPr id="8" name="Rounded Rectangle 7"/>
          <p:cNvSpPr/>
          <p:nvPr/>
        </p:nvSpPr>
        <p:spPr>
          <a:xfrm>
            <a:off x="228600" y="1676400"/>
            <a:ext cx="8686800" cy="4572000"/>
          </a:xfrm>
          <a:prstGeom prst="roundRect">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cSld>
  <p:clrMapOvr>
    <a:masterClrMapping/>
  </p:clrMapOvr>
  <p:transition spd="slow">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D:\sate_Franta\Riquewihr_Haut_Rhin_Alsacia.6.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0" y="0"/>
            <a:ext cx="9144000" cy="6858000"/>
          </a:xfrm>
          <a:prstGeom prst="rect">
            <a:avLst/>
          </a:prstGeom>
          <a:noFill/>
        </p:spPr>
      </p:pic>
      <p:pic>
        <p:nvPicPr>
          <p:cNvPr id="3" name="Picture 2" descr="D:\sate_Franta\Riquewihr_Haut_Rhin_Alsacia.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5" name="Picture 4" descr="D:\top20\moyenage7.png"/>
          <p:cNvPicPr>
            <a:picLocks noChangeAspect="1" noChangeArrowheads="1"/>
          </p:cNvPicPr>
          <p:nvPr/>
        </p:nvPicPr>
        <p:blipFill>
          <a:blip r:embed="rId3" cstate="print">
            <a:duotone>
              <a:prstClr val="black"/>
              <a:srgbClr val="D9C3A5">
                <a:tint val="50000"/>
                <a:satMod val="180000"/>
              </a:srgbClr>
            </a:duotone>
            <a:lum contrast="30000"/>
          </a:blip>
          <a:srcRect/>
          <a:stretch>
            <a:fillRect/>
          </a:stretch>
        </p:blipFill>
        <p:spPr bwMode="auto">
          <a:xfrm>
            <a:off x="7467600" y="4267200"/>
            <a:ext cx="1493871" cy="2590800"/>
          </a:xfrm>
          <a:prstGeom prst="rect">
            <a:avLst/>
          </a:prstGeom>
          <a:noFill/>
        </p:spPr>
      </p:pic>
      <p:pic>
        <p:nvPicPr>
          <p:cNvPr id="6" name="Picture 5" descr="D:\top20\moyenage7.png"/>
          <p:cNvPicPr>
            <a:picLocks noChangeAspect="1" noChangeArrowheads="1"/>
          </p:cNvPicPr>
          <p:nvPr/>
        </p:nvPicPr>
        <p:blipFill>
          <a:blip r:embed="rId3" cstate="print">
            <a:lum contrast="10000"/>
          </a:blip>
          <a:srcRect/>
          <a:stretch>
            <a:fillRect/>
          </a:stretch>
        </p:blipFill>
        <p:spPr bwMode="auto">
          <a:xfrm>
            <a:off x="7467600" y="4267200"/>
            <a:ext cx="1493871" cy="2590800"/>
          </a:xfrm>
          <a:prstGeom prst="rect">
            <a:avLst/>
          </a:prstGeom>
          <a:noFill/>
        </p:spPr>
      </p:pic>
      <p:sp>
        <p:nvSpPr>
          <p:cNvPr id="7" name="Rectangle 6"/>
          <p:cNvSpPr/>
          <p:nvPr/>
        </p:nvSpPr>
        <p:spPr>
          <a:xfrm>
            <a:off x="4267200" y="152400"/>
            <a:ext cx="3380734" cy="369332"/>
          </a:xfrm>
          <a:prstGeom prst="rect">
            <a:avLst/>
          </a:prstGeom>
        </p:spPr>
        <p:txBody>
          <a:bodyPr wrap="none">
            <a:spAutoFit/>
          </a:bodyPr>
          <a:lstStyle/>
          <a:p>
            <a:r>
              <a:rPr lang="ro-RO" dirty="0">
                <a:solidFill>
                  <a:schemeClr val="accent2">
                    <a:lumMod val="75000"/>
                  </a:schemeClr>
                </a:solidFill>
                <a:latin typeface="Matura MT Script Capitals" pitchFamily="66" charset="0"/>
              </a:rPr>
              <a:t>Riquewihr </a:t>
            </a:r>
            <a:r>
              <a:rPr lang="en-US" dirty="0" smtClean="0">
                <a:solidFill>
                  <a:schemeClr val="accent2">
                    <a:lumMod val="75000"/>
                  </a:schemeClr>
                </a:solidFill>
                <a:latin typeface="Matura MT Script Capitals" pitchFamily="66" charset="0"/>
              </a:rPr>
              <a:t>, </a:t>
            </a:r>
            <a:r>
              <a:rPr lang="ro-RO" dirty="0" smtClean="0">
                <a:solidFill>
                  <a:schemeClr val="accent2">
                    <a:lumMod val="75000"/>
                  </a:schemeClr>
                </a:solidFill>
                <a:latin typeface="Matura MT Script Capitals" pitchFamily="66" charset="0"/>
              </a:rPr>
              <a:t>Rue </a:t>
            </a:r>
            <a:r>
              <a:rPr lang="ro-RO" dirty="0">
                <a:solidFill>
                  <a:schemeClr val="accent2">
                    <a:lumMod val="75000"/>
                  </a:schemeClr>
                </a:solidFill>
                <a:latin typeface="Matura MT Script Capitals" pitchFamily="66" charset="0"/>
              </a:rPr>
              <a:t>des Remparts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0"/>
                                        <p:tgtEl>
                                          <p:spTgt spid="6"/>
                                        </p:tgtEl>
                                      </p:cBhvr>
                                    </p:animEffect>
                                  </p:childTnLst>
                                </p:cTn>
                              </p:par>
                            </p:childTnLst>
                          </p:cTn>
                        </p:par>
                        <p:par>
                          <p:cTn id="11" fill="hold">
                            <p:stCondLst>
                              <p:cond delay="5000"/>
                            </p:stCondLst>
                            <p:childTnLst>
                              <p:par>
                                <p:cTn id="12" presetID="1"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D:\sate_Franta\untitled.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1" y="1"/>
            <a:ext cx="9146666" cy="6857999"/>
          </a:xfrm>
          <a:prstGeom prst="rect">
            <a:avLst/>
          </a:prstGeom>
          <a:noFill/>
        </p:spPr>
      </p:pic>
      <p:pic>
        <p:nvPicPr>
          <p:cNvPr id="3" name="Picture 2" descr="D:\sate_Franta\untitled.JPG"/>
          <p:cNvPicPr>
            <a:picLocks noChangeAspect="1" noChangeArrowheads="1"/>
          </p:cNvPicPr>
          <p:nvPr/>
        </p:nvPicPr>
        <p:blipFill>
          <a:blip r:embed="rId2" cstate="print"/>
          <a:srcRect/>
          <a:stretch>
            <a:fillRect/>
          </a:stretch>
        </p:blipFill>
        <p:spPr bwMode="auto">
          <a:xfrm>
            <a:off x="0" y="0"/>
            <a:ext cx="9146666" cy="6857999"/>
          </a:xfrm>
          <a:prstGeom prst="rect">
            <a:avLst/>
          </a:prstGeom>
          <a:noFill/>
        </p:spPr>
      </p:pic>
      <p:pic>
        <p:nvPicPr>
          <p:cNvPr id="9" name="Picture 2" descr="C:\Users\user\Desktop\top20\3955-0.jpg"/>
          <p:cNvPicPr>
            <a:picLocks noChangeAspect="1" noChangeArrowheads="1"/>
          </p:cNvPicPr>
          <p:nvPr/>
        </p:nvPicPr>
        <p:blipFill>
          <a:blip r:embed="rId3" cstate="print">
            <a:clrChange>
              <a:clrFrom>
                <a:srgbClr val="FFFFFF"/>
              </a:clrFrom>
              <a:clrTo>
                <a:srgbClr val="FFFFFF">
                  <a:alpha val="0"/>
                </a:srgbClr>
              </a:clrTo>
            </a:clrChange>
            <a:duotone>
              <a:prstClr val="black"/>
              <a:srgbClr val="D9C3A5">
                <a:tint val="50000"/>
                <a:satMod val="180000"/>
              </a:srgbClr>
            </a:duotone>
          </a:blip>
          <a:srcRect/>
          <a:stretch>
            <a:fillRect/>
          </a:stretch>
        </p:blipFill>
        <p:spPr bwMode="auto">
          <a:xfrm>
            <a:off x="6248400" y="4800600"/>
            <a:ext cx="1371600" cy="2057400"/>
          </a:xfrm>
          <a:prstGeom prst="rect">
            <a:avLst/>
          </a:prstGeom>
          <a:noFill/>
          <a:effectLst/>
        </p:spPr>
      </p:pic>
      <p:pic>
        <p:nvPicPr>
          <p:cNvPr id="10" name="Picture 2" descr="C:\Users\user\Desktop\top20\3955-0.jpg"/>
          <p:cNvPicPr>
            <a:picLocks noChangeAspect="1" noChangeArrowheads="1"/>
          </p:cNvPicPr>
          <p:nvPr/>
        </p:nvPicPr>
        <p:blipFill>
          <a:blip r:embed="rId3" cstate="print">
            <a:clrChange>
              <a:clrFrom>
                <a:srgbClr val="FFFFFF"/>
              </a:clrFrom>
              <a:clrTo>
                <a:srgbClr val="FFFFFF">
                  <a:alpha val="0"/>
                </a:srgbClr>
              </a:clrTo>
            </a:clrChange>
            <a:lum contrast="20000"/>
          </a:blip>
          <a:srcRect/>
          <a:stretch>
            <a:fillRect/>
          </a:stretch>
        </p:blipFill>
        <p:spPr bwMode="auto">
          <a:xfrm>
            <a:off x="6248400" y="4800600"/>
            <a:ext cx="1371600" cy="2057400"/>
          </a:xfrm>
          <a:prstGeom prst="rect">
            <a:avLst/>
          </a:prstGeom>
          <a:noFill/>
          <a:effectLst/>
        </p:spPr>
      </p:pic>
      <p:sp>
        <p:nvSpPr>
          <p:cNvPr id="11" name="Rectangle 10"/>
          <p:cNvSpPr/>
          <p:nvPr/>
        </p:nvSpPr>
        <p:spPr>
          <a:xfrm>
            <a:off x="5715000" y="152400"/>
            <a:ext cx="1268296" cy="369332"/>
          </a:xfrm>
          <a:prstGeom prst="rect">
            <a:avLst/>
          </a:prstGeom>
        </p:spPr>
        <p:txBody>
          <a:bodyPr wrap="none">
            <a:spAutoFit/>
          </a:bodyPr>
          <a:lstStyle/>
          <a:p>
            <a:r>
              <a:rPr lang="ro-RO" dirty="0" smtClean="0">
                <a:solidFill>
                  <a:schemeClr val="bg1">
                    <a:lumMod val="95000"/>
                  </a:schemeClr>
                </a:solidFill>
                <a:effectLst>
                  <a:outerShdw blurRad="38100" dist="38100" dir="2700000" algn="tl">
                    <a:srgbClr val="000000">
                      <a:alpha val="43137"/>
                    </a:srgbClr>
                  </a:outerShdw>
                </a:effectLst>
                <a:latin typeface="Matura MT Script Capitals" pitchFamily="66" charset="0"/>
              </a:rPr>
              <a:t>Riquewihr</a:t>
            </a:r>
            <a:endParaRPr lang="ro-RO" dirty="0"/>
          </a:p>
        </p:txBody>
      </p:sp>
      <p:sp>
        <p:nvSpPr>
          <p:cNvPr id="12" name="Rectangle 11"/>
          <p:cNvSpPr/>
          <p:nvPr/>
        </p:nvSpPr>
        <p:spPr>
          <a:xfrm>
            <a:off x="5334000" y="533400"/>
            <a:ext cx="2201693" cy="369332"/>
          </a:xfrm>
          <a:prstGeom prst="rect">
            <a:avLst/>
          </a:prstGeom>
        </p:spPr>
        <p:txBody>
          <a:bodyPr wrap="none">
            <a:spAutoFit/>
          </a:bodyPr>
          <a:lstStyle/>
          <a:p>
            <a:r>
              <a:rPr lang="fr-FR" dirty="0" smtClean="0">
                <a:solidFill>
                  <a:schemeClr val="bg1">
                    <a:lumMod val="95000"/>
                  </a:schemeClr>
                </a:solidFill>
                <a:effectLst>
                  <a:outerShdw blurRad="38100" dist="38100" dir="2700000" algn="tl">
                    <a:srgbClr val="000000">
                      <a:alpha val="43137"/>
                    </a:srgbClr>
                  </a:outerShdw>
                </a:effectLst>
                <a:latin typeface="Matura MT Script Capitals" pitchFamily="66" charset="0"/>
              </a:rPr>
              <a:t>Rue de la Caserne </a:t>
            </a:r>
            <a:endParaRPr lang="ro-RO" dirty="0">
              <a:solidFill>
                <a:schemeClr val="bg1">
                  <a:lumMod val="95000"/>
                </a:schemeClr>
              </a:solidFill>
              <a:effectLst>
                <a:outerShdw blurRad="38100" dist="38100" dir="2700000" algn="tl">
                  <a:srgbClr val="000000">
                    <a:alpha val="43137"/>
                  </a:srgbClr>
                </a:outerShdw>
              </a:effectLs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0"/>
                                        <p:tgtEl>
                                          <p:spTgt spid="10"/>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0"/>
                                        <p:tgtEl>
                                          <p:spTgt spid="10"/>
                                        </p:tgtEl>
                                      </p:cBhvr>
                                    </p:animEffect>
                                  </p:childTnLst>
                                </p:cTn>
                              </p:par>
                            </p:childTnLst>
                          </p:cTn>
                        </p:par>
                        <p:par>
                          <p:cTn id="14" fill="hold">
                            <p:stCondLst>
                              <p:cond delay="5000"/>
                            </p:stCondLst>
                            <p:childTnLst>
                              <p:par>
                                <p:cTn id="15" presetID="1"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par>
                          <p:cTn id="17" fill="hold">
                            <p:stCondLst>
                              <p:cond delay="5000"/>
                            </p:stCondLst>
                            <p:childTnLst>
                              <p:par>
                                <p:cTn id="18" presetID="1"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sate_Franta\Riquewihr_Haut_Rhin_Alsacia.3.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1" y="0"/>
            <a:ext cx="9143999" cy="6857999"/>
          </a:xfrm>
          <a:prstGeom prst="rect">
            <a:avLst/>
          </a:prstGeom>
          <a:noFill/>
        </p:spPr>
      </p:pic>
      <p:pic>
        <p:nvPicPr>
          <p:cNvPr id="3" name="Picture 2" descr="D:\sate_Franta\Riquewihr_Haut_Rhin_Alsacia.3.JPG"/>
          <p:cNvPicPr>
            <a:picLocks noChangeAspect="1" noChangeArrowheads="1"/>
          </p:cNvPicPr>
          <p:nvPr/>
        </p:nvPicPr>
        <p:blipFill>
          <a:blip r:embed="rId2" cstate="print"/>
          <a:srcRect/>
          <a:stretch>
            <a:fillRect/>
          </a:stretch>
        </p:blipFill>
        <p:spPr bwMode="auto">
          <a:xfrm>
            <a:off x="0" y="1"/>
            <a:ext cx="9143999" cy="6857999"/>
          </a:xfrm>
          <a:prstGeom prst="rect">
            <a:avLst/>
          </a:prstGeom>
          <a:noFill/>
        </p:spPr>
      </p:pic>
      <p:sp>
        <p:nvSpPr>
          <p:cNvPr id="8" name="TextBox 7"/>
          <p:cNvSpPr txBox="1"/>
          <p:nvPr/>
        </p:nvSpPr>
        <p:spPr>
          <a:xfrm>
            <a:off x="0" y="76200"/>
            <a:ext cx="4283545" cy="923330"/>
          </a:xfrm>
          <a:prstGeom prst="rect">
            <a:avLst/>
          </a:prstGeom>
          <a:noFill/>
        </p:spPr>
        <p:txBody>
          <a:bodyPr wrap="none" rtlCol="0">
            <a:spAutoFit/>
          </a:bodyPr>
          <a:lstStyle/>
          <a:p>
            <a:r>
              <a:rPr lang="fr-FR" dirty="0" smtClean="0">
                <a:solidFill>
                  <a:schemeClr val="bg1"/>
                </a:solidFill>
                <a:effectLst>
                  <a:outerShdw blurRad="38100" dist="38100" dir="2700000" algn="tl">
                    <a:srgbClr val="000000">
                      <a:alpha val="43137"/>
                    </a:srgbClr>
                  </a:outerShdw>
                </a:effectLst>
                <a:latin typeface="Matura MT Script Capitals" pitchFamily="66" charset="0"/>
              </a:rPr>
              <a:t>Ancienne maison de tonnelier (XVI</a:t>
            </a:r>
            <a:r>
              <a:rPr lang="fr-FR" baseline="30000" dirty="0" smtClean="0">
                <a:solidFill>
                  <a:schemeClr val="bg1"/>
                </a:solidFill>
                <a:effectLst>
                  <a:outerShdw blurRad="38100" dist="38100" dir="2700000" algn="tl">
                    <a:srgbClr val="000000">
                      <a:alpha val="43137"/>
                    </a:srgbClr>
                  </a:outerShdw>
                </a:effectLst>
                <a:latin typeface="Matura MT Script Capitals" pitchFamily="66" charset="0"/>
              </a:rPr>
              <a:t>e</a:t>
            </a:r>
            <a:r>
              <a:rPr lang="fr-FR" dirty="0" smtClean="0">
                <a:solidFill>
                  <a:schemeClr val="bg1"/>
                </a:solidFill>
                <a:effectLst>
                  <a:outerShdw blurRad="38100" dist="38100" dir="2700000" algn="tl">
                    <a:srgbClr val="000000">
                      <a:alpha val="43137"/>
                    </a:srgbClr>
                  </a:outerShdw>
                </a:effectLst>
                <a:latin typeface="Matura MT Script Capitals" pitchFamily="66" charset="0"/>
              </a:rPr>
              <a:t>),</a:t>
            </a:r>
          </a:p>
          <a:p>
            <a:r>
              <a:rPr lang="fr-FR" dirty="0" smtClean="0">
                <a:solidFill>
                  <a:schemeClr val="bg1"/>
                </a:solidFill>
                <a:effectLst>
                  <a:outerShdw blurRad="38100" dist="38100" dir="2700000" algn="tl">
                    <a:srgbClr val="000000">
                      <a:alpha val="43137"/>
                    </a:srgbClr>
                  </a:outerShdw>
                </a:effectLst>
                <a:latin typeface="Matura MT Script Capitals" pitchFamily="66" charset="0"/>
              </a:rPr>
              <a:t> 18 rue du Général-de-Gaulle</a:t>
            </a:r>
          </a:p>
          <a:p>
            <a:endParaRPr lang="ro-RO" dirty="0">
              <a:solidFill>
                <a:schemeClr val="bg1"/>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childTnLst>
                          </p:cTn>
                        </p:par>
                        <p:par>
                          <p:cTn id="8" fill="hold">
                            <p:stCondLst>
                              <p:cond delay="3000"/>
                            </p:stCondLst>
                            <p:childTnLst>
                              <p:par>
                                <p:cTn id="9" presetID="1"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sate_Franta\Riquewihr_Haut_Rhin_Alsacia.4.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1159462" y="0"/>
            <a:ext cx="10303462" cy="6884307"/>
          </a:xfrm>
          <a:prstGeom prst="rect">
            <a:avLst/>
          </a:prstGeom>
          <a:noFill/>
        </p:spPr>
      </p:pic>
      <p:pic>
        <p:nvPicPr>
          <p:cNvPr id="3" name="Picture 2" descr="D:\sate_Franta\Riquewihr_Haut_Rhin_Alsacia.4.JPG"/>
          <p:cNvPicPr>
            <a:picLocks noChangeAspect="1" noChangeArrowheads="1"/>
          </p:cNvPicPr>
          <p:nvPr/>
        </p:nvPicPr>
        <p:blipFill>
          <a:blip r:embed="rId2" cstate="print"/>
          <a:srcRect/>
          <a:stretch>
            <a:fillRect/>
          </a:stretch>
        </p:blipFill>
        <p:spPr bwMode="auto">
          <a:xfrm>
            <a:off x="-1159462" y="-26307"/>
            <a:ext cx="10303462" cy="6884307"/>
          </a:xfrm>
          <a:prstGeom prst="rect">
            <a:avLst/>
          </a:prstGeom>
          <a:noFill/>
        </p:spPr>
      </p:pic>
      <p:pic>
        <p:nvPicPr>
          <p:cNvPr id="5" name="Picture 5" descr="D:\top20\fata1.png"/>
          <p:cNvPicPr>
            <a:picLocks noChangeAspect="1" noChangeArrowheads="1"/>
          </p:cNvPicPr>
          <p:nvPr/>
        </p:nvPicPr>
        <p:blipFill>
          <a:blip r:embed="rId3" cstate="print">
            <a:duotone>
              <a:prstClr val="black"/>
              <a:srgbClr val="D9C3A5">
                <a:tint val="50000"/>
                <a:satMod val="180000"/>
              </a:srgbClr>
            </a:duotone>
            <a:lum contrast="10000"/>
          </a:blip>
          <a:srcRect/>
          <a:stretch>
            <a:fillRect/>
          </a:stretch>
        </p:blipFill>
        <p:spPr bwMode="auto">
          <a:xfrm>
            <a:off x="3048000" y="4237037"/>
            <a:ext cx="1554158" cy="2620963"/>
          </a:xfrm>
          <a:prstGeom prst="rect">
            <a:avLst/>
          </a:prstGeom>
          <a:noFill/>
        </p:spPr>
      </p:pic>
      <p:pic>
        <p:nvPicPr>
          <p:cNvPr id="6" name="Picture 5" descr="D:\top20\fata1.png"/>
          <p:cNvPicPr>
            <a:picLocks noChangeAspect="1" noChangeArrowheads="1"/>
          </p:cNvPicPr>
          <p:nvPr/>
        </p:nvPicPr>
        <p:blipFill>
          <a:blip r:embed="rId3" cstate="print">
            <a:lum contrast="10000"/>
          </a:blip>
          <a:srcRect/>
          <a:stretch>
            <a:fillRect/>
          </a:stretch>
        </p:blipFill>
        <p:spPr bwMode="auto">
          <a:xfrm>
            <a:off x="3048000" y="4237037"/>
            <a:ext cx="1554158" cy="2620963"/>
          </a:xfrm>
          <a:prstGeom prst="rect">
            <a:avLst/>
          </a:prstGeom>
          <a:noFill/>
        </p:spPr>
      </p:pic>
      <p:sp>
        <p:nvSpPr>
          <p:cNvPr id="7" name="TextBox 6"/>
          <p:cNvSpPr txBox="1"/>
          <p:nvPr/>
        </p:nvSpPr>
        <p:spPr>
          <a:xfrm>
            <a:off x="3761757" y="152400"/>
            <a:ext cx="5382243" cy="923330"/>
          </a:xfrm>
          <a:prstGeom prst="rect">
            <a:avLst/>
          </a:prstGeom>
          <a:noFill/>
        </p:spPr>
        <p:txBody>
          <a:bodyPr wrap="none" rtlCol="0">
            <a:spAutoFit/>
          </a:bodyPr>
          <a:lstStyle/>
          <a:p>
            <a:r>
              <a:rPr lang="fr-FR" dirty="0" smtClean="0">
                <a:solidFill>
                  <a:schemeClr val="accent1">
                    <a:lumMod val="60000"/>
                    <a:lumOff val="40000"/>
                  </a:schemeClr>
                </a:solidFill>
                <a:latin typeface="Matura MT Script Capitals" pitchFamily="66" charset="0"/>
              </a:rPr>
              <a:t>Ancienne maison de vigneron (XVI</a:t>
            </a:r>
            <a:r>
              <a:rPr lang="fr-FR" baseline="30000" dirty="0" smtClean="0">
                <a:solidFill>
                  <a:schemeClr val="accent1">
                    <a:lumMod val="60000"/>
                    <a:lumOff val="40000"/>
                  </a:schemeClr>
                </a:solidFill>
                <a:latin typeface="Matura MT Script Capitals" pitchFamily="66" charset="0"/>
              </a:rPr>
              <a:t>e</a:t>
            </a:r>
            <a:r>
              <a:rPr lang="fr-FR" dirty="0" smtClean="0">
                <a:solidFill>
                  <a:schemeClr val="accent1">
                    <a:lumMod val="60000"/>
                    <a:lumOff val="40000"/>
                  </a:schemeClr>
                </a:solidFill>
                <a:latin typeface="Matura MT Script Capitals" pitchFamily="66" charset="0"/>
              </a:rPr>
              <a:t>-XVII</a:t>
            </a:r>
            <a:r>
              <a:rPr lang="fr-FR" baseline="30000" dirty="0" smtClean="0">
                <a:solidFill>
                  <a:schemeClr val="accent1">
                    <a:lumMod val="60000"/>
                    <a:lumOff val="40000"/>
                  </a:schemeClr>
                </a:solidFill>
                <a:latin typeface="Matura MT Script Capitals" pitchFamily="66" charset="0"/>
              </a:rPr>
              <a:t>e</a:t>
            </a:r>
            <a:r>
              <a:rPr lang="fr-FR" dirty="0" smtClean="0">
                <a:solidFill>
                  <a:schemeClr val="accent1">
                    <a:lumMod val="60000"/>
                    <a:lumOff val="40000"/>
                  </a:schemeClr>
                </a:solidFill>
                <a:latin typeface="Matura MT Script Capitals" pitchFamily="66" charset="0"/>
              </a:rPr>
              <a:t>),</a:t>
            </a:r>
          </a:p>
          <a:p>
            <a:r>
              <a:rPr lang="fr-FR" dirty="0" smtClean="0">
                <a:solidFill>
                  <a:schemeClr val="accent1">
                    <a:lumMod val="60000"/>
                    <a:lumOff val="40000"/>
                  </a:schemeClr>
                </a:solidFill>
                <a:latin typeface="Matura MT Script Capitals" pitchFamily="66" charset="0"/>
              </a:rPr>
              <a:t> 18 rue de la Couronne</a:t>
            </a:r>
          </a:p>
          <a:p>
            <a:endParaRPr lang="ro-RO" dirty="0">
              <a:solidFill>
                <a:schemeClr val="accent1">
                  <a:lumMod val="60000"/>
                  <a:lumOff val="40000"/>
                </a:schemeClr>
              </a:solidFill>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childTnLst>
                                </p:cTn>
                              </p:par>
                            </p:childTnLst>
                          </p:cTn>
                        </p:par>
                        <p:par>
                          <p:cTn id="11" fill="hold">
                            <p:stCondLst>
                              <p:cond delay="3000"/>
                            </p:stCondLst>
                            <p:childTnLst>
                              <p:par>
                                <p:cTn id="12" presetID="0" presetClass="path" presetSubtype="0" repeatCount="indefinite" accel="50000" decel="50000" autoRev="1" fill="hold" nodeType="afterEffect">
                                  <p:stCondLst>
                                    <p:cond delay="0"/>
                                  </p:stCondLst>
                                  <p:childTnLst>
                                    <p:animMotion origin="layout" path="M -1.94444E-6 3.33333E-6 L 0.1217 0.00208 " pathEditMode="relative" rAng="0" ptsTypes="AA">
                                      <p:cBhvr>
                                        <p:cTn id="13" dur="5000" fill="hold"/>
                                        <p:tgtEl>
                                          <p:spTgt spid="3"/>
                                        </p:tgtEl>
                                        <p:attrNameLst>
                                          <p:attrName>ppt_x</p:attrName>
                                          <p:attrName>ppt_y</p:attrName>
                                        </p:attrNameLst>
                                      </p:cBhvr>
                                      <p:rCtr x="61" y="1"/>
                                    </p:animMotion>
                                  </p:childTnLst>
                                </p:cTn>
                              </p:par>
                              <p:par>
                                <p:cTn id="14" presetID="1"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sate_Franta\Barfleurmic.gif"/>
          <p:cNvPicPr>
            <a:picLocks noChangeAspect="1" noChangeArrowheads="1" noCrop="1"/>
          </p:cNvPicPr>
          <p:nvPr/>
        </p:nvPicPr>
        <p:blipFill>
          <a:blip r:embed="rId2" cstate="print">
            <a:lum bright="37000" contrast="-58000"/>
          </a:blip>
          <a:srcRect/>
          <a:stretch>
            <a:fillRect/>
          </a:stretch>
        </p:blipFill>
        <p:spPr bwMode="auto">
          <a:xfrm>
            <a:off x="0" y="0"/>
            <a:ext cx="9144000" cy="6858000"/>
          </a:xfrm>
          <a:prstGeom prst="rect">
            <a:avLst/>
          </a:prstGeom>
          <a:noFill/>
        </p:spPr>
      </p:pic>
      <p:sp>
        <p:nvSpPr>
          <p:cNvPr id="5" name="TextBox 4"/>
          <p:cNvSpPr txBox="1"/>
          <p:nvPr/>
        </p:nvSpPr>
        <p:spPr>
          <a:xfrm>
            <a:off x="1219200" y="6550223"/>
            <a:ext cx="813043" cy="307777"/>
          </a:xfrm>
          <a:prstGeom prst="rect">
            <a:avLst/>
          </a:prstGeom>
          <a:noFill/>
        </p:spPr>
        <p:txBody>
          <a:bodyPr wrap="none" rtlCol="0">
            <a:spAutoFit/>
          </a:bodyPr>
          <a:lstStyle/>
          <a:p>
            <a:r>
              <a:rPr lang="en-US" sz="1400" dirty="0" smtClean="0">
                <a:solidFill>
                  <a:schemeClr val="bg2"/>
                </a:solidFill>
                <a:effectLst>
                  <a:outerShdw blurRad="38100" dist="38100" dir="2700000" algn="tl">
                    <a:srgbClr val="000000">
                      <a:alpha val="43137"/>
                    </a:srgbClr>
                  </a:outerShdw>
                </a:effectLst>
                <a:latin typeface="Matura MT Script Capitals" pitchFamily="66" charset="0"/>
              </a:rPr>
              <a:t>Delia f</a:t>
            </a:r>
            <a:endParaRPr lang="ro-RO" sz="1400" dirty="0">
              <a:solidFill>
                <a:schemeClr val="bg2"/>
              </a:solidFill>
              <a:effectLst>
                <a:outerShdw blurRad="38100" dist="38100" dir="2700000" algn="tl">
                  <a:srgbClr val="000000">
                    <a:alpha val="43137"/>
                  </a:srgbClr>
                </a:outerShdw>
              </a:effectLst>
              <a:latin typeface="Matura MT Script Capitals" pitchFamily="66" charset="0"/>
            </a:endParaRPr>
          </a:p>
        </p:txBody>
      </p:sp>
      <p:pic>
        <p:nvPicPr>
          <p:cNvPr id="6" name="Picture 4" descr="D:\top20\306560c3.png"/>
          <p:cNvPicPr>
            <a:picLocks noChangeAspect="1" noChangeArrowheads="1"/>
          </p:cNvPicPr>
          <p:nvPr/>
        </p:nvPicPr>
        <p:blipFill>
          <a:blip r:embed="rId3" cstate="print"/>
          <a:srcRect/>
          <a:stretch>
            <a:fillRect/>
          </a:stretch>
        </p:blipFill>
        <p:spPr bwMode="auto">
          <a:xfrm>
            <a:off x="5610264" y="2362200"/>
            <a:ext cx="3533736" cy="4495800"/>
          </a:xfrm>
          <a:prstGeom prst="rect">
            <a:avLst/>
          </a:prstGeom>
          <a:noFill/>
        </p:spPr>
      </p:pic>
      <p:sp>
        <p:nvSpPr>
          <p:cNvPr id="7" name="Rectangle 6"/>
          <p:cNvSpPr/>
          <p:nvPr/>
        </p:nvSpPr>
        <p:spPr>
          <a:xfrm>
            <a:off x="457200" y="685800"/>
            <a:ext cx="5486400" cy="6063198"/>
          </a:xfrm>
          <a:prstGeom prst="rect">
            <a:avLst/>
          </a:prstGeom>
        </p:spPr>
        <p:txBody>
          <a:bodyPr wrap="square">
            <a:spAutoFit/>
          </a:bodyPr>
          <a:lstStyle/>
          <a:p>
            <a:r>
              <a:rPr lang="fr-FR" sz="1600" b="1" dirty="0" smtClean="0">
                <a:latin typeface="Matura MT Script Capitals" pitchFamily="66" charset="0"/>
              </a:rPr>
              <a:t>   Barfleur</a:t>
            </a:r>
            <a:r>
              <a:rPr lang="fr-FR" sz="1600" dirty="0" smtClean="0">
                <a:latin typeface="Matura MT Script Capitals" pitchFamily="66" charset="0"/>
              </a:rPr>
              <a:t> est une commune française, située dans le département de la Manche en région Basse-Normandie, peuplée de 641 habitants .</a:t>
            </a:r>
            <a:r>
              <a:rPr lang="fr-FR" sz="1600" dirty="0" smtClean="0"/>
              <a:t> </a:t>
            </a:r>
            <a:r>
              <a:rPr lang="fr-FR" sz="1600" dirty="0" smtClean="0">
                <a:latin typeface="Matura MT Script Capitals" pitchFamily="66" charset="0"/>
              </a:rPr>
              <a:t>Le port est sans doute ancien, mais on ne possède aucune trace de son nom antérieur : le nom actuel n'est pas antérieur au IX</a:t>
            </a:r>
            <a:r>
              <a:rPr lang="fr-FR" sz="1600" baseline="30000" dirty="0" smtClean="0">
                <a:latin typeface="Matura MT Script Capitals" pitchFamily="66" charset="0"/>
              </a:rPr>
              <a:t>e</a:t>
            </a:r>
            <a:r>
              <a:rPr lang="fr-FR" sz="1600" dirty="0" smtClean="0">
                <a:latin typeface="Matura MT Script Capitals" pitchFamily="66" charset="0"/>
              </a:rPr>
              <a:t> ou X</a:t>
            </a:r>
            <a:r>
              <a:rPr lang="fr-FR" sz="1600" baseline="30000" dirty="0" smtClean="0">
                <a:latin typeface="Matura MT Script Capitals" pitchFamily="66" charset="0"/>
              </a:rPr>
              <a:t>e</a:t>
            </a:r>
            <a:r>
              <a:rPr lang="fr-FR" sz="1600" dirty="0" smtClean="0">
                <a:latin typeface="Matura MT Script Capitals" pitchFamily="66" charset="0"/>
              </a:rPr>
              <a:t> siècle (les plus anciennes attestations datent du XI). En 1066, la bataille de Hastings marque le début de la conquête de l'Angleterre par les Normands parmi lesquels figurent de nombreux </a:t>
            </a:r>
            <a:r>
              <a:rPr lang="fr-FR" sz="1600" dirty="0" err="1" smtClean="0">
                <a:latin typeface="Matura MT Script Capitals" pitchFamily="66" charset="0"/>
              </a:rPr>
              <a:t>Cotentinais</a:t>
            </a:r>
            <a:r>
              <a:rPr lang="fr-FR" sz="1600" dirty="0" smtClean="0">
                <a:latin typeface="Matura MT Script Capitals" pitchFamily="66" charset="0"/>
              </a:rPr>
              <a:t> et </a:t>
            </a:r>
            <a:r>
              <a:rPr lang="fr-FR" sz="1600" dirty="0" err="1" smtClean="0">
                <a:latin typeface="Matura MT Script Capitals" pitchFamily="66" charset="0"/>
              </a:rPr>
              <a:t>Avranchinais</a:t>
            </a:r>
            <a:r>
              <a:rPr lang="fr-FR" sz="1600" dirty="0" smtClean="0">
                <a:latin typeface="Matura MT Script Capitals" pitchFamily="66" charset="0"/>
              </a:rPr>
              <a:t>. Sur le port de Barfleur fixé sur un rocher, un médaillon rappelle que Guillaume le Conquérant fit sur le </a:t>
            </a:r>
            <a:r>
              <a:rPr lang="fr-FR" sz="1600" i="1" dirty="0" smtClean="0">
                <a:latin typeface="Matura MT Script Capitals" pitchFamily="66" charset="0"/>
              </a:rPr>
              <a:t>Mora</a:t>
            </a:r>
            <a:r>
              <a:rPr lang="fr-FR" sz="1600" dirty="0" smtClean="0">
                <a:latin typeface="Matura MT Script Capitals" pitchFamily="66" charset="0"/>
              </a:rPr>
              <a:t> la traversée depuis Barfleur piloté par un jeune </a:t>
            </a:r>
            <a:r>
              <a:rPr lang="fr-FR" sz="1600" dirty="0" err="1" smtClean="0">
                <a:latin typeface="Matura MT Script Capitals" pitchFamily="66" charset="0"/>
              </a:rPr>
              <a:t>Barfleurais</a:t>
            </a:r>
            <a:r>
              <a:rPr lang="fr-FR" sz="1600" dirty="0" smtClean="0">
                <a:latin typeface="Matura MT Script Capitals" pitchFamily="66" charset="0"/>
              </a:rPr>
              <a:t>, Étienne.</a:t>
            </a:r>
            <a:br>
              <a:rPr lang="fr-FR" sz="1600" dirty="0" smtClean="0">
                <a:latin typeface="Matura MT Script Capitals" pitchFamily="66" charset="0"/>
              </a:rPr>
            </a:br>
            <a:r>
              <a:rPr lang="fr-FR" sz="1600" dirty="0" smtClean="0">
                <a:latin typeface="Matura MT Script Capitals" pitchFamily="66" charset="0"/>
              </a:rPr>
              <a:t>Il débarquera à </a:t>
            </a:r>
            <a:r>
              <a:rPr lang="fr-FR" sz="1600" dirty="0" err="1" smtClean="0">
                <a:latin typeface="Matura MT Script Capitals" pitchFamily="66" charset="0"/>
              </a:rPr>
              <a:t>Pevensey</a:t>
            </a:r>
            <a:r>
              <a:rPr lang="fr-FR" sz="1600" dirty="0" smtClean="0">
                <a:latin typeface="Matura MT Script Capitals" pitchFamily="66" charset="0"/>
              </a:rPr>
              <a:t> dans le Sussex de l'Est, le 28 septembre 1066. Le 14 octobre, il défait son compétiteur Harold à la bataille d'Hastings, durant laquelle ce dernier est tué, et reçoit la couronne anglo-saxonne le 25 décembre 1066 dans l'abbaye de Westminster.</a:t>
            </a:r>
            <a:r>
              <a:rPr lang="fr-FR" sz="1600" dirty="0" smtClean="0"/>
              <a:t> </a:t>
            </a:r>
            <a:r>
              <a:rPr lang="fr-FR" sz="1600" dirty="0" smtClean="0">
                <a:latin typeface="Matura MT Script Capitals" pitchFamily="66" charset="0"/>
              </a:rPr>
              <a:t>En 1346, Barfleur est détruite par les troupes anglaises d'Édouard III, débarquées à Saint-Vaast-la-Hougue. L'église actuellement en bord de mer était à l'époque au milieu de la ville, la mer ayant </a:t>
            </a:r>
            <a:r>
              <a:rPr lang="fr-FR" sz="1600" i="1" dirty="0" smtClean="0">
                <a:latin typeface="Matura MT Script Capitals" pitchFamily="66" charset="0"/>
              </a:rPr>
              <a:t>rongé</a:t>
            </a:r>
            <a:r>
              <a:rPr lang="fr-FR" sz="1600" dirty="0" smtClean="0">
                <a:latin typeface="Matura MT Script Capitals" pitchFamily="66" charset="0"/>
              </a:rPr>
              <a:t> la côte.</a:t>
            </a:r>
            <a:r>
              <a:rPr lang="fr-FR" sz="1600" dirty="0" smtClean="0"/>
              <a:t> </a:t>
            </a:r>
            <a:r>
              <a:rPr lang="fr-FR" sz="1600" dirty="0" smtClean="0">
                <a:latin typeface="Matura MT Script Capitals" pitchFamily="66" charset="0"/>
              </a:rPr>
              <a:t>Barfleur est aujourd'hui  </a:t>
            </a:r>
          </a:p>
          <a:p>
            <a:r>
              <a:rPr lang="fr-FR" sz="1600" dirty="0" smtClean="0">
                <a:latin typeface="Matura MT Script Capitals" pitchFamily="66" charset="0"/>
              </a:rPr>
              <a:t>  gratifiée du label des plus beaux villages de France.</a:t>
            </a:r>
          </a:p>
          <a:p>
            <a:endParaRPr lang="fr-FR" sz="1600" dirty="0" smtClean="0">
              <a:latin typeface="Matura MT Script Capitals" pitchFamily="66" charset="0"/>
            </a:endParaRPr>
          </a:p>
          <a:p>
            <a:endParaRPr lang="ro-RO" sz="1600" dirty="0">
              <a:latin typeface="Matura MT Script Capitals" pitchFamily="66" charset="0"/>
            </a:endParaRPr>
          </a:p>
        </p:txBody>
      </p:sp>
      <p:sp>
        <p:nvSpPr>
          <p:cNvPr id="8" name="Rounded Rectangle 7"/>
          <p:cNvSpPr/>
          <p:nvPr/>
        </p:nvSpPr>
        <p:spPr>
          <a:xfrm>
            <a:off x="304800" y="533400"/>
            <a:ext cx="5638800" cy="5867400"/>
          </a:xfrm>
          <a:prstGeom prst="roundRect">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9" name="Rectangle 8"/>
          <p:cNvSpPr/>
          <p:nvPr/>
        </p:nvSpPr>
        <p:spPr>
          <a:xfrm>
            <a:off x="533400" y="76200"/>
            <a:ext cx="8351710" cy="461665"/>
          </a:xfrm>
          <a:prstGeom prst="rect">
            <a:avLst/>
          </a:prstGeom>
        </p:spPr>
        <p:txBody>
          <a:bodyPr wrap="none">
            <a:spAutoFit/>
          </a:bodyPr>
          <a:lstStyle/>
          <a:p>
            <a:r>
              <a:rPr lang="fr-FR" sz="2400" dirty="0" smtClean="0">
                <a:latin typeface="Matura MT Script Capitals" pitchFamily="66" charset="0"/>
              </a:rPr>
              <a:t>Barfleur , Département de la Manche , Basse-Normandie</a:t>
            </a:r>
            <a:endParaRPr lang="ro-RO" sz="2400" dirty="0">
              <a:latin typeface="Matura MT Script Capitals" pitchFamily="66" charset="0"/>
            </a:endParaRPr>
          </a:p>
        </p:txBody>
      </p:sp>
    </p:spTree>
  </p:cSld>
  <p:clrMapOvr>
    <a:masterClrMapping/>
  </p:clrMapOvr>
  <p:transition spd="slow">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D:\sate_Franta\Barfleurmic.gif"/>
          <p:cNvPicPr>
            <a:picLocks noChangeAspect="1" noChangeArrowheads="1" noCrop="1"/>
          </p:cNvPicPr>
          <p:nvPr/>
        </p:nvPicPr>
        <p:blipFill>
          <a:blip r:embed="rId2" cstate="print">
            <a:duotone>
              <a:prstClr val="black"/>
              <a:srgbClr val="D9C3A5">
                <a:tint val="50000"/>
                <a:satMod val="180000"/>
              </a:srgbClr>
            </a:duotone>
          </a:blip>
          <a:srcRect/>
          <a:stretch>
            <a:fillRect/>
          </a:stretch>
        </p:blipFill>
        <p:spPr bwMode="auto">
          <a:xfrm>
            <a:off x="0" y="0"/>
            <a:ext cx="9144000" cy="6858000"/>
          </a:xfrm>
          <a:prstGeom prst="rect">
            <a:avLst/>
          </a:prstGeom>
          <a:noFill/>
        </p:spPr>
      </p:pic>
      <p:pic>
        <p:nvPicPr>
          <p:cNvPr id="4" name="Picture 3" descr="D:\sate_Franta\Barfleurmic.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sp>
        <p:nvSpPr>
          <p:cNvPr id="5" name="Rectangle 4"/>
          <p:cNvSpPr/>
          <p:nvPr/>
        </p:nvSpPr>
        <p:spPr>
          <a:xfrm>
            <a:off x="4724400" y="152400"/>
            <a:ext cx="2149563" cy="400110"/>
          </a:xfrm>
          <a:prstGeom prst="rect">
            <a:avLst/>
          </a:prstGeom>
        </p:spPr>
        <p:txBody>
          <a:bodyPr wrap="none">
            <a:spAutoFit/>
          </a:bodyPr>
          <a:lstStyle/>
          <a:p>
            <a:r>
              <a:rPr lang="fr-FR" sz="2000" dirty="0" smtClean="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rPr>
              <a:t>Port de Barfleur</a:t>
            </a:r>
            <a:endParaRPr lang="ro-RO" sz="2000" dirty="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endParaRPr>
          </a:p>
        </p:txBody>
      </p:sp>
      <p:sp>
        <p:nvSpPr>
          <p:cNvPr id="6" name="TextBox 5"/>
          <p:cNvSpPr txBox="1"/>
          <p:nvPr/>
        </p:nvSpPr>
        <p:spPr>
          <a:xfrm>
            <a:off x="1219200" y="6550223"/>
            <a:ext cx="813043" cy="307777"/>
          </a:xfrm>
          <a:prstGeom prst="rect">
            <a:avLst/>
          </a:prstGeom>
          <a:noFill/>
        </p:spPr>
        <p:txBody>
          <a:bodyPr wrap="none" rtlCol="0">
            <a:spAutoFit/>
          </a:bodyPr>
          <a:lstStyle/>
          <a:p>
            <a:r>
              <a:rPr lang="en-US" sz="1400" dirty="0" smtClean="0">
                <a:solidFill>
                  <a:schemeClr val="bg2"/>
                </a:solidFill>
                <a:effectLst>
                  <a:outerShdw blurRad="38100" dist="38100" dir="2700000" algn="tl">
                    <a:srgbClr val="000000">
                      <a:alpha val="43137"/>
                    </a:srgbClr>
                  </a:outerShdw>
                </a:effectLst>
                <a:latin typeface="Matura MT Script Capitals" pitchFamily="66" charset="0"/>
              </a:rPr>
              <a:t>Delia f</a:t>
            </a:r>
            <a:endParaRPr lang="ro-RO" sz="1400" dirty="0">
              <a:solidFill>
                <a:schemeClr val="bg2"/>
              </a:solidFill>
              <a:effectLst>
                <a:outerShdw blurRad="38100" dist="38100" dir="2700000" algn="tl">
                  <a:srgbClr val="000000">
                    <a:alpha val="43137"/>
                  </a:srgbClr>
                </a:outerShdw>
              </a:effectLst>
              <a:latin typeface="Matura MT Script Capitals" pitchFamily="66" charset="0"/>
            </a:endParaRPr>
          </a:p>
        </p:txBody>
      </p:sp>
      <p:pic>
        <p:nvPicPr>
          <p:cNvPr id="1028" name="Picture 4" descr="D:\top20\306560c3.png"/>
          <p:cNvPicPr>
            <a:picLocks noChangeAspect="1" noChangeArrowheads="1"/>
          </p:cNvPicPr>
          <p:nvPr/>
        </p:nvPicPr>
        <p:blipFill>
          <a:blip r:embed="rId3" cstate="print">
            <a:duotone>
              <a:prstClr val="black"/>
              <a:srgbClr val="D9C3A5">
                <a:tint val="50000"/>
                <a:satMod val="180000"/>
              </a:srgbClr>
            </a:duotone>
          </a:blip>
          <a:srcRect/>
          <a:stretch>
            <a:fillRect/>
          </a:stretch>
        </p:blipFill>
        <p:spPr bwMode="auto">
          <a:xfrm>
            <a:off x="5610264" y="2362200"/>
            <a:ext cx="3533736" cy="4495800"/>
          </a:xfrm>
          <a:prstGeom prst="rect">
            <a:avLst/>
          </a:prstGeom>
          <a:noFill/>
        </p:spPr>
      </p:pic>
      <p:pic>
        <p:nvPicPr>
          <p:cNvPr id="8" name="Picture 4" descr="D:\top20\306560c3.png"/>
          <p:cNvPicPr>
            <a:picLocks noChangeAspect="1" noChangeArrowheads="1"/>
          </p:cNvPicPr>
          <p:nvPr/>
        </p:nvPicPr>
        <p:blipFill>
          <a:blip r:embed="rId3" cstate="print"/>
          <a:srcRect/>
          <a:stretch>
            <a:fillRect/>
          </a:stretch>
        </p:blipFill>
        <p:spPr bwMode="auto">
          <a:xfrm>
            <a:off x="5610264" y="2362200"/>
            <a:ext cx="3533736" cy="44958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0"/>
                                        <p:tgtEl>
                                          <p:spTgt spid="8"/>
                                        </p:tgtEl>
                                      </p:cBhvr>
                                    </p:animEffect>
                                  </p:childTnLst>
                                </p:cTn>
                              </p:par>
                            </p:childTnLst>
                          </p:cTn>
                        </p:par>
                        <p:par>
                          <p:cTn id="11" fill="hold">
                            <p:stCondLst>
                              <p:cond delay="5000"/>
                            </p:stCondLst>
                            <p:childTnLst>
                              <p:par>
                                <p:cTn id="12" presetID="1"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sate_Franta\barfleur3.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1" y="1"/>
            <a:ext cx="9143999" cy="6857999"/>
          </a:xfrm>
          <a:prstGeom prst="rect">
            <a:avLst/>
          </a:prstGeom>
          <a:noFill/>
        </p:spPr>
      </p:pic>
      <p:pic>
        <p:nvPicPr>
          <p:cNvPr id="3" name="Picture 2" descr="D:\sate_Franta\barfleur3.JPG"/>
          <p:cNvPicPr>
            <a:picLocks noChangeAspect="1" noChangeArrowheads="1"/>
          </p:cNvPicPr>
          <p:nvPr/>
        </p:nvPicPr>
        <p:blipFill>
          <a:blip r:embed="rId2" cstate="print"/>
          <a:srcRect/>
          <a:stretch>
            <a:fillRect/>
          </a:stretch>
        </p:blipFill>
        <p:spPr bwMode="auto">
          <a:xfrm>
            <a:off x="0" y="0"/>
            <a:ext cx="9143999" cy="6857999"/>
          </a:xfrm>
          <a:prstGeom prst="rect">
            <a:avLst/>
          </a:prstGeom>
          <a:noFill/>
        </p:spPr>
      </p:pic>
      <p:sp>
        <p:nvSpPr>
          <p:cNvPr id="4" name="Rectangle 3"/>
          <p:cNvSpPr/>
          <p:nvPr/>
        </p:nvSpPr>
        <p:spPr>
          <a:xfrm>
            <a:off x="3733800" y="228600"/>
            <a:ext cx="3768596" cy="400110"/>
          </a:xfrm>
          <a:prstGeom prst="rect">
            <a:avLst/>
          </a:prstGeom>
        </p:spPr>
        <p:txBody>
          <a:bodyPr wrap="none">
            <a:spAutoFit/>
          </a:bodyPr>
          <a:lstStyle/>
          <a:p>
            <a:r>
              <a:rPr lang="fr-FR" sz="2000" dirty="0" smtClean="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rPr>
              <a:t>Port de Barfleur à marée basse</a:t>
            </a:r>
            <a:endParaRPr lang="ro-RO" sz="2000" dirty="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childTnLst>
                          </p:cTn>
                        </p:par>
                        <p:par>
                          <p:cTn id="8" fill="hold">
                            <p:stCondLst>
                              <p:cond delay="3000"/>
                            </p:stCondLst>
                            <p:childTnLst>
                              <p:par>
                                <p:cTn id="9" presetID="1"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test\Desktop\det_hs_village_12_barfleur_panorama_office_barfleur.jpg"/>
          <p:cNvPicPr>
            <a:picLocks noChangeAspect="1" noChangeArrowheads="1"/>
          </p:cNvPicPr>
          <p:nvPr/>
        </p:nvPicPr>
        <p:blipFill>
          <a:blip r:embed="rId2" cstate="print">
            <a:lum bright="43000" contrast="-65000"/>
          </a:blip>
          <a:srcRect/>
          <a:stretch>
            <a:fillRect/>
          </a:stretch>
        </p:blipFill>
        <p:spPr bwMode="auto">
          <a:xfrm>
            <a:off x="0" y="0"/>
            <a:ext cx="9144000" cy="6858000"/>
          </a:xfrm>
          <a:prstGeom prst="rect">
            <a:avLst/>
          </a:prstGeom>
          <a:noFill/>
        </p:spPr>
      </p:pic>
      <p:pic>
        <p:nvPicPr>
          <p:cNvPr id="4" name="Picture 2" descr="C:\Documents and Settings\test\Desktop\det_hs_village_12_barfleur_panorama_office_barfleur.jpg"/>
          <p:cNvPicPr>
            <a:picLocks noChangeAspect="1" noChangeArrowheads="1"/>
          </p:cNvPicPr>
          <p:nvPr/>
        </p:nvPicPr>
        <p:blipFill>
          <a:blip r:embed="rId2" cstate="print">
            <a:grayscl/>
          </a:blip>
          <a:srcRect/>
          <a:stretch>
            <a:fillRect/>
          </a:stretch>
        </p:blipFill>
        <p:spPr bwMode="auto">
          <a:xfrm>
            <a:off x="304800" y="762000"/>
            <a:ext cx="8572501" cy="5524500"/>
          </a:xfrm>
          <a:prstGeom prst="rect">
            <a:avLst/>
          </a:prstGeom>
          <a:noFill/>
        </p:spPr>
      </p:pic>
      <p:pic>
        <p:nvPicPr>
          <p:cNvPr id="5" name="Picture 2" descr="C:\Documents and Settings\test\Desktop\det_hs_village_12_barfleur_panorama_office_barfleur.jpg"/>
          <p:cNvPicPr>
            <a:picLocks noChangeAspect="1" noChangeArrowheads="1"/>
          </p:cNvPicPr>
          <p:nvPr/>
        </p:nvPicPr>
        <p:blipFill>
          <a:blip r:embed="rId2" cstate="print"/>
          <a:srcRect/>
          <a:stretch>
            <a:fillRect/>
          </a:stretch>
        </p:blipFill>
        <p:spPr bwMode="auto">
          <a:xfrm>
            <a:off x="304800" y="762000"/>
            <a:ext cx="8572501" cy="5524500"/>
          </a:xfrm>
          <a:prstGeom prst="rect">
            <a:avLst/>
          </a:prstGeom>
          <a:ln w="3175">
            <a:solidFill>
              <a:schemeClr val="tx1"/>
            </a:solidFill>
          </a:ln>
          <a:effectLst>
            <a:outerShdw blurRad="292100" dist="139700" dir="2700000" algn="tl" rotWithShape="0">
              <a:srgbClr val="333333">
                <a:alpha val="65000"/>
              </a:srgbClr>
            </a:outerShdw>
          </a:effectLst>
        </p:spPr>
      </p:pic>
      <p:sp>
        <p:nvSpPr>
          <p:cNvPr id="6" name="Rectangle 5"/>
          <p:cNvSpPr/>
          <p:nvPr/>
        </p:nvSpPr>
        <p:spPr>
          <a:xfrm>
            <a:off x="3886200" y="0"/>
            <a:ext cx="1205586" cy="400110"/>
          </a:xfrm>
          <a:prstGeom prst="rect">
            <a:avLst/>
          </a:prstGeom>
        </p:spPr>
        <p:txBody>
          <a:bodyPr wrap="none">
            <a:spAutoFit/>
          </a:bodyPr>
          <a:lstStyle/>
          <a:p>
            <a:r>
              <a:rPr lang="fr-FR" sz="2000" dirty="0" smtClean="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rPr>
              <a:t>Barfleur</a:t>
            </a:r>
            <a:endParaRPr lang="ro-RO" sz="2000"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sate_Franta\Bonneval_sur_Arc.JPG"/>
          <p:cNvPicPr>
            <a:picLocks noChangeAspect="1" noChangeArrowheads="1"/>
          </p:cNvPicPr>
          <p:nvPr/>
        </p:nvPicPr>
        <p:blipFill>
          <a:blip r:embed="rId2" cstate="print">
            <a:lum bright="43000" contrast="-61000"/>
          </a:blip>
          <a:srcRect/>
          <a:stretch>
            <a:fillRect/>
          </a:stretch>
        </p:blipFill>
        <p:spPr bwMode="auto">
          <a:xfrm>
            <a:off x="1979" y="0"/>
            <a:ext cx="9142021" cy="6858000"/>
          </a:xfrm>
          <a:prstGeom prst="rect">
            <a:avLst/>
          </a:prstGeom>
          <a:noFill/>
        </p:spPr>
      </p:pic>
      <p:sp>
        <p:nvSpPr>
          <p:cNvPr id="3" name="Rectangle 2"/>
          <p:cNvSpPr/>
          <p:nvPr/>
        </p:nvSpPr>
        <p:spPr>
          <a:xfrm>
            <a:off x="533400" y="1143000"/>
            <a:ext cx="8229600" cy="5570756"/>
          </a:xfrm>
          <a:prstGeom prst="rect">
            <a:avLst/>
          </a:prstGeom>
        </p:spPr>
        <p:txBody>
          <a:bodyPr wrap="square">
            <a:spAutoFit/>
          </a:bodyPr>
          <a:lstStyle/>
          <a:p>
            <a:r>
              <a:rPr lang="fr-FR" sz="1600" b="1" dirty="0" smtClean="0">
                <a:latin typeface="Matura MT Script Capitals" pitchFamily="66" charset="0"/>
              </a:rPr>
              <a:t>       </a:t>
            </a:r>
            <a:r>
              <a:rPr lang="fr-FR" sz="1600" dirty="0" smtClean="0">
                <a:latin typeface="Matura MT Script Capitals" pitchFamily="66" charset="0"/>
              </a:rPr>
              <a:t>Bonneval-sur-Arc</a:t>
            </a:r>
            <a:r>
              <a:rPr lang="fr-FR" sz="1600" dirty="0">
                <a:latin typeface="Matura MT Script Capitals" pitchFamily="66" charset="0"/>
              </a:rPr>
              <a:t> est une commune française située dans le département de la Savoie en région Rhône-Alpes. Ce village savoyard situé au fin fond de la vallée de la Haute-Maurienne dans le parc naturel de la Vanoise a été classé parmi les 151 plus beaux villages de France.</a:t>
            </a:r>
          </a:p>
          <a:p>
            <a:r>
              <a:rPr lang="fr-FR" sz="1600" dirty="0">
                <a:latin typeface="Matura MT Script Capitals" pitchFamily="66" charset="0"/>
              </a:rPr>
              <a:t>L'authenticité des lieux est un merveilleux exemple de ce que fut et de ce qu'est la vie dans les Alpes. L'architecture traditionnelle, l'urbanisme et la disposition de la commune sont un témoin rare de la vie d'antan et encore préservée de toute influence contemporaine</a:t>
            </a:r>
            <a:r>
              <a:rPr lang="fr-FR" sz="1600" dirty="0" smtClean="0">
                <a:latin typeface="Matura MT Script Capitals" pitchFamily="66" charset="0"/>
              </a:rPr>
              <a:t>.</a:t>
            </a:r>
            <a:r>
              <a:rPr lang="fr-FR" sz="1600" dirty="0"/>
              <a:t> </a:t>
            </a:r>
            <a:endParaRPr lang="fr-FR" sz="1600" dirty="0" smtClean="0"/>
          </a:p>
          <a:p>
            <a:r>
              <a:rPr lang="fr-FR" sz="1600" dirty="0" smtClean="0">
                <a:latin typeface="Matura MT Script Capitals" pitchFamily="66" charset="0"/>
              </a:rPr>
              <a:t>Le </a:t>
            </a:r>
            <a:r>
              <a:rPr lang="fr-FR" sz="1600" dirty="0">
                <a:latin typeface="Matura MT Script Capitals" pitchFamily="66" charset="0"/>
              </a:rPr>
              <a:t>village </a:t>
            </a:r>
            <a:r>
              <a:rPr lang="fr-FR" sz="1600" dirty="0" smtClean="0">
                <a:latin typeface="Matura MT Script Capitals" pitchFamily="66" charset="0"/>
              </a:rPr>
              <a:t>se </a:t>
            </a:r>
            <a:r>
              <a:rPr lang="fr-FR" sz="1600" dirty="0">
                <a:latin typeface="Matura MT Script Capitals" pitchFamily="66" charset="0"/>
              </a:rPr>
              <a:t>situe à une altitude de 1 850 m</a:t>
            </a:r>
            <a:r>
              <a:rPr lang="fr-FR" sz="1600" dirty="0" smtClean="0">
                <a:latin typeface="Matura MT Script Capitals" pitchFamily="66" charset="0"/>
              </a:rPr>
              <a:t>.</a:t>
            </a:r>
            <a:r>
              <a:rPr lang="fr-FR" sz="1600" dirty="0"/>
              <a:t> </a:t>
            </a:r>
            <a:endParaRPr lang="fr-FR" sz="1600" dirty="0" smtClean="0"/>
          </a:p>
          <a:p>
            <a:r>
              <a:rPr lang="fr-FR" sz="1600" dirty="0" smtClean="0">
                <a:latin typeface="Matura MT Script Capitals" pitchFamily="66" charset="0"/>
              </a:rPr>
              <a:t>Les </a:t>
            </a:r>
            <a:r>
              <a:rPr lang="fr-FR" sz="1600" dirty="0">
                <a:latin typeface="Matura MT Script Capitals" pitchFamily="66" charset="0"/>
              </a:rPr>
              <a:t>premiers habitants de ce qui constitue aujourd'hui le territoire de la commune de Bonneval-sur-Arc auraient été des pâtres piémontais qui amenaient leur troupeaux pour les faire paître l'été avant de retourner chez eux pour l'hiver. C'est vers le </a:t>
            </a:r>
            <a:r>
              <a:rPr lang="fr-FR" sz="1600" cap="small" dirty="0" smtClean="0">
                <a:latin typeface="Matura MT Script Capitals" pitchFamily="66" charset="0"/>
              </a:rPr>
              <a:t> </a:t>
            </a:r>
            <a:r>
              <a:rPr lang="fr-FR" sz="1600" cap="small" dirty="0" err="1" smtClean="0">
                <a:latin typeface="Matura MT Script Capitals" pitchFamily="66" charset="0"/>
              </a:rPr>
              <a:t>v</a:t>
            </a:r>
            <a:r>
              <a:rPr lang="fr-FR" sz="1600" baseline="30000" dirty="0" err="1" smtClean="0">
                <a:latin typeface="Matura MT Script Capitals" pitchFamily="66" charset="0"/>
              </a:rPr>
              <a:t>e</a:t>
            </a:r>
            <a:r>
              <a:rPr lang="fr-FR" sz="1600" baseline="30000" dirty="0" smtClean="0">
                <a:latin typeface="Matura MT Script Capitals" pitchFamily="66" charset="0"/>
              </a:rPr>
              <a:t> </a:t>
            </a:r>
            <a:r>
              <a:rPr lang="fr-FR" sz="1600" dirty="0">
                <a:latin typeface="Matura MT Script Capitals" pitchFamily="66" charset="0"/>
              </a:rPr>
              <a:t> ou </a:t>
            </a:r>
            <a:r>
              <a:rPr lang="fr-FR" sz="1600" cap="small" dirty="0">
                <a:latin typeface="Matura MT Script Capitals" pitchFamily="66" charset="0"/>
              </a:rPr>
              <a:t>vi</a:t>
            </a:r>
            <a:r>
              <a:rPr lang="fr-FR" sz="1600" baseline="30000" dirty="0">
                <a:latin typeface="Matura MT Script Capitals" pitchFamily="66" charset="0"/>
              </a:rPr>
              <a:t>e</a:t>
            </a:r>
            <a:r>
              <a:rPr lang="fr-FR" sz="1600" dirty="0">
                <a:latin typeface="Matura MT Script Capitals" pitchFamily="66" charset="0"/>
              </a:rPr>
              <a:t> siècle que ces pâtres se seraient installés à l'année dans deux villages : </a:t>
            </a:r>
            <a:r>
              <a:rPr lang="fr-FR" sz="1600" dirty="0" err="1">
                <a:latin typeface="Matura MT Script Capitals" pitchFamily="66" charset="0"/>
              </a:rPr>
              <a:t>Faudan</a:t>
            </a:r>
            <a:r>
              <a:rPr lang="fr-FR" sz="1600" dirty="0">
                <a:latin typeface="Matura MT Script Capitals" pitchFamily="66" charset="0"/>
              </a:rPr>
              <a:t> et l'Ecot. Au </a:t>
            </a:r>
            <a:r>
              <a:rPr lang="fr-FR" sz="1600" cap="small" dirty="0" err="1">
                <a:latin typeface="Matura MT Script Capitals" pitchFamily="66" charset="0"/>
              </a:rPr>
              <a:t>viii</a:t>
            </a:r>
            <a:r>
              <a:rPr lang="fr-FR" sz="1600" baseline="30000" dirty="0" err="1">
                <a:latin typeface="Matura MT Script Capitals" pitchFamily="66" charset="0"/>
              </a:rPr>
              <a:t>e</a:t>
            </a:r>
            <a:r>
              <a:rPr lang="fr-FR" sz="1600" dirty="0">
                <a:latin typeface="Matura MT Script Capitals" pitchFamily="66" charset="0"/>
              </a:rPr>
              <a:t> siècle, arrivent également des barbares refoulés par les chrétiens dans la plaine de Bessans ; sur place, ces nouveaux habitants exploitèrent alors les grandes forêts existantes, ainsi que des mines de métaux (notamment de fer) qu'ils découvrirent au-delà du hameau actuel de </a:t>
            </a:r>
            <a:r>
              <a:rPr lang="fr-FR" sz="1600" dirty="0" smtClean="0">
                <a:latin typeface="Matura MT Script Capitals" pitchFamily="66" charset="0"/>
              </a:rPr>
              <a:t>l'</a:t>
            </a:r>
            <a:r>
              <a:rPr lang="fr-FR" sz="1600" dirty="0" err="1" smtClean="0">
                <a:latin typeface="Matura MT Script Capitals" pitchFamily="66" charset="0"/>
              </a:rPr>
              <a:t>Ecot.À</a:t>
            </a:r>
            <a:r>
              <a:rPr lang="fr-FR" sz="1600" dirty="0" smtClean="0">
                <a:latin typeface="Matura MT Script Capitals" pitchFamily="66" charset="0"/>
              </a:rPr>
              <a:t> </a:t>
            </a:r>
            <a:r>
              <a:rPr lang="fr-FR" sz="1600" dirty="0">
                <a:latin typeface="Matura MT Script Capitals" pitchFamily="66" charset="0"/>
              </a:rPr>
              <a:t>compter du </a:t>
            </a:r>
            <a:r>
              <a:rPr lang="fr-FR" sz="1600" cap="small" dirty="0" err="1">
                <a:latin typeface="Matura MT Script Capitals" pitchFamily="66" charset="0"/>
              </a:rPr>
              <a:t>x</a:t>
            </a:r>
            <a:r>
              <a:rPr lang="fr-FR" sz="1600" baseline="30000" dirty="0" err="1">
                <a:latin typeface="Matura MT Script Capitals" pitchFamily="66" charset="0"/>
              </a:rPr>
              <a:t>e</a:t>
            </a:r>
            <a:r>
              <a:rPr lang="fr-FR" sz="1600" dirty="0">
                <a:latin typeface="Matura MT Script Capitals" pitchFamily="66" charset="0"/>
              </a:rPr>
              <a:t> siècle, la population s’accroît et deux nouveaux villages sont construits : Bonneval-sur-Arc (le village) et </a:t>
            </a:r>
            <a:r>
              <a:rPr lang="fr-FR" sz="1600" dirty="0" err="1">
                <a:latin typeface="Matura MT Script Capitals" pitchFamily="66" charset="0"/>
              </a:rPr>
              <a:t>Tralenta</a:t>
            </a:r>
            <a:r>
              <a:rPr lang="fr-FR" sz="1600" dirty="0">
                <a:latin typeface="Matura MT Script Capitals" pitchFamily="66" charset="0"/>
              </a:rPr>
              <a:t>.</a:t>
            </a:r>
          </a:p>
          <a:p>
            <a:r>
              <a:rPr lang="fr-FR" sz="1600" dirty="0">
                <a:latin typeface="Matura MT Script Capitals" pitchFamily="66" charset="0"/>
              </a:rPr>
              <a:t>C'est en 1562 que Bonneval-sur-Arc devient une commune à part </a:t>
            </a:r>
            <a:r>
              <a:rPr lang="fr-FR" sz="1600" dirty="0" smtClean="0">
                <a:latin typeface="Matura MT Script Capitals" pitchFamily="66" charset="0"/>
              </a:rPr>
              <a:t>entière .</a:t>
            </a:r>
            <a:endParaRPr lang="fr-FR" sz="1600" dirty="0">
              <a:latin typeface="Matura MT Script Capitals" pitchFamily="66" charset="0"/>
            </a:endParaRPr>
          </a:p>
          <a:p>
            <a:r>
              <a:rPr lang="fr-FR" sz="1600" dirty="0" smtClean="0">
                <a:latin typeface="Matura MT Script Capitals" pitchFamily="66" charset="0"/>
              </a:rPr>
              <a:t>Aujourd'hui</a:t>
            </a:r>
            <a:r>
              <a:rPr lang="fr-FR" sz="1600" dirty="0">
                <a:latin typeface="Matura MT Script Capitals" pitchFamily="66" charset="0"/>
              </a:rPr>
              <a:t>, Bonneval-sur-Arc vit notamment de l'agriculture de montagne et du tourisme familial, tout en conservant son identité, son authenticité, et son attrait</a:t>
            </a:r>
            <a:r>
              <a:rPr lang="fr-FR" sz="1600" dirty="0" smtClean="0">
                <a:latin typeface="Matura MT Script Capitals" pitchFamily="66" charset="0"/>
              </a:rPr>
              <a:t>.</a:t>
            </a:r>
            <a:r>
              <a:rPr lang="fr-FR" sz="1600" dirty="0"/>
              <a:t> </a:t>
            </a:r>
            <a:endParaRPr lang="fr-FR" sz="1600" dirty="0" smtClean="0"/>
          </a:p>
          <a:p>
            <a:r>
              <a:rPr lang="fr-FR" sz="1600" dirty="0" smtClean="0">
                <a:latin typeface="Matura MT Script Capitals" pitchFamily="66" charset="0"/>
              </a:rPr>
              <a:t>   En </a:t>
            </a:r>
            <a:r>
              <a:rPr lang="fr-FR" sz="1600" dirty="0">
                <a:latin typeface="Matura MT Script Capitals" pitchFamily="66" charset="0"/>
              </a:rPr>
              <a:t>2012, la commune comptait 243 habitants.</a:t>
            </a:r>
          </a:p>
          <a:p>
            <a:endParaRPr lang="fr-FR" sz="1600" dirty="0">
              <a:latin typeface="Matura MT Script Capitals" pitchFamily="66" charset="0"/>
            </a:endParaRPr>
          </a:p>
        </p:txBody>
      </p:sp>
      <p:sp>
        <p:nvSpPr>
          <p:cNvPr id="4" name="Rounded Rectangle 3"/>
          <p:cNvSpPr/>
          <p:nvPr/>
        </p:nvSpPr>
        <p:spPr>
          <a:xfrm>
            <a:off x="381000" y="914400"/>
            <a:ext cx="8382000" cy="5638800"/>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 name="Rectangle 4"/>
          <p:cNvSpPr/>
          <p:nvPr/>
        </p:nvSpPr>
        <p:spPr>
          <a:xfrm>
            <a:off x="152400" y="228600"/>
            <a:ext cx="8811130" cy="461665"/>
          </a:xfrm>
          <a:prstGeom prst="rect">
            <a:avLst/>
          </a:prstGeom>
        </p:spPr>
        <p:txBody>
          <a:bodyPr wrap="none">
            <a:spAutoFit/>
          </a:bodyPr>
          <a:lstStyle/>
          <a:p>
            <a:r>
              <a:rPr lang="fr-FR" sz="2400" dirty="0" smtClean="0">
                <a:latin typeface="Matura MT Script Capitals" pitchFamily="66" charset="0"/>
              </a:rPr>
              <a:t>Bonneval-sur-Arc , Département de la Savoie , Rhône-Alpes</a:t>
            </a:r>
            <a:endParaRPr lang="ro-RO" sz="2400" dirty="0"/>
          </a:p>
        </p:txBody>
      </p:sp>
    </p:spTree>
  </p:cSld>
  <p:clrMapOvr>
    <a:masterClrMapping/>
  </p:clrMapOvr>
  <p:transition spd="slow">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sate_Franta\Bonneval_sur_Arc.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0" y="0"/>
            <a:ext cx="9142021" cy="6858000"/>
          </a:xfrm>
          <a:prstGeom prst="rect">
            <a:avLst/>
          </a:prstGeom>
          <a:noFill/>
        </p:spPr>
      </p:pic>
      <p:pic>
        <p:nvPicPr>
          <p:cNvPr id="3" name="Picture 2" descr="D:\sate_Franta\Bonneval_sur_Arc.JPG"/>
          <p:cNvPicPr>
            <a:picLocks noChangeAspect="1" noChangeArrowheads="1"/>
          </p:cNvPicPr>
          <p:nvPr/>
        </p:nvPicPr>
        <p:blipFill>
          <a:blip r:embed="rId2" cstate="print"/>
          <a:srcRect/>
          <a:stretch>
            <a:fillRect/>
          </a:stretch>
        </p:blipFill>
        <p:spPr bwMode="auto">
          <a:xfrm>
            <a:off x="1979" y="0"/>
            <a:ext cx="9142021" cy="6858000"/>
          </a:xfrm>
          <a:prstGeom prst="rect">
            <a:avLst/>
          </a:prstGeom>
          <a:noFill/>
        </p:spPr>
      </p:pic>
      <p:sp>
        <p:nvSpPr>
          <p:cNvPr id="4" name="Rectangle 3"/>
          <p:cNvSpPr/>
          <p:nvPr/>
        </p:nvSpPr>
        <p:spPr>
          <a:xfrm>
            <a:off x="1371600" y="152400"/>
            <a:ext cx="5988178" cy="400110"/>
          </a:xfrm>
          <a:prstGeom prst="rect">
            <a:avLst/>
          </a:prstGeom>
        </p:spPr>
        <p:txBody>
          <a:bodyPr wrap="none">
            <a:spAutoFit/>
          </a:bodyPr>
          <a:lstStyle/>
          <a:p>
            <a:r>
              <a:rPr lang="fr-FR" sz="2000" dirty="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rPr>
              <a:t>Vue panoramique du village de Bonneval-sur-Arc </a:t>
            </a:r>
            <a:endParaRPr lang="ro-RO" sz="2000" dirty="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childTnLst>
                          </p:cTn>
                        </p:par>
                        <p:par>
                          <p:cTn id="8" fill="hold">
                            <p:stCondLst>
                              <p:cond delay="3000"/>
                            </p:stCondLst>
                            <p:childTnLst>
                              <p:par>
                                <p:cTn id="9" presetID="1"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D:\sate_Franta\Bonneval-sur-Arc-Hte-Maurienne.jpg"/>
          <p:cNvPicPr>
            <a:picLocks noChangeAspect="1" noChangeArrowheads="1"/>
          </p:cNvPicPr>
          <p:nvPr/>
        </p:nvPicPr>
        <p:blipFill>
          <a:blip r:embed="rId2" cstate="print">
            <a:duotone>
              <a:prstClr val="black"/>
              <a:srgbClr val="D9C3A5">
                <a:tint val="50000"/>
                <a:satMod val="180000"/>
              </a:srgbClr>
            </a:duotone>
          </a:blip>
          <a:srcRect/>
          <a:stretch>
            <a:fillRect/>
          </a:stretch>
        </p:blipFill>
        <p:spPr bwMode="auto">
          <a:xfrm>
            <a:off x="-1384104" y="0"/>
            <a:ext cx="10528104" cy="6858000"/>
          </a:xfrm>
          <a:prstGeom prst="rect">
            <a:avLst/>
          </a:prstGeom>
          <a:noFill/>
        </p:spPr>
      </p:pic>
      <p:pic>
        <p:nvPicPr>
          <p:cNvPr id="3" name="Picture 2" descr="D:\sate_Franta\Bonneval-sur-Arc-Hte-Maurienne.jpg"/>
          <p:cNvPicPr>
            <a:picLocks noChangeAspect="1" noChangeArrowheads="1"/>
          </p:cNvPicPr>
          <p:nvPr/>
        </p:nvPicPr>
        <p:blipFill>
          <a:blip r:embed="rId2" cstate="print"/>
          <a:srcRect/>
          <a:stretch>
            <a:fillRect/>
          </a:stretch>
        </p:blipFill>
        <p:spPr bwMode="auto">
          <a:xfrm>
            <a:off x="-1384104" y="0"/>
            <a:ext cx="10528104" cy="6858000"/>
          </a:xfrm>
          <a:prstGeom prst="rect">
            <a:avLst/>
          </a:prstGeom>
          <a:noFill/>
        </p:spPr>
      </p:pic>
      <p:pic>
        <p:nvPicPr>
          <p:cNvPr id="5" name="Picture 4" descr="D:\top20\da7c4aa8.png"/>
          <p:cNvPicPr>
            <a:picLocks noChangeAspect="1" noChangeArrowheads="1"/>
          </p:cNvPicPr>
          <p:nvPr/>
        </p:nvPicPr>
        <p:blipFill>
          <a:blip r:embed="rId3" cstate="print">
            <a:duotone>
              <a:prstClr val="black"/>
              <a:srgbClr val="D9C3A5">
                <a:tint val="50000"/>
                <a:satMod val="180000"/>
              </a:srgbClr>
            </a:duotone>
          </a:blip>
          <a:srcRect/>
          <a:stretch>
            <a:fillRect/>
          </a:stretch>
        </p:blipFill>
        <p:spPr bwMode="auto">
          <a:xfrm>
            <a:off x="381000" y="2590800"/>
            <a:ext cx="2743200" cy="4085067"/>
          </a:xfrm>
          <a:prstGeom prst="rect">
            <a:avLst/>
          </a:prstGeom>
          <a:noFill/>
        </p:spPr>
      </p:pic>
      <p:pic>
        <p:nvPicPr>
          <p:cNvPr id="6" name="Picture 5" descr="D:\top20\da7c4aa8.png"/>
          <p:cNvPicPr>
            <a:picLocks noChangeAspect="1" noChangeArrowheads="1"/>
          </p:cNvPicPr>
          <p:nvPr/>
        </p:nvPicPr>
        <p:blipFill>
          <a:blip r:embed="rId3" cstate="print"/>
          <a:srcRect/>
          <a:stretch>
            <a:fillRect/>
          </a:stretch>
        </p:blipFill>
        <p:spPr bwMode="auto">
          <a:xfrm>
            <a:off x="381000" y="2590800"/>
            <a:ext cx="2743200" cy="4085067"/>
          </a:xfrm>
          <a:prstGeom prst="rect">
            <a:avLst/>
          </a:prstGeom>
          <a:noFill/>
        </p:spPr>
      </p:pic>
      <p:pic>
        <p:nvPicPr>
          <p:cNvPr id="7" name="Image 4" descr="005.gif"/>
          <p:cNvPicPr>
            <a:picLocks noChangeAspect="1"/>
          </p:cNvPicPr>
          <p:nvPr/>
        </p:nvPicPr>
        <p:blipFill>
          <a:blip r:embed="rId4" cstate="print">
            <a:duotone>
              <a:prstClr val="black"/>
              <a:srgbClr val="D9C3A5">
                <a:tint val="50000"/>
                <a:satMod val="180000"/>
              </a:srgbClr>
            </a:duotone>
          </a:blip>
          <a:srcRect/>
          <a:stretch>
            <a:fillRect/>
          </a:stretch>
        </p:blipFill>
        <p:spPr bwMode="auto">
          <a:xfrm>
            <a:off x="7239000" y="4953000"/>
            <a:ext cx="1905000" cy="1905000"/>
          </a:xfrm>
          <a:prstGeom prst="rect">
            <a:avLst/>
          </a:prstGeom>
          <a:noFill/>
          <a:ln w="9525">
            <a:noFill/>
            <a:miter lim="800000"/>
            <a:headEnd/>
            <a:tailEnd/>
          </a:ln>
        </p:spPr>
      </p:pic>
      <p:pic>
        <p:nvPicPr>
          <p:cNvPr id="8" name="Image 4" descr="005.gif"/>
          <p:cNvPicPr>
            <a:picLocks noChangeAspect="1"/>
          </p:cNvPicPr>
          <p:nvPr/>
        </p:nvPicPr>
        <p:blipFill>
          <a:blip r:embed="rId4" cstate="print"/>
          <a:srcRect/>
          <a:stretch>
            <a:fillRect/>
          </a:stretch>
        </p:blipFill>
        <p:spPr bwMode="auto">
          <a:xfrm>
            <a:off x="7239000" y="4953000"/>
            <a:ext cx="1905000" cy="1905000"/>
          </a:xfrm>
          <a:prstGeom prst="rect">
            <a:avLst/>
          </a:prstGeom>
          <a:noFill/>
          <a:ln w="9525">
            <a:noFill/>
            <a:miter lim="800000"/>
            <a:headEnd/>
            <a:tailEnd/>
          </a:ln>
        </p:spPr>
      </p:pic>
      <p:sp>
        <p:nvSpPr>
          <p:cNvPr id="9" name="Rectangle 8"/>
          <p:cNvSpPr/>
          <p:nvPr/>
        </p:nvSpPr>
        <p:spPr>
          <a:xfrm>
            <a:off x="6172200" y="381000"/>
            <a:ext cx="2147126" cy="369332"/>
          </a:xfrm>
          <a:prstGeom prst="rect">
            <a:avLst/>
          </a:prstGeom>
        </p:spPr>
        <p:txBody>
          <a:bodyPr wrap="none">
            <a:spAutoFit/>
          </a:bodyPr>
          <a:lstStyle/>
          <a:p>
            <a:r>
              <a:rPr lang="fr-FR" dirty="0" smtClean="0">
                <a:solidFill>
                  <a:srgbClr val="FF0000"/>
                </a:solidFill>
                <a:latin typeface="Matura MT Script Capitals" pitchFamily="66" charset="0"/>
              </a:rPr>
              <a:t>Bonneval-sur-Arc</a:t>
            </a:r>
            <a:endParaRPr lang="ro-RO" dirty="0">
              <a:solidFill>
                <a:srgbClr val="FF0000"/>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0"/>
                                        <p:tgtEl>
                                          <p:spTgt spid="8"/>
                                        </p:tgtEl>
                                      </p:cBhvr>
                                    </p:animEffect>
                                  </p:childTnLst>
                                </p:cTn>
                              </p:par>
                            </p:childTnLst>
                          </p:cTn>
                        </p:par>
                        <p:par>
                          <p:cTn id="14" fill="hold">
                            <p:stCondLst>
                              <p:cond delay="5000"/>
                            </p:stCondLst>
                            <p:childTnLst>
                              <p:par>
                                <p:cTn id="15" presetID="0" presetClass="path" presetSubtype="0" repeatCount="indefinite" accel="50000" decel="50000" autoRev="1" fill="hold" nodeType="afterEffect">
                                  <p:stCondLst>
                                    <p:cond delay="0"/>
                                  </p:stCondLst>
                                  <p:childTnLst>
                                    <p:animMotion origin="layout" path="M 4.44444E-6 0 L 0.12569 0 " pathEditMode="relative" rAng="0" ptsTypes="AA">
                                      <p:cBhvr>
                                        <p:cTn id="16" dur="5000" fill="hold"/>
                                        <p:tgtEl>
                                          <p:spTgt spid="3"/>
                                        </p:tgtEl>
                                        <p:attrNameLst>
                                          <p:attrName>ppt_x</p:attrName>
                                          <p:attrName>ppt_y</p:attrName>
                                        </p:attrNameLst>
                                      </p:cBhvr>
                                      <p:rCtr x="63" y="0"/>
                                    </p:animMotion>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sate_Franta\BONNEVAL1.jpg"/>
          <p:cNvPicPr>
            <a:picLocks noChangeAspect="1" noChangeArrowheads="1"/>
          </p:cNvPicPr>
          <p:nvPr/>
        </p:nvPicPr>
        <p:blipFill>
          <a:blip r:embed="rId2" cstate="print">
            <a:grayscl/>
          </a:blip>
          <a:srcRect/>
          <a:stretch>
            <a:fillRect/>
          </a:stretch>
        </p:blipFill>
        <p:spPr bwMode="auto">
          <a:xfrm>
            <a:off x="0" y="0"/>
            <a:ext cx="9144000" cy="6858000"/>
          </a:xfrm>
          <a:prstGeom prst="rect">
            <a:avLst/>
          </a:prstGeom>
          <a:noFill/>
        </p:spPr>
      </p:pic>
      <p:pic>
        <p:nvPicPr>
          <p:cNvPr id="3" name="Picture 2" descr="D:\sate_Franta\BONNEVAL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5" name="Picture 4" descr="D:\sate_Franta\cuplu1.png"/>
          <p:cNvPicPr>
            <a:picLocks noChangeAspect="1" noChangeArrowheads="1"/>
          </p:cNvPicPr>
          <p:nvPr/>
        </p:nvPicPr>
        <p:blipFill>
          <a:blip r:embed="rId3" cstate="print">
            <a:grayscl/>
          </a:blip>
          <a:srcRect/>
          <a:stretch>
            <a:fillRect/>
          </a:stretch>
        </p:blipFill>
        <p:spPr bwMode="auto">
          <a:xfrm>
            <a:off x="-457200" y="4114800"/>
            <a:ext cx="2362200" cy="3374572"/>
          </a:xfrm>
          <a:prstGeom prst="rect">
            <a:avLst/>
          </a:prstGeom>
          <a:noFill/>
        </p:spPr>
      </p:pic>
      <p:pic>
        <p:nvPicPr>
          <p:cNvPr id="6" name="Picture 5" descr="D:\sate_Franta\cuplu1.png"/>
          <p:cNvPicPr>
            <a:picLocks noChangeAspect="1" noChangeArrowheads="1"/>
          </p:cNvPicPr>
          <p:nvPr/>
        </p:nvPicPr>
        <p:blipFill>
          <a:blip r:embed="rId3" cstate="print"/>
          <a:srcRect/>
          <a:stretch>
            <a:fillRect/>
          </a:stretch>
        </p:blipFill>
        <p:spPr bwMode="auto">
          <a:xfrm>
            <a:off x="-457200" y="4114800"/>
            <a:ext cx="2362200" cy="3374572"/>
          </a:xfrm>
          <a:prstGeom prst="rect">
            <a:avLst/>
          </a:prstGeom>
          <a:noFill/>
        </p:spPr>
      </p:pic>
      <p:sp>
        <p:nvSpPr>
          <p:cNvPr id="7" name="Rectangle 6"/>
          <p:cNvSpPr/>
          <p:nvPr/>
        </p:nvSpPr>
        <p:spPr>
          <a:xfrm>
            <a:off x="0" y="457200"/>
            <a:ext cx="7162800" cy="369332"/>
          </a:xfrm>
          <a:prstGeom prst="rect">
            <a:avLst/>
          </a:prstGeom>
        </p:spPr>
        <p:txBody>
          <a:bodyPr wrap="square">
            <a:spAutoFit/>
          </a:bodyPr>
          <a:lstStyle/>
          <a:p>
            <a:r>
              <a:rPr lang="ro-RO" dirty="0">
                <a:solidFill>
                  <a:schemeClr val="bg2">
                    <a:lumMod val="90000"/>
                  </a:schemeClr>
                </a:solidFill>
                <a:effectLst>
                  <a:outerShdw blurRad="38100" dist="38100" dir="2700000" algn="tl">
                    <a:srgbClr val="000000">
                      <a:alpha val="43137"/>
                    </a:srgbClr>
                  </a:outerShdw>
                </a:effectLst>
                <a:latin typeface="Matura MT Script Capitals" pitchFamily="66" charset="0"/>
              </a:rPr>
              <a:t>L'Église </a:t>
            </a:r>
            <a:r>
              <a:rPr lang="ro-RO" dirty="0" smtClean="0">
                <a:solidFill>
                  <a:schemeClr val="bg2">
                    <a:lumMod val="90000"/>
                  </a:schemeClr>
                </a:solidFill>
                <a:effectLst>
                  <a:outerShdw blurRad="38100" dist="38100" dir="2700000" algn="tl">
                    <a:srgbClr val="000000">
                      <a:alpha val="43137"/>
                    </a:srgbClr>
                  </a:outerShdw>
                </a:effectLst>
                <a:latin typeface="Matura MT Script Capitals" pitchFamily="66" charset="0"/>
              </a:rPr>
              <a:t>Notre-Dame-de-l'Assomption</a:t>
            </a:r>
            <a:endParaRPr lang="ro-RO" dirty="0">
              <a:solidFill>
                <a:schemeClr val="bg2">
                  <a:lumMod val="90000"/>
                </a:schemeClr>
              </a:solidFill>
              <a:effectLst>
                <a:outerShdw blurRad="38100" dist="38100" dir="2700000" algn="tl">
                  <a:srgbClr val="000000">
                    <a:alpha val="43137"/>
                  </a:srgbClr>
                </a:outerShdw>
              </a:effectLst>
              <a:latin typeface="Matura MT Script Capitals" pitchFamily="66" charset="0"/>
            </a:endParaRPr>
          </a:p>
        </p:txBody>
      </p:sp>
      <p:sp>
        <p:nvSpPr>
          <p:cNvPr id="8" name="Rectangle 7"/>
          <p:cNvSpPr/>
          <p:nvPr/>
        </p:nvSpPr>
        <p:spPr>
          <a:xfrm>
            <a:off x="1219200" y="152400"/>
            <a:ext cx="2147126" cy="369332"/>
          </a:xfrm>
          <a:prstGeom prst="rect">
            <a:avLst/>
          </a:prstGeom>
        </p:spPr>
        <p:txBody>
          <a:bodyPr wrap="none">
            <a:spAutoFit/>
          </a:bodyPr>
          <a:lstStyle/>
          <a:p>
            <a:r>
              <a:rPr lang="ro-RO" dirty="0" smtClean="0">
                <a:solidFill>
                  <a:schemeClr val="bg2">
                    <a:lumMod val="90000"/>
                  </a:schemeClr>
                </a:solidFill>
                <a:effectLst>
                  <a:outerShdw blurRad="38100" dist="38100" dir="2700000" algn="tl">
                    <a:srgbClr val="000000">
                      <a:alpha val="43137"/>
                    </a:srgbClr>
                  </a:outerShdw>
                </a:effectLst>
                <a:latin typeface="Matura MT Script Capitals" pitchFamily="66" charset="0"/>
              </a:rPr>
              <a:t>Bonneval-sur-Arc</a:t>
            </a:r>
            <a:endParaRPr lang="ro-RO" dirty="0">
              <a:solidFill>
                <a:schemeClr val="bg2">
                  <a:lumMod val="90000"/>
                </a:schemeClr>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childTnLst>
                          </p:cTn>
                        </p:par>
                        <p:par>
                          <p:cTn id="8" fill="hold">
                            <p:stCondLst>
                              <p:cond delay="5000"/>
                            </p:stCondLst>
                            <p:childTnLst>
                              <p:par>
                                <p:cTn id="9" presetID="1"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par>
                          <p:cTn id="11" fill="hold">
                            <p:stCondLst>
                              <p:cond delay="5000"/>
                            </p:stCondLst>
                            <p:childTnLst>
                              <p:par>
                                <p:cTn id="12" presetID="1"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childTnLst>
                                </p:cTn>
                              </p:par>
                            </p:childTnLst>
                          </p:cTn>
                        </p:par>
                        <p:par>
                          <p:cTn id="14" fill="hold">
                            <p:stCondLst>
                              <p:cond delay="5000"/>
                            </p:stCondLst>
                            <p:childTnLst>
                              <p:par>
                                <p:cTn id="15" presetID="1"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Picture 2" descr="C:\Documents and Settings\test\Desktop\1116.jpg"/>
          <p:cNvPicPr>
            <a:picLocks noChangeAspect="1" noChangeArrowheads="1"/>
          </p:cNvPicPr>
          <p:nvPr/>
        </p:nvPicPr>
        <p:blipFill>
          <a:blip r:embed="rId2" cstate="print"/>
          <a:srcRect/>
          <a:stretch>
            <a:fillRect/>
          </a:stretch>
        </p:blipFill>
        <p:spPr bwMode="auto">
          <a:xfrm>
            <a:off x="228600" y="2667000"/>
            <a:ext cx="3251199" cy="1828800"/>
          </a:xfrm>
          <a:prstGeom prst="rect">
            <a:avLst/>
          </a:prstGeom>
          <a:ln w="3175">
            <a:solidFill>
              <a:schemeClr val="tx1"/>
            </a:solidFill>
          </a:ln>
          <a:effectLst>
            <a:outerShdw blurRad="292100" dist="139700" dir="2700000" algn="tl" rotWithShape="0">
              <a:srgbClr val="333333">
                <a:alpha val="65000"/>
              </a:srgbClr>
            </a:outerShdw>
          </a:effectLst>
        </p:spPr>
      </p:pic>
      <p:pic>
        <p:nvPicPr>
          <p:cNvPr id="3" name="Picture 2" descr="C:\Documents and Settings\test\Desktop\Tuscany-(Italy).jpg"/>
          <p:cNvPicPr>
            <a:picLocks noChangeAspect="1" noChangeArrowheads="1"/>
          </p:cNvPicPr>
          <p:nvPr/>
        </p:nvPicPr>
        <p:blipFill>
          <a:blip r:embed="rId3" cstate="print"/>
          <a:srcRect/>
          <a:stretch>
            <a:fillRect/>
          </a:stretch>
        </p:blipFill>
        <p:spPr bwMode="auto">
          <a:xfrm>
            <a:off x="3733800" y="2667000"/>
            <a:ext cx="2438400" cy="1828800"/>
          </a:xfrm>
          <a:prstGeom prst="rect">
            <a:avLst/>
          </a:prstGeom>
          <a:ln w="3175">
            <a:solidFill>
              <a:schemeClr val="tx1"/>
            </a:solidFill>
          </a:ln>
          <a:effectLst>
            <a:outerShdw blurRad="292100" dist="139700" dir="2700000" algn="tl" rotWithShape="0">
              <a:srgbClr val="333333">
                <a:alpha val="65000"/>
              </a:srgbClr>
            </a:outerShdw>
          </a:effectLst>
        </p:spPr>
      </p:pic>
      <p:pic>
        <p:nvPicPr>
          <p:cNvPr id="4" name="Picture 2" descr="C:\Documents and Settings\test\Desktop\Montepulciano-(Tuscany,-Italy).jpg"/>
          <p:cNvPicPr>
            <a:picLocks noChangeAspect="1" noChangeArrowheads="1"/>
          </p:cNvPicPr>
          <p:nvPr/>
        </p:nvPicPr>
        <p:blipFill>
          <a:blip r:embed="rId4" cstate="print"/>
          <a:srcRect/>
          <a:stretch>
            <a:fillRect/>
          </a:stretch>
        </p:blipFill>
        <p:spPr bwMode="auto">
          <a:xfrm>
            <a:off x="6400800" y="2667000"/>
            <a:ext cx="2438400" cy="1828800"/>
          </a:xfrm>
          <a:prstGeom prst="rect">
            <a:avLst/>
          </a:prstGeom>
          <a:ln w="3175">
            <a:solidFill>
              <a:schemeClr val="tx1"/>
            </a:solidFill>
          </a:ln>
          <a:effectLst>
            <a:outerShdw blurRad="292100" dist="139700" dir="2700000" algn="tl" rotWithShape="0">
              <a:srgbClr val="333333">
                <a:alpha val="65000"/>
              </a:srgbClr>
            </a:outerShdw>
          </a:effectLst>
        </p:spPr>
      </p:pic>
      <p:pic>
        <p:nvPicPr>
          <p:cNvPr id="6" name="Picture 3" descr="C:\Documents and Settings\test\Desktop\san-gimignano-panorama.jpg"/>
          <p:cNvPicPr>
            <a:picLocks noChangeAspect="1" noChangeArrowheads="1"/>
          </p:cNvPicPr>
          <p:nvPr/>
        </p:nvPicPr>
        <p:blipFill>
          <a:blip r:embed="rId5" cstate="print"/>
          <a:srcRect/>
          <a:stretch>
            <a:fillRect/>
          </a:stretch>
        </p:blipFill>
        <p:spPr bwMode="auto">
          <a:xfrm>
            <a:off x="3429000" y="4724400"/>
            <a:ext cx="2743200" cy="1828800"/>
          </a:xfrm>
          <a:prstGeom prst="rect">
            <a:avLst/>
          </a:prstGeom>
          <a:ln w="3175">
            <a:solidFill>
              <a:schemeClr val="tx1"/>
            </a:solidFill>
          </a:ln>
          <a:effectLst>
            <a:outerShdw blurRad="292100" dist="139700" dir="2700000" algn="tl" rotWithShape="0">
              <a:srgbClr val="333333">
                <a:alpha val="65000"/>
              </a:srgbClr>
            </a:outerShdw>
          </a:effectLst>
        </p:spPr>
      </p:pic>
      <p:pic>
        <p:nvPicPr>
          <p:cNvPr id="7" name="Picture 2" descr="C:\Documents and Settings\test\Desktop\Hills-of-Tuscany-Italy.jpg"/>
          <p:cNvPicPr>
            <a:picLocks noChangeAspect="1" noChangeArrowheads="1"/>
          </p:cNvPicPr>
          <p:nvPr/>
        </p:nvPicPr>
        <p:blipFill>
          <a:blip r:embed="rId6" cstate="print"/>
          <a:srcRect/>
          <a:stretch>
            <a:fillRect/>
          </a:stretch>
        </p:blipFill>
        <p:spPr bwMode="auto">
          <a:xfrm>
            <a:off x="6477000" y="4724400"/>
            <a:ext cx="2438400" cy="1828800"/>
          </a:xfrm>
          <a:prstGeom prst="rect">
            <a:avLst/>
          </a:prstGeom>
          <a:ln w="3175">
            <a:solidFill>
              <a:schemeClr val="tx1"/>
            </a:solidFill>
          </a:ln>
          <a:effectLst>
            <a:outerShdw blurRad="292100" dist="139700" dir="2700000" algn="tl" rotWithShape="0">
              <a:srgbClr val="333333">
                <a:alpha val="65000"/>
              </a:srgbClr>
            </a:outerShdw>
          </a:effectLst>
        </p:spPr>
      </p:pic>
      <p:pic>
        <p:nvPicPr>
          <p:cNvPr id="8" name="Picture 2" descr="C:\Documents and Settings\test\Desktop\Tuscany-neglected-estate.jpg"/>
          <p:cNvPicPr>
            <a:picLocks noChangeAspect="1" noChangeArrowheads="1"/>
          </p:cNvPicPr>
          <p:nvPr/>
        </p:nvPicPr>
        <p:blipFill>
          <a:blip r:embed="rId7" cstate="print"/>
          <a:srcRect/>
          <a:stretch>
            <a:fillRect/>
          </a:stretch>
        </p:blipFill>
        <p:spPr bwMode="auto">
          <a:xfrm>
            <a:off x="228600" y="4724400"/>
            <a:ext cx="2971800" cy="1857375"/>
          </a:xfrm>
          <a:prstGeom prst="rect">
            <a:avLst/>
          </a:prstGeom>
          <a:ln w="3175">
            <a:solidFill>
              <a:schemeClr val="tx1"/>
            </a:solidFill>
          </a:ln>
          <a:effectLst>
            <a:outerShdw blurRad="292100" dist="139700" dir="2700000" algn="tl" rotWithShape="0">
              <a:srgbClr val="333333">
                <a:alpha val="65000"/>
              </a:srgbClr>
            </a:outerShdw>
          </a:effectLst>
        </p:spPr>
      </p:pic>
      <p:pic>
        <p:nvPicPr>
          <p:cNvPr id="9" name="Picture 2" descr="C:\Documents and Settings\test\Desktop\Vineyard-(Toscana).jpg"/>
          <p:cNvPicPr>
            <a:picLocks noChangeAspect="1" noChangeArrowheads="1"/>
          </p:cNvPicPr>
          <p:nvPr/>
        </p:nvPicPr>
        <p:blipFill>
          <a:blip r:embed="rId8" cstate="print"/>
          <a:srcRect/>
          <a:stretch>
            <a:fillRect/>
          </a:stretch>
        </p:blipFill>
        <p:spPr bwMode="auto">
          <a:xfrm>
            <a:off x="5638800" y="457200"/>
            <a:ext cx="3276600" cy="1843088"/>
          </a:xfrm>
          <a:prstGeom prst="rect">
            <a:avLst/>
          </a:prstGeom>
          <a:ln w="3175">
            <a:solidFill>
              <a:schemeClr val="tx1"/>
            </a:solidFill>
          </a:ln>
          <a:effectLst>
            <a:outerShdw blurRad="292100" dist="139700" dir="2700000" algn="tl" rotWithShape="0">
              <a:srgbClr val="333333">
                <a:alpha val="65000"/>
              </a:srgbClr>
            </a:outerShdw>
          </a:effectLst>
        </p:spPr>
      </p:pic>
      <p:sp>
        <p:nvSpPr>
          <p:cNvPr id="11" name="TextBox 10"/>
          <p:cNvSpPr txBox="1"/>
          <p:nvPr/>
        </p:nvSpPr>
        <p:spPr>
          <a:xfrm>
            <a:off x="0" y="609600"/>
            <a:ext cx="5638800" cy="1815882"/>
          </a:xfrm>
          <a:prstGeom prst="rect">
            <a:avLst/>
          </a:prstGeom>
          <a:noFill/>
        </p:spPr>
        <p:txBody>
          <a:bodyPr wrap="square" rtlCol="0">
            <a:spAutoFit/>
          </a:bodyPr>
          <a:lstStyle/>
          <a:p>
            <a:pPr algn="ctr"/>
            <a:r>
              <a:rPr lang="fr-FR" sz="1600" dirty="0" smtClean="0">
                <a:latin typeface="Matura MT Script Capitals" pitchFamily="66" charset="0"/>
              </a:rPr>
              <a:t>La Toscane (</a:t>
            </a:r>
            <a:r>
              <a:rPr lang="fr-FR" sz="1600" i="1" dirty="0" err="1" smtClean="0">
                <a:latin typeface="Matura MT Script Capitals" pitchFamily="66" charset="0"/>
              </a:rPr>
              <a:t>Toscana</a:t>
            </a:r>
            <a:r>
              <a:rPr lang="fr-FR" sz="1600" dirty="0" smtClean="0">
                <a:latin typeface="Matura MT Script Capitals" pitchFamily="66" charset="0"/>
              </a:rPr>
              <a:t> en italien) est une des régions d'Italie, située au centre-ouest du pays et dont la capitale est Florence.</a:t>
            </a:r>
            <a:r>
              <a:rPr lang="fr-FR" sz="1600" dirty="0" smtClean="0"/>
              <a:t> </a:t>
            </a:r>
            <a:r>
              <a:rPr lang="fr-FR" sz="1600" dirty="0" smtClean="0">
                <a:latin typeface="Matura MT Script Capitals" pitchFamily="66" charset="0"/>
              </a:rPr>
              <a:t>La Toscane a une superficie d'environ 22 987,04 km. Encerclée et traversée par les grandes chaînes de montagnes et quelques plaines très fertiles, </a:t>
            </a:r>
          </a:p>
          <a:p>
            <a:pPr algn="ctr"/>
            <a:r>
              <a:rPr lang="fr-FR" sz="1600" dirty="0" smtClean="0">
                <a:latin typeface="Matura MT Script Capitals" pitchFamily="66" charset="0"/>
              </a:rPr>
              <a:t>la région a un relief qui est dominé par les pays vallonnés. </a:t>
            </a:r>
          </a:p>
          <a:p>
            <a:pPr algn="ctr"/>
            <a:r>
              <a:rPr lang="fr-FR" sz="1600" dirty="0" smtClean="0">
                <a:latin typeface="Matura MT Script Capitals" pitchFamily="66" charset="0"/>
              </a:rPr>
              <a:t>L'activité la plus importante est l'agriculture.</a:t>
            </a:r>
            <a:endParaRPr lang="ro-RO" sz="1600" dirty="0">
              <a:latin typeface="Matura MT Script Capitals" pitchFamily="66" charset="0"/>
            </a:endParaRPr>
          </a:p>
        </p:txBody>
      </p:sp>
      <p:sp>
        <p:nvSpPr>
          <p:cNvPr id="12" name="Rectangle 11"/>
          <p:cNvSpPr/>
          <p:nvPr/>
        </p:nvSpPr>
        <p:spPr>
          <a:xfrm>
            <a:off x="2743200" y="0"/>
            <a:ext cx="2801536" cy="461665"/>
          </a:xfrm>
          <a:prstGeom prst="rect">
            <a:avLst/>
          </a:prstGeom>
        </p:spPr>
        <p:txBody>
          <a:bodyPr wrap="none">
            <a:spAutoFit/>
          </a:bodyPr>
          <a:lstStyle/>
          <a:p>
            <a:r>
              <a:rPr lang="fr-FR" sz="2400" dirty="0" smtClean="0">
                <a:latin typeface="Matura MT Script Capitals" pitchFamily="66" charset="0"/>
              </a:rPr>
              <a:t>La </a:t>
            </a:r>
            <a:r>
              <a:rPr lang="fr-FR" sz="2400" dirty="0" err="1" smtClean="0">
                <a:latin typeface="Matura MT Script Capitals" pitchFamily="66" charset="0"/>
              </a:rPr>
              <a:t>Toscane,Italie</a:t>
            </a:r>
            <a:endParaRPr lang="ro-RO" sz="2400" dirty="0"/>
          </a:p>
        </p:txBody>
      </p:sp>
      <p:sp>
        <p:nvSpPr>
          <p:cNvPr id="13" name="Rectangle 12"/>
          <p:cNvSpPr/>
          <p:nvPr/>
        </p:nvSpPr>
        <p:spPr>
          <a:xfrm>
            <a:off x="152400" y="457200"/>
            <a:ext cx="5334000" cy="20574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cSld>
  <p:clrMapOvr>
    <a:masterClrMapping/>
  </p:clrMapOvr>
  <p:transition spd="slow">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test\Desktop\1116.jpg"/>
          <p:cNvPicPr>
            <a:picLocks noChangeAspect="1" noChangeArrowheads="1"/>
          </p:cNvPicPr>
          <p:nvPr/>
        </p:nvPicPr>
        <p:blipFill>
          <a:blip r:embed="rId2" cstate="print">
            <a:grayscl/>
          </a:blip>
          <a:srcRect/>
          <a:stretch>
            <a:fillRect/>
          </a:stretch>
        </p:blipFill>
        <p:spPr bwMode="auto">
          <a:xfrm>
            <a:off x="-3047997" y="1"/>
            <a:ext cx="12191997" cy="6857999"/>
          </a:xfrm>
          <a:prstGeom prst="rect">
            <a:avLst/>
          </a:prstGeom>
          <a:noFill/>
        </p:spPr>
      </p:pic>
      <p:pic>
        <p:nvPicPr>
          <p:cNvPr id="4" name="Picture 2" descr="C:\Documents and Settings\test\Desktop\1116.jpg"/>
          <p:cNvPicPr>
            <a:picLocks noChangeAspect="1" noChangeArrowheads="1"/>
          </p:cNvPicPr>
          <p:nvPr/>
        </p:nvPicPr>
        <p:blipFill>
          <a:blip r:embed="rId2" cstate="print"/>
          <a:srcRect/>
          <a:stretch>
            <a:fillRect/>
          </a:stretch>
        </p:blipFill>
        <p:spPr bwMode="auto">
          <a:xfrm>
            <a:off x="-3047997" y="1"/>
            <a:ext cx="12191997" cy="6857999"/>
          </a:xfrm>
          <a:prstGeom prst="rect">
            <a:avLst/>
          </a:prstGeom>
          <a:noFill/>
        </p:spPr>
      </p:pic>
      <p:sp>
        <p:nvSpPr>
          <p:cNvPr id="5" name="TextBox 4"/>
          <p:cNvSpPr txBox="1"/>
          <p:nvPr/>
        </p:nvSpPr>
        <p:spPr>
          <a:xfrm>
            <a:off x="2438400" y="228600"/>
            <a:ext cx="2571730" cy="369332"/>
          </a:xfrm>
          <a:prstGeom prst="rect">
            <a:avLst/>
          </a:prstGeom>
          <a:noFill/>
        </p:spPr>
        <p:txBody>
          <a:bodyPr wrap="none" rtlCol="0">
            <a:spAutoFit/>
          </a:bodyPr>
          <a:lstStyle/>
          <a:p>
            <a:r>
              <a:rPr lang="en-US" dirty="0" smtClean="0">
                <a:solidFill>
                  <a:srgbClr val="FFC000"/>
                </a:solidFill>
                <a:effectLst>
                  <a:outerShdw blurRad="38100" dist="38100" dir="2700000" algn="tl">
                    <a:srgbClr val="000000">
                      <a:alpha val="43137"/>
                    </a:srgbClr>
                  </a:outerShdw>
                </a:effectLst>
                <a:latin typeface="Matura MT Script Capitals" pitchFamily="66" charset="0"/>
              </a:rPr>
              <a:t>Siena , </a:t>
            </a:r>
            <a:r>
              <a:rPr lang="en-US" dirty="0" err="1" smtClean="0">
                <a:solidFill>
                  <a:srgbClr val="FFC000"/>
                </a:solidFill>
                <a:effectLst>
                  <a:outerShdw blurRad="38100" dist="38100" dir="2700000" algn="tl">
                    <a:srgbClr val="000000">
                      <a:alpha val="43137"/>
                    </a:srgbClr>
                  </a:outerShdw>
                </a:effectLst>
                <a:latin typeface="Matura MT Script Capitals" pitchFamily="66" charset="0"/>
              </a:rPr>
              <a:t>Toscane</a:t>
            </a:r>
            <a:r>
              <a:rPr lang="en-US" dirty="0" smtClean="0">
                <a:solidFill>
                  <a:srgbClr val="FFC000"/>
                </a:solidFill>
                <a:effectLst>
                  <a:outerShdw blurRad="38100" dist="38100" dir="2700000" algn="tl">
                    <a:srgbClr val="000000">
                      <a:alpha val="43137"/>
                    </a:srgbClr>
                  </a:outerShdw>
                </a:effectLst>
                <a:latin typeface="Matura MT Script Capitals" pitchFamily="66" charset="0"/>
              </a:rPr>
              <a:t>, </a:t>
            </a:r>
            <a:r>
              <a:rPr lang="en-US" dirty="0" err="1" smtClean="0">
                <a:solidFill>
                  <a:srgbClr val="FFC000"/>
                </a:solidFill>
                <a:effectLst>
                  <a:outerShdw blurRad="38100" dist="38100" dir="2700000" algn="tl">
                    <a:srgbClr val="000000">
                      <a:alpha val="43137"/>
                    </a:srgbClr>
                  </a:outerShdw>
                </a:effectLst>
                <a:latin typeface="Matura MT Script Capitals" pitchFamily="66" charset="0"/>
              </a:rPr>
              <a:t>Italie</a:t>
            </a:r>
            <a:endParaRPr lang="ro-RO" dirty="0">
              <a:solidFill>
                <a:srgbClr val="FFC000"/>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childTnLst>
                          </p:cTn>
                        </p:par>
                        <p:par>
                          <p:cTn id="8" fill="hold">
                            <p:stCondLst>
                              <p:cond delay="3000"/>
                            </p:stCondLst>
                            <p:childTnLst>
                              <p:par>
                                <p:cTn id="9" presetID="0" presetClass="path" presetSubtype="0" repeatCount="indefinite" accel="50000" decel="50000" autoRev="1" fill="hold" nodeType="afterEffect">
                                  <p:stCondLst>
                                    <p:cond delay="0"/>
                                  </p:stCondLst>
                                  <p:childTnLst>
                                    <p:animMotion origin="layout" path="M -3.33333E-6 0 L 0.30834 0 " pathEditMode="relative" rAng="0" ptsTypes="AA">
                                      <p:cBhvr>
                                        <p:cTn id="10" dur="5000" fill="hold"/>
                                        <p:tgtEl>
                                          <p:spTgt spid="4"/>
                                        </p:tgtEl>
                                        <p:attrNameLst>
                                          <p:attrName>ppt_x</p:attrName>
                                          <p:attrName>ppt_y</p:attrName>
                                        </p:attrNameLst>
                                      </p:cBhvr>
                                      <p:rCtr x="154" y="0"/>
                                    </p:animMotion>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test\Desktop\Tuscany-neglected-estate.jpg"/>
          <p:cNvPicPr>
            <a:picLocks noChangeAspect="1" noChangeArrowheads="1"/>
          </p:cNvPicPr>
          <p:nvPr/>
        </p:nvPicPr>
        <p:blipFill>
          <a:blip r:embed="rId2" cstate="print">
            <a:grayscl/>
          </a:blip>
          <a:srcRect/>
          <a:stretch>
            <a:fillRect/>
          </a:stretch>
        </p:blipFill>
        <p:spPr bwMode="auto">
          <a:xfrm>
            <a:off x="-1828800" y="0"/>
            <a:ext cx="10972800" cy="6858000"/>
          </a:xfrm>
          <a:prstGeom prst="rect">
            <a:avLst/>
          </a:prstGeom>
          <a:noFill/>
        </p:spPr>
      </p:pic>
      <p:pic>
        <p:nvPicPr>
          <p:cNvPr id="6" name="Picture 2" descr="C:\Documents and Settings\test\Desktop\Tuscany-neglected-estate.jpg"/>
          <p:cNvPicPr>
            <a:picLocks noChangeAspect="1" noChangeArrowheads="1"/>
          </p:cNvPicPr>
          <p:nvPr/>
        </p:nvPicPr>
        <p:blipFill>
          <a:blip r:embed="rId2" cstate="print"/>
          <a:srcRect/>
          <a:stretch>
            <a:fillRect/>
          </a:stretch>
        </p:blipFill>
        <p:spPr bwMode="auto">
          <a:xfrm>
            <a:off x="-1828800" y="0"/>
            <a:ext cx="10972800" cy="6858000"/>
          </a:xfrm>
          <a:prstGeom prst="rect">
            <a:avLst/>
          </a:prstGeom>
          <a:noFill/>
        </p:spPr>
      </p:pic>
      <p:sp>
        <p:nvSpPr>
          <p:cNvPr id="7" name="Rectangle 6"/>
          <p:cNvSpPr/>
          <p:nvPr/>
        </p:nvSpPr>
        <p:spPr>
          <a:xfrm>
            <a:off x="2362200" y="0"/>
            <a:ext cx="2710357" cy="369332"/>
          </a:xfrm>
          <a:prstGeom prst="rect">
            <a:avLst/>
          </a:prstGeom>
        </p:spPr>
        <p:txBody>
          <a:bodyPr wrap="none">
            <a:spAutoFit/>
          </a:bodyPr>
          <a:lstStyle/>
          <a:p>
            <a:r>
              <a:rPr lang="ro-RO" dirty="0" smtClean="0">
                <a:solidFill>
                  <a:srgbClr val="FFC000"/>
                </a:solidFill>
                <a:effectLst>
                  <a:outerShdw blurRad="38100" dist="38100" dir="2700000" algn="tl">
                    <a:srgbClr val="000000">
                      <a:alpha val="43137"/>
                    </a:srgbClr>
                  </a:outerShdw>
                </a:effectLst>
                <a:latin typeface="Matura MT Script Capitals" pitchFamily="66" charset="0"/>
              </a:rPr>
              <a:t>Quelque part en Toscane</a:t>
            </a:r>
            <a:endParaRPr lang="ro-RO" dirty="0">
              <a:solidFill>
                <a:srgbClr val="FFC000"/>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childTnLst>
                          </p:cTn>
                        </p:par>
                        <p:par>
                          <p:cTn id="8" fill="hold">
                            <p:stCondLst>
                              <p:cond delay="3000"/>
                            </p:stCondLst>
                            <p:childTnLst>
                              <p:par>
                                <p:cTn id="9" presetID="0" presetClass="path" presetSubtype="0" repeatCount="indefinite" accel="50000" decel="50000" autoRev="1" fill="hold" nodeType="afterEffect">
                                  <p:stCondLst>
                                    <p:cond delay="0"/>
                                  </p:stCondLst>
                                  <p:childTnLst>
                                    <p:animMotion origin="layout" path="M 0 0 L 0.18333 0 " pathEditMode="relative" rAng="0" ptsTypes="AA">
                                      <p:cBhvr>
                                        <p:cTn id="10" dur="5000" fill="hold"/>
                                        <p:tgtEl>
                                          <p:spTgt spid="6"/>
                                        </p:tgtEl>
                                        <p:attrNameLst>
                                          <p:attrName>ppt_x</p:attrName>
                                          <p:attrName>ppt_y</p:attrName>
                                        </p:attrNameLst>
                                      </p:cBhvr>
                                      <p:rCtr x="92" y="0"/>
                                    </p:animMotion>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test\Desktop\Hills-of-Tuscany-Italy.jpg"/>
          <p:cNvPicPr>
            <a:picLocks noChangeAspect="1" noChangeArrowheads="1"/>
          </p:cNvPicPr>
          <p:nvPr/>
        </p:nvPicPr>
        <p:blipFill>
          <a:blip r:embed="rId2" cstate="print">
            <a:grayscl/>
          </a:blip>
          <a:srcRect/>
          <a:stretch>
            <a:fillRect/>
          </a:stretch>
        </p:blipFill>
        <p:spPr bwMode="auto">
          <a:xfrm>
            <a:off x="1" y="1"/>
            <a:ext cx="9143999" cy="6857999"/>
          </a:xfrm>
          <a:prstGeom prst="rect">
            <a:avLst/>
          </a:prstGeom>
          <a:noFill/>
        </p:spPr>
      </p:pic>
      <p:pic>
        <p:nvPicPr>
          <p:cNvPr id="4" name="Picture 2" descr="C:\Documents and Settings\test\Desktop\Hills-of-Tuscany-Italy.jpg"/>
          <p:cNvPicPr>
            <a:picLocks noChangeAspect="1" noChangeArrowheads="1"/>
          </p:cNvPicPr>
          <p:nvPr/>
        </p:nvPicPr>
        <p:blipFill>
          <a:blip r:embed="rId2" cstate="print"/>
          <a:srcRect/>
          <a:stretch>
            <a:fillRect/>
          </a:stretch>
        </p:blipFill>
        <p:spPr bwMode="auto">
          <a:xfrm>
            <a:off x="1" y="0"/>
            <a:ext cx="9143999" cy="6857999"/>
          </a:xfrm>
          <a:prstGeom prst="rect">
            <a:avLst/>
          </a:prstGeom>
          <a:noFill/>
        </p:spPr>
      </p:pic>
      <p:sp>
        <p:nvSpPr>
          <p:cNvPr id="5" name="Rectangle 4"/>
          <p:cNvSpPr/>
          <p:nvPr/>
        </p:nvSpPr>
        <p:spPr>
          <a:xfrm>
            <a:off x="2971800" y="0"/>
            <a:ext cx="2710357" cy="369332"/>
          </a:xfrm>
          <a:prstGeom prst="rect">
            <a:avLst/>
          </a:prstGeom>
        </p:spPr>
        <p:txBody>
          <a:bodyPr wrap="none">
            <a:spAutoFit/>
          </a:bodyPr>
          <a:lstStyle/>
          <a:p>
            <a:r>
              <a:rPr lang="ro-RO" dirty="0" smtClean="0">
                <a:solidFill>
                  <a:schemeClr val="bg2"/>
                </a:solidFill>
                <a:effectLst>
                  <a:outerShdw blurRad="38100" dist="38100" dir="2700000" algn="tl">
                    <a:srgbClr val="000000">
                      <a:alpha val="43137"/>
                    </a:srgbClr>
                  </a:outerShdw>
                </a:effectLst>
                <a:latin typeface="Matura MT Script Capitals" pitchFamily="66" charset="0"/>
              </a:rPr>
              <a:t>Quelque part en Toscane</a:t>
            </a:r>
            <a:endParaRPr lang="ro-RO" dirty="0">
              <a:solidFill>
                <a:schemeClr val="bg2"/>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childTnLst>
                          </p:cTn>
                        </p:par>
                        <p:par>
                          <p:cTn id="8" fill="hold">
                            <p:stCondLst>
                              <p:cond delay="3000"/>
                            </p:stCondLst>
                            <p:childTnLst>
                              <p:par>
                                <p:cTn id="9" presetID="1"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Documents and Settings\test\Desktop\san-gimignano-panorama.jpg"/>
          <p:cNvPicPr>
            <a:picLocks noChangeAspect="1" noChangeArrowheads="1"/>
          </p:cNvPicPr>
          <p:nvPr/>
        </p:nvPicPr>
        <p:blipFill>
          <a:blip r:embed="rId2" cstate="print">
            <a:grayscl/>
          </a:blip>
          <a:srcRect/>
          <a:stretch>
            <a:fillRect/>
          </a:stretch>
        </p:blipFill>
        <p:spPr bwMode="auto">
          <a:xfrm>
            <a:off x="-1143000" y="0"/>
            <a:ext cx="10287000" cy="6858000"/>
          </a:xfrm>
          <a:prstGeom prst="rect">
            <a:avLst/>
          </a:prstGeom>
          <a:noFill/>
        </p:spPr>
      </p:pic>
      <p:pic>
        <p:nvPicPr>
          <p:cNvPr id="5" name="Picture 3" descr="C:\Documents and Settings\test\Desktop\san-gimignano-panorama.jpg"/>
          <p:cNvPicPr>
            <a:picLocks noChangeAspect="1" noChangeArrowheads="1"/>
          </p:cNvPicPr>
          <p:nvPr/>
        </p:nvPicPr>
        <p:blipFill>
          <a:blip r:embed="rId2" cstate="print"/>
          <a:srcRect/>
          <a:stretch>
            <a:fillRect/>
          </a:stretch>
        </p:blipFill>
        <p:spPr bwMode="auto">
          <a:xfrm>
            <a:off x="-1143000" y="0"/>
            <a:ext cx="10287000" cy="6858000"/>
          </a:xfrm>
          <a:prstGeom prst="rect">
            <a:avLst/>
          </a:prstGeom>
          <a:noFill/>
        </p:spPr>
      </p:pic>
      <p:sp>
        <p:nvSpPr>
          <p:cNvPr id="6" name="TextBox 5"/>
          <p:cNvSpPr txBox="1"/>
          <p:nvPr/>
        </p:nvSpPr>
        <p:spPr>
          <a:xfrm>
            <a:off x="2590800" y="152400"/>
            <a:ext cx="3616055" cy="369332"/>
          </a:xfrm>
          <a:prstGeom prst="rect">
            <a:avLst/>
          </a:prstGeom>
          <a:noFill/>
        </p:spPr>
        <p:txBody>
          <a:bodyPr wrap="none" rtlCol="0">
            <a:spAutoFit/>
          </a:bodyPr>
          <a:lstStyle/>
          <a:p>
            <a:r>
              <a:rPr lang="en-US" dirty="0" err="1" smtClean="0">
                <a:solidFill>
                  <a:srgbClr val="FFFFFF"/>
                </a:solidFill>
                <a:effectLst>
                  <a:outerShdw blurRad="38100" dist="38100" dir="2700000" algn="tl">
                    <a:srgbClr val="000000">
                      <a:alpha val="43137"/>
                    </a:srgbClr>
                  </a:outerShdw>
                </a:effectLst>
                <a:latin typeface="Matura MT Script Capitals" pitchFamily="66" charset="0"/>
              </a:rPr>
              <a:t>Toscane</a:t>
            </a:r>
            <a:r>
              <a:rPr lang="en-US" dirty="0" smtClean="0">
                <a:solidFill>
                  <a:srgbClr val="FFFFFF"/>
                </a:solidFill>
                <a:effectLst>
                  <a:outerShdw blurRad="38100" dist="38100" dir="2700000" algn="tl">
                    <a:srgbClr val="000000">
                      <a:alpha val="43137"/>
                    </a:srgbClr>
                  </a:outerShdw>
                </a:effectLst>
                <a:latin typeface="Matura MT Script Capitals" pitchFamily="66" charset="0"/>
              </a:rPr>
              <a:t> , </a:t>
            </a:r>
            <a:r>
              <a:rPr lang="en-US" dirty="0" err="1" smtClean="0">
                <a:solidFill>
                  <a:srgbClr val="FFFFFF"/>
                </a:solidFill>
                <a:effectLst>
                  <a:outerShdw blurRad="38100" dist="38100" dir="2700000" algn="tl">
                    <a:srgbClr val="000000">
                      <a:alpha val="43137"/>
                    </a:srgbClr>
                  </a:outerShdw>
                </a:effectLst>
                <a:latin typeface="Matura MT Script Capitals" pitchFamily="66" charset="0"/>
              </a:rPr>
              <a:t>Italie</a:t>
            </a:r>
            <a:r>
              <a:rPr lang="en-US" dirty="0" smtClean="0">
                <a:solidFill>
                  <a:srgbClr val="FFFFFF"/>
                </a:solidFill>
                <a:effectLst>
                  <a:outerShdw blurRad="38100" dist="38100" dir="2700000" algn="tl">
                    <a:srgbClr val="000000">
                      <a:alpha val="43137"/>
                    </a:srgbClr>
                  </a:outerShdw>
                </a:effectLst>
                <a:latin typeface="Matura MT Script Capitals" pitchFamily="66" charset="0"/>
              </a:rPr>
              <a:t> , San </a:t>
            </a:r>
            <a:r>
              <a:rPr lang="en-US" dirty="0" err="1" smtClean="0">
                <a:solidFill>
                  <a:srgbClr val="FFFFFF"/>
                </a:solidFill>
                <a:effectLst>
                  <a:outerShdw blurRad="38100" dist="38100" dir="2700000" algn="tl">
                    <a:srgbClr val="000000">
                      <a:alpha val="43137"/>
                    </a:srgbClr>
                  </a:outerShdw>
                </a:effectLst>
                <a:latin typeface="Matura MT Script Capitals" pitchFamily="66" charset="0"/>
              </a:rPr>
              <a:t>Gimignano</a:t>
            </a:r>
            <a:endParaRPr lang="ro-RO" dirty="0">
              <a:solidFill>
                <a:srgbClr val="FFFFFF"/>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childTnLst>
                          </p:cTn>
                        </p:par>
                        <p:par>
                          <p:cTn id="8" fill="hold">
                            <p:stCondLst>
                              <p:cond delay="3000"/>
                            </p:stCondLst>
                            <p:childTnLst>
                              <p:par>
                                <p:cTn id="9" presetID="0" presetClass="path" presetSubtype="0" repeatCount="indefinite" accel="50000" decel="50000" autoRev="1" fill="hold" nodeType="afterEffect">
                                  <p:stCondLst>
                                    <p:cond delay="0"/>
                                  </p:stCondLst>
                                  <p:childTnLst>
                                    <p:animMotion origin="layout" path="M 5.55112E-17 0 L 0.12083 0 " pathEditMode="relative" rAng="0" ptsTypes="AA">
                                      <p:cBhvr>
                                        <p:cTn id="10" dur="5000" fill="hold"/>
                                        <p:tgtEl>
                                          <p:spTgt spid="5"/>
                                        </p:tgtEl>
                                        <p:attrNameLst>
                                          <p:attrName>ppt_x</p:attrName>
                                          <p:attrName>ppt_y</p:attrName>
                                        </p:attrNameLst>
                                      </p:cBhvr>
                                      <p:rCtr x="60" y="0"/>
                                    </p:animMotion>
                                  </p:childTnLst>
                                </p:cTn>
                              </p:par>
                              <p:par>
                                <p:cTn id="11" presetID="1" presetClass="entr" presetSubtype="0" fill="hold" nodeType="with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test\Desktop\Montepulciano-(Tuscany,-Italy).jpg"/>
          <p:cNvPicPr>
            <a:picLocks noChangeAspect="1" noChangeArrowheads="1"/>
          </p:cNvPicPr>
          <p:nvPr/>
        </p:nvPicPr>
        <p:blipFill>
          <a:blip r:embed="rId2" cstate="print">
            <a:grayscl/>
          </a:blip>
          <a:srcRect/>
          <a:stretch>
            <a:fillRect/>
          </a:stretch>
        </p:blipFill>
        <p:spPr bwMode="auto">
          <a:xfrm>
            <a:off x="1" y="1"/>
            <a:ext cx="9143999" cy="6857999"/>
          </a:xfrm>
          <a:prstGeom prst="rect">
            <a:avLst/>
          </a:prstGeom>
          <a:noFill/>
        </p:spPr>
      </p:pic>
      <p:pic>
        <p:nvPicPr>
          <p:cNvPr id="4" name="Picture 2" descr="C:\Documents and Settings\test\Desktop\Montepulciano-(Tuscany,-Italy).jpg"/>
          <p:cNvPicPr>
            <a:picLocks noChangeAspect="1" noChangeArrowheads="1"/>
          </p:cNvPicPr>
          <p:nvPr/>
        </p:nvPicPr>
        <p:blipFill>
          <a:blip r:embed="rId2" cstate="print"/>
          <a:srcRect/>
          <a:stretch>
            <a:fillRect/>
          </a:stretch>
        </p:blipFill>
        <p:spPr bwMode="auto">
          <a:xfrm>
            <a:off x="0" y="0"/>
            <a:ext cx="9143999" cy="6857999"/>
          </a:xfrm>
          <a:prstGeom prst="rect">
            <a:avLst/>
          </a:prstGeom>
          <a:noFill/>
        </p:spPr>
      </p:pic>
      <p:sp>
        <p:nvSpPr>
          <p:cNvPr id="6" name="TextBox 5"/>
          <p:cNvSpPr txBox="1"/>
          <p:nvPr/>
        </p:nvSpPr>
        <p:spPr>
          <a:xfrm>
            <a:off x="3048000" y="152400"/>
            <a:ext cx="3586238" cy="369332"/>
          </a:xfrm>
          <a:prstGeom prst="rect">
            <a:avLst/>
          </a:prstGeom>
          <a:noFill/>
        </p:spPr>
        <p:txBody>
          <a:bodyPr wrap="none" rtlCol="0">
            <a:spAutoFit/>
          </a:bodyPr>
          <a:lstStyle/>
          <a:p>
            <a:r>
              <a:rPr lang="en-US" dirty="0" err="1" smtClean="0">
                <a:solidFill>
                  <a:srgbClr val="FFFFFF"/>
                </a:solidFill>
                <a:effectLst>
                  <a:outerShdw blurRad="38100" dist="38100" dir="2700000" algn="tl">
                    <a:srgbClr val="000000">
                      <a:alpha val="43137"/>
                    </a:srgbClr>
                  </a:outerShdw>
                </a:effectLst>
                <a:latin typeface="Matura MT Script Capitals" pitchFamily="66" charset="0"/>
              </a:rPr>
              <a:t>Toscane</a:t>
            </a:r>
            <a:r>
              <a:rPr lang="en-US" dirty="0" smtClean="0">
                <a:solidFill>
                  <a:srgbClr val="FFFFFF"/>
                </a:solidFill>
                <a:effectLst>
                  <a:outerShdw blurRad="38100" dist="38100" dir="2700000" algn="tl">
                    <a:srgbClr val="000000">
                      <a:alpha val="43137"/>
                    </a:srgbClr>
                  </a:outerShdw>
                </a:effectLst>
                <a:latin typeface="Matura MT Script Capitals" pitchFamily="66" charset="0"/>
              </a:rPr>
              <a:t> , </a:t>
            </a:r>
            <a:r>
              <a:rPr lang="en-US" dirty="0" err="1" smtClean="0">
                <a:solidFill>
                  <a:srgbClr val="FFFFFF"/>
                </a:solidFill>
                <a:effectLst>
                  <a:outerShdw blurRad="38100" dist="38100" dir="2700000" algn="tl">
                    <a:srgbClr val="000000">
                      <a:alpha val="43137"/>
                    </a:srgbClr>
                  </a:outerShdw>
                </a:effectLst>
                <a:latin typeface="Matura MT Script Capitals" pitchFamily="66" charset="0"/>
              </a:rPr>
              <a:t>Italie</a:t>
            </a:r>
            <a:r>
              <a:rPr lang="en-US" dirty="0" smtClean="0">
                <a:solidFill>
                  <a:srgbClr val="FFFFFF"/>
                </a:solidFill>
                <a:effectLst>
                  <a:outerShdw blurRad="38100" dist="38100" dir="2700000" algn="tl">
                    <a:srgbClr val="000000">
                      <a:alpha val="43137"/>
                    </a:srgbClr>
                  </a:outerShdw>
                </a:effectLst>
                <a:latin typeface="Matura MT Script Capitals" pitchFamily="66" charset="0"/>
              </a:rPr>
              <a:t> , </a:t>
            </a:r>
            <a:r>
              <a:rPr lang="en-US" dirty="0" err="1" smtClean="0">
                <a:solidFill>
                  <a:srgbClr val="FFFFFF"/>
                </a:solidFill>
                <a:effectLst>
                  <a:outerShdw blurRad="38100" dist="38100" dir="2700000" algn="tl">
                    <a:srgbClr val="000000">
                      <a:alpha val="43137"/>
                    </a:srgbClr>
                  </a:outerShdw>
                </a:effectLst>
                <a:latin typeface="Matura MT Script Capitals" pitchFamily="66" charset="0"/>
              </a:rPr>
              <a:t>Montepulciano</a:t>
            </a:r>
            <a:endParaRPr lang="ro-RO" dirty="0">
              <a:solidFill>
                <a:srgbClr val="FFFFFF"/>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childTnLst>
                          </p:cTn>
                        </p:par>
                        <p:par>
                          <p:cTn id="8" fill="hold">
                            <p:stCondLst>
                              <p:cond delay="3000"/>
                            </p:stCondLst>
                            <p:childTnLst>
                              <p:par>
                                <p:cTn id="9" presetID="1"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test\Desktop\untitled.JPG"/>
          <p:cNvPicPr>
            <a:picLocks noChangeAspect="1" noChangeArrowheads="1"/>
          </p:cNvPicPr>
          <p:nvPr/>
        </p:nvPicPr>
        <p:blipFill>
          <a:blip r:embed="rId2" cstate="print">
            <a:grayscl/>
          </a:blip>
          <a:srcRect/>
          <a:stretch>
            <a:fillRect/>
          </a:stretch>
        </p:blipFill>
        <p:spPr bwMode="auto">
          <a:xfrm>
            <a:off x="-751114" y="0"/>
            <a:ext cx="9895114" cy="6857999"/>
          </a:xfrm>
          <a:prstGeom prst="rect">
            <a:avLst/>
          </a:prstGeom>
          <a:noFill/>
        </p:spPr>
      </p:pic>
      <p:pic>
        <p:nvPicPr>
          <p:cNvPr id="4" name="Picture 2" descr="C:\Documents and Settings\test\Desktop\untitled.JPG"/>
          <p:cNvPicPr>
            <a:picLocks noChangeAspect="1" noChangeArrowheads="1"/>
          </p:cNvPicPr>
          <p:nvPr/>
        </p:nvPicPr>
        <p:blipFill>
          <a:blip r:embed="rId2" cstate="print"/>
          <a:srcRect/>
          <a:stretch>
            <a:fillRect/>
          </a:stretch>
        </p:blipFill>
        <p:spPr bwMode="auto">
          <a:xfrm>
            <a:off x="-751114" y="1"/>
            <a:ext cx="9895114" cy="6857999"/>
          </a:xfrm>
          <a:prstGeom prst="rect">
            <a:avLst/>
          </a:prstGeom>
          <a:noFill/>
        </p:spPr>
      </p:pic>
      <p:sp>
        <p:nvSpPr>
          <p:cNvPr id="5" name="Rectangle 4"/>
          <p:cNvSpPr/>
          <p:nvPr/>
        </p:nvSpPr>
        <p:spPr>
          <a:xfrm>
            <a:off x="2895600" y="0"/>
            <a:ext cx="2691121" cy="369332"/>
          </a:xfrm>
          <a:prstGeom prst="rect">
            <a:avLst/>
          </a:prstGeom>
        </p:spPr>
        <p:txBody>
          <a:bodyPr wrap="none">
            <a:spAutoFit/>
          </a:bodyPr>
          <a:lstStyle/>
          <a:p>
            <a:r>
              <a:rPr lang="ro-RO" dirty="0" smtClean="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rPr>
              <a:t>Les collines de Toscane</a:t>
            </a:r>
            <a:endParaRPr lang="ro-RO" dirty="0">
              <a:solidFill>
                <a:schemeClr val="accent1">
                  <a:lumMod val="20000"/>
                  <a:lumOff val="80000"/>
                </a:schemeClr>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childTnLst>
                          </p:cTn>
                        </p:par>
                        <p:par>
                          <p:cTn id="8" fill="hold">
                            <p:stCondLst>
                              <p:cond delay="3000"/>
                            </p:stCondLst>
                            <p:childTnLst>
                              <p:par>
                                <p:cTn id="9" presetID="0" presetClass="path" presetSubtype="0" repeatCount="indefinite" accel="50000" decel="50000" autoRev="1" fill="hold" nodeType="afterEffect">
                                  <p:stCondLst>
                                    <p:cond delay="0"/>
                                  </p:stCondLst>
                                  <p:childTnLst>
                                    <p:animMotion origin="layout" path="M -4.16667E-6 0 L 0.08282 0 " pathEditMode="relative" rAng="0" ptsTypes="AA">
                                      <p:cBhvr>
                                        <p:cTn id="10" dur="5000" fill="hold"/>
                                        <p:tgtEl>
                                          <p:spTgt spid="4"/>
                                        </p:tgtEl>
                                        <p:attrNameLst>
                                          <p:attrName>ppt_x</p:attrName>
                                          <p:attrName>ppt_y</p:attrName>
                                        </p:attrNameLst>
                                      </p:cBhvr>
                                      <p:rCtr x="41" y="0"/>
                                    </p:animMotion>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test\Desktop\Tuscany-(Italy).jpg"/>
          <p:cNvPicPr>
            <a:picLocks noChangeAspect="1" noChangeArrowheads="1"/>
          </p:cNvPicPr>
          <p:nvPr/>
        </p:nvPicPr>
        <p:blipFill>
          <a:blip r:embed="rId2" cstate="print">
            <a:grayscl/>
          </a:blip>
          <a:srcRect/>
          <a:stretch>
            <a:fillRect/>
          </a:stretch>
        </p:blipFill>
        <p:spPr bwMode="auto">
          <a:xfrm>
            <a:off x="0" y="0"/>
            <a:ext cx="9144000" cy="6858000"/>
          </a:xfrm>
          <a:prstGeom prst="rect">
            <a:avLst/>
          </a:prstGeom>
          <a:noFill/>
        </p:spPr>
      </p:pic>
      <p:pic>
        <p:nvPicPr>
          <p:cNvPr id="4" name="Picture 2" descr="C:\Documents and Settings\test\Desktop\Tuscany-(Italy).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Rectangle 4"/>
          <p:cNvSpPr/>
          <p:nvPr/>
        </p:nvSpPr>
        <p:spPr>
          <a:xfrm>
            <a:off x="2971800" y="152400"/>
            <a:ext cx="2710357" cy="369332"/>
          </a:xfrm>
          <a:prstGeom prst="rect">
            <a:avLst/>
          </a:prstGeom>
        </p:spPr>
        <p:txBody>
          <a:bodyPr wrap="none">
            <a:spAutoFit/>
          </a:bodyPr>
          <a:lstStyle/>
          <a:p>
            <a:r>
              <a:rPr lang="ro-RO" dirty="0" smtClean="0">
                <a:solidFill>
                  <a:srgbClr val="FFCD2F"/>
                </a:solidFill>
                <a:effectLst>
                  <a:outerShdw blurRad="38100" dist="38100" dir="2700000" algn="tl">
                    <a:srgbClr val="000000">
                      <a:alpha val="43137"/>
                    </a:srgbClr>
                  </a:outerShdw>
                </a:effectLst>
                <a:latin typeface="Matura MT Script Capitals" pitchFamily="66" charset="0"/>
              </a:rPr>
              <a:t>Quelque part en Toscane</a:t>
            </a:r>
            <a:endParaRPr lang="ro-RO" dirty="0">
              <a:solidFill>
                <a:srgbClr val="FFCD2F"/>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childTnLst>
                          </p:cTn>
                        </p:par>
                        <p:par>
                          <p:cTn id="8" fill="hold">
                            <p:stCondLst>
                              <p:cond delay="3000"/>
                            </p:stCondLst>
                            <p:childTnLst>
                              <p:par>
                                <p:cTn id="9" presetID="1"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Documents and Settings\test\Desktop\toscanacafea.JPG"/>
          <p:cNvPicPr>
            <a:picLocks noChangeAspect="1" noChangeArrowheads="1"/>
          </p:cNvPicPr>
          <p:nvPr/>
        </p:nvPicPr>
        <p:blipFill>
          <a:blip r:embed="rId2" cstate="print">
            <a:grayscl/>
          </a:blip>
          <a:srcRect/>
          <a:stretch>
            <a:fillRect/>
          </a:stretch>
        </p:blipFill>
        <p:spPr bwMode="auto">
          <a:xfrm>
            <a:off x="-1" y="-838909"/>
            <a:ext cx="9144001" cy="7696909"/>
          </a:xfrm>
          <a:prstGeom prst="rect">
            <a:avLst/>
          </a:prstGeom>
          <a:noFill/>
        </p:spPr>
      </p:pic>
      <p:pic>
        <p:nvPicPr>
          <p:cNvPr id="5" name="Picture 3" descr="C:\Documents and Settings\test\Desktop\toscanacafea.JPG"/>
          <p:cNvPicPr>
            <a:picLocks noChangeAspect="1" noChangeArrowheads="1"/>
          </p:cNvPicPr>
          <p:nvPr/>
        </p:nvPicPr>
        <p:blipFill>
          <a:blip r:embed="rId2" cstate="print"/>
          <a:srcRect/>
          <a:stretch>
            <a:fillRect/>
          </a:stretch>
        </p:blipFill>
        <p:spPr bwMode="auto">
          <a:xfrm>
            <a:off x="0" y="-838909"/>
            <a:ext cx="9144001" cy="7696909"/>
          </a:xfrm>
          <a:prstGeom prst="rect">
            <a:avLst/>
          </a:prstGeom>
          <a:noFill/>
        </p:spPr>
      </p:pic>
      <p:sp>
        <p:nvSpPr>
          <p:cNvPr id="6" name="Rectangle 5"/>
          <p:cNvSpPr/>
          <p:nvPr/>
        </p:nvSpPr>
        <p:spPr>
          <a:xfrm>
            <a:off x="2971800" y="152400"/>
            <a:ext cx="2710357" cy="369332"/>
          </a:xfrm>
          <a:prstGeom prst="rect">
            <a:avLst/>
          </a:prstGeom>
        </p:spPr>
        <p:txBody>
          <a:bodyPr wrap="none">
            <a:spAutoFit/>
          </a:bodyPr>
          <a:lstStyle/>
          <a:p>
            <a:r>
              <a:rPr lang="ro-RO" dirty="0" smtClean="0">
                <a:solidFill>
                  <a:srgbClr val="FFCD2F"/>
                </a:solidFill>
                <a:effectLst>
                  <a:outerShdw blurRad="38100" dist="38100" dir="2700000" algn="tl">
                    <a:srgbClr val="000000">
                      <a:alpha val="43137"/>
                    </a:srgbClr>
                  </a:outerShdw>
                </a:effectLst>
                <a:latin typeface="Matura MT Script Capitals" pitchFamily="66" charset="0"/>
              </a:rPr>
              <a:t>Quelque part en Toscane</a:t>
            </a:r>
            <a:endParaRPr lang="ro-RO" dirty="0">
              <a:solidFill>
                <a:srgbClr val="FFCD2F"/>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childTnLst>
                          </p:cTn>
                        </p:par>
                        <p:par>
                          <p:cTn id="8" fill="hold">
                            <p:stCondLst>
                              <p:cond delay="5000"/>
                            </p:stCondLst>
                            <p:childTnLst>
                              <p:par>
                                <p:cTn id="9" presetID="1"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test\Desktop\Vineyard-(Toscana).jpg"/>
          <p:cNvPicPr>
            <a:picLocks noChangeAspect="1" noChangeArrowheads="1"/>
          </p:cNvPicPr>
          <p:nvPr/>
        </p:nvPicPr>
        <p:blipFill>
          <a:blip r:embed="rId2" cstate="print">
            <a:grayscl/>
          </a:blip>
          <a:srcRect/>
          <a:stretch>
            <a:fillRect/>
          </a:stretch>
        </p:blipFill>
        <p:spPr bwMode="auto">
          <a:xfrm>
            <a:off x="-3048000" y="0"/>
            <a:ext cx="12192000" cy="6858000"/>
          </a:xfrm>
          <a:prstGeom prst="rect">
            <a:avLst/>
          </a:prstGeom>
          <a:noFill/>
        </p:spPr>
      </p:pic>
      <p:pic>
        <p:nvPicPr>
          <p:cNvPr id="4" name="Picture 2" descr="C:\Documents and Settings\test\Desktop\Vineyard-(Toscana).jpg"/>
          <p:cNvPicPr>
            <a:picLocks noChangeAspect="1" noChangeArrowheads="1"/>
          </p:cNvPicPr>
          <p:nvPr/>
        </p:nvPicPr>
        <p:blipFill>
          <a:blip r:embed="rId2" cstate="print"/>
          <a:srcRect/>
          <a:stretch>
            <a:fillRect/>
          </a:stretch>
        </p:blipFill>
        <p:spPr bwMode="auto">
          <a:xfrm>
            <a:off x="-3048000" y="0"/>
            <a:ext cx="12192000" cy="6858000"/>
          </a:xfrm>
          <a:prstGeom prst="rect">
            <a:avLst/>
          </a:prstGeom>
          <a:noFill/>
        </p:spPr>
      </p:pic>
      <p:sp>
        <p:nvSpPr>
          <p:cNvPr id="5" name="Rectangle 4"/>
          <p:cNvSpPr/>
          <p:nvPr/>
        </p:nvSpPr>
        <p:spPr>
          <a:xfrm>
            <a:off x="762000" y="152400"/>
            <a:ext cx="2720360" cy="400110"/>
          </a:xfrm>
          <a:prstGeom prst="rect">
            <a:avLst/>
          </a:prstGeom>
        </p:spPr>
        <p:txBody>
          <a:bodyPr wrap="none">
            <a:spAutoFit/>
          </a:bodyPr>
          <a:lstStyle/>
          <a:p>
            <a:r>
              <a:rPr lang="ro-RO" sz="2000" dirty="0" smtClean="0">
                <a:solidFill>
                  <a:srgbClr val="FFC000"/>
                </a:solidFill>
                <a:effectLst>
                  <a:outerShdw blurRad="38100" dist="38100" dir="2700000" algn="tl">
                    <a:srgbClr val="000000">
                      <a:alpha val="43137"/>
                    </a:srgbClr>
                  </a:outerShdw>
                </a:effectLst>
                <a:latin typeface="Matura MT Script Capitals" pitchFamily="66" charset="0"/>
              </a:rPr>
              <a:t>Vignobles en Toscane</a:t>
            </a:r>
            <a:endParaRPr lang="ro-RO" sz="2000" dirty="0">
              <a:solidFill>
                <a:srgbClr val="FFC000"/>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childTnLst>
                          </p:cTn>
                        </p:par>
                        <p:par>
                          <p:cTn id="8" fill="hold">
                            <p:stCondLst>
                              <p:cond delay="3000"/>
                            </p:stCondLst>
                            <p:childTnLst>
                              <p:par>
                                <p:cTn id="9" presetID="0" presetClass="path" presetSubtype="0" repeatCount="indefinite" accel="50000" decel="50000" autoRev="1" fill="hold" nodeType="afterEffect">
                                  <p:stCondLst>
                                    <p:cond delay="0"/>
                                  </p:stCondLst>
                                  <p:childTnLst>
                                    <p:animMotion origin="layout" path="M -3.33333E-6 0 L 0.33334 0 " pathEditMode="relative" rAng="0" ptsTypes="AA">
                                      <p:cBhvr>
                                        <p:cTn id="10" dur="5000" fill="hold"/>
                                        <p:tgtEl>
                                          <p:spTgt spid="4"/>
                                        </p:tgtEl>
                                        <p:attrNameLst>
                                          <p:attrName>ppt_x</p:attrName>
                                          <p:attrName>ppt_y</p:attrName>
                                        </p:attrNameLst>
                                      </p:cBhvr>
                                      <p:rCtr x="167" y="0"/>
                                    </p:animMotion>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914400" y="2971800"/>
            <a:ext cx="6328143" cy="954107"/>
          </a:xfrm>
          <a:prstGeom prst="rect">
            <a:avLst/>
          </a:prstGeom>
          <a:noFill/>
        </p:spPr>
        <p:txBody>
          <a:bodyPr wrap="none" rtlCol="0">
            <a:spAutoFit/>
          </a:bodyPr>
          <a:lstStyle/>
          <a:p>
            <a:r>
              <a:rPr lang="en-US" sz="3600" dirty="0" smtClean="0">
                <a:latin typeface="Matura MT Script Capitals" pitchFamily="66" charset="0"/>
              </a:rPr>
              <a:t>        La vie à la </a:t>
            </a:r>
            <a:r>
              <a:rPr lang="en-US" sz="3600" dirty="0" err="1" smtClean="0">
                <a:latin typeface="Matura MT Script Capitals" pitchFamily="66" charset="0"/>
              </a:rPr>
              <a:t>campagne</a:t>
            </a:r>
            <a:endParaRPr lang="en-US" sz="3600" dirty="0" smtClean="0">
              <a:latin typeface="Matura MT Script Capitals" pitchFamily="66" charset="0"/>
            </a:endParaRPr>
          </a:p>
          <a:p>
            <a:r>
              <a:rPr lang="en-US" sz="2000" dirty="0" smtClean="0">
                <a:latin typeface="Matura MT Script Capitals" pitchFamily="66" charset="0"/>
              </a:rPr>
              <a:t> Images et </a:t>
            </a:r>
            <a:r>
              <a:rPr lang="en-US" sz="2000" dirty="0" err="1" smtClean="0">
                <a:latin typeface="Matura MT Script Capitals" pitchFamily="66" charset="0"/>
              </a:rPr>
              <a:t>texte</a:t>
            </a:r>
            <a:r>
              <a:rPr lang="en-US" sz="2000" dirty="0" smtClean="0">
                <a:latin typeface="Matura MT Script Capitals" pitchFamily="66" charset="0"/>
              </a:rPr>
              <a:t> du Net      </a:t>
            </a:r>
            <a:r>
              <a:rPr lang="en-US" sz="2000" dirty="0" err="1" smtClean="0">
                <a:latin typeface="Matura MT Script Capitals" pitchFamily="66" charset="0"/>
              </a:rPr>
              <a:t>Créations</a:t>
            </a:r>
            <a:r>
              <a:rPr lang="en-US" sz="2000" dirty="0" smtClean="0">
                <a:latin typeface="Matura MT Script Capitals" pitchFamily="66" charset="0"/>
              </a:rPr>
              <a:t> Delia </a:t>
            </a:r>
            <a:r>
              <a:rPr lang="en-US" sz="2000" dirty="0" err="1" smtClean="0">
                <a:latin typeface="Matura MT Script Capitals" pitchFamily="66" charset="0"/>
              </a:rPr>
              <a:t>Florea</a:t>
            </a:r>
            <a:endParaRPr lang="ro-RO" sz="2000" dirty="0">
              <a:latin typeface="Matura MT Script Capitals" pitchFamily="66" charset="0"/>
            </a:endParaRPr>
          </a:p>
        </p:txBody>
      </p:sp>
      <p:pic>
        <p:nvPicPr>
          <p:cNvPr id="3" name="Picture 2" descr="D:\2011_03_26\Delia_Savescu_batrana.JPG"/>
          <p:cNvPicPr>
            <a:picLocks noChangeAspect="1" noChangeArrowheads="1"/>
          </p:cNvPicPr>
          <p:nvPr/>
        </p:nvPicPr>
        <p:blipFill>
          <a:blip r:embed="rId2" cstate="print"/>
          <a:srcRect/>
          <a:stretch>
            <a:fillRect/>
          </a:stretch>
        </p:blipFill>
        <p:spPr bwMode="auto">
          <a:xfrm>
            <a:off x="7239000" y="2895600"/>
            <a:ext cx="1231529" cy="1301734"/>
          </a:xfrm>
          <a:prstGeom prst="rect">
            <a:avLst/>
          </a:prstGeom>
          <a:noFill/>
          <a:effectLst>
            <a:softEdge rad="317500"/>
          </a:effectLst>
        </p:spPr>
      </p:pic>
      <p:pic>
        <p:nvPicPr>
          <p:cNvPr id="5" name="Picture 3" descr="D:\top20\rasinari10mic.JPG"/>
          <p:cNvPicPr>
            <a:picLocks noChangeAspect="1" noChangeArrowheads="1"/>
          </p:cNvPicPr>
          <p:nvPr/>
        </p:nvPicPr>
        <p:blipFill>
          <a:blip r:embed="rId3" cstate="print"/>
          <a:srcRect/>
          <a:stretch>
            <a:fillRect/>
          </a:stretch>
        </p:blipFill>
        <p:spPr bwMode="auto">
          <a:xfrm>
            <a:off x="304800" y="533400"/>
            <a:ext cx="2743201" cy="2064595"/>
          </a:xfrm>
          <a:prstGeom prst="rect">
            <a:avLst/>
          </a:prstGeom>
          <a:ln w="3175">
            <a:solidFill>
              <a:schemeClr val="tx1"/>
            </a:solidFill>
          </a:ln>
          <a:effectLst>
            <a:outerShdw blurRad="292100" dist="139700" dir="2700000" algn="tl" rotWithShape="0">
              <a:srgbClr val="333333">
                <a:alpha val="65000"/>
              </a:srgbClr>
            </a:outerShdw>
          </a:effectLst>
        </p:spPr>
      </p:pic>
      <p:pic>
        <p:nvPicPr>
          <p:cNvPr id="6" name="Picture 5" descr="C:\Users\user\Desktop\top20\bisericacarlibaba1mic.jpg"/>
          <p:cNvPicPr>
            <a:picLocks noChangeAspect="1" noChangeArrowheads="1"/>
          </p:cNvPicPr>
          <p:nvPr/>
        </p:nvPicPr>
        <p:blipFill>
          <a:blip r:embed="rId4" cstate="print"/>
          <a:srcRect/>
          <a:stretch>
            <a:fillRect/>
          </a:stretch>
        </p:blipFill>
        <p:spPr bwMode="auto">
          <a:xfrm>
            <a:off x="6172200" y="4343400"/>
            <a:ext cx="2661608" cy="1981200"/>
          </a:xfrm>
          <a:prstGeom prst="rect">
            <a:avLst/>
          </a:prstGeom>
          <a:ln w="3175">
            <a:solidFill>
              <a:schemeClr val="tx1"/>
            </a:solidFill>
          </a:ln>
          <a:effectLst>
            <a:outerShdw blurRad="292100" dist="139700" dir="2700000" algn="tl" rotWithShape="0">
              <a:srgbClr val="333333">
                <a:alpha val="65000"/>
              </a:srgbClr>
            </a:outerShdw>
          </a:effectLst>
        </p:spPr>
      </p:pic>
      <p:pic>
        <p:nvPicPr>
          <p:cNvPr id="7" name="Picture 2" descr="C:\Documents and Settings\test\Desktop\untitled.JPG"/>
          <p:cNvPicPr>
            <a:picLocks noChangeAspect="1" noChangeArrowheads="1"/>
          </p:cNvPicPr>
          <p:nvPr/>
        </p:nvPicPr>
        <p:blipFill>
          <a:blip r:embed="rId5" cstate="print"/>
          <a:srcRect/>
          <a:stretch>
            <a:fillRect/>
          </a:stretch>
        </p:blipFill>
        <p:spPr bwMode="auto">
          <a:xfrm>
            <a:off x="3048000" y="4343400"/>
            <a:ext cx="2858588" cy="1981200"/>
          </a:xfrm>
          <a:prstGeom prst="rect">
            <a:avLst/>
          </a:prstGeom>
          <a:ln w="3175">
            <a:solidFill>
              <a:schemeClr val="tx1"/>
            </a:solidFill>
          </a:ln>
          <a:effectLst>
            <a:outerShdw blurRad="292100" dist="139700" dir="2700000" algn="tl" rotWithShape="0">
              <a:srgbClr val="333333">
                <a:alpha val="65000"/>
              </a:srgbClr>
            </a:outerShdw>
          </a:effectLst>
        </p:spPr>
      </p:pic>
      <p:pic>
        <p:nvPicPr>
          <p:cNvPr id="8" name="Picture 7" descr="C:\Users\user\Desktop\top20\houses-on-the-village.jpg"/>
          <p:cNvPicPr>
            <a:picLocks noChangeAspect="1" noChangeArrowheads="1"/>
          </p:cNvPicPr>
          <p:nvPr/>
        </p:nvPicPr>
        <p:blipFill>
          <a:blip r:embed="rId6" cstate="print">
            <a:lum bright="10000"/>
          </a:blip>
          <a:srcRect/>
          <a:stretch>
            <a:fillRect/>
          </a:stretch>
        </p:blipFill>
        <p:spPr bwMode="auto">
          <a:xfrm>
            <a:off x="6172200" y="533400"/>
            <a:ext cx="2676312" cy="2057400"/>
          </a:xfrm>
          <a:prstGeom prst="rect">
            <a:avLst/>
          </a:prstGeom>
          <a:ln w="3175">
            <a:solidFill>
              <a:schemeClr val="tx1"/>
            </a:solidFill>
          </a:ln>
          <a:effectLst>
            <a:outerShdw blurRad="292100" dist="139700" dir="2700000" algn="tl" rotWithShape="0">
              <a:srgbClr val="333333">
                <a:alpha val="65000"/>
              </a:srgbClr>
            </a:outerShdw>
          </a:effectLst>
        </p:spPr>
      </p:pic>
      <p:pic>
        <p:nvPicPr>
          <p:cNvPr id="9" name="Picture 8" descr="D:\sate_Franta\Riquewihr_Haut_Rhin_Alsacia.6.JPG"/>
          <p:cNvPicPr>
            <a:picLocks noChangeAspect="1" noChangeArrowheads="1"/>
          </p:cNvPicPr>
          <p:nvPr/>
        </p:nvPicPr>
        <p:blipFill>
          <a:blip r:embed="rId7" cstate="print"/>
          <a:srcRect/>
          <a:stretch>
            <a:fillRect/>
          </a:stretch>
        </p:blipFill>
        <p:spPr bwMode="auto">
          <a:xfrm>
            <a:off x="3276600" y="533400"/>
            <a:ext cx="2743200" cy="2057400"/>
          </a:xfrm>
          <a:prstGeom prst="rect">
            <a:avLst/>
          </a:prstGeom>
          <a:ln w="3175">
            <a:solidFill>
              <a:schemeClr val="tx1"/>
            </a:solidFill>
          </a:ln>
          <a:effectLst>
            <a:outerShdw blurRad="292100" dist="139700" dir="2700000" algn="tl" rotWithShape="0">
              <a:srgbClr val="333333">
                <a:alpha val="65000"/>
              </a:srgbClr>
            </a:outerShdw>
          </a:effectLst>
        </p:spPr>
      </p:pic>
      <p:pic>
        <p:nvPicPr>
          <p:cNvPr id="10" name="Picture 2" descr="C:\Documents and Settings\test\Desktop\IMGP0235.jpg"/>
          <p:cNvPicPr>
            <a:picLocks noChangeAspect="1" noChangeArrowheads="1"/>
          </p:cNvPicPr>
          <p:nvPr/>
        </p:nvPicPr>
        <p:blipFill>
          <a:blip r:embed="rId8" cstate="print"/>
          <a:srcRect/>
          <a:stretch>
            <a:fillRect/>
          </a:stretch>
        </p:blipFill>
        <p:spPr bwMode="auto">
          <a:xfrm>
            <a:off x="228600" y="4343400"/>
            <a:ext cx="2616200" cy="1962150"/>
          </a:xfrm>
          <a:prstGeom prst="rect">
            <a:avLst/>
          </a:prstGeom>
          <a:ln w="3175">
            <a:solidFill>
              <a:schemeClr val="tx1"/>
            </a:solidFill>
          </a:ln>
          <a:effectLst>
            <a:outerShdw blurRad="292100" dist="139700" dir="2700000" algn="tl" rotWithShape="0">
              <a:srgbClr val="333333">
                <a:alpha val="65000"/>
              </a:srgbClr>
            </a:outerShdw>
          </a:effectLst>
        </p:spPr>
      </p:pic>
    </p:spTree>
  </p:cSld>
  <p:clrMapOvr>
    <a:masterClrMapping/>
  </p:clrMapOvr>
  <p:transition spd="slow">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3"/>
          <p:cNvSpPr>
            <a:spLocks noGrp="1" noChangeArrowheads="1"/>
          </p:cNvSpPr>
          <p:nvPr>
            <p:ph type="body" idx="4294967295"/>
          </p:nvPr>
        </p:nvSpPr>
        <p:spPr/>
        <p:txBody>
          <a:bodyPr lIns="102306" tIns="51156" rIns="102306" bIns="51156"/>
          <a:lstStyle/>
          <a:p>
            <a:pPr eaLnBrk="1" hangingPunct="1"/>
            <a:endParaRPr lang="ro-RO" smtClean="0"/>
          </a:p>
        </p:txBody>
      </p:sp>
      <p:pic>
        <p:nvPicPr>
          <p:cNvPr id="24579" name="Picture 7" descr="ScreenShot10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24580" name="Picture 9" descr="ligneetoile"/>
          <p:cNvPicPr>
            <a:picLocks noChangeAspect="1" noChangeArrowheads="1" noCrop="1"/>
          </p:cNvPicPr>
          <p:nvPr/>
        </p:nvPicPr>
        <p:blipFill>
          <a:blip r:embed="rId4" cstate="print"/>
          <a:srcRect/>
          <a:stretch>
            <a:fillRect/>
          </a:stretch>
        </p:blipFill>
        <p:spPr bwMode="auto">
          <a:xfrm>
            <a:off x="2124075" y="5157788"/>
            <a:ext cx="4902200" cy="215900"/>
          </a:xfrm>
          <a:prstGeom prst="rect">
            <a:avLst/>
          </a:prstGeom>
          <a:noFill/>
          <a:ln w="9525">
            <a:noFill/>
            <a:miter lim="800000"/>
            <a:headEnd/>
            <a:tailEnd/>
          </a:ln>
        </p:spPr>
      </p:pic>
      <p:sp>
        <p:nvSpPr>
          <p:cNvPr id="24581" name="Rectangle 14"/>
          <p:cNvSpPr>
            <a:spLocks noChangeArrowheads="1"/>
          </p:cNvSpPr>
          <p:nvPr/>
        </p:nvSpPr>
        <p:spPr bwMode="auto">
          <a:xfrm rot="5400000" flipH="1">
            <a:off x="4514056" y="-4469606"/>
            <a:ext cx="115888" cy="9144000"/>
          </a:xfrm>
          <a:prstGeom prst="rect">
            <a:avLst/>
          </a:prstGeom>
          <a:solidFill>
            <a:srgbClr val="3366FF"/>
          </a:solidFill>
          <a:ln w="9525">
            <a:solidFill>
              <a:schemeClr val="tx1"/>
            </a:solidFill>
            <a:miter lim="800000"/>
            <a:headEnd/>
            <a:tailEnd/>
          </a:ln>
        </p:spPr>
        <p:txBody>
          <a:bodyPr rot="10800000" vert="eaVert" wrap="none" lIns="102306" tIns="51156" rIns="102306" bIns="51156" anchor="ctr"/>
          <a:lstStyle/>
          <a:p>
            <a:pPr defTabSz="1023938"/>
            <a:endParaRPr lang="ro-RO" sz="2000">
              <a:latin typeface="Calibri" pitchFamily="34" charset="0"/>
            </a:endParaRPr>
          </a:p>
        </p:txBody>
      </p:sp>
      <p:sp>
        <p:nvSpPr>
          <p:cNvPr id="24582" name="Rectangle 16"/>
          <p:cNvSpPr>
            <a:spLocks noChangeArrowheads="1"/>
          </p:cNvSpPr>
          <p:nvPr/>
        </p:nvSpPr>
        <p:spPr bwMode="auto">
          <a:xfrm rot="5400000" flipH="1">
            <a:off x="4514056" y="2183607"/>
            <a:ext cx="115887" cy="9144000"/>
          </a:xfrm>
          <a:prstGeom prst="rect">
            <a:avLst/>
          </a:prstGeom>
          <a:solidFill>
            <a:srgbClr val="3366FF"/>
          </a:solidFill>
          <a:ln w="9525">
            <a:solidFill>
              <a:schemeClr val="tx1"/>
            </a:solidFill>
            <a:miter lim="800000"/>
            <a:headEnd/>
            <a:tailEnd/>
          </a:ln>
        </p:spPr>
        <p:txBody>
          <a:bodyPr rot="10800000" vert="eaVert" wrap="none" lIns="102306" tIns="51156" rIns="102306" bIns="51156" anchor="ctr"/>
          <a:lstStyle/>
          <a:p>
            <a:pPr defTabSz="1023938"/>
            <a:endParaRPr lang="ro-RO" sz="2000">
              <a:latin typeface="Calibri" pitchFamily="34" charset="0"/>
            </a:endParaRPr>
          </a:p>
        </p:txBody>
      </p:sp>
      <p:pic>
        <p:nvPicPr>
          <p:cNvPr id="24583" name="Image 8" descr="BanHautpageindexminippsmania.jpg">
            <a:hlinkClick r:id="rId5"/>
          </p:cNvPr>
          <p:cNvPicPr>
            <a:picLocks noChangeAspect="1"/>
          </p:cNvPicPr>
          <p:nvPr/>
        </p:nvPicPr>
        <p:blipFill>
          <a:blip r:embed="rId6" cstate="print">
            <a:lum contrast="18000"/>
          </a:blip>
          <a:srcRect/>
          <a:stretch>
            <a:fillRect/>
          </a:stretch>
        </p:blipFill>
        <p:spPr bwMode="auto">
          <a:xfrm>
            <a:off x="3419475" y="741363"/>
            <a:ext cx="2378075" cy="625475"/>
          </a:xfrm>
          <a:prstGeom prst="rect">
            <a:avLst/>
          </a:prstGeom>
          <a:noFill/>
          <a:ln w="9525">
            <a:noFill/>
            <a:miter lim="800000"/>
            <a:headEnd/>
            <a:tailEnd/>
          </a:ln>
        </p:spPr>
      </p:pic>
      <p:pic>
        <p:nvPicPr>
          <p:cNvPr id="24584" name="Image 9" descr="BanHautpageindex.jpg">
            <a:hlinkClick r:id="rId5"/>
          </p:cNvPr>
          <p:cNvPicPr>
            <a:picLocks noChangeAspect="1"/>
          </p:cNvPicPr>
          <p:nvPr/>
        </p:nvPicPr>
        <p:blipFill>
          <a:blip r:embed="rId7" cstate="print">
            <a:lum contrast="42000"/>
          </a:blip>
          <a:srcRect/>
          <a:stretch>
            <a:fillRect/>
          </a:stretch>
        </p:blipFill>
        <p:spPr bwMode="auto">
          <a:xfrm>
            <a:off x="2087563" y="3959225"/>
            <a:ext cx="5032375" cy="530225"/>
          </a:xfrm>
          <a:prstGeom prst="rect">
            <a:avLst/>
          </a:prstGeom>
          <a:noFill/>
          <a:ln w="9525">
            <a:noFill/>
            <a:miter lim="800000"/>
            <a:headEnd/>
            <a:tailEnd/>
          </a:ln>
        </p:spPr>
      </p:pic>
      <p:sp>
        <p:nvSpPr>
          <p:cNvPr id="77833" name="Rectangle 10"/>
          <p:cNvSpPr>
            <a:spLocks noChangeArrowheads="1"/>
          </p:cNvSpPr>
          <p:nvPr/>
        </p:nvSpPr>
        <p:spPr bwMode="auto">
          <a:xfrm>
            <a:off x="2120900" y="4506913"/>
            <a:ext cx="4902200" cy="649287"/>
          </a:xfrm>
          <a:prstGeom prst="rect">
            <a:avLst/>
          </a:prstGeom>
          <a:gradFill rotWithShape="1">
            <a:gsLst>
              <a:gs pos="0">
                <a:schemeClr val="accent1"/>
              </a:gs>
              <a:gs pos="50000">
                <a:schemeClr val="accent1">
                  <a:gamma/>
                  <a:tint val="0"/>
                  <a:invGamma/>
                </a:schemeClr>
              </a:gs>
              <a:gs pos="100000">
                <a:schemeClr val="accent1"/>
              </a:gs>
            </a:gsLst>
            <a:lin ang="5400000" scaled="1"/>
          </a:gradFill>
          <a:ln w="76200">
            <a:solidFill>
              <a:srgbClr val="66CCFF"/>
            </a:solidFill>
            <a:miter lim="800000"/>
            <a:headEnd/>
            <a:tailEnd/>
          </a:ln>
        </p:spPr>
        <p:txBody>
          <a:bodyPr lIns="102306" tIns="0" rIns="102306" bIns="0"/>
          <a:lstStyle/>
          <a:p>
            <a:pPr algn="ctr" defTabSz="1023938">
              <a:defRPr/>
            </a:pPr>
            <a:r>
              <a:rPr lang="fr-CA" sz="3000">
                <a:solidFill>
                  <a:srgbClr val="FF0066"/>
                </a:solidFill>
                <a:latin typeface="Calibri" pitchFamily="34" charset="0"/>
              </a:rPr>
              <a:t> </a:t>
            </a:r>
            <a:r>
              <a:rPr lang="fr-CA" sz="3300" b="1">
                <a:solidFill>
                  <a:srgbClr val="66CCFF"/>
                </a:solidFill>
                <a:latin typeface="Arial Rounded MT Bold" pitchFamily="34" charset="0"/>
                <a:hlinkClick r:id="rId8"/>
              </a:rPr>
              <a:t>http://ppsmania.fr</a:t>
            </a:r>
            <a:endParaRPr lang="fr-CA" sz="900">
              <a:solidFill>
                <a:srgbClr val="66CCFF"/>
              </a:solidFill>
              <a:latin typeface="Arial Rounded MT Bold" pitchFamily="34" charset="0"/>
            </a:endParaRPr>
          </a:p>
        </p:txBody>
      </p:sp>
      <p:sp>
        <p:nvSpPr>
          <p:cNvPr id="77834" name="Text Box 10"/>
          <p:cNvSpPr txBox="1">
            <a:spLocks noChangeArrowheads="1"/>
          </p:cNvSpPr>
          <p:nvPr/>
        </p:nvSpPr>
        <p:spPr bwMode="auto">
          <a:xfrm>
            <a:off x="0" y="6116638"/>
            <a:ext cx="9144000" cy="485775"/>
          </a:xfrm>
          <a:prstGeom prst="rect">
            <a:avLst/>
          </a:prstGeom>
          <a:noFill/>
          <a:ln w="9525">
            <a:noFill/>
            <a:miter lim="800000"/>
            <a:headEnd/>
            <a:tailEnd/>
          </a:ln>
          <a:effectLst/>
        </p:spPr>
        <p:txBody>
          <a:bodyPr lIns="102306" tIns="51156" rIns="102306" bIns="51156">
            <a:spAutoFit/>
          </a:bodyPr>
          <a:lstStyle/>
          <a:p>
            <a:pPr algn="ctr" defTabSz="1023938">
              <a:spcBef>
                <a:spcPct val="50000"/>
              </a:spcBef>
              <a:defRPr/>
            </a:pPr>
            <a:r>
              <a:rPr lang="fr-FR" sz="2200" b="1">
                <a:solidFill>
                  <a:srgbClr val="0000FF"/>
                </a:solidFill>
                <a:effectLst>
                  <a:outerShdw blurRad="38100" dist="38100" dir="2700000" algn="tl">
                    <a:srgbClr val="FFFFFF"/>
                  </a:outerShdw>
                </a:effectLst>
              </a:rPr>
              <a:t>Clic gauche pour arrêter</a:t>
            </a:r>
          </a:p>
        </p:txBody>
      </p:sp>
      <p:sp>
        <p:nvSpPr>
          <p:cNvPr id="77835" name="Text Box 11"/>
          <p:cNvSpPr txBox="1">
            <a:spLocks noChangeArrowheads="1"/>
          </p:cNvSpPr>
          <p:nvPr/>
        </p:nvSpPr>
        <p:spPr bwMode="auto">
          <a:xfrm>
            <a:off x="0" y="182563"/>
            <a:ext cx="9144000" cy="381000"/>
          </a:xfrm>
          <a:prstGeom prst="rect">
            <a:avLst/>
          </a:prstGeom>
          <a:noFill/>
          <a:ln w="9525">
            <a:noFill/>
            <a:miter lim="800000"/>
            <a:headEnd/>
            <a:tailEnd/>
          </a:ln>
          <a:effectLst/>
        </p:spPr>
        <p:txBody>
          <a:bodyPr lIns="102306" tIns="0" rIns="102306" bIns="0">
            <a:spAutoFit/>
          </a:bodyPr>
          <a:lstStyle/>
          <a:p>
            <a:pPr algn="ctr" defTabSz="1023938">
              <a:spcBef>
                <a:spcPct val="50000"/>
              </a:spcBef>
              <a:defRPr/>
            </a:pPr>
            <a:r>
              <a:rPr lang="fr-FR" sz="2100" b="1">
                <a:solidFill>
                  <a:srgbClr val="0000FF"/>
                </a:solidFill>
                <a:effectLst>
                  <a:outerShdw blurRad="38100" dist="38100" dir="2700000" algn="tl">
                    <a:srgbClr val="FFFFFF"/>
                  </a:outerShdw>
                </a:effectLst>
              </a:rPr>
              <a:t>Je fais partie des 200 créateurs de PPSMANIA, tous bénévoles</a:t>
            </a:r>
            <a:r>
              <a:rPr lang="fr-FR" sz="2500" b="1">
                <a:solidFill>
                  <a:srgbClr val="0000FF"/>
                </a:solidFill>
                <a:effectLst>
                  <a:outerShdw blurRad="38100" dist="38100" dir="2700000" algn="tl">
                    <a:srgbClr val="FFFFFF"/>
                  </a:outerShdw>
                </a:effectLst>
              </a:rPr>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mph" presetSubtype="0" repeatCount="indefinite" fill="hold" nodeType="withEffect">
                                  <p:stCondLst>
                                    <p:cond delay="0"/>
                                  </p:stCondLst>
                                  <p:iterate type="lt">
                                    <p:tmPct val="10000"/>
                                  </p:iterate>
                                  <p:childTnLst>
                                    <p:set>
                                      <p:cBhvr override="childStyle">
                                        <p:cTn id="6" dur="500" autoRev="1" fill="hold"/>
                                        <p:tgtEl>
                                          <p:spTgt spid="77833">
                                            <p:txEl>
                                              <p:pRg st="0" end="0"/>
                                            </p:txEl>
                                          </p:spTgt>
                                        </p:tgtEl>
                                        <p:attrNameLst>
                                          <p:attrName>style.color</p:attrName>
                                        </p:attrNameLst>
                                      </p:cBhvr>
                                      <p:to>
                                        <p:clrVal>
                                          <a:srgbClr val="0000FF"/>
                                        </p:clrVal>
                                      </p:to>
                                    </p:set>
                                    <p:set>
                                      <p:cBhvr>
                                        <p:cTn id="7" dur="500" autoRev="1" fill="hold"/>
                                        <p:tgtEl>
                                          <p:spTgt spid="77833">
                                            <p:txEl>
                                              <p:pRg st="0" end="0"/>
                                            </p:txEl>
                                          </p:spTgt>
                                        </p:tgtEl>
                                        <p:attrNameLst>
                                          <p:attrName>fillcolor</p:attrName>
                                        </p:attrNameLst>
                                      </p:cBhvr>
                                      <p:to>
                                        <p:clrVal>
                                          <a:srgbClr val="0000FF"/>
                                        </p:clrVal>
                                      </p:to>
                                    </p:set>
                                    <p:set>
                                      <p:cBhvr>
                                        <p:cTn id="8" dur="500" autoRev="1" fill="hold"/>
                                        <p:tgtEl>
                                          <p:spTgt spid="7783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1209</TotalTime>
  <Words>737</Words>
  <Application>Microsoft Office PowerPoint</Application>
  <PresentationFormat>On-screen Show (4:3)</PresentationFormat>
  <Paragraphs>133</Paragraphs>
  <Slides>67</Slides>
  <Notes>1</Notes>
  <HiddenSlides>0</HiddenSlides>
  <MMClips>0</MMClips>
  <ScaleCrop>false</ScaleCrop>
  <HeadingPairs>
    <vt:vector size="4" baseType="variant">
      <vt:variant>
        <vt:lpstr>Theme</vt:lpstr>
      </vt:variant>
      <vt:variant>
        <vt:i4>1</vt:i4>
      </vt:variant>
      <vt:variant>
        <vt:lpstr>Slide Titles</vt:lpstr>
      </vt:variant>
      <vt:variant>
        <vt:i4>67</vt:i4>
      </vt:variant>
    </vt:vector>
  </HeadingPairs>
  <TitlesOfParts>
    <vt:vector size="68"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Test</dc:creator>
  <cp:lastModifiedBy>Test</cp:lastModifiedBy>
  <cp:revision>71</cp:revision>
  <dcterms:created xsi:type="dcterms:W3CDTF">2018-09-28T20:58:31Z</dcterms:created>
  <dcterms:modified xsi:type="dcterms:W3CDTF">2018-10-17T12:38:40Z</dcterms:modified>
</cp:coreProperties>
</file>