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79"/>
  </p:notesMasterIdLst>
  <p:sldIdLst>
    <p:sldId id="256" r:id="rId2"/>
    <p:sldId id="338" r:id="rId3"/>
    <p:sldId id="258" r:id="rId4"/>
    <p:sldId id="360" r:id="rId5"/>
    <p:sldId id="340" r:id="rId6"/>
    <p:sldId id="341" r:id="rId7"/>
    <p:sldId id="342" r:id="rId8"/>
    <p:sldId id="344" r:id="rId9"/>
    <p:sldId id="345" r:id="rId10"/>
    <p:sldId id="346" r:id="rId11"/>
    <p:sldId id="347" r:id="rId12"/>
    <p:sldId id="348" r:id="rId13"/>
    <p:sldId id="259" r:id="rId14"/>
    <p:sldId id="357" r:id="rId15"/>
    <p:sldId id="349" r:id="rId16"/>
    <p:sldId id="358" r:id="rId17"/>
    <p:sldId id="352" r:id="rId18"/>
    <p:sldId id="354" r:id="rId19"/>
    <p:sldId id="355" r:id="rId20"/>
    <p:sldId id="356" r:id="rId21"/>
    <p:sldId id="359" r:id="rId22"/>
    <p:sldId id="320" r:id="rId23"/>
    <p:sldId id="261" r:id="rId24"/>
    <p:sldId id="337" r:id="rId25"/>
    <p:sldId id="361" r:id="rId26"/>
    <p:sldId id="362" r:id="rId27"/>
    <p:sldId id="363" r:id="rId28"/>
    <p:sldId id="364" r:id="rId29"/>
    <p:sldId id="339" r:id="rId30"/>
    <p:sldId id="333" r:id="rId31"/>
    <p:sldId id="334" r:id="rId32"/>
    <p:sldId id="365" r:id="rId33"/>
    <p:sldId id="366" r:id="rId34"/>
    <p:sldId id="367" r:id="rId35"/>
    <p:sldId id="278" r:id="rId36"/>
    <p:sldId id="316" r:id="rId37"/>
    <p:sldId id="279" r:id="rId38"/>
    <p:sldId id="280" r:id="rId39"/>
    <p:sldId id="336" r:id="rId40"/>
    <p:sldId id="282" r:id="rId41"/>
    <p:sldId id="283" r:id="rId42"/>
    <p:sldId id="284" r:id="rId43"/>
    <p:sldId id="285" r:id="rId44"/>
    <p:sldId id="286" r:id="rId45"/>
    <p:sldId id="318" r:id="rId46"/>
    <p:sldId id="287" r:id="rId47"/>
    <p:sldId id="288" r:id="rId48"/>
    <p:sldId id="289" r:id="rId49"/>
    <p:sldId id="319" r:id="rId50"/>
    <p:sldId id="368" r:id="rId51"/>
    <p:sldId id="290" r:id="rId52"/>
    <p:sldId id="291" r:id="rId53"/>
    <p:sldId id="292" r:id="rId54"/>
    <p:sldId id="293" r:id="rId55"/>
    <p:sldId id="295" r:id="rId56"/>
    <p:sldId id="296" r:id="rId57"/>
    <p:sldId id="297" r:id="rId58"/>
    <p:sldId id="298" r:id="rId59"/>
    <p:sldId id="299" r:id="rId60"/>
    <p:sldId id="300" r:id="rId61"/>
    <p:sldId id="301" r:id="rId62"/>
    <p:sldId id="302" r:id="rId63"/>
    <p:sldId id="303" r:id="rId64"/>
    <p:sldId id="304" r:id="rId65"/>
    <p:sldId id="305" r:id="rId66"/>
    <p:sldId id="306" r:id="rId67"/>
    <p:sldId id="321" r:id="rId68"/>
    <p:sldId id="307" r:id="rId69"/>
    <p:sldId id="308" r:id="rId70"/>
    <p:sldId id="309" r:id="rId71"/>
    <p:sldId id="310" r:id="rId72"/>
    <p:sldId id="311" r:id="rId73"/>
    <p:sldId id="312" r:id="rId74"/>
    <p:sldId id="313" r:id="rId75"/>
    <p:sldId id="315" r:id="rId76"/>
    <p:sldId id="322" r:id="rId77"/>
    <p:sldId id="369" r:id="rId78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7ffeITl7+X5rQV0nPISCA==" hashData="Wn3zwzqDhwnafdb0jMAi05MpE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54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781596-621A-42E3-98B0-2D89CA45229A}" type="datetimeFigureOut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38472-6092-4F37-999D-AE85B97A01EF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9377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CBE5-5BC9-4265-B50B-9CC6177CCCE3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5281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5696A-6114-442C-ABCD-16DF05CE1829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613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CD29-16E7-4BB3-BE1A-7FA8E427BEE2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0496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5C552-C62D-4C3D-8B74-EDE572474103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1717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8DB39-317F-4450-993E-FD8A9D3A1AB1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0712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B837D-AF74-4631-ACEF-81B41EC52D45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9130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2356-06B5-48A2-A030-76D89F67DCDB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6624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D3DA-C355-4EE3-82F4-9DC339FB0672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3166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309B-CBF1-42AB-99D8-48EFBEA02CFE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0803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51AD0-7F49-473C-807D-FD7B57EF48E2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5437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384B-B3DB-4409-8010-C1FC84E1AB50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171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B1BE-752B-4685-B3FF-53E14D82CF02}" type="datetime1">
              <a:rPr lang="zh-TW" altLang="en-US" smtClean="0"/>
              <a:t>2012/12/29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25193-E9D7-4E78-AA71-3A10EDC5E57A}" type="slidenum">
              <a:rPr lang="zh-TW" altLang="en-US" smtClean="0"/>
              <a:t>‹N°›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43082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likhear.palmbeachpost.com/wp-content/uploads/2012/07/1berlin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flash-screen.com/free-wallpaper/landscape-in-spain-wallpaper/landscape-in-spain-wallpaper-11830,1366x768,11830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flash-screen.com/free-wallpaper/landscape-in-spain-wallpaper/landscape-in-spain-wallpaper-11812,1366x768,11812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flash-screen.com/free-wallpaper/landscape-in-spain-wallpaper/landscape-in-spain-wallpaper-11831,1366x768,11831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clikhear.palmbeachpost.com/wp-content/uploads/2012/09/3brazilart.jpg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www.jordicohen.com/wp-content/uploads/00A3773.jpg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hyperlink" Target="http://www.india-forums.com/wallpaper/1280x800/155440-brand-ambassador-of-spanish-tomatina-festival-model-vedita-prat.htm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 descr="http://darkroom.baltimoresun.com/wp-content/uploads/2012/12/REU-SPAIN_2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502"/>
          <a:stretch/>
        </p:blipFill>
        <p:spPr bwMode="auto">
          <a:xfrm>
            <a:off x="-27282" y="18318"/>
            <a:ext cx="9171282" cy="512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1.bp.blogspot.com/-0MBMksedCN8/Twy0TkCRmSI/AAAAAAABCKc/pzkGWBFLh-Q/s1600/Spain_Flag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699542"/>
            <a:ext cx="2004157" cy="13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1.bp.blogspot.com/-0MBMksedCN8/Twy0TkCRmSI/AAAAAAABCKc/pzkGWBFLh-Q/s1600/Spain_Flag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699541"/>
            <a:ext cx="2004157" cy="13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1.bp.blogspot.com/-0MBMksedCN8/Twy0TkCRmSI/AAAAAAABCKc/pzkGWBFLh-Q/s1600/Spain_Flag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944" y="851942"/>
            <a:ext cx="2004157" cy="13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1.bp.blogspot.com/-0MBMksedCN8/Twy0TkCRmSI/AAAAAAABCKc/pzkGWBFLh-Q/s1600/Spain_Flag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344" y="1004342"/>
            <a:ext cx="2004157" cy="13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1.bp.blogspot.com/-0MBMksedCN8/Twy0TkCRmSI/AAAAAAABCKc/pzkGWBFLh-Q/s1600/Spain_Flag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4744" y="1156742"/>
            <a:ext cx="2004157" cy="13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1.bp.blogspot.com/-0MBMksedCN8/Twy0TkCRmSI/AAAAAAABCKc/pzkGWBFLh-Q/s1600/Spain_Flag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7144" y="1309142"/>
            <a:ext cx="2004157" cy="13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10"/>
          <p:cNvSpPr/>
          <p:nvPr/>
        </p:nvSpPr>
        <p:spPr>
          <a:xfrm>
            <a:off x="829889" y="851942"/>
            <a:ext cx="2031325" cy="384721"/>
          </a:xfrm>
          <a:prstGeom prst="rect">
            <a:avLst/>
          </a:prstGeom>
          <a:solidFill>
            <a:srgbClr val="948A54">
              <a:alpha val="21961"/>
            </a:srgbClr>
          </a:solidFill>
          <a:ln>
            <a:noFill/>
          </a:ln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defTabSz="8147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000" b="1" kern="0" dirty="0">
                <a:ln w="50800"/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World Diary  </a:t>
            </a:r>
            <a:r>
              <a:rPr kumimoji="0" lang="en-US" altLang="zh-TW" sz="1000" b="1" kern="0" dirty="0" smtClean="0">
                <a:ln w="50800"/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121209 </a:t>
            </a:r>
            <a:r>
              <a:rPr kumimoji="0" lang="zh-TW" altLang="en-US" sz="1000" b="1" kern="0" dirty="0">
                <a:ln w="50800"/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地球日誌 </a:t>
            </a:r>
            <a:endParaRPr kumimoji="0" lang="en-US" altLang="zh-TW" sz="1000" b="1" kern="0" dirty="0">
              <a:ln w="50800"/>
              <a:solidFill>
                <a:schemeClr val="tx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defTabSz="8147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900" b="1" kern="0" dirty="0">
                <a:ln w="50800"/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By Eddie </a:t>
            </a:r>
            <a:r>
              <a:rPr kumimoji="0" lang="en-US" altLang="zh-TW" sz="900" b="1" kern="0" dirty="0" smtClean="0">
                <a:ln w="50800"/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12/29/2012</a:t>
            </a:r>
            <a:endParaRPr kumimoji="0" lang="zh-TW" altLang="en-US" sz="900" b="1" kern="0" dirty="0">
              <a:ln w="50800"/>
              <a:solidFill>
                <a:schemeClr val="tx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099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628">
        <p14:ripple/>
        <p:sndAc>
          <p:stSnd loop="1">
            <p:snd r:embed="rId2" name="Hey (AA).wav"/>
          </p:stSnd>
        </p:sndAc>
      </p:transition>
    </mc:Choice>
    <mc:Fallback xmlns="">
      <p:transition spd="slow" advTm="7628">
        <p:fade/>
        <p:sndAc>
          <p:stSnd loop="1">
            <p:snd r:embed="rId5" name="Hey (A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8" dur="7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9" name="Picture 3" descr="http://clikhear.palmbeachpost.com/wp-content/uploads/2012/07/1berlin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722"/>
          <a:stretch/>
        </p:blipFill>
        <p:spPr bwMode="auto">
          <a:xfrm>
            <a:off x="-25112" y="-5674"/>
            <a:ext cx="9169111" cy="514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012160" y="627534"/>
            <a:ext cx="2135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/>
              <a:t>The story of the Spaniards</a:t>
            </a:r>
            <a:r>
              <a:rPr lang="en-US" altLang="zh-TW" sz="1400" dirty="0" smtClean="0"/>
              <a:t>.</a:t>
            </a:r>
          </a:p>
          <a:p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西班牙</a:t>
            </a:r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人的故事</a:t>
            </a:r>
          </a:p>
        </p:txBody>
      </p:sp>
      <p:cxnSp>
        <p:nvCxnSpPr>
          <p:cNvPr id="6" name="直線接點 5"/>
          <p:cNvCxnSpPr/>
          <p:nvPr/>
        </p:nvCxnSpPr>
        <p:spPr>
          <a:xfrm>
            <a:off x="6084168" y="1150754"/>
            <a:ext cx="1991056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12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8">
        <p:wipe/>
      </p:transition>
    </mc:Choice>
    <mc:Fallback xmlns="">
      <p:transition spd="slow" advTm="8238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http://travelworldnews.com/wordpress/wp-content/uploads/2012/10/barcelona3.pn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117"/>
          <a:stretch/>
        </p:blipFill>
        <p:spPr bwMode="auto">
          <a:xfrm>
            <a:off x="-2242" y="0"/>
            <a:ext cx="9146242" cy="514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475656" y="483518"/>
            <a:ext cx="21309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/>
              <a:t>Great architecture </a:t>
            </a:r>
            <a:r>
              <a:rPr lang="zh-TW" altLang="en-US" sz="1200" dirty="0" smtClean="0">
                <a:latin typeface="微軟正黑體" pitchFamily="34" charset="-120"/>
                <a:ea typeface="微軟正黑體" pitchFamily="34" charset="-120"/>
              </a:rPr>
              <a:t>偉大的建築</a:t>
            </a:r>
            <a:endParaRPr lang="zh-TW" altLang="en-US" sz="1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986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5">
        <p:split orient="vert"/>
      </p:transition>
    </mc:Choice>
    <mc:Fallback xmlns="">
      <p:transition spd="slow" advTm="456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 descr="http://wallpapersup.net/wp-content/uploads/2012/04/Madrid-Landscape-Spain-City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57"/>
          <a:stretch/>
        </p:blipFill>
        <p:spPr bwMode="auto">
          <a:xfrm>
            <a:off x="0" y="-8090"/>
            <a:ext cx="9144000" cy="5151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633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087">
        <p14:reveal/>
      </p:transition>
    </mc:Choice>
    <mc:Fallback xmlns="">
      <p:transition spd="slow" advTm="40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20" name="Picture 4" descr="http://www.upwallpapers.net/wp-content/uploads/2012/01/Zubizuri-bridge-Spain-Bilbao-Landscape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051"/>
          <a:stretch/>
        </p:blipFill>
        <p:spPr bwMode="auto">
          <a:xfrm>
            <a:off x="-6817" y="0"/>
            <a:ext cx="915081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036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8">
        <p:randomBar dir="vert"/>
      </p:transition>
    </mc:Choice>
    <mc:Fallback xmlns="">
      <p:transition spd="slow" advTm="4108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http://wallpapersdl.net/wp-content/uploads/2012/12/Plaza-De-Espana-Seville-Spain-Architecture-Stone-Building-28517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14"/>
          <a:stretch/>
        </p:blipFill>
        <p:spPr bwMode="auto">
          <a:xfrm>
            <a:off x="0" y="-20260"/>
            <a:ext cx="9144000" cy="516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807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1">
        <p:circle/>
      </p:transition>
    </mc:Choice>
    <mc:Fallback xmlns="">
      <p:transition spd="slow" advTm="416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http://www.wallsforpc.com/wp-content/uploads/2012/10/Zaragoza-Architecture-Spain-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68" b="6819"/>
          <a:stretch/>
        </p:blipFill>
        <p:spPr bwMode="auto">
          <a:xfrm>
            <a:off x="1378" y="0"/>
            <a:ext cx="914262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944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58">
        <p:pull/>
      </p:transition>
    </mc:Choice>
    <mc:Fallback xmlns="">
      <p:transition spd="slow" advTm="3758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http://www.my-walls.net/wp-content/uploads/2012/11/Valencia-Spain-Building-Architecture-Reflection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16" y="0"/>
            <a:ext cx="9143964" cy="514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938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3">
        <p:cover/>
      </p:transition>
    </mc:Choice>
    <mc:Fallback xmlns="">
      <p:transition spd="slow" advTm="3943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http://www.archidose.org/Nov12/19/image0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20"/>
          <a:stretch/>
        </p:blipFill>
        <p:spPr bwMode="auto">
          <a:xfrm>
            <a:off x="0" y="-24988"/>
            <a:ext cx="9144000" cy="516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18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1">
        <p:dissolve/>
      </p:transition>
    </mc:Choice>
    <mc:Fallback xmlns="">
      <p:transition spd="slow" advTm="4121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http://farm5.staticflickr.com/4128/5032839629_dee9b0abfa_o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23" r="2460" b="7897"/>
          <a:stretch/>
        </p:blipFill>
        <p:spPr bwMode="auto">
          <a:xfrm>
            <a:off x="1" y="-9247"/>
            <a:ext cx="9144000" cy="515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626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986">
        <p:checker/>
      </p:transition>
    </mc:Choice>
    <mc:Fallback xmlns="">
      <p:transition spd="slow" advTm="3986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http://farm3.staticflickr.com/2747/4472375809_88a703df7d_o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881"/>
          <a:stretch/>
        </p:blipFill>
        <p:spPr bwMode="auto">
          <a:xfrm>
            <a:off x="0" y="6521"/>
            <a:ext cx="9144000" cy="514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920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9">
        <p:blinds dir="vert"/>
      </p:transition>
    </mc:Choice>
    <mc:Fallback xmlns="">
      <p:transition spd="slow" advTm="4049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http://farm5.staticflickr.com/4061/4562922904_e1c98c5984_o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996" b="7041"/>
          <a:stretch/>
        </p:blipFill>
        <p:spPr bwMode="auto">
          <a:xfrm>
            <a:off x="9286" y="0"/>
            <a:ext cx="922582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42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7">
        <p:wheel spokes="1"/>
      </p:transition>
    </mc:Choice>
    <mc:Fallback xmlns="">
      <p:transition spd="slow" advTm="4037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w-hotel-barcelona-3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0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571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8">
        <p14:ripple/>
      </p:transition>
    </mc:Choice>
    <mc:Fallback xmlns="">
      <p:transition spd="slow" advTm="40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Spain travel landscape">
            <a:hlinkClick r:id=""/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37"/>
          <a:stretch/>
        </p:blipFill>
        <p:spPr bwMode="auto">
          <a:xfrm>
            <a:off x="0" y="-32148"/>
            <a:ext cx="9144000" cy="517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804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162">
        <p14:honeycomb/>
      </p:transition>
    </mc:Choice>
    <mc:Fallback xmlns="">
      <p:transition spd="slow" advTm="41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8" name="Picture 4" descr="http://www.flash-screen.com/free-wallpaper/landscape-in-spain-wallpaper/landscape-in-spain-wallpaper-11830,1366x768,11830.jpg">
            <a:hlinkClick r:id="rId2" tooltip="Landscape in Spain Wallpaper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920"/>
            <a:ext cx="9144000" cy="514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093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2">
        <p:circle/>
      </p:transition>
    </mc:Choice>
    <mc:Fallback xmlns="">
      <p:transition spd="slow" advTm="39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http://www.flash-screen.com/free-wallpaper/landscape-in-spain-wallpaper/landscape-in-spain-wallpaper-11812,1366x768,11812.jpg">
            <a:hlinkClick r:id="rId2" tooltip="Landscape in Spain Wallpaper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394" y="-12891"/>
            <a:ext cx="9171394" cy="515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993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8">
        <p:blinds dir="vert"/>
      </p:transition>
    </mc:Choice>
    <mc:Fallback xmlns="">
      <p:transition spd="slow" advTm="4228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Spain travel landscape">
            <a:hlinkClick r:id=""/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04"/>
          <a:stretch/>
        </p:blipFill>
        <p:spPr bwMode="auto">
          <a:xfrm>
            <a:off x="0" y="5964"/>
            <a:ext cx="9144000" cy="513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7308304" y="2505258"/>
            <a:ext cx="1443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/>
              <a:t>Beautiful landscape </a:t>
            </a:r>
          </a:p>
          <a:p>
            <a:r>
              <a:rPr lang="zh-TW" altLang="en-US" sz="1200" dirty="0" smtClean="0">
                <a:latin typeface="微軟正黑體" pitchFamily="34" charset="-120"/>
                <a:ea typeface="微軟正黑體" pitchFamily="34" charset="-120"/>
              </a:rPr>
              <a:t>美麗的風景</a:t>
            </a:r>
            <a:endParaRPr lang="zh-TW" altLang="en-US" sz="1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451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191">
        <p14:glitter pattern="hexagon"/>
      </p:transition>
    </mc:Choice>
    <mc:Fallback xmlns="">
      <p:transition spd="slow" advTm="41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http://www.flash-screen.com/free-wallpaper/landscape-in-spain-wallpaper/landscape-in-spain-wallpaper-11831,1366x768,11831.jpg">
            <a:hlinkClick r:id="rId2" tooltip="Landscape in Spain Wallpaper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11"/>
            <a:ext cx="9144000" cy="514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489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484">
        <p14:glitter pattern="hexagon"/>
      </p:transition>
    </mc:Choice>
    <mc:Fallback xmlns="">
      <p:transition spd="slow" advTm="34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http://24.media.tumblr.com/tumblr_mau4ku9sgt1qek5nto1_128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3888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437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27">
        <p14:vortex dir="r"/>
      </p:transition>
    </mc:Choice>
    <mc:Fallback xmlns="">
      <p:transition spd="slow" advTm="40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http://www.costavision.es/ftp/NEWWEB%20CV/Imagenes%20TOTAL/012%20original%20(2166%20x%201397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9" b="10805"/>
          <a:stretch/>
        </p:blipFill>
        <p:spPr bwMode="auto">
          <a:xfrm>
            <a:off x="1" y="0"/>
            <a:ext cx="91114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290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88">
        <p14:vortex dir="r"/>
      </p:transition>
    </mc:Choice>
    <mc:Fallback xmlns="">
      <p:transition spd="slow" advTm="40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2" name="Picture 4" descr="http://4.bp.blogspot.com/-PqvcaKLhDz0/TzUsnH0MnLI/AAAAAAAAEKY/hYf_uRrbwKg/s1600/ibiza_spain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52" b="1244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049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46">
        <p14:shred/>
      </p:transition>
    </mc:Choice>
    <mc:Fallback xmlns="">
      <p:transition spd="slow" advTm="40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 descr="http://24.media.tumblr.com/tumblr_masngibCoc1rdwp07o1_128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21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http://4.bp.blogspot.com/_KMZsVauhWU4/TCHcEuWGUeI/AAAAAAAAA4k/PXGfU4WDt4s/s1600/38011-by-mah0ne-princess-letizia-at-the-wedding-of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2128" y="0"/>
            <a:ext cx="362828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http://2.bp.blogspot.com/-H2wyDRJuNRo/UHQ63UXZpKI/AAAAAAAAKJ8/p7gLl7TAJjA/s1600/Princess+Letizia+Spanish+Royals+Attend+Professinal+A8x9IWCmpNdx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745" r="26076"/>
          <a:stretch/>
        </p:blipFill>
        <p:spPr bwMode="auto">
          <a:xfrm>
            <a:off x="7050408" y="0"/>
            <a:ext cx="209359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11064" y="123478"/>
            <a:ext cx="16209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Spanish </a:t>
            </a:r>
            <a:r>
              <a:rPr lang="en-US" altLang="zh-TW" sz="1000" dirty="0"/>
              <a:t>prince and </a:t>
            </a:r>
            <a:r>
              <a:rPr lang="en-US" altLang="zh-TW" sz="1000" dirty="0" smtClean="0"/>
              <a:t>princess</a:t>
            </a:r>
          </a:p>
          <a:p>
            <a:r>
              <a:rPr lang="zh-TW" altLang="en-US" sz="1000" dirty="0">
                <a:latin typeface="微軟正黑體" pitchFamily="34" charset="-120"/>
                <a:ea typeface="微軟正黑體" pitchFamily="34" charset="-120"/>
              </a:rPr>
              <a:t>西班牙太子與太子妃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92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3">
        <p14:switch dir="r"/>
      </p:transition>
    </mc:Choice>
    <mc:Fallback xmlns="">
      <p:transition spd="slow" advTm="40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6" name="Picture 6" descr="http://images4.fanpop.com/image/photos/22300000/Penelope-Cruz-penelope-cruz-22331173-1024-76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1.bp.blogspot.com/-o4at6bcpEus/UIRrcov72tI/AAAAAAAAFBQ/x0HQDTmQxH8/s1600/936full-penelope-cruz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633313"/>
            <a:ext cx="2448272" cy="32149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cxnSp>
        <p:nvCxnSpPr>
          <p:cNvPr id="6" name="直線接點 5"/>
          <p:cNvCxnSpPr/>
          <p:nvPr/>
        </p:nvCxnSpPr>
        <p:spPr>
          <a:xfrm>
            <a:off x="3059832" y="4948014"/>
            <a:ext cx="18002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23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3228015" y="2427733"/>
            <a:ext cx="24869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80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" charset="0"/>
                <a:ea typeface="ＭＳ Ｐゴシック" pitchFamily="34" charset="-128"/>
              </a:rPr>
              <a:t>Spanish eyes</a:t>
            </a:r>
            <a:endParaRPr lang="zh-TW" altLang="en-US" sz="280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  <a:reflection blurRad="6350" stA="55000" endA="300" endPos="45500" dir="5400000" sy="-100000" algn="bl" rotWithShape="0"/>
              </a:effectLst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379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0">
        <p14:flip dir="r"/>
      </p:transition>
    </mc:Choice>
    <mc:Fallback xmlns="">
      <p:transition spd="slow" advTm="47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 descr="http://24.media.tumblr.com/fc3b21ad030064438b4b6bc93089a3cb/tumblr_mfimaxwtcP1r2lvl8o1_128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367"/>
          <a:stretch/>
        </p:blipFill>
        <p:spPr bwMode="auto">
          <a:xfrm>
            <a:off x="2474151" y="0"/>
            <a:ext cx="6669849" cy="516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2" name="Picture 12" descr="http://www.deviantart.com/download/333603247/spanish_girl_by_mikacavaloti-d5im9wv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522" r="24438"/>
          <a:stretch/>
        </p:blipFill>
        <p:spPr bwMode="auto">
          <a:xfrm>
            <a:off x="5303" y="-18807"/>
            <a:ext cx="291947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3059832" y="339502"/>
            <a:ext cx="1059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/>
              <a:t>Spanish beauties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190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9">
        <p14:gallery dir="l"/>
      </p:transition>
    </mc:Choice>
    <mc:Fallback xmlns="">
      <p:transition spd="slow" advTm="44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http://media.santabanta.com/gal/mu2005/beauties/spain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36" r="18614"/>
          <a:stretch/>
        </p:blipFill>
        <p:spPr bwMode="auto">
          <a:xfrm>
            <a:off x="0" y="0"/>
            <a:ext cx="2533879" cy="512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://i66.servimg.com/u/f66/12/96/20/28/carla01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33879" y="0"/>
            <a:ext cx="385762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://www4.pictures.zimbio.com/gi/Helen+Lindes+Angelina+Jolie+Johnny+Depp+Attend+jlOlvO6-apnl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7911" y="0"/>
            <a:ext cx="3506089" cy="516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691680" y="267494"/>
            <a:ext cx="1082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Spanish eyes</a:t>
            </a:r>
          </a:p>
          <a:p>
            <a:r>
              <a:rPr lang="zh-TW" altLang="en-US" sz="1000" dirty="0">
                <a:latin typeface="微軟正黑體" pitchFamily="34" charset="-120"/>
                <a:ea typeface="微軟正黑體" pitchFamily="34" charset="-120"/>
              </a:rPr>
              <a:t>西班牙人的眼睛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765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6">
        <p14:prism/>
      </p:transition>
    </mc:Choice>
    <mc:Fallback xmlns="">
      <p:transition spd="slow" advTm="5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http://cache.mojopages.com/images/business/40767649/destination-wedding-photographer178206766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305" b="11446"/>
          <a:stretch/>
        </p:blipFill>
        <p:spPr bwMode="auto">
          <a:xfrm>
            <a:off x="0" y="23337"/>
            <a:ext cx="9166529" cy="512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355976" y="411510"/>
            <a:ext cx="10310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Wedding 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婚禮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677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6">
        <p14:doors dir="vert"/>
      </p:transition>
    </mc:Choice>
    <mc:Fallback xmlns="">
      <p:transition spd="slow" advTm="40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http://0.static.wix.com/media/70a0f3_cbb4af0ed1f4ea88ae464734ae4e2a14.jpg_102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966"/>
          <a:stretch/>
        </p:blipFill>
        <p:spPr bwMode="auto">
          <a:xfrm>
            <a:off x="-1" y="0"/>
            <a:ext cx="912013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575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2">
        <p14:prism isInverted="1"/>
      </p:transition>
    </mc:Choice>
    <mc:Fallback xmlns="">
      <p:transition spd="slow" advTm="31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http://corbettphotography.files.wordpress.com/2012/09/img_8262-edit-edi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230"/>
            <a:ext cx="9252520" cy="514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5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4">
        <p14:warp dir="in"/>
      </p:transition>
    </mc:Choice>
    <mc:Fallback xmlns="">
      <p:transition spd="slow" advTm="30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cathedral Barcelon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460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7">
        <p14:pan dir="u"/>
      </p:transition>
    </mc:Choice>
    <mc:Fallback xmlns="">
      <p:transition spd="slow" advTm="30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http://whoismohamed.com/wp-content/uploads/2012/08/Andalus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512" r="9256"/>
          <a:stretch/>
        </p:blipFill>
        <p:spPr bwMode="auto">
          <a:xfrm>
            <a:off x="1" y="0"/>
            <a:ext cx="5737538" cy="517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4.bp.blogspot.com/-IIR4LI2QeGs/UDMIywelQOI/AAAAAAAACp4/nLt-fPaF2KU/s1600/44+Mezquita+027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5737538" y="0"/>
            <a:ext cx="340646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75656" y="4587974"/>
            <a:ext cx="55419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Spain was </a:t>
            </a:r>
            <a:r>
              <a:rPr lang="en-US" altLang="zh-TW" sz="1000" dirty="0"/>
              <a:t>conquered by Moorish </a:t>
            </a:r>
            <a:r>
              <a:rPr lang="en-US" altLang="zh-TW" sz="1000" dirty="0" smtClean="0"/>
              <a:t>invaders for hundreds years. </a:t>
            </a:r>
            <a:r>
              <a:rPr lang="en-US" altLang="zh-TW" sz="1000" dirty="0"/>
              <a:t>The Moorish </a:t>
            </a:r>
            <a:r>
              <a:rPr lang="en-US" altLang="zh-TW" sz="1000" dirty="0" smtClean="0"/>
              <a:t>left </a:t>
            </a:r>
            <a:r>
              <a:rPr lang="en-US" altLang="zh-TW" sz="1000" dirty="0"/>
              <a:t>behind some buildings</a:t>
            </a:r>
            <a:r>
              <a:rPr lang="en-US" altLang="zh-TW" sz="1000" dirty="0" smtClean="0"/>
              <a:t>.</a:t>
            </a:r>
          </a:p>
          <a:p>
            <a:r>
              <a:rPr lang="zh-TW" altLang="en-US" sz="1000" dirty="0">
                <a:latin typeface="微軟正黑體" pitchFamily="34" charset="-120"/>
                <a:ea typeface="微軟正黑體" pitchFamily="34" charset="-120"/>
              </a:rPr>
              <a:t>西班牙曾經被北非的摩爾人佔領過好幾百年，他們留下了這些建築。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940152" y="339502"/>
            <a:ext cx="9028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History 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歷史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756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67">
        <p14:ferris dir="l"/>
      </p:transition>
    </mc:Choice>
    <mc:Fallback xmlns="">
      <p:transition spd="slow" advTm="100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16388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71243E-6 L -0.11684 0.003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1" y="15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http://upload.wikimedia.org/wikipedia/commons/9/91/Sevilla_cathedral_-_tomb_of_christopher_columbu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352926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://upload.wikimedia.org/wikipedia/commons/1/1a/Sevilla2005July_04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03" r="6425"/>
          <a:stretch/>
        </p:blipFill>
        <p:spPr bwMode="auto">
          <a:xfrm>
            <a:off x="3529262" y="-17211"/>
            <a:ext cx="5614738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4515966"/>
            <a:ext cx="33361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Columbus' Tomb was placed in this </a:t>
            </a:r>
            <a:r>
              <a:rPr lang="en-US" altLang="zh-TW" sz="1000" dirty="0" smtClean="0">
                <a:solidFill>
                  <a:schemeClr val="bg1"/>
                </a:solidFill>
              </a:rPr>
              <a:t>church--Seville Cathedral</a:t>
            </a:r>
          </a:p>
          <a:p>
            <a:r>
              <a:rPr lang="zh-TW" altLang="en-US" sz="10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哥倫布的靈柩置放於此教堂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005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8">
        <p14:conveyor dir="l"/>
      </p:transition>
    </mc:Choice>
    <mc:Fallback xmlns="">
      <p:transition spd="slow" advTm="53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4" name="Picture 4" descr="http://4.bp.blogspot.com/_XPvVwY27AMk/TKqLAt4Fz0I/AAAAAAAAFD0/Rk2pZknVGkI/s1600/picasso+small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76" t="2570" r="6442"/>
          <a:stretch/>
        </p:blipFill>
        <p:spPr bwMode="auto">
          <a:xfrm>
            <a:off x="5629619" y="0"/>
            <a:ext cx="3514381" cy="513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www.pablopicasso.org/images/paintings/three-musicians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760"/>
            <a:ext cx="5720926" cy="511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blog.ricecracker.net/wp-content/uploads/2011/08/med_robert-doisneau-les-pains-de-picasso-vallauris-1952-jpg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760"/>
            <a:ext cx="4377841" cy="511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339502"/>
            <a:ext cx="886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latin typeface="Bradley Hand ITC" pitchFamily="66" charset="0"/>
              </a:rPr>
              <a:t>Picasso</a:t>
            </a:r>
            <a:endParaRPr lang="zh-TW" altLang="en-US" b="1" dirty="0">
              <a:latin typeface="Bradley Hand ITC" pitchFamily="66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950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9">
        <p14:prism isContent="1"/>
      </p:transition>
    </mc:Choice>
    <mc:Fallback xmlns="">
      <p:transition spd="slow" advTm="80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5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8" name="Picture 4" descr="http://1.bp.blogspot.com/_ylxU7RKqjJk/TPaG2rxFIiI/AAAAAAAAAA0/Xc7zQ5twMfM/s1600/vw_bluemotion_dali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603" b="10682"/>
          <a:stretch/>
        </p:blipFill>
        <p:spPr bwMode="auto">
          <a:xfrm>
            <a:off x="-68675" y="1"/>
            <a:ext cx="9211879" cy="513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ksean.com/blog/wp-content/uploads/2011/11/sDali_hiRez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675" y="11386"/>
            <a:ext cx="3845029" cy="513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788024" y="483518"/>
            <a:ext cx="1524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latin typeface="Bradley Hand ITC" pitchFamily="66" charset="0"/>
              </a:rPr>
              <a:t>Salvador Dali</a:t>
            </a:r>
            <a:endParaRPr lang="zh-TW" altLang="en-US" b="1" dirty="0">
              <a:latin typeface="Bradley Hand ITC" pitchFamily="66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310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7">
        <p14:window dir="vert"/>
      </p:transition>
    </mc:Choice>
    <mc:Fallback xmlns="">
      <p:transition spd="slow" advTm="86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http://2.bp.blogspot.com/-jDi-vPA0uPQ/TWqn6n5L8-I/AAAAAAAAAng/1QLx1DiIqF0/s1600/126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70380" cy="515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img.docstoccdn.com/thumb/orig/123443965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786" r="12691"/>
          <a:stretch/>
        </p:blipFill>
        <p:spPr bwMode="auto">
          <a:xfrm>
            <a:off x="4170380" y="-1884"/>
            <a:ext cx="497362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pic10.nipic.com/20101020/5982042_162105039896_2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72" b="3447"/>
          <a:stretch/>
        </p:blipFill>
        <p:spPr bwMode="auto">
          <a:xfrm>
            <a:off x="5191824" y="792876"/>
            <a:ext cx="2930732" cy="365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788024" y="4443958"/>
            <a:ext cx="31261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latin typeface="Bradley Hand ITC" pitchFamily="66" charset="0"/>
              </a:rPr>
              <a:t>Hemingway once took part in </a:t>
            </a:r>
            <a:r>
              <a:rPr lang="en-US" altLang="zh-TW" sz="1400" b="1" dirty="0" smtClean="0">
                <a:latin typeface="Bradley Hand ITC" pitchFamily="66" charset="0"/>
              </a:rPr>
              <a:t>this </a:t>
            </a:r>
            <a:r>
              <a:rPr lang="en-US" altLang="zh-TW" sz="1400" b="1" dirty="0">
                <a:latin typeface="Bradley Hand ITC" pitchFamily="66" charset="0"/>
              </a:rPr>
              <a:t>war</a:t>
            </a:r>
            <a:r>
              <a:rPr lang="en-US" altLang="zh-TW" sz="1400" b="1" dirty="0" smtClean="0">
                <a:latin typeface="Bradley Hand ITC" pitchFamily="66" charset="0"/>
              </a:rPr>
              <a:t>.</a:t>
            </a:r>
          </a:p>
          <a:p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海明威曾經參加了這場戰爭。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296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88">
        <p14:prism isContent="1" isInverted="1"/>
      </p:transition>
    </mc:Choice>
    <mc:Fallback xmlns="">
      <p:transition spd="slow" advTm="112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9" dur="4000" fill="hold"/>
                                        <p:tgtEl>
                                          <p:spTgt spid="122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http://www.aroundthetownchicago.com/wp-content/uploads/2012/06/14.-Ensemble-Espanol-Spanish-Dance-Theater-in-El-Baile-de-L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2193"/>
          <a:stretch/>
        </p:blipFill>
        <p:spPr bwMode="auto">
          <a:xfrm>
            <a:off x="-1" y="0"/>
            <a:ext cx="921478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5436096" y="627534"/>
            <a:ext cx="9765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Dancing 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舞蹈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704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5">
        <p14:flythrough/>
      </p:transition>
    </mc:Choice>
    <mc:Fallback xmlns="">
      <p:transition spd="slow" advTm="43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http://newcitystage.com/wp-content/uploads/2011/11/EnsembleEspanolSpanishDanceTheatre3PhotobyDeanPaul.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434" y="0"/>
            <a:ext cx="52156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2.bp.blogspot.com/-Py2orjyVXMs/TwbuhBVjnpI/AAAAAAAAGeU/u6Zd99G1Lho/s1600/flamenco-flamenco-2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433" r="23713"/>
          <a:stretch/>
        </p:blipFill>
        <p:spPr bwMode="auto">
          <a:xfrm>
            <a:off x="5001657" y="1"/>
            <a:ext cx="4142343" cy="512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809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8">
        <p:wipe/>
      </p:transition>
    </mc:Choice>
    <mc:Fallback xmlns="">
      <p:transition spd="slow" advTm="3968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http://clikhear.palmbeachpost.com/wp-content/uploads/2012/09/3brazilart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168"/>
          <a:stretch/>
        </p:blipFill>
        <p:spPr bwMode="auto">
          <a:xfrm>
            <a:off x="-1" y="15573"/>
            <a:ext cx="9144001" cy="512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83568" y="627534"/>
            <a:ext cx="6559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Art </a:t>
            </a:r>
            <a:r>
              <a:rPr lang="zh-TW" altLang="en-US" sz="10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藝術</a:t>
            </a:r>
            <a:endParaRPr lang="zh-TW" altLang="en-US" sz="1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414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">
        <p:split orient="vert"/>
      </p:transition>
    </mc:Choice>
    <mc:Fallback xmlns="">
      <p:transition spd="slow" advTm="318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http://upload.wikimedia.org/wikipedia/commons/c/c8/San_Vicente%2C_Mezquita_in_Cordoba%2C_Spain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327" b="13643"/>
          <a:stretch/>
        </p:blipFill>
        <p:spPr bwMode="auto">
          <a:xfrm>
            <a:off x="-7501" y="0"/>
            <a:ext cx="91403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508104" y="339502"/>
            <a:ext cx="115288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latin typeface="微軟正黑體" pitchFamily="34" charset="-120"/>
                <a:ea typeface="微軟正黑體" pitchFamily="34" charset="-120"/>
              </a:rPr>
              <a:t>Antiquities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.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 古物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23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745">
        <p14:reveal/>
      </p:transition>
    </mc:Choice>
    <mc:Fallback xmlns="">
      <p:transition spd="slow" advTm="37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http://www.acclaimimages.com/_gallery/_free_images/0420-0608-1911-1836_spanish_frigate_sps_canarias_participates_in_missile_operation_during_exercise_unitas_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135" b="4778"/>
          <a:stretch/>
        </p:blipFill>
        <p:spPr bwMode="auto">
          <a:xfrm>
            <a:off x="-1732" y="8559"/>
            <a:ext cx="9145732" cy="513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23528" y="555526"/>
            <a:ext cx="19415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>
                <a:latin typeface="Bradley Hand ITC" pitchFamily="66" charset="0"/>
              </a:rPr>
              <a:t>Spanish </a:t>
            </a:r>
            <a:r>
              <a:rPr lang="en-US" altLang="zh-TW" sz="1200" b="1" dirty="0" smtClean="0">
                <a:latin typeface="Bradley Hand ITC" pitchFamily="66" charset="0"/>
              </a:rPr>
              <a:t>Navy</a:t>
            </a:r>
            <a:r>
              <a:rPr lang="zh-TW" altLang="en-US" sz="1200" b="1" dirty="0" smtClean="0">
                <a:latin typeface="Bradley Hand ITC" pitchFamily="66" charset="0"/>
              </a:rPr>
              <a:t> </a:t>
            </a:r>
            <a:r>
              <a:rPr lang="zh-TW" altLang="en-US" sz="1200" dirty="0" smtClean="0">
                <a:latin typeface="微軟正黑體" pitchFamily="34" charset="-120"/>
                <a:ea typeface="微軟正黑體" pitchFamily="34" charset="-120"/>
              </a:rPr>
              <a:t>西班牙海軍</a:t>
            </a:r>
            <a:endParaRPr lang="zh-TW" altLang="en-US" sz="1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206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3">
        <p:randomBar dir="vert"/>
      </p:transition>
    </mc:Choice>
    <mc:Fallback xmlns="">
      <p:transition spd="slow" advTm="3583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http://hazima.files.wordpress.com/2011/07/10842617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017" b="4043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115616" y="555526"/>
            <a:ext cx="117532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Bullfighting </a:t>
            </a:r>
            <a:r>
              <a:rPr lang="zh-TW" altLang="en-US" sz="10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鬥牛</a:t>
            </a:r>
            <a:endParaRPr lang="zh-TW" altLang="en-US" sz="1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563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2">
        <p:circle/>
      </p:transition>
    </mc:Choice>
    <mc:Fallback xmlns="">
      <p:transition spd="slow" advTm="345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Bull Fighti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149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4">
        <p:pull/>
      </p:transition>
    </mc:Choice>
    <mc:Fallback xmlns="">
      <p:transition spd="slow" advTm="3174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http://bjdworak.com/wp-content/uploads/2011/09/bullsunse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434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300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3">
        <p:cover/>
      </p:transition>
    </mc:Choice>
    <mc:Fallback xmlns="">
      <p:transition spd="slow" advTm="3943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http://3.bp.blogspot.com/-fL3zcCSkMxc/Td82NBHFivI/AAAAAAAAADQ/fNdLUEGvmcU/s1600/DSCF269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856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1">
        <p:dissolve/>
      </p:transition>
    </mc:Choice>
    <mc:Fallback xmlns="">
      <p:transition spd="slow" advTm="3901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http://1.bp.blogspot.com/--8uGnJQrIcA/Td81z_K0O9I/AAAAAAAAADI/gElNPBraRig/s1600/DSCF269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084"/>
            <a:ext cx="9828584" cy="514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682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871">
        <p:checker/>
      </p:transition>
    </mc:Choice>
    <mc:Fallback xmlns="">
      <p:transition spd="slow" advTm="3871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2" name="Picture 2" descr="http://cdn.theatlantic.com/static/infocus/sanfermin070912/s_s34_RTR34PJJ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2511"/>
          <a:stretch/>
        </p:blipFill>
        <p:spPr bwMode="auto">
          <a:xfrm>
            <a:off x="1" y="0"/>
            <a:ext cx="9164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263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3">
        <p:wheel spokes="1"/>
      </p:transition>
    </mc:Choice>
    <mc:Fallback xmlns="">
      <p:transition spd="slow" advTm="4093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http://darkroom.baltimoresun.com/wp-content/uploads/2012/07/AFP_Getty-50418529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98"/>
          <a:stretch/>
        </p:blipFill>
        <p:spPr bwMode="auto">
          <a:xfrm>
            <a:off x="-2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1560" y="3435846"/>
            <a:ext cx="188731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altLang="zh-TW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Against bullfighting</a:t>
            </a:r>
            <a:r>
              <a:rPr lang="en-US" altLang="zh-TW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r>
              <a:rPr lang="zh-TW" altLang="en-US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反對</a:t>
            </a:r>
            <a:r>
              <a:rPr lang="zh-TW" altLang="en-US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鬥牛</a:t>
            </a:r>
            <a:endParaRPr lang="zh-TW" altLang="en-US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162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0">
        <p14:ripple/>
      </p:transition>
    </mc:Choice>
    <mc:Fallback xmlns="">
      <p:transition spd="slow" advTm="61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http://darkroom.baltimoresun.com/wp-content/uploads/2012/07/REU-SPAIN_-8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62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102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100">
        <p14:honeycomb/>
      </p:transition>
    </mc:Choice>
    <mc:Fallback xmlns="">
      <p:transition spd="slow" advTm="6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http://www.jordicohen.com/wp-content/uploads/00A3773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324"/>
          <a:stretch/>
        </p:blipFill>
        <p:spPr bwMode="auto">
          <a:xfrm>
            <a:off x="0" y="0"/>
            <a:ext cx="9144000" cy="516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843808" y="4227934"/>
            <a:ext cx="188731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altLang="zh-TW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Against bullfighting</a:t>
            </a:r>
            <a:r>
              <a:rPr lang="en-US" altLang="zh-TW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r>
              <a:rPr lang="zh-TW" altLang="en-US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反對</a:t>
            </a:r>
            <a:r>
              <a:rPr lang="zh-TW" altLang="en-US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鬥牛</a:t>
            </a:r>
            <a:endParaRPr lang="zh-TW" altLang="en-US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899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656">
        <p14:glitter pattern="hexagon"/>
      </p:transition>
    </mc:Choice>
    <mc:Fallback xmlns="">
      <p:transition spd="slow" advTm="56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 descr="http://3.bp.blogspot.com/_ZdyrrqGQFbw/TJpqwKJ-vaI/AAAAAAAAA2E/No5i_kK1ezU/s1600/PETA_ENGLISH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758"/>
          <a:stretch/>
        </p:blipFill>
        <p:spPr bwMode="auto">
          <a:xfrm>
            <a:off x="-1" y="0"/>
            <a:ext cx="4000501" cy="514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http://www.deviantart.com/download/146370306/NO_BULLFIGHTING_by_CarmenMCS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501" y="0"/>
            <a:ext cx="51434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026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70">
        <p14:vortex dir="r"/>
      </p:transition>
    </mc:Choice>
    <mc:Fallback xmlns="">
      <p:transition spd="slow" advTm="60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 descr="http://cdn.theatlantic.com/static/infocus/sanfermin070912/s_s16_48026239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558"/>
          <a:stretch/>
        </p:blipFill>
        <p:spPr bwMode="auto">
          <a:xfrm>
            <a:off x="-12803" y="-80856"/>
            <a:ext cx="9144000" cy="519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467544" y="411510"/>
            <a:ext cx="174759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latin typeface="微軟正黑體" pitchFamily="34" charset="-120"/>
                <a:ea typeface="微軟正黑體" pitchFamily="34" charset="-120"/>
              </a:rPr>
              <a:t>T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he </a:t>
            </a:r>
            <a:r>
              <a:rPr lang="en-US" altLang="zh-TW" sz="1000" dirty="0">
                <a:latin typeface="微軟正黑體" pitchFamily="34" charset="-120"/>
                <a:ea typeface="微軟正黑體" pitchFamily="34" charset="-120"/>
              </a:rPr>
              <a:t>Festival of San </a:t>
            </a:r>
            <a:r>
              <a:rPr lang="en-US" altLang="zh-TW" sz="1000" dirty="0" err="1" smtClean="0">
                <a:latin typeface="微軟正黑體" pitchFamily="34" charset="-120"/>
                <a:ea typeface="微軟正黑體" pitchFamily="34" charset="-120"/>
              </a:rPr>
              <a:t>Fermin</a:t>
            </a:r>
            <a:endParaRPr lang="en-US" altLang="zh-TW" sz="1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The </a:t>
            </a:r>
            <a:r>
              <a:rPr lang="en-US" altLang="zh-TW" sz="1000" dirty="0">
                <a:latin typeface="微軟正黑體" pitchFamily="34" charset="-120"/>
                <a:ea typeface="微軟正黑體" pitchFamily="34" charset="-120"/>
              </a:rPr>
              <a:t>Running of the 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Bulls</a:t>
            </a:r>
          </a:p>
          <a:p>
            <a:r>
              <a:rPr lang="zh-TW" altLang="en-US" sz="1000" dirty="0">
                <a:latin typeface="微軟正黑體" pitchFamily="34" charset="-120"/>
                <a:ea typeface="微軟正黑體" pitchFamily="34" charset="-120"/>
              </a:rPr>
              <a:t>奔牛節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422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46">
        <p14:shred/>
      </p:transition>
    </mc:Choice>
    <mc:Fallback xmlns="">
      <p:transition spd="slow" advTm="60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http://cdn.theatlantic.com/static/infocus/sanfermin070912/s_s01_0801740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73"/>
          <a:stretch/>
        </p:blipFill>
        <p:spPr bwMode="auto">
          <a:xfrm>
            <a:off x="-8433" y="-1"/>
            <a:ext cx="9152434" cy="515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44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6">
        <p14:switch dir="r"/>
      </p:transition>
    </mc:Choice>
    <mc:Fallback xmlns="">
      <p:transition spd="slow" advTm="30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http://cdn.theatlantic.com/static/infocus/sanfermin070912/s_s03_RTR34NO5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87"/>
          <a:stretch/>
        </p:blipFill>
        <p:spPr bwMode="auto">
          <a:xfrm>
            <a:off x="0" y="0"/>
            <a:ext cx="918292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911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2">
        <p14:flip dir="r"/>
      </p:transition>
    </mc:Choice>
    <mc:Fallback xmlns="">
      <p:transition spd="slow" advTm="36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http://cdn.theatlantic.com/static/infocus/sanfermin070912/s_s05_4792651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48"/>
          <a:stretch/>
        </p:blipFill>
        <p:spPr bwMode="auto">
          <a:xfrm>
            <a:off x="0" y="-1"/>
            <a:ext cx="9143999" cy="5121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280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1">
        <p14:flip dir="r"/>
      </p:transition>
    </mc:Choice>
    <mc:Fallback xmlns="">
      <p:transition spd="slow" advTm="33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 descr="http://cdn.theatlantic.com/static/infocus/sanfermin070912/s_s15_4806548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048"/>
          <a:stretch/>
        </p:blipFill>
        <p:spPr bwMode="auto">
          <a:xfrm>
            <a:off x="1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490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295">
        <p14:gallery dir="l"/>
      </p:transition>
    </mc:Choice>
    <mc:Fallback xmlns="">
      <p:transition spd="slow" advTm="42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http://cdn.theatlantic.com/static/infocus/sanfermin070912/s_s20_RTR34R7L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160" b="9222"/>
          <a:stretch/>
        </p:blipFill>
        <p:spPr bwMode="auto">
          <a:xfrm>
            <a:off x="0" y="0"/>
            <a:ext cx="912688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665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6">
        <p14:prism/>
      </p:transition>
    </mc:Choice>
    <mc:Fallback xmlns="">
      <p:transition spd="slow" advTm="36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4" name="Picture 2" descr="http://cdn.theatlantic.com/static/infocus/sanfermin070912/s_s27_RTR34RB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204"/>
          <a:stretch/>
        </p:blipFill>
        <p:spPr bwMode="auto">
          <a:xfrm>
            <a:off x="-1" y="13447"/>
            <a:ext cx="9138179" cy="513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005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5">
        <p14:doors dir="vert"/>
      </p:transition>
    </mc:Choice>
    <mc:Fallback xmlns="">
      <p:transition spd="slow" advTm="28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4578" name="Picture 2" descr="http://cdn.theatlantic.com/static/infocus/sanfermin070912/s_s31_70906843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048"/>
          <a:stretch/>
        </p:blipFill>
        <p:spPr bwMode="auto">
          <a:xfrm>
            <a:off x="1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429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288">
        <p14:prism isInverted="1"/>
      </p:transition>
    </mc:Choice>
    <mc:Fallback xmlns="">
      <p:transition spd="slow" advTm="32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1" name="Picture 3" descr="Brand Ambassador of Spanish Tomatina Festival model Vedita Pratap Singh plays with tomatoes and has fun in Mumbai (155440) size:1280x800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57" b="6692"/>
          <a:stretch/>
        </p:blipFill>
        <p:spPr bwMode="auto">
          <a:xfrm>
            <a:off x="0" y="0"/>
            <a:ext cx="9178781" cy="517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5536" y="915566"/>
            <a:ext cx="11592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latin typeface="微軟正黑體" pitchFamily="34" charset="-120"/>
                <a:ea typeface="微軟正黑體" pitchFamily="34" charset="-120"/>
              </a:rPr>
              <a:t>Tomato 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Festival</a:t>
            </a:r>
          </a:p>
          <a:p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番茄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西紅柿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大戰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521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2">
        <p14:warp dir="in"/>
      </p:transition>
    </mc:Choice>
    <mc:Fallback xmlns="">
      <p:transition spd="slow" advTm="4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 descr="http://feast-festivals.s3.amazonaws.com/wp-content/uploads/2012/10/0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69" b="10683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494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4">
        <p14:pan dir="u"/>
      </p:transition>
    </mc:Choice>
    <mc:Fallback xmlns="">
      <p:transition spd="slow" advTm="35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 descr="http://feast-festivals.s3.amazonaws.com/wp-content/uploads/2012/10/1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463"/>
          <a:stretch/>
        </p:blipFill>
        <p:spPr bwMode="auto">
          <a:xfrm>
            <a:off x="-14908" y="-26675"/>
            <a:ext cx="9158908" cy="517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311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3">
        <p14:ferris dir="l"/>
      </p:transition>
    </mc:Choice>
    <mc:Fallback xmlns="">
      <p:transition spd="slow" advTm="31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 descr="http://feast-festivals.s3.amazonaws.com/wp-content/uploads/2012/10/0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5581"/>
          <a:stretch/>
        </p:blipFill>
        <p:spPr bwMode="auto">
          <a:xfrm>
            <a:off x="-22820" y="-1250"/>
            <a:ext cx="9215356" cy="514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994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">
        <p14:conveyor dir="l"/>
      </p:transition>
    </mc:Choice>
    <mc:Fallback xmlns="">
      <p:transition spd="slow" advTm="3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Pretty Gypsy Beggar,  Barcelona (Old Town).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22" t="10167" r="1988" b="11134"/>
          <a:stretch/>
        </p:blipFill>
        <p:spPr bwMode="auto">
          <a:xfrm>
            <a:off x="8489" y="12320"/>
            <a:ext cx="9121026" cy="5131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411510"/>
            <a:ext cx="27863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latin typeface="微軟正黑體" pitchFamily="34" charset="-120"/>
                <a:ea typeface="微軟正黑體" pitchFamily="34" charset="-120"/>
              </a:rPr>
              <a:t>Pretty Gypsy Beggar, Barcelona (Old Town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).</a:t>
            </a:r>
          </a:p>
          <a:p>
            <a:r>
              <a:rPr lang="zh-TW" altLang="en-US" sz="1000" dirty="0">
                <a:latin typeface="微軟正黑體" pitchFamily="34" charset="-120"/>
                <a:ea typeface="微軟正黑體" pitchFamily="34" charset="-120"/>
              </a:rPr>
              <a:t>巴塞隆納的吉普賽乞丐</a:t>
            </a:r>
            <a:endParaRPr lang="en-US" altLang="zh-TW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000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78">
        <p14:prism isContent="1"/>
      </p:transition>
    </mc:Choice>
    <mc:Fallback xmlns="">
      <p:transition spd="slow" advTm="59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http://1000goals.com/football-pictures/file/124/1920x1080/crop/david-villa-wallpaper-spain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954" y="-27270"/>
            <a:ext cx="9159954" cy="515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395536" y="3867894"/>
            <a:ext cx="159851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Football game 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足球運動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232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3">
        <p14:window dir="vert"/>
      </p:transition>
    </mc:Choice>
    <mc:Fallback xmlns="">
      <p:transition spd="slow" advTm="30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http://www.khelnama.com/sites/default/files/mediaimages/gallery/2012/Jun/Spain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925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331640" y="411510"/>
            <a:ext cx="13195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Football fan </a:t>
            </a:r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足球迷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390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3">
        <p14:prism isContent="1" isInverted="1"/>
      </p:transition>
    </mc:Choice>
    <mc:Fallback xmlns="">
      <p:transition spd="slow" advTm="29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http://www.aeveurovision.com/wp-content/uploads/2012/05/ER_388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1524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upload.wikimedia.org/wikipedia/en/3/31/Spain_National_Football_Team_badg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2160" y="771550"/>
            <a:ext cx="2664296" cy="3831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392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7">
        <p14:flythrough/>
      </p:transition>
    </mc:Choice>
    <mc:Fallback xmlns="">
      <p:transition spd="slow" advTm="4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http://toonsonline.net/assets/dce3e065/79661f484360a8030b43237892ede5f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95" b="11466"/>
          <a:stretch/>
        </p:blipFill>
        <p:spPr bwMode="auto">
          <a:xfrm>
            <a:off x="6100" y="0"/>
            <a:ext cx="926929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2483768" y="4515966"/>
            <a:ext cx="13388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西班牙的經濟大危機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>
            <a:off x="1691680" y="3003798"/>
            <a:ext cx="1991056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844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3">
        <p:wipe/>
      </p:transition>
    </mc:Choice>
    <mc:Fallback xmlns="">
      <p:transition spd="slow" advTm="4723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Slide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6466"/>
          <a:stretch/>
        </p:blipFill>
        <p:spPr bwMode="auto">
          <a:xfrm>
            <a:off x="-22810" y="0"/>
            <a:ext cx="9166809" cy="519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619672" y="1995686"/>
            <a:ext cx="2518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Riot for economic crisis</a:t>
            </a:r>
          </a:p>
          <a:p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憤怒的西班牙人抗議</a:t>
            </a:r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節衣縮食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140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8">
        <p:split orient="vert"/>
      </p:transition>
    </mc:Choice>
    <mc:Fallback xmlns="">
      <p:transition spd="slow" advTm="550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http://thevsky.com/wp-content/uploads/2012/08/1Homelessman-20120827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854" r="2367" b="8112"/>
          <a:stretch/>
        </p:blipFill>
        <p:spPr bwMode="auto">
          <a:xfrm>
            <a:off x="5303" y="-18478"/>
            <a:ext cx="9138697" cy="516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571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9">
        <p:randomBar dir="vert"/>
      </p:transition>
    </mc:Choice>
    <mc:Fallback xmlns="">
      <p:transition spd="slow" advTm="3879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[Image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647"/>
            <a:ext cx="3275856" cy="516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[Image]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000" r="6838"/>
          <a:stretch/>
        </p:blipFill>
        <p:spPr bwMode="auto">
          <a:xfrm>
            <a:off x="3275855" y="5479"/>
            <a:ext cx="5871935" cy="515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69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742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6">
        <p:randomBar dir="vert"/>
      </p:transition>
    </mc:Choice>
    <mc:Fallback xmlns="">
      <p:transition spd="slow" advTm="3966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[Image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3104"/>
            <a:ext cx="5220072" cy="514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[Image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5598" y="1"/>
            <a:ext cx="4188676" cy="516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224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0">
        <p:circle/>
      </p:transition>
    </mc:Choice>
    <mc:Fallback xmlns="">
      <p:transition spd="slow" advTm="346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[Image]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824"/>
          <a:stretch/>
        </p:blipFill>
        <p:spPr bwMode="auto">
          <a:xfrm>
            <a:off x="0" y="0"/>
            <a:ext cx="91655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874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9">
        <p:pull/>
      </p:transition>
    </mc:Choice>
    <mc:Fallback xmlns="">
      <p:transition spd="slow" advTm="2639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[Image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584"/>
            <a:ext cx="3923928" cy="513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[Image]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11" t="22101" r="-1"/>
          <a:stretch/>
        </p:blipFill>
        <p:spPr bwMode="auto">
          <a:xfrm>
            <a:off x="3851920" y="0"/>
            <a:ext cx="529208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365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9">
        <p:cover/>
      </p:transition>
    </mc:Choice>
    <mc:Fallback xmlns="">
      <p:transition spd="slow" advTm="3429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4" name="Picture 4" descr="[Image]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66" b="2779"/>
          <a:stretch/>
        </p:blipFill>
        <p:spPr bwMode="auto">
          <a:xfrm>
            <a:off x="-1" y="0"/>
            <a:ext cx="9186207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362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9">
        <p:dissolve/>
      </p:transition>
    </mc:Choice>
    <mc:Fallback xmlns="">
      <p:transition spd="slow" advTm="402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[Image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5922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[Image]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86" r="26835"/>
          <a:stretch/>
        </p:blipFill>
        <p:spPr bwMode="auto">
          <a:xfrm>
            <a:off x="3592202" y="0"/>
            <a:ext cx="552273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427984" y="411510"/>
            <a:ext cx="32367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They have to face this problem.</a:t>
            </a:r>
          </a:p>
          <a:p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他們必須面對</a:t>
            </a:r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這個無奈又嚴肅</a:t>
            </a:r>
            <a:r>
              <a:rPr lang="zh-TW" altLang="en-US" sz="1400" dirty="0">
                <a:latin typeface="微軟正黑體" pitchFamily="34" charset="-120"/>
                <a:ea typeface="微軟正黑體" pitchFamily="34" charset="-120"/>
              </a:rPr>
              <a:t>的問題。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951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190">
        <p:checker/>
      </p:transition>
    </mc:Choice>
    <mc:Fallback xmlns="">
      <p:transition spd="slow" advTm="519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[Image]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095"/>
          <a:stretch/>
        </p:blipFill>
        <p:spPr bwMode="auto">
          <a:xfrm>
            <a:off x="0" y="-5268"/>
            <a:ext cx="9144000" cy="514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186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8">
        <p:wheel spokes="1"/>
      </p:transition>
    </mc:Choice>
    <mc:Fallback xmlns="">
      <p:transition spd="slow" advTm="2968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[Image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911296" cy="516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[Image]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919"/>
          <a:stretch/>
        </p:blipFill>
        <p:spPr bwMode="auto">
          <a:xfrm>
            <a:off x="3911297" y="37762"/>
            <a:ext cx="5232703" cy="513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220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992">
        <p14:vortex dir="r"/>
      </p:transition>
    </mc:Choice>
    <mc:Fallback xmlns="">
      <p:transition spd="slow" advTm="39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[Image]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419" b="7143"/>
          <a:stretch/>
        </p:blipFill>
        <p:spPr bwMode="auto">
          <a:xfrm>
            <a:off x="0" y="16166"/>
            <a:ext cx="9144000" cy="5127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281248" y="935316"/>
            <a:ext cx="24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Where are their hopes?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539552" y="4138463"/>
            <a:ext cx="23984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000" dirty="0" smtClean="0">
                <a:latin typeface="微軟正黑體" pitchFamily="34" charset="-120"/>
                <a:ea typeface="微軟正黑體" pitchFamily="34" charset="-120"/>
              </a:rPr>
              <a:t>李常生  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Eddie Lee 12/28/2012 Taipei, </a:t>
            </a:r>
          </a:p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All photos from </a:t>
            </a:r>
            <a:r>
              <a:rPr lang="en-US" altLang="zh-TW" sz="1000" dirty="0" err="1" smtClean="0">
                <a:latin typeface="微軟正黑體" pitchFamily="34" charset="-120"/>
                <a:ea typeface="微軟正黑體" pitchFamily="34" charset="-120"/>
              </a:rPr>
              <a:t>est</a:t>
            </a:r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 100, internet….  </a:t>
            </a:r>
          </a:p>
          <a:p>
            <a:r>
              <a:rPr lang="en-US" altLang="zh-TW" sz="1000" dirty="0" smtClean="0">
                <a:latin typeface="微軟正黑體" pitchFamily="34" charset="-120"/>
                <a:ea typeface="微軟正黑體" pitchFamily="34" charset="-120"/>
              </a:rPr>
              <a:t>Leechangsheng6666@gmail.com </a:t>
            </a:r>
            <a:endParaRPr lang="zh-TW" altLang="en-US" sz="1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25193-E9D7-4E78-AA71-3A10EDC5E57A}" type="slidenum">
              <a:rPr lang="zh-TW" altLang="en-US" smtClean="0"/>
              <a:t>77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925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48">
        <p14:ripple/>
      </p:transition>
    </mc:Choice>
    <mc:Fallback xmlns="">
      <p:transition spd="slow" advTm="73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400</Words>
  <Application>Microsoft Office PowerPoint</Application>
  <PresentationFormat>Affichage à l'écran (16:9)</PresentationFormat>
  <Paragraphs>127</Paragraphs>
  <Slides>77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77</vt:i4>
      </vt:variant>
    </vt:vector>
  </HeadingPairs>
  <TitlesOfParts>
    <vt:vector size="78" baseType="lpstr">
      <vt:lpstr>Office 佈景主題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Diary 121209 地球日誌 Spanish story 西班牙人的故事 (B edition)</dc:title>
  <dc:subject> by Eddie (office 2010 edition)</dc:subject>
  <dc:creator>Eddie Lee</dc:creator>
  <cp:lastModifiedBy>Eddie Lee</cp:lastModifiedBy>
  <cp:revision>44</cp:revision>
  <dcterms:created xsi:type="dcterms:W3CDTF">2012-12-27T05:49:24Z</dcterms:created>
  <dcterms:modified xsi:type="dcterms:W3CDTF">2012-12-29T01:25:44Z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