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58" r:id="rId3"/>
    <p:sldId id="259" r:id="rId4"/>
    <p:sldId id="268" r:id="rId5"/>
    <p:sldId id="260" r:id="rId6"/>
    <p:sldId id="287" r:id="rId7"/>
    <p:sldId id="278" r:id="rId8"/>
    <p:sldId id="262" r:id="rId9"/>
    <p:sldId id="267" r:id="rId10"/>
    <p:sldId id="271" r:id="rId11"/>
    <p:sldId id="263" r:id="rId12"/>
    <p:sldId id="264" r:id="rId13"/>
    <p:sldId id="272" r:id="rId14"/>
    <p:sldId id="265" r:id="rId15"/>
    <p:sldId id="266" r:id="rId16"/>
    <p:sldId id="273" r:id="rId17"/>
    <p:sldId id="270" r:id="rId18"/>
    <p:sldId id="269" r:id="rId19"/>
    <p:sldId id="274" r:id="rId20"/>
    <p:sldId id="288" r:id="rId21"/>
    <p:sldId id="275" r:id="rId22"/>
    <p:sldId id="261" r:id="rId23"/>
    <p:sldId id="276" r:id="rId24"/>
    <p:sldId id="279" r:id="rId25"/>
    <p:sldId id="277" r:id="rId26"/>
    <p:sldId id="280" r:id="rId27"/>
    <p:sldId id="281" r:id="rId28"/>
    <p:sldId id="289" r:id="rId29"/>
    <p:sldId id="282" r:id="rId30"/>
    <p:sldId id="300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6452"/>
    <a:srgbClr val="1974CF"/>
    <a:srgbClr val="77A543"/>
    <a:srgbClr val="ACC625"/>
    <a:srgbClr val="6C8E2D"/>
    <a:srgbClr val="F2EEEF"/>
    <a:srgbClr val="686868"/>
    <a:srgbClr val="9B6013"/>
    <a:srgbClr val="D78716"/>
    <a:srgbClr val="809D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B3655-4E90-41F5-9E04-9EBAD97EE1B7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CAED31-3AF3-401C-8A06-AA6C476AF607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66572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0B2DE0B-CE6A-4FAF-9B81-51CF0777B30B}" type="slidenum">
              <a:rPr lang="fr-FR" altLang="fr-FR"/>
              <a:pPr eaLnBrk="1" hangingPunct="1"/>
              <a:t>30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0618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F9FBD-9911-437C-B412-1CC78AF15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B86D7B-8B5B-40DA-A21D-FE6D8686B5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965650-A030-452F-B441-E26AF7EFF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8A57A2-A114-456B-8830-B970D6FD5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091AFB-1782-4920-B816-164F87F9F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0823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E53DB-699A-4B5B-9340-FD281CC9C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F2D90A-BACA-4B93-9460-ED6298FDD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1B2EB-2A8B-4A16-8A14-956248E78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E0CB3A-D473-4774-B861-97CB1B3A3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C70E26-F4BF-4619-9DFD-276C383D4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6307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2A6EA-4A81-442B-8298-E4DEEF27D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18F9309-096B-4B95-B20A-7CE07E7E99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2A93F2-9FFC-4FFC-AAFB-DB2E53CBE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B40350-515A-4BD1-936D-713822A67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5F442D-386F-423F-B807-F50ABAF2B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09912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CCF70D-044F-4536-96F4-00A0C39C5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742F33-89A0-45A6-AFCC-6A14063124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B6F0CF8-82FB-4D32-BCFC-72BF245D09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F39131-05A2-45A5-9AB6-51695B693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EA9B1A-B302-4421-97EC-307B00FB7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B6AEEE-6EB5-40BD-8CB6-DD5DA979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7282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91E4AE-776F-4A59-BF27-8F5F4DA92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E62F24-A379-424E-9A22-93F39CC38B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1C0209-7AE8-43BA-B4C7-83DD87344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57CBEF0-6459-4515-BA63-D9DF18BF7C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0C62BFE-673A-4CD0-9033-4A84003F41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49CD3B4-9EE5-4547-9584-74D5D1BB0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A81E5E6-B90D-405E-AA91-7EC845F63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28FEDED-1A14-4202-990F-B9A9C51A0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8297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BBA5C5-4F2B-4C94-8E13-2851391F3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66620D-1F7D-4EDE-AB54-4145FB10A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0004D68-C747-4050-97EB-C3290160B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2D4168-1932-44B2-BA17-0B4A3886C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76280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5AE00B0-39FD-40DF-8BFD-A018D2DF15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D26FEE3-7A0E-460D-80AB-A2CB66FF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9570D1-B0FE-4F0F-84C5-2D176C3C3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2492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585967-632C-452A-A90B-7D0B6E1EB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9F781A-1608-4CEB-AB35-69DB70527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9A6655-599A-4FC3-B738-EB7B6D281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B74792-A769-4DB4-BA95-D5BE70519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CAD5F0-C84C-4A91-91C6-1653BDBF3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76FA63-076B-4377-9F08-B74DC4545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33379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32FA19-D05B-4FCF-BFC4-02932F6AC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7F020CC-A39E-456C-BA9E-74AB5D5AFE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7CAE9A1-8ECB-4B67-BE83-C4949B83C3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C55501-CA2C-4039-8340-6BC0E7DF3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6CCE33-5F9A-49C1-B7DF-A741F0951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5CF30F-68CB-4BD5-95D9-8AF3474E7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8865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E46383-3D1D-4428-B8CC-9D06BE7C9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897C7FE-98F0-4D75-9384-DB2C0D8984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516BD-F38A-4BF3-B8CA-77253EFA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F66BAE-A4CC-401D-94B1-2CB268230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404B9A-D508-4F16-B323-3D45C3310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8852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8D29CF7-745D-4994-B672-63A15EAB1E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7F92BF-9AB6-4866-B29C-D414176651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0FEC48-871D-4D6B-9466-ED181A3A1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F167F6-6531-400F-B91B-D4D51616F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58BF19-76D9-44EE-9F63-26F898848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3790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A6AB8E1-62B7-4DFB-B07D-8525623C0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8BCAFA-0B01-49CC-B297-57FCC1C96D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0CD5FF-9D22-401B-BD1C-71125D9710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10429-3D69-413F-AAAE-6CC637E66E01}" type="datetimeFigureOut">
              <a:rPr lang="fr-CA" smtClean="0"/>
              <a:t>18-04-16</a:t>
            </a:fld>
            <a:endParaRPr lang="fr-CA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E26F0A-CF6D-4976-99DD-DCC48613BF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AC69AE-ADAE-4697-81EC-D5F34EA938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BF254-A9AA-4710-971B-73E42F11A453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16838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7.pn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7.png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39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hyperlink" Target="http://ppsmania.net/" TargetMode="External"/><Relationship Id="rId10" Type="http://schemas.openxmlformats.org/officeDocument/2006/relationships/hyperlink" Target="http://www.ppsmania.ft/author/maumau" TargetMode="External"/><Relationship Id="rId4" Type="http://schemas.openxmlformats.org/officeDocument/2006/relationships/image" Target="../media/image40.gif"/><Relationship Id="rId9" Type="http://schemas.openxmlformats.org/officeDocument/2006/relationships/hyperlink" Target="http://www.ppsmania.fr/author/mauma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63FC39-CBE0-4284-AE17-3CF7B797E7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CCB3759-B37D-4BC8-B4FE-5E52CEF484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0"/>
            <a:ext cx="11643360" cy="10922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30EDA73-4E46-439C-8C64-27B3421EA3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2292" y="2184400"/>
            <a:ext cx="2638108" cy="262858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D42B825-D114-436E-952C-FFF4C02B2C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480" y="2702560"/>
            <a:ext cx="3040760" cy="2418079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1C93590-6956-47DC-BEFA-65A8E2CA52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487" y="6106160"/>
            <a:ext cx="2867025" cy="751840"/>
          </a:xfrm>
          <a:prstGeom prst="rect">
            <a:avLst/>
          </a:prstGeom>
        </p:spPr>
      </p:pic>
      <p:pic>
        <p:nvPicPr>
          <p:cNvPr id="2" name="Ricky King   Morgensonne (Made by Fred)flv">
            <a:hlinkClick r:id="" action="ppaction://media"/>
            <a:extLst>
              <a:ext uri="{FF2B5EF4-FFF2-40B4-BE49-F238E27FC236}">
                <a16:creationId xmlns:a16="http://schemas.microsoft.com/office/drawing/2014/main" id="{97A6A828-C58F-4AC8-993C-5B77FE8D46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2357480" y="337312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29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0A1FF2B-54AB-4C97-A408-3D84035BD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245708B-589A-48F1-98DC-062A9BCD31CA}"/>
              </a:ext>
            </a:extLst>
          </p:cNvPr>
          <p:cNvSpPr txBox="1"/>
          <p:nvPr/>
        </p:nvSpPr>
        <p:spPr>
          <a:xfrm>
            <a:off x="6959600" y="314960"/>
            <a:ext cx="4450080" cy="707886"/>
          </a:xfrm>
          <a:prstGeom prst="rect">
            <a:avLst/>
          </a:prstGeom>
          <a:solidFill>
            <a:srgbClr val="FD6953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La photographie est la littérature de l’œil Remy Donnadieu	</a:t>
            </a:r>
          </a:p>
        </p:txBody>
      </p:sp>
    </p:spTree>
    <p:extLst>
      <p:ext uri="{BB962C8B-B14F-4D97-AF65-F5344CB8AC3E}">
        <p14:creationId xmlns:p14="http://schemas.microsoft.com/office/powerpoint/2010/main" val="308328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CA23B3-3B79-42E7-84FD-A8BA7B2A3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96655D0-1B33-4D1B-B135-7B8737781122}"/>
              </a:ext>
            </a:extLst>
          </p:cNvPr>
          <p:cNvSpPr txBox="1"/>
          <p:nvPr/>
        </p:nvSpPr>
        <p:spPr>
          <a:xfrm>
            <a:off x="4673600" y="447040"/>
            <a:ext cx="7325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La patience est une vertu qui porte toujours sa récompense avec elle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6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B0D10B-056D-4421-8F78-1F90A4376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5357997-4C78-4CE3-932A-085419FB8B6F}"/>
              </a:ext>
            </a:extLst>
          </p:cNvPr>
          <p:cNvSpPr txBox="1"/>
          <p:nvPr/>
        </p:nvSpPr>
        <p:spPr>
          <a:xfrm>
            <a:off x="619760" y="477520"/>
            <a:ext cx="4988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La photographie, c'est un cri de lumière, le photographe c'est l'homme du silence.</a:t>
            </a:r>
          </a:p>
          <a:p>
            <a:r>
              <a:rPr lang="fr-CA" sz="2000" dirty="0">
                <a:solidFill>
                  <a:schemeClr val="bg1"/>
                </a:solidFill>
              </a:rPr>
              <a:t>Remy Donnadieu</a:t>
            </a:r>
          </a:p>
        </p:txBody>
      </p:sp>
    </p:spTree>
    <p:extLst>
      <p:ext uri="{BB962C8B-B14F-4D97-AF65-F5344CB8AC3E}">
        <p14:creationId xmlns:p14="http://schemas.microsoft.com/office/powerpoint/2010/main" val="57242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03BD56B-0D8A-4B07-A977-BA79C1A41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F2BB473-FD70-4E0C-9D56-26845ACC3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228" y="508993"/>
            <a:ext cx="6736664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2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685080-56EA-48B2-B819-D8167ED60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4DD759-328E-414A-AA7B-CE58C84269FB}"/>
              </a:ext>
            </a:extLst>
          </p:cNvPr>
          <p:cNvSpPr txBox="1"/>
          <p:nvPr/>
        </p:nvSpPr>
        <p:spPr>
          <a:xfrm>
            <a:off x="4785360" y="416560"/>
            <a:ext cx="7142480" cy="400110"/>
          </a:xfrm>
          <a:prstGeom prst="rect">
            <a:avLst/>
          </a:prstGeom>
          <a:solidFill>
            <a:srgbClr val="FE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Une photographie sans émotion est une photographie sans âme</a:t>
            </a:r>
            <a:endParaRPr lang="fr-CA" sz="2000" dirty="0">
              <a:solidFill>
                <a:schemeClr val="bg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D04450A-1FC4-4D13-A911-77848F177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153" y="6337300"/>
            <a:ext cx="1735667" cy="20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1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1C3795-8D44-44DE-8AC7-8A628EBDB7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mignon">
            <a:hlinkClick r:id="" action="ppaction://media"/>
            <a:extLst>
              <a:ext uri="{FF2B5EF4-FFF2-40B4-BE49-F238E27FC236}">
                <a16:creationId xmlns:a16="http://schemas.microsoft.com/office/drawing/2014/main" id="{7EB3E1F6-8486-40DB-B7FA-A51BEF194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06960" y="30226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5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0A6F0F-2116-41B7-810E-FC658616F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6EACAD3-1BB2-4106-9DDF-72BF2F2FF591}"/>
              </a:ext>
            </a:extLst>
          </p:cNvPr>
          <p:cNvSpPr txBox="1"/>
          <p:nvPr/>
        </p:nvSpPr>
        <p:spPr>
          <a:xfrm>
            <a:off x="10332720" y="1463040"/>
            <a:ext cx="1737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Pour lui donner un peu d'esprit on photographie la vie	</a:t>
            </a:r>
            <a:endParaRPr lang="fr-CA" dirty="0">
              <a:solidFill>
                <a:schemeClr val="bg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EC2968C-A81E-413C-86C0-0E127C4F8A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2700" y="6228080"/>
            <a:ext cx="1371600" cy="182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4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4F28F56-31DB-4750-86C5-8F5687A0F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8013" y="6339840"/>
            <a:ext cx="1824567" cy="21894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66063C6-B436-46A7-B84F-DC1DFF2F9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1A2E5EA-6738-4F5D-8F4E-ACD4C36B37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838" y="376899"/>
            <a:ext cx="4279763" cy="84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8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50A672-AFA6-4A92-9898-105FE0A85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5D944BB-2100-43A4-B67D-8E845E163A99}"/>
              </a:ext>
            </a:extLst>
          </p:cNvPr>
          <p:cNvSpPr txBox="1"/>
          <p:nvPr/>
        </p:nvSpPr>
        <p:spPr>
          <a:xfrm>
            <a:off x="7630160" y="284480"/>
            <a:ext cx="4378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L'homme est une photographie, la femme est une peinture. </a:t>
            </a:r>
          </a:p>
          <a:p>
            <a:r>
              <a:rPr lang="fr-CA" sz="2000" dirty="0">
                <a:solidFill>
                  <a:schemeClr val="bg1"/>
                </a:solidFill>
              </a:rPr>
              <a:t>Claude-</a:t>
            </a:r>
            <a:r>
              <a:rPr lang="fr-CA" sz="2000" dirty="0" err="1">
                <a:solidFill>
                  <a:schemeClr val="bg1"/>
                </a:solidFill>
              </a:rPr>
              <a:t>may</a:t>
            </a:r>
            <a:r>
              <a:rPr lang="fr-CA" sz="2000" dirty="0">
                <a:solidFill>
                  <a:schemeClr val="bg1"/>
                </a:solidFill>
              </a:rPr>
              <a:t> </a:t>
            </a:r>
            <a:r>
              <a:rPr lang="fr-CA" sz="2000" dirty="0" err="1">
                <a:solidFill>
                  <a:schemeClr val="bg1"/>
                </a:solidFill>
              </a:rPr>
              <a:t>Waia</a:t>
            </a:r>
            <a:r>
              <a:rPr lang="fr-CA" sz="2000" dirty="0">
                <a:solidFill>
                  <a:schemeClr val="bg1"/>
                </a:solidFill>
              </a:rPr>
              <a:t> </a:t>
            </a:r>
            <a:r>
              <a:rPr lang="fr-CA" sz="2000" dirty="0" err="1">
                <a:solidFill>
                  <a:schemeClr val="bg1"/>
                </a:solidFill>
              </a:rPr>
              <a:t>Némia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1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8D253A8-1E1E-40A2-A5DC-F5001E074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21FC3BB-8C94-459E-8215-FB9C33AFC3F4}"/>
              </a:ext>
            </a:extLst>
          </p:cNvPr>
          <p:cNvSpPr txBox="1"/>
          <p:nvPr/>
        </p:nvSpPr>
        <p:spPr>
          <a:xfrm>
            <a:off x="8067040" y="436880"/>
            <a:ext cx="3942080" cy="1015663"/>
          </a:xfrm>
          <a:prstGeom prst="rect">
            <a:avLst/>
          </a:prstGeom>
          <a:solidFill>
            <a:srgbClr val="ACC625"/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/>
              <a:t>La poésie dévoile la vision de l'âme et la photographie l'âme de la vision (Monique Moreau)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394921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C2170C-93E5-40AA-ABFC-F3CDE0B64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4A4DEE7-669E-4CAD-8060-3945254A8273}"/>
              </a:ext>
            </a:extLst>
          </p:cNvPr>
          <p:cNvSpPr txBox="1"/>
          <p:nvPr/>
        </p:nvSpPr>
        <p:spPr>
          <a:xfrm>
            <a:off x="7244080" y="629920"/>
            <a:ext cx="4470400" cy="1323439"/>
          </a:xfrm>
          <a:prstGeom prst="rect">
            <a:avLst/>
          </a:prstGeom>
          <a:solidFill>
            <a:srgbClr val="E2A2FF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dirty="0"/>
              <a:t>L'art de la photographie est d'immortaliser des portraits muets, et d'en faire naître des portraits parlants. Remy</a:t>
            </a:r>
            <a:r>
              <a:rPr lang="fr-FR" sz="2000" i="1" u="sng" dirty="0"/>
              <a:t> </a:t>
            </a:r>
            <a:r>
              <a:rPr lang="fr-FR" sz="2000" dirty="0"/>
              <a:t>Donnadieu</a:t>
            </a:r>
            <a:endParaRPr lang="fr-CA" sz="200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325DA99-8A55-459B-8780-872CDE228D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980" y="6087532"/>
            <a:ext cx="1587500" cy="21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68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63F4A7-8F3F-4210-A4FE-BC37C721B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454040E-486F-4767-9D0D-EBEB50053EF3}"/>
              </a:ext>
            </a:extLst>
          </p:cNvPr>
          <p:cNvSpPr txBox="1"/>
          <p:nvPr/>
        </p:nvSpPr>
        <p:spPr>
          <a:xfrm>
            <a:off x="4490720" y="375920"/>
            <a:ext cx="7335520" cy="707886"/>
          </a:xfrm>
          <a:prstGeom prst="rect">
            <a:avLst/>
          </a:prstGeom>
          <a:solidFill>
            <a:srgbClr val="1974CF"/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Être prisonnier de la photographie, cela vous offre toutes les libertés. </a:t>
            </a:r>
          </a:p>
          <a:p>
            <a:r>
              <a:rPr lang="fr-CA" sz="2000">
                <a:solidFill>
                  <a:schemeClr val="bg1"/>
                </a:solidFill>
              </a:rPr>
              <a:t>Remy Donnadieu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79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D8F5B7-4FDD-4F44-B32E-8CEBEA658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13935-B576-4C8A-9A15-C404E6F9E771}"/>
              </a:ext>
            </a:extLst>
          </p:cNvPr>
          <p:cNvSpPr txBox="1"/>
          <p:nvPr/>
        </p:nvSpPr>
        <p:spPr>
          <a:xfrm>
            <a:off x="8453120" y="518160"/>
            <a:ext cx="3444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L'incroyable fidélité d'un chien envers son maître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244708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2879F8-16B3-4EE2-978F-9478927116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3C514F5-B507-4CE7-8828-CA66DB49F9F1}"/>
              </a:ext>
            </a:extLst>
          </p:cNvPr>
          <p:cNvSpPr txBox="1"/>
          <p:nvPr/>
        </p:nvSpPr>
        <p:spPr>
          <a:xfrm>
            <a:off x="7437120" y="497840"/>
            <a:ext cx="447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>
                    <a:lumMod val="95000"/>
                  </a:schemeClr>
                </a:solidFill>
              </a:rPr>
              <a:t>La </a:t>
            </a:r>
            <a:r>
              <a:rPr lang="fr-FR" sz="2000" dirty="0">
                <a:solidFill>
                  <a:schemeClr val="bg1">
                    <a:lumMod val="95000"/>
                  </a:schemeClr>
                </a:solidFill>
              </a:rPr>
              <a:t>photographie</a:t>
            </a:r>
            <a:r>
              <a:rPr lang="fr-FR" dirty="0">
                <a:solidFill>
                  <a:schemeClr val="bg1">
                    <a:lumMod val="95000"/>
                  </a:schemeClr>
                </a:solidFill>
              </a:rPr>
              <a:t> devient de l'art quand elle dévoile l'âme et révèle l'authenticité du sujet. Monique</a:t>
            </a:r>
            <a:r>
              <a:rPr lang="fr-FR" i="1" u="sng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dirty="0">
                <a:solidFill>
                  <a:schemeClr val="bg1">
                    <a:lumMod val="95000"/>
                  </a:schemeClr>
                </a:solidFill>
              </a:rPr>
              <a:t>Moreau</a:t>
            </a:r>
            <a:endParaRPr lang="fr-C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78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B6C5B9C0-6F1C-47B0-AC65-53F0CAD2CA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CF2956C-4D92-420A-9566-947B59793F62}"/>
              </a:ext>
            </a:extLst>
          </p:cNvPr>
          <p:cNvSpPr txBox="1"/>
          <p:nvPr/>
        </p:nvSpPr>
        <p:spPr>
          <a:xfrm>
            <a:off x="1971040" y="233680"/>
            <a:ext cx="5892800" cy="1015663"/>
          </a:xfrm>
          <a:prstGeom prst="rect">
            <a:avLst/>
          </a:prstGeom>
          <a:solidFill>
            <a:srgbClr val="8D6452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Je photographie ce que je ne désire pas peindre, et je peins ce que je ne peux pas photographier. </a:t>
            </a:r>
          </a:p>
          <a:p>
            <a:r>
              <a:rPr lang="fr-CA" sz="2000" dirty="0">
                <a:solidFill>
                  <a:schemeClr val="bg1"/>
                </a:solidFill>
              </a:rPr>
              <a:t>Man Ray</a:t>
            </a:r>
          </a:p>
        </p:txBody>
      </p:sp>
    </p:spTree>
    <p:extLst>
      <p:ext uri="{BB962C8B-B14F-4D97-AF65-F5344CB8AC3E}">
        <p14:creationId xmlns:p14="http://schemas.microsoft.com/office/powerpoint/2010/main" val="57323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xit" presetSubtype="0" ac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11D10C-012D-4FEA-AD0C-2C2E4473B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E071A1-50A3-4E03-BC5E-CE6E06C332A9}"/>
              </a:ext>
            </a:extLst>
          </p:cNvPr>
          <p:cNvSpPr txBox="1"/>
          <p:nvPr/>
        </p:nvSpPr>
        <p:spPr>
          <a:xfrm>
            <a:off x="7193280" y="741680"/>
            <a:ext cx="432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La photographie embellit la misère en l'habillant de lumière  Remy Donnadieu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795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2B03F8-998E-4EE2-9DF4-14E3AEF72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964236D-287B-4D3C-86C6-B40C6D3556FC}"/>
              </a:ext>
            </a:extLst>
          </p:cNvPr>
          <p:cNvSpPr txBox="1"/>
          <p:nvPr/>
        </p:nvSpPr>
        <p:spPr>
          <a:xfrm>
            <a:off x="6979920" y="660400"/>
            <a:ext cx="4663440" cy="707886"/>
          </a:xfrm>
          <a:prstGeom prst="rect">
            <a:avLst/>
          </a:prstGeom>
          <a:solidFill>
            <a:srgbClr val="809D5B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Vous ne prenez pas une photographie, vous la faite. </a:t>
            </a:r>
            <a:r>
              <a:rPr lang="fr-CA" sz="2000" dirty="0" err="1">
                <a:solidFill>
                  <a:schemeClr val="bg1"/>
                </a:solidFill>
              </a:rPr>
              <a:t>Ansel</a:t>
            </a:r>
            <a:r>
              <a:rPr lang="fr-CA" sz="2000" dirty="0">
                <a:solidFill>
                  <a:schemeClr val="bg1"/>
                </a:solidFill>
              </a:rPr>
              <a:t> Adams</a:t>
            </a:r>
          </a:p>
        </p:txBody>
      </p:sp>
    </p:spTree>
    <p:extLst>
      <p:ext uri="{BB962C8B-B14F-4D97-AF65-F5344CB8AC3E}">
        <p14:creationId xmlns:p14="http://schemas.microsoft.com/office/powerpoint/2010/main" val="111680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90D6455-2018-4CEA-9BC2-B03364526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247F855-DB5D-4055-9C79-22BAAAAC98F8}"/>
              </a:ext>
            </a:extLst>
          </p:cNvPr>
          <p:cNvSpPr txBox="1"/>
          <p:nvPr/>
        </p:nvSpPr>
        <p:spPr>
          <a:xfrm>
            <a:off x="3901440" y="-81280"/>
            <a:ext cx="60756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000" dirty="0">
              <a:solidFill>
                <a:schemeClr val="bg1"/>
              </a:solidFill>
            </a:endParaRPr>
          </a:p>
          <a:p>
            <a:r>
              <a:rPr lang="fr-CA" sz="2000" dirty="0">
                <a:solidFill>
                  <a:schemeClr val="bg1"/>
                </a:solidFill>
              </a:rPr>
              <a:t>La photographie, c'est un art charmant et abominable. </a:t>
            </a:r>
          </a:p>
          <a:p>
            <a:r>
              <a:rPr lang="fr-CA" sz="2000" dirty="0">
                <a:solidFill>
                  <a:schemeClr val="bg1"/>
                </a:solidFill>
              </a:rPr>
              <a:t>Julien Duvivier</a:t>
            </a:r>
          </a:p>
        </p:txBody>
      </p:sp>
    </p:spTree>
    <p:extLst>
      <p:ext uri="{BB962C8B-B14F-4D97-AF65-F5344CB8AC3E}">
        <p14:creationId xmlns:p14="http://schemas.microsoft.com/office/powerpoint/2010/main" val="111581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1580E5-73DE-4BBA-94F4-424ECCB18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2D9E932-6979-4BEE-A6FF-5D259E2BC00A}"/>
              </a:ext>
            </a:extLst>
          </p:cNvPr>
          <p:cNvSpPr txBox="1"/>
          <p:nvPr/>
        </p:nvSpPr>
        <p:spPr>
          <a:xfrm>
            <a:off x="6441440" y="579120"/>
            <a:ext cx="4947920" cy="1015663"/>
          </a:xfrm>
          <a:prstGeom prst="rect">
            <a:avLst/>
          </a:prstGeom>
          <a:solidFill>
            <a:srgbClr val="9B6013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Il ne s’agit pas de transmettre une vision, mais de toucher les gens à travers une image.  </a:t>
            </a:r>
            <a:r>
              <a:rPr lang="fr-CA" sz="2000" dirty="0" err="1">
                <a:solidFill>
                  <a:schemeClr val="bg1"/>
                </a:solidFill>
              </a:rPr>
              <a:t>Ansel</a:t>
            </a:r>
            <a:r>
              <a:rPr lang="fr-CA" sz="2000" dirty="0">
                <a:solidFill>
                  <a:schemeClr val="bg1"/>
                </a:solidFill>
              </a:rPr>
              <a:t> Adams</a:t>
            </a:r>
          </a:p>
        </p:txBody>
      </p:sp>
    </p:spTree>
    <p:extLst>
      <p:ext uri="{BB962C8B-B14F-4D97-AF65-F5344CB8AC3E}">
        <p14:creationId xmlns:p14="http://schemas.microsoft.com/office/powerpoint/2010/main" val="315509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28121C-985E-4129-8099-FA4D21C7E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CC10FB-74C8-4D96-BF76-3B64CE6B9B18}"/>
              </a:ext>
            </a:extLst>
          </p:cNvPr>
          <p:cNvSpPr txBox="1"/>
          <p:nvPr/>
        </p:nvSpPr>
        <p:spPr>
          <a:xfrm>
            <a:off x="2103120" y="473948"/>
            <a:ext cx="6228080" cy="707886"/>
          </a:xfrm>
          <a:prstGeom prst="rect">
            <a:avLst/>
          </a:prstGeom>
          <a:solidFill>
            <a:srgbClr val="686868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L’appareil photographique, c’est l’œil au bout des doigts. Claude Baho</a:t>
            </a:r>
          </a:p>
        </p:txBody>
      </p:sp>
    </p:spTree>
    <p:extLst>
      <p:ext uri="{BB962C8B-B14F-4D97-AF65-F5344CB8AC3E}">
        <p14:creationId xmlns:p14="http://schemas.microsoft.com/office/powerpoint/2010/main" val="151820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B0148690-CD55-4C45-8D23-574191819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6E651F1-2599-4DAA-A982-7B691D8D5724}"/>
              </a:ext>
            </a:extLst>
          </p:cNvPr>
          <p:cNvSpPr txBox="1"/>
          <p:nvPr/>
        </p:nvSpPr>
        <p:spPr>
          <a:xfrm>
            <a:off x="8382000" y="629920"/>
            <a:ext cx="3281680" cy="1323439"/>
          </a:xfrm>
          <a:prstGeom prst="rect">
            <a:avLst/>
          </a:prstGeom>
          <a:solidFill>
            <a:srgbClr val="77A543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/>
              <a:t>Pour savoir où votre </a:t>
            </a:r>
            <a:r>
              <a:rPr lang="fr-CA" sz="2000" dirty="0" err="1"/>
              <a:t>oeil</a:t>
            </a:r>
            <a:r>
              <a:rPr lang="fr-CA" sz="2000" dirty="0"/>
              <a:t> va en photographie, regardez avant tout où il est. </a:t>
            </a:r>
          </a:p>
          <a:p>
            <a:r>
              <a:rPr lang="fr-CA" sz="2000" dirty="0"/>
              <a:t>Remy Donnadieu</a:t>
            </a:r>
          </a:p>
        </p:txBody>
      </p:sp>
    </p:spTree>
    <p:extLst>
      <p:ext uri="{BB962C8B-B14F-4D97-AF65-F5344CB8AC3E}">
        <p14:creationId xmlns:p14="http://schemas.microsoft.com/office/powerpoint/2010/main" val="38752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55CABD-E9ED-454B-86E7-2324E2C58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C55E9F-F9CF-43A1-8D5E-22F0A606AAFF}"/>
              </a:ext>
            </a:extLst>
          </p:cNvPr>
          <p:cNvSpPr txBox="1"/>
          <p:nvPr/>
        </p:nvSpPr>
        <p:spPr>
          <a:xfrm>
            <a:off x="0" y="19304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La chance du photographe, c’est de marcher et de flâner. Edouard </a:t>
            </a:r>
            <a:r>
              <a:rPr lang="fr-CA" sz="2000" dirty="0" err="1"/>
              <a:t>Boudat</a:t>
            </a:r>
            <a:r>
              <a:rPr lang="fr-CA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829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37E452-3DCB-477C-8322-B6BAEADB7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51DF82D-CE83-42A9-8DE4-8B2AFF0F47F4}"/>
              </a:ext>
            </a:extLst>
          </p:cNvPr>
          <p:cNvSpPr txBox="1"/>
          <p:nvPr/>
        </p:nvSpPr>
        <p:spPr>
          <a:xfrm>
            <a:off x="6573520" y="619760"/>
            <a:ext cx="448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La photographie est une brève complicité entre la prévoyance et le hasard.  </a:t>
            </a:r>
          </a:p>
          <a:p>
            <a:r>
              <a:rPr lang="fr-CA" sz="2000" dirty="0">
                <a:solidFill>
                  <a:schemeClr val="bg1"/>
                </a:solidFill>
              </a:rPr>
              <a:t>John Stuart Mill </a:t>
            </a:r>
          </a:p>
        </p:txBody>
      </p:sp>
    </p:spTree>
    <p:extLst>
      <p:ext uri="{BB962C8B-B14F-4D97-AF65-F5344CB8AC3E}">
        <p14:creationId xmlns:p14="http://schemas.microsoft.com/office/powerpoint/2010/main" val="271567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FB0896-90ED-4C59-ACF8-7F9503961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FFE9A21-3474-4282-B39C-B4E8D3552229}"/>
              </a:ext>
            </a:extLst>
          </p:cNvPr>
          <p:cNvSpPr txBox="1"/>
          <p:nvPr/>
        </p:nvSpPr>
        <p:spPr>
          <a:xfrm>
            <a:off x="325120" y="558800"/>
            <a:ext cx="4165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Une photographie a le pouvoir de relever des souvenirs ensevelis. </a:t>
            </a:r>
          </a:p>
          <a:p>
            <a:r>
              <a:rPr lang="fr-CA" sz="2000">
                <a:solidFill>
                  <a:schemeClr val="bg1"/>
                </a:solidFill>
              </a:rPr>
              <a:t>Nk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58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846C239-2D7F-4B38-A6A6-F7D535EC0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E115966-B7A2-4E79-B7B5-0225ED3671F7}"/>
              </a:ext>
            </a:extLst>
          </p:cNvPr>
          <p:cNvSpPr txBox="1"/>
          <p:nvPr/>
        </p:nvSpPr>
        <p:spPr>
          <a:xfrm>
            <a:off x="5232400" y="914400"/>
            <a:ext cx="467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La photographie est un éclair qui dans l'orage saisit l'instant qu'elle a foudroyé.  Remy Donnadieu</a:t>
            </a:r>
          </a:p>
        </p:txBody>
      </p:sp>
    </p:spTree>
    <p:extLst>
      <p:ext uri="{BB962C8B-B14F-4D97-AF65-F5344CB8AC3E}">
        <p14:creationId xmlns:p14="http://schemas.microsoft.com/office/powerpoint/2010/main" val="128365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86584A-700C-456F-A751-59BFFB2EA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63A50ED-80EA-4F24-9D89-125B8AE70A8A}"/>
              </a:ext>
            </a:extLst>
          </p:cNvPr>
          <p:cNvSpPr txBox="1"/>
          <p:nvPr/>
        </p:nvSpPr>
        <p:spPr>
          <a:xfrm>
            <a:off x="7894320" y="365760"/>
            <a:ext cx="40335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Le plus difficile dans la photographie est de rester simple. </a:t>
            </a:r>
          </a:p>
          <a:p>
            <a:r>
              <a:rPr lang="fr-CA" sz="2000">
                <a:solidFill>
                  <a:schemeClr val="bg1"/>
                </a:solidFill>
              </a:rPr>
              <a:t>Anne Geddes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41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B49DC8-1F27-4135-AB17-2F831220B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7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1AEE33-A9A7-4DC3-B86E-069638D30FB9}"/>
              </a:ext>
            </a:extLst>
          </p:cNvPr>
          <p:cNvSpPr txBox="1"/>
          <p:nvPr/>
        </p:nvSpPr>
        <p:spPr>
          <a:xfrm>
            <a:off x="6573520" y="203200"/>
            <a:ext cx="3728720" cy="1015663"/>
          </a:xfrm>
          <a:prstGeom prst="rect">
            <a:avLst/>
          </a:prstGeom>
          <a:solidFill>
            <a:srgbClr val="6C8E2D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fr-CA" sz="2000" dirty="0">
                <a:solidFill>
                  <a:schemeClr val="bg1"/>
                </a:solidFill>
              </a:rPr>
              <a:t>La photographie, c'est l'art de peindre sans pinceau. </a:t>
            </a:r>
          </a:p>
          <a:p>
            <a:r>
              <a:rPr lang="fr-CA" sz="2000" dirty="0">
                <a:solidFill>
                  <a:schemeClr val="bg1"/>
                </a:solidFill>
              </a:rPr>
              <a:t> Damien </a:t>
            </a:r>
            <a:r>
              <a:rPr lang="fr-CA" sz="2000" dirty="0" err="1">
                <a:solidFill>
                  <a:schemeClr val="bg1"/>
                </a:solidFill>
              </a:rPr>
              <a:t>Berrard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42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6B683E2-CBFE-4614-95A1-FD8B3010DA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" y="0"/>
            <a:ext cx="11643360" cy="10922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01EE611-3EDA-43D4-A80C-7FCB70A845F5}"/>
              </a:ext>
            </a:extLst>
          </p:cNvPr>
          <p:cNvSpPr txBox="1"/>
          <p:nvPr/>
        </p:nvSpPr>
        <p:spPr>
          <a:xfrm>
            <a:off x="0" y="2611120"/>
            <a:ext cx="24993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>
                <a:solidFill>
                  <a:schemeClr val="bg1"/>
                </a:solidFill>
              </a:rPr>
              <a:t>Images </a:t>
            </a:r>
          </a:p>
          <a:p>
            <a:pPr algn="ctr"/>
            <a:r>
              <a:rPr lang="fr-CA" sz="3200" dirty="0">
                <a:solidFill>
                  <a:schemeClr val="bg1"/>
                </a:solidFill>
              </a:rPr>
              <a:t>et textes proviennent</a:t>
            </a:r>
          </a:p>
          <a:p>
            <a:pPr algn="ctr"/>
            <a:r>
              <a:rPr lang="fr-CA" sz="3200" dirty="0">
                <a:solidFill>
                  <a:schemeClr val="bg1"/>
                </a:solidFill>
              </a:rPr>
              <a:t>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B9E228F-0EFE-4D2C-B8D3-B9DF0799C3BE}"/>
              </a:ext>
            </a:extLst>
          </p:cNvPr>
          <p:cNvSpPr txBox="1"/>
          <p:nvPr/>
        </p:nvSpPr>
        <p:spPr>
          <a:xfrm>
            <a:off x="9235440" y="2611120"/>
            <a:ext cx="251968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>
                <a:solidFill>
                  <a:schemeClr val="bg1"/>
                </a:solidFill>
              </a:rPr>
              <a:t>Montage</a:t>
            </a:r>
          </a:p>
          <a:p>
            <a:pPr algn="ctr"/>
            <a:r>
              <a:rPr lang="fr-CA" sz="3200" dirty="0">
                <a:solidFill>
                  <a:schemeClr val="bg1"/>
                </a:solidFill>
              </a:rPr>
              <a:t>M.C (</a:t>
            </a:r>
            <a:r>
              <a:rPr lang="fr-CA" sz="3200" dirty="0" err="1">
                <a:solidFill>
                  <a:schemeClr val="bg1"/>
                </a:solidFill>
              </a:rPr>
              <a:t>maumau</a:t>
            </a:r>
            <a:r>
              <a:rPr lang="fr-CA" sz="3200" dirty="0">
                <a:solidFill>
                  <a:schemeClr val="bg1"/>
                </a:solidFill>
              </a:rPr>
              <a:t>)</a:t>
            </a:r>
          </a:p>
          <a:p>
            <a:pPr algn="ctr"/>
            <a:r>
              <a:rPr lang="fr-CA" dirty="0">
                <a:solidFill>
                  <a:schemeClr val="bg1"/>
                </a:solidFill>
              </a:rPr>
              <a:t>caviola@videotron.ca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00F4090-AF20-449D-AC8B-07B08B6EF1FE}"/>
              </a:ext>
            </a:extLst>
          </p:cNvPr>
          <p:cNvSpPr txBox="1"/>
          <p:nvPr/>
        </p:nvSpPr>
        <p:spPr>
          <a:xfrm>
            <a:off x="3357880" y="6171625"/>
            <a:ext cx="5476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>
                <a:solidFill>
                  <a:schemeClr val="bg1"/>
                </a:solidFill>
              </a:rPr>
              <a:t>Musique: Ricky King</a:t>
            </a:r>
          </a:p>
        </p:txBody>
      </p:sp>
      <p:pic>
        <p:nvPicPr>
          <p:cNvPr id="6" name="Maurice merci">
            <a:hlinkClick r:id="" action="ppaction://media"/>
            <a:extLst>
              <a:ext uri="{FF2B5EF4-FFF2-40B4-BE49-F238E27FC236}">
                <a16:creationId xmlns:a16="http://schemas.microsoft.com/office/drawing/2014/main" id="{E78E8217-0376-4C49-B37D-12C840AC8F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24080" y="288036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0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37" y="115425"/>
            <a:ext cx="11926529" cy="6626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174" y="4768646"/>
            <a:ext cx="6164826" cy="358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785814"/>
            <a:ext cx="217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214" y="3929064"/>
            <a:ext cx="472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hlinkClick r:id="rId8"/>
          </p:cNvPr>
          <p:cNvSpPr txBox="1"/>
          <p:nvPr/>
        </p:nvSpPr>
        <p:spPr>
          <a:xfrm>
            <a:off x="4815708" y="5596763"/>
            <a:ext cx="2560581" cy="461665"/>
          </a:xfrm>
          <a:prstGeom prst="rect">
            <a:avLst/>
          </a:prstGeom>
          <a:solidFill>
            <a:srgbClr val="00008C"/>
          </a:solidFill>
          <a:ln w="3810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fr-CA" sz="24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http://ppsmania.fr</a:t>
            </a:r>
          </a:p>
        </p:txBody>
      </p:sp>
      <p:sp>
        <p:nvSpPr>
          <p:cNvPr id="3" name="Rectangle 2"/>
          <p:cNvSpPr/>
          <p:nvPr/>
        </p:nvSpPr>
        <p:spPr>
          <a:xfrm>
            <a:off x="1799303" y="179541"/>
            <a:ext cx="91646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2800" dirty="0">
                <a:solidFill>
                  <a:srgbClr val="00008C"/>
                </a:solidFill>
              </a:rPr>
              <a:t>Je fais partie des 200 créateurs  de </a:t>
            </a:r>
            <a:r>
              <a:rPr lang="fr-CA" sz="2800" dirty="0" err="1">
                <a:solidFill>
                  <a:srgbClr val="00008C"/>
                </a:solidFill>
              </a:rPr>
              <a:t>PPSMania</a:t>
            </a:r>
            <a:r>
              <a:rPr lang="fr-CA" sz="2800" dirty="0">
                <a:solidFill>
                  <a:srgbClr val="00008C"/>
                </a:solidFill>
              </a:rPr>
              <a:t>, tous bénévoles</a:t>
            </a:r>
            <a:r>
              <a:rPr lang="fr-CA" dirty="0"/>
              <a:t>.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932035" y="5242093"/>
            <a:ext cx="4527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>
                <a:solidFill>
                  <a:srgbClr val="0000FF"/>
                </a:solidFill>
              </a:rPr>
              <a:t>Pour d'autres diaporamas cliquez</a:t>
            </a:r>
            <a:endParaRPr lang="fr-CA" sz="2400" dirty="0">
              <a:solidFill>
                <a:srgbClr val="0000FF"/>
              </a:solidFill>
            </a:endParaRPr>
          </a:p>
        </p:txBody>
      </p:sp>
      <p:sp>
        <p:nvSpPr>
          <p:cNvPr id="8" name="ZoneTexte 7">
            <a:hlinkClick r:id="rId9"/>
          </p:cNvPr>
          <p:cNvSpPr txBox="1"/>
          <p:nvPr/>
        </p:nvSpPr>
        <p:spPr>
          <a:xfrm>
            <a:off x="4511615" y="4330460"/>
            <a:ext cx="6107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6" name="ZoneTexte 15">
            <a:hlinkClick r:id="rId9"/>
          </p:cNvPr>
          <p:cNvSpPr txBox="1"/>
          <p:nvPr/>
        </p:nvSpPr>
        <p:spPr>
          <a:xfrm>
            <a:off x="4416724" y="4295954"/>
            <a:ext cx="6107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0" name="ZoneTexte 9">
            <a:hlinkClick r:id="rId9" highlightClick="1"/>
          </p:cNvPr>
          <p:cNvSpPr txBox="1"/>
          <p:nvPr/>
        </p:nvSpPr>
        <p:spPr>
          <a:xfrm>
            <a:off x="4192439" y="4226943"/>
            <a:ext cx="6159260" cy="4038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3" name="ZoneTexte 12">
            <a:hlinkClick r:id="rId10"/>
          </p:cNvPr>
          <p:cNvSpPr txBox="1"/>
          <p:nvPr/>
        </p:nvSpPr>
        <p:spPr>
          <a:xfrm>
            <a:off x="2777705" y="4244197"/>
            <a:ext cx="5218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4" name="ZoneTexte 13"/>
          <p:cNvSpPr txBox="1"/>
          <p:nvPr/>
        </p:nvSpPr>
        <p:spPr>
          <a:xfrm>
            <a:off x="2820838" y="1345721"/>
            <a:ext cx="557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15" name="Rectangle 14">
            <a:hlinkClick r:id="rId9"/>
          </p:cNvPr>
          <p:cNvSpPr/>
          <p:nvPr/>
        </p:nvSpPr>
        <p:spPr>
          <a:xfrm>
            <a:off x="6107502" y="4382219"/>
            <a:ext cx="4304581" cy="276046"/>
          </a:xfrm>
          <a:prstGeom prst="rect">
            <a:avLst/>
          </a:prstGeom>
          <a:ln w="38100"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A" dirty="0"/>
              <a:t>http://www.ppsmania.fr/author/maumau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2389518" y="4252824"/>
            <a:ext cx="3554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accent1">
                    <a:lumMod val="75000"/>
                  </a:schemeClr>
                </a:solidFill>
              </a:rPr>
              <a:t>Mes diaporamas sur</a:t>
            </a:r>
          </a:p>
        </p:txBody>
      </p:sp>
      <p:sp>
        <p:nvSpPr>
          <p:cNvPr id="18" name="Flèche droite 17"/>
          <p:cNvSpPr/>
          <p:nvPr/>
        </p:nvSpPr>
        <p:spPr>
          <a:xfrm>
            <a:off x="5089585" y="4390845"/>
            <a:ext cx="776378" cy="2674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9412869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402</Words>
  <Application>Microsoft Office PowerPoint</Application>
  <PresentationFormat>Grand écran</PresentationFormat>
  <Paragraphs>48</Paragraphs>
  <Slides>30</Slides>
  <Notes>1</Notes>
  <HiddenSlides>0</HiddenSlides>
  <MMClips>3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photo, la patience ets une vertu</dc:title>
  <dc:creator>Maurice Caviola</dc:creator>
  <cp:keywords>0TigR*e!SsE&amp;</cp:keywords>
  <cp:lastModifiedBy>Maurice Caviola</cp:lastModifiedBy>
  <cp:revision>55</cp:revision>
  <dcterms:created xsi:type="dcterms:W3CDTF">2018-03-28T16:14:56Z</dcterms:created>
  <dcterms:modified xsi:type="dcterms:W3CDTF">2018-04-16T16:08:29Z</dcterms:modified>
  <cp:category>Divers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