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57" r:id="rId3"/>
    <p:sldId id="258" r:id="rId4"/>
    <p:sldId id="261" r:id="rId5"/>
    <p:sldId id="263" r:id="rId6"/>
    <p:sldId id="267" r:id="rId7"/>
    <p:sldId id="269" r:id="rId8"/>
    <p:sldId id="270" r:id="rId9"/>
    <p:sldId id="268" r:id="rId10"/>
    <p:sldId id="259" r:id="rId11"/>
    <p:sldId id="260" r:id="rId12"/>
    <p:sldId id="262" r:id="rId13"/>
    <p:sldId id="264" r:id="rId14"/>
    <p:sldId id="265" r:id="rId15"/>
    <p:sldId id="266" r:id="rId16"/>
  </p:sldIdLst>
  <p:sldSz cx="12192000" cy="6858000"/>
  <p:notesSz cx="7104063" cy="102346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641" autoAdjust="0"/>
    <p:restoredTop sz="94660" autoAdjust="0"/>
  </p:normalViewPr>
  <p:slideViewPr>
    <p:cSldViewPr snapToGrid="0">
      <p:cViewPr varScale="1">
        <p:scale>
          <a:sx n="56" d="100"/>
          <a:sy n="56" d="100"/>
        </p:scale>
        <p:origin x="108" y="558"/>
      </p:cViewPr>
      <p:guideLst/>
    </p:cSldViewPr>
  </p:slideViewPr>
  <p:outlineViewPr>
    <p:cViewPr>
      <p:scale>
        <a:sx n="33" d="100"/>
        <a:sy n="33" d="100"/>
      </p:scale>
      <p:origin x="0" y="-288"/>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7" d="100"/>
          <a:sy n="77" d="100"/>
        </p:scale>
        <p:origin x="3930"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38CBCD4-539D-41BA-B67E-F96810DAE1BC}" type="doc">
      <dgm:prSet loTypeId="urn:microsoft.com/office/officeart/2005/8/layout/venn1" loCatId="relationship" qsTypeId="urn:microsoft.com/office/officeart/2005/8/quickstyle/simple5" qsCatId="simple" csTypeId="urn:microsoft.com/office/officeart/2005/8/colors/accent5_4" csCatId="accent5" phldr="1"/>
      <dgm:spPr/>
      <dgm:t>
        <a:bodyPr/>
        <a:lstStyle/>
        <a:p>
          <a:endParaRPr lang="fr-FR"/>
        </a:p>
      </dgm:t>
    </dgm:pt>
    <dgm:pt modelId="{0AB23973-7764-4BCE-A3DD-48CCB170DBAD}">
      <dgm:prSet/>
      <dgm:spPr>
        <a:solidFill>
          <a:schemeClr val="bg1"/>
        </a:solidFill>
        <a:ln>
          <a:solidFill>
            <a:schemeClr val="tx1"/>
          </a:solidFill>
        </a:ln>
      </dgm:spPr>
      <dgm:t>
        <a:bodyPr/>
        <a:lstStyle/>
        <a:p>
          <a:pPr algn="ctr" rtl="0"/>
          <a:r>
            <a:rPr lang="fr-FR" b="1" dirty="0" smtClean="0"/>
            <a:t>DEMANDE DE</a:t>
          </a:r>
          <a:endParaRPr lang="fr-FR" dirty="0"/>
        </a:p>
      </dgm:t>
    </dgm:pt>
    <dgm:pt modelId="{B1100163-314C-4FF6-98E2-0D5ED5DEE487}" type="parTrans" cxnId="{2491D894-2EC8-4FF4-B781-E9068ECE16F8}">
      <dgm:prSet/>
      <dgm:spPr/>
      <dgm:t>
        <a:bodyPr/>
        <a:lstStyle/>
        <a:p>
          <a:pPr algn="ctr"/>
          <a:endParaRPr lang="fr-FR"/>
        </a:p>
      </dgm:t>
    </dgm:pt>
    <dgm:pt modelId="{A38D0EE6-A264-4E5F-94C8-8BC2E25054D2}" type="sibTrans" cxnId="{2491D894-2EC8-4FF4-B781-E9068ECE16F8}">
      <dgm:prSet/>
      <dgm:spPr/>
      <dgm:t>
        <a:bodyPr/>
        <a:lstStyle/>
        <a:p>
          <a:pPr algn="ctr"/>
          <a:endParaRPr lang="fr-FR"/>
        </a:p>
      </dgm:t>
    </dgm:pt>
    <dgm:pt modelId="{A24A08C8-8B6A-4B81-A131-859FBC9DC9DA}">
      <dgm:prSet/>
      <dgm:spPr>
        <a:solidFill>
          <a:srgbClr val="0070C0"/>
        </a:solidFill>
      </dgm:spPr>
      <dgm:t>
        <a:bodyPr/>
        <a:lstStyle/>
        <a:p>
          <a:pPr algn="ctr" rtl="0"/>
          <a:r>
            <a:rPr lang="fr-FR" b="1" dirty="0" smtClean="0"/>
            <a:t>PARTENARIAT</a:t>
          </a:r>
          <a:endParaRPr lang="fr-FR" dirty="0"/>
        </a:p>
      </dgm:t>
    </dgm:pt>
    <dgm:pt modelId="{6DC2F08F-BC09-4126-BA9B-06CF05E54F24}" type="parTrans" cxnId="{B0D3C12B-5B5F-4155-8545-FE64CADF1A30}">
      <dgm:prSet/>
      <dgm:spPr/>
      <dgm:t>
        <a:bodyPr/>
        <a:lstStyle/>
        <a:p>
          <a:pPr algn="ctr"/>
          <a:endParaRPr lang="fr-FR"/>
        </a:p>
      </dgm:t>
    </dgm:pt>
    <dgm:pt modelId="{57A656E4-8EDE-4256-8798-C94B6A418403}" type="sibTrans" cxnId="{B0D3C12B-5B5F-4155-8545-FE64CADF1A30}">
      <dgm:prSet/>
      <dgm:spPr/>
      <dgm:t>
        <a:bodyPr/>
        <a:lstStyle/>
        <a:p>
          <a:pPr algn="ctr"/>
          <a:endParaRPr lang="fr-FR"/>
        </a:p>
      </dgm:t>
    </dgm:pt>
    <dgm:pt modelId="{9FB0924B-6F3E-4056-9A2B-F6ABC8E84189}">
      <dgm:prSet/>
      <dgm:spPr>
        <a:solidFill>
          <a:srgbClr val="FF0000"/>
        </a:solidFill>
        <a:ln>
          <a:solidFill>
            <a:schemeClr val="tx1"/>
          </a:solidFill>
        </a:ln>
      </dgm:spPr>
      <dgm:t>
        <a:bodyPr/>
        <a:lstStyle/>
        <a:p>
          <a:pPr algn="ctr" rtl="0"/>
          <a:r>
            <a:rPr lang="fr-FR" b="1" dirty="0" smtClean="0"/>
            <a:t>FINANCIER</a:t>
          </a:r>
          <a:endParaRPr lang="fr-FR" b="1" dirty="0"/>
        </a:p>
      </dgm:t>
    </dgm:pt>
    <dgm:pt modelId="{E7FF661E-2CEB-4066-874C-84760408791D}" type="parTrans" cxnId="{4C62A709-C7BC-4F16-8E40-382640238DA9}">
      <dgm:prSet/>
      <dgm:spPr/>
      <dgm:t>
        <a:bodyPr/>
        <a:lstStyle/>
        <a:p>
          <a:pPr algn="ctr"/>
          <a:endParaRPr lang="fr-FR"/>
        </a:p>
      </dgm:t>
    </dgm:pt>
    <dgm:pt modelId="{A5471297-E635-4706-A42A-1A603F448BD3}" type="sibTrans" cxnId="{4C62A709-C7BC-4F16-8E40-382640238DA9}">
      <dgm:prSet/>
      <dgm:spPr/>
      <dgm:t>
        <a:bodyPr/>
        <a:lstStyle/>
        <a:p>
          <a:pPr algn="ctr"/>
          <a:endParaRPr lang="fr-FR"/>
        </a:p>
      </dgm:t>
    </dgm:pt>
    <dgm:pt modelId="{2A70371C-17A6-4D5E-BE0D-30A7977146F8}" type="pres">
      <dgm:prSet presAssocID="{038CBCD4-539D-41BA-B67E-F96810DAE1BC}" presName="compositeShape" presStyleCnt="0">
        <dgm:presLayoutVars>
          <dgm:chMax val="7"/>
          <dgm:dir/>
          <dgm:resizeHandles val="exact"/>
        </dgm:presLayoutVars>
      </dgm:prSet>
      <dgm:spPr/>
      <dgm:t>
        <a:bodyPr/>
        <a:lstStyle/>
        <a:p>
          <a:endParaRPr lang="fr-FR"/>
        </a:p>
      </dgm:t>
    </dgm:pt>
    <dgm:pt modelId="{919BE878-38A0-4C66-982C-70A29BAD28D3}" type="pres">
      <dgm:prSet presAssocID="{0AB23973-7764-4BCE-A3DD-48CCB170DBAD}" presName="circ1" presStyleLbl="vennNode1" presStyleIdx="0" presStyleCnt="3"/>
      <dgm:spPr/>
      <dgm:t>
        <a:bodyPr/>
        <a:lstStyle/>
        <a:p>
          <a:endParaRPr lang="fr-FR"/>
        </a:p>
      </dgm:t>
    </dgm:pt>
    <dgm:pt modelId="{3AA83E86-6125-4D1D-ADE3-C1AC09768D36}" type="pres">
      <dgm:prSet presAssocID="{0AB23973-7764-4BCE-A3DD-48CCB170DBAD}" presName="circ1Tx" presStyleLbl="revTx" presStyleIdx="0" presStyleCnt="0">
        <dgm:presLayoutVars>
          <dgm:chMax val="0"/>
          <dgm:chPref val="0"/>
          <dgm:bulletEnabled val="1"/>
        </dgm:presLayoutVars>
      </dgm:prSet>
      <dgm:spPr/>
      <dgm:t>
        <a:bodyPr/>
        <a:lstStyle/>
        <a:p>
          <a:endParaRPr lang="fr-FR"/>
        </a:p>
      </dgm:t>
    </dgm:pt>
    <dgm:pt modelId="{32E48B4A-E1FC-408E-8DDD-2A61D84FB1C5}" type="pres">
      <dgm:prSet presAssocID="{9FB0924B-6F3E-4056-9A2B-F6ABC8E84189}" presName="circ2" presStyleLbl="vennNode1" presStyleIdx="1" presStyleCnt="3"/>
      <dgm:spPr/>
      <dgm:t>
        <a:bodyPr/>
        <a:lstStyle/>
        <a:p>
          <a:endParaRPr lang="fr-FR"/>
        </a:p>
      </dgm:t>
    </dgm:pt>
    <dgm:pt modelId="{7A884B64-0EFB-45F2-8D82-285B9F0AF1CE}" type="pres">
      <dgm:prSet presAssocID="{9FB0924B-6F3E-4056-9A2B-F6ABC8E84189}" presName="circ2Tx" presStyleLbl="revTx" presStyleIdx="0" presStyleCnt="0">
        <dgm:presLayoutVars>
          <dgm:chMax val="0"/>
          <dgm:chPref val="0"/>
          <dgm:bulletEnabled val="1"/>
        </dgm:presLayoutVars>
      </dgm:prSet>
      <dgm:spPr/>
      <dgm:t>
        <a:bodyPr/>
        <a:lstStyle/>
        <a:p>
          <a:endParaRPr lang="fr-FR"/>
        </a:p>
      </dgm:t>
    </dgm:pt>
    <dgm:pt modelId="{5BFDA692-4761-4B81-8801-334A86867EDE}" type="pres">
      <dgm:prSet presAssocID="{A24A08C8-8B6A-4B81-A131-859FBC9DC9DA}" presName="circ3" presStyleLbl="vennNode1" presStyleIdx="2" presStyleCnt="3"/>
      <dgm:spPr/>
      <dgm:t>
        <a:bodyPr/>
        <a:lstStyle/>
        <a:p>
          <a:endParaRPr lang="fr-FR"/>
        </a:p>
      </dgm:t>
    </dgm:pt>
    <dgm:pt modelId="{0D175A56-0A88-433B-9EF7-AEED2C8448D2}" type="pres">
      <dgm:prSet presAssocID="{A24A08C8-8B6A-4B81-A131-859FBC9DC9DA}" presName="circ3Tx" presStyleLbl="revTx" presStyleIdx="0" presStyleCnt="0">
        <dgm:presLayoutVars>
          <dgm:chMax val="0"/>
          <dgm:chPref val="0"/>
          <dgm:bulletEnabled val="1"/>
        </dgm:presLayoutVars>
      </dgm:prSet>
      <dgm:spPr/>
      <dgm:t>
        <a:bodyPr/>
        <a:lstStyle/>
        <a:p>
          <a:endParaRPr lang="fr-FR"/>
        </a:p>
      </dgm:t>
    </dgm:pt>
  </dgm:ptLst>
  <dgm:cxnLst>
    <dgm:cxn modelId="{E887AAB0-9274-4C26-BEA4-98EC5B950775}" type="presOf" srcId="{9FB0924B-6F3E-4056-9A2B-F6ABC8E84189}" destId="{32E48B4A-E1FC-408E-8DDD-2A61D84FB1C5}" srcOrd="0" destOrd="0" presId="urn:microsoft.com/office/officeart/2005/8/layout/venn1"/>
    <dgm:cxn modelId="{2E5A6256-FBA2-45F5-8612-D69B0AC82692}" type="presOf" srcId="{A24A08C8-8B6A-4B81-A131-859FBC9DC9DA}" destId="{5BFDA692-4761-4B81-8801-334A86867EDE}" srcOrd="0" destOrd="0" presId="urn:microsoft.com/office/officeart/2005/8/layout/venn1"/>
    <dgm:cxn modelId="{4C62A709-C7BC-4F16-8E40-382640238DA9}" srcId="{038CBCD4-539D-41BA-B67E-F96810DAE1BC}" destId="{9FB0924B-6F3E-4056-9A2B-F6ABC8E84189}" srcOrd="1" destOrd="0" parTransId="{E7FF661E-2CEB-4066-874C-84760408791D}" sibTransId="{A5471297-E635-4706-A42A-1A603F448BD3}"/>
    <dgm:cxn modelId="{4146B979-2D9E-4309-92A2-21A4FFB09824}" type="presOf" srcId="{9FB0924B-6F3E-4056-9A2B-F6ABC8E84189}" destId="{7A884B64-0EFB-45F2-8D82-285B9F0AF1CE}" srcOrd="1" destOrd="0" presId="urn:microsoft.com/office/officeart/2005/8/layout/venn1"/>
    <dgm:cxn modelId="{32876FE1-071E-459C-918A-23FE6BFE6B85}" type="presOf" srcId="{038CBCD4-539D-41BA-B67E-F96810DAE1BC}" destId="{2A70371C-17A6-4D5E-BE0D-30A7977146F8}" srcOrd="0" destOrd="0" presId="urn:microsoft.com/office/officeart/2005/8/layout/venn1"/>
    <dgm:cxn modelId="{B0D3C12B-5B5F-4155-8545-FE64CADF1A30}" srcId="{038CBCD4-539D-41BA-B67E-F96810DAE1BC}" destId="{A24A08C8-8B6A-4B81-A131-859FBC9DC9DA}" srcOrd="2" destOrd="0" parTransId="{6DC2F08F-BC09-4126-BA9B-06CF05E54F24}" sibTransId="{57A656E4-8EDE-4256-8798-C94B6A418403}"/>
    <dgm:cxn modelId="{2491D894-2EC8-4FF4-B781-E9068ECE16F8}" srcId="{038CBCD4-539D-41BA-B67E-F96810DAE1BC}" destId="{0AB23973-7764-4BCE-A3DD-48CCB170DBAD}" srcOrd="0" destOrd="0" parTransId="{B1100163-314C-4FF6-98E2-0D5ED5DEE487}" sibTransId="{A38D0EE6-A264-4E5F-94C8-8BC2E25054D2}"/>
    <dgm:cxn modelId="{79C057A8-0B35-4AD2-8603-2573034C38E5}" type="presOf" srcId="{0AB23973-7764-4BCE-A3DD-48CCB170DBAD}" destId="{3AA83E86-6125-4D1D-ADE3-C1AC09768D36}" srcOrd="1" destOrd="0" presId="urn:microsoft.com/office/officeart/2005/8/layout/venn1"/>
    <dgm:cxn modelId="{BDB2A257-EBB5-45B3-9C4A-37B5DB4C6C17}" type="presOf" srcId="{0AB23973-7764-4BCE-A3DD-48CCB170DBAD}" destId="{919BE878-38A0-4C66-982C-70A29BAD28D3}" srcOrd="0" destOrd="0" presId="urn:microsoft.com/office/officeart/2005/8/layout/venn1"/>
    <dgm:cxn modelId="{4338C1C4-1B1E-4601-B818-989FA3335834}" type="presOf" srcId="{A24A08C8-8B6A-4B81-A131-859FBC9DC9DA}" destId="{0D175A56-0A88-433B-9EF7-AEED2C8448D2}" srcOrd="1" destOrd="0" presId="urn:microsoft.com/office/officeart/2005/8/layout/venn1"/>
    <dgm:cxn modelId="{0B171E94-A88D-44B0-BF48-891566699CFF}" type="presParOf" srcId="{2A70371C-17A6-4D5E-BE0D-30A7977146F8}" destId="{919BE878-38A0-4C66-982C-70A29BAD28D3}" srcOrd="0" destOrd="0" presId="urn:microsoft.com/office/officeart/2005/8/layout/venn1"/>
    <dgm:cxn modelId="{79846116-78D3-4D23-BB3D-693F27F39B1D}" type="presParOf" srcId="{2A70371C-17A6-4D5E-BE0D-30A7977146F8}" destId="{3AA83E86-6125-4D1D-ADE3-C1AC09768D36}" srcOrd="1" destOrd="0" presId="urn:microsoft.com/office/officeart/2005/8/layout/venn1"/>
    <dgm:cxn modelId="{3A0C2808-1CA7-49FD-A5DE-250C7408130C}" type="presParOf" srcId="{2A70371C-17A6-4D5E-BE0D-30A7977146F8}" destId="{32E48B4A-E1FC-408E-8DDD-2A61D84FB1C5}" srcOrd="2" destOrd="0" presId="urn:microsoft.com/office/officeart/2005/8/layout/venn1"/>
    <dgm:cxn modelId="{DD0E204F-49E4-415F-8EB9-A96E8BCB336C}" type="presParOf" srcId="{2A70371C-17A6-4D5E-BE0D-30A7977146F8}" destId="{7A884B64-0EFB-45F2-8D82-285B9F0AF1CE}" srcOrd="3" destOrd="0" presId="urn:microsoft.com/office/officeart/2005/8/layout/venn1"/>
    <dgm:cxn modelId="{61850B95-FB56-48D3-82CE-9F30A11C0520}" type="presParOf" srcId="{2A70371C-17A6-4D5E-BE0D-30A7977146F8}" destId="{5BFDA692-4761-4B81-8801-334A86867EDE}" srcOrd="4" destOrd="0" presId="urn:microsoft.com/office/officeart/2005/8/layout/venn1"/>
    <dgm:cxn modelId="{39ECC69E-6BF5-4CD7-B6F5-6940EE08099A}" type="presParOf" srcId="{2A70371C-17A6-4D5E-BE0D-30A7977146F8}" destId="{0D175A56-0A88-433B-9EF7-AEED2C8448D2}"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9BE878-38A0-4C66-982C-70A29BAD28D3}">
      <dsp:nvSpPr>
        <dsp:cNvPr id="0" name=""/>
        <dsp:cNvSpPr/>
      </dsp:nvSpPr>
      <dsp:spPr>
        <a:xfrm>
          <a:off x="3099036" y="61373"/>
          <a:ext cx="2945927" cy="2945927"/>
        </a:xfrm>
        <a:prstGeom prst="ellipse">
          <a:avLst/>
        </a:prstGeom>
        <a:solidFill>
          <a:schemeClr val="bg1"/>
        </a:solidFill>
        <a:ln>
          <a:solidFill>
            <a:schemeClr val="tx1"/>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DEMANDE DE</a:t>
          </a:r>
          <a:endParaRPr lang="fr-FR" sz="2400" kern="1200" dirty="0"/>
        </a:p>
      </dsp:txBody>
      <dsp:txXfrm>
        <a:off x="3491826" y="576910"/>
        <a:ext cx="2160346" cy="1325667"/>
      </dsp:txXfrm>
    </dsp:sp>
    <dsp:sp modelId="{32E48B4A-E1FC-408E-8DDD-2A61D84FB1C5}">
      <dsp:nvSpPr>
        <dsp:cNvPr id="0" name=""/>
        <dsp:cNvSpPr/>
      </dsp:nvSpPr>
      <dsp:spPr>
        <a:xfrm>
          <a:off x="4162025" y="1902578"/>
          <a:ext cx="2945927" cy="2945927"/>
        </a:xfrm>
        <a:prstGeom prst="ellipse">
          <a:avLst/>
        </a:prstGeom>
        <a:solidFill>
          <a:srgbClr val="FF0000"/>
        </a:solidFill>
        <a:ln>
          <a:solidFill>
            <a:schemeClr val="tx1"/>
          </a:solid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FINANCIER</a:t>
          </a:r>
          <a:endParaRPr lang="fr-FR" sz="2400" b="1" kern="1200" dirty="0"/>
        </a:p>
      </dsp:txBody>
      <dsp:txXfrm>
        <a:off x="5062987" y="2663609"/>
        <a:ext cx="1767556" cy="1620260"/>
      </dsp:txXfrm>
    </dsp:sp>
    <dsp:sp modelId="{5BFDA692-4761-4B81-8801-334A86867EDE}">
      <dsp:nvSpPr>
        <dsp:cNvPr id="0" name=""/>
        <dsp:cNvSpPr/>
      </dsp:nvSpPr>
      <dsp:spPr>
        <a:xfrm>
          <a:off x="2036047" y="1902578"/>
          <a:ext cx="2945927" cy="2945927"/>
        </a:xfrm>
        <a:prstGeom prst="ellipse">
          <a:avLst/>
        </a:prstGeom>
        <a:solidFill>
          <a:srgbClr val="0070C0"/>
        </a:soli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r-FR" sz="2400" b="1" kern="1200" dirty="0" smtClean="0"/>
            <a:t>PARTENARIAT</a:t>
          </a:r>
          <a:endParaRPr lang="fr-FR" sz="2400" kern="1200" dirty="0"/>
        </a:p>
      </dsp:txBody>
      <dsp:txXfrm>
        <a:off x="2313455" y="2663609"/>
        <a:ext cx="1767556" cy="16202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23AD831F-B968-457D-96DE-7F8BCB3692EE}" type="datetimeFigureOut">
              <a:rPr lang="fr-FR" smtClean="0"/>
              <a:t>04/12/2018</a:t>
            </a:fld>
            <a:endParaRPr lang="fr-FR"/>
          </a:p>
        </p:txBody>
      </p:sp>
      <p:sp>
        <p:nvSpPr>
          <p:cNvPr id="4" name="Espace réservé du pied de page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9CAD70EF-A962-43A7-8852-0DEE4C9D368B}" type="slidenum">
              <a:rPr lang="fr-FR" smtClean="0"/>
              <a:t>‹N°›</a:t>
            </a:fld>
            <a:endParaRPr lang="fr-FR"/>
          </a:p>
        </p:txBody>
      </p:sp>
    </p:spTree>
    <p:extLst>
      <p:ext uri="{BB962C8B-B14F-4D97-AF65-F5344CB8AC3E}">
        <p14:creationId xmlns:p14="http://schemas.microsoft.com/office/powerpoint/2010/main" val="20719717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7AD8B4E9-9E97-4143-8B2B-D1337A40E609}" type="datetimeFigureOut">
              <a:rPr lang="fr-FR" smtClean="0"/>
              <a:t>04/12/2018</a:t>
            </a:fld>
            <a:endParaRPr lang="fr-FR"/>
          </a:p>
        </p:txBody>
      </p:sp>
      <p:sp>
        <p:nvSpPr>
          <p:cNvPr id="4" name="Espace réservé de l'image des diapositives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56BC9EC9-89C9-4558-9968-9EFE265C75F5}" type="slidenum">
              <a:rPr lang="fr-FR" smtClean="0"/>
              <a:t>‹N°›</a:t>
            </a:fld>
            <a:endParaRPr lang="fr-FR"/>
          </a:p>
        </p:txBody>
      </p:sp>
    </p:spTree>
    <p:extLst>
      <p:ext uri="{BB962C8B-B14F-4D97-AF65-F5344CB8AC3E}">
        <p14:creationId xmlns:p14="http://schemas.microsoft.com/office/powerpoint/2010/main" val="1847981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1</a:t>
            </a:fld>
            <a:endParaRPr lang="fr-FR"/>
          </a:p>
        </p:txBody>
      </p:sp>
    </p:spTree>
    <p:extLst>
      <p:ext uri="{BB962C8B-B14F-4D97-AF65-F5344CB8AC3E}">
        <p14:creationId xmlns:p14="http://schemas.microsoft.com/office/powerpoint/2010/main" val="3111327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8</a:t>
            </a:fld>
            <a:endParaRPr lang="fr-FR"/>
          </a:p>
        </p:txBody>
      </p:sp>
    </p:spTree>
    <p:extLst>
      <p:ext uri="{BB962C8B-B14F-4D97-AF65-F5344CB8AC3E}">
        <p14:creationId xmlns:p14="http://schemas.microsoft.com/office/powerpoint/2010/main" val="2179704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56BC9EC9-89C9-4558-9968-9EFE265C75F5}" type="slidenum">
              <a:rPr lang="fr-FR" smtClean="0"/>
              <a:t>15</a:t>
            </a:fld>
            <a:endParaRPr lang="fr-FR"/>
          </a:p>
        </p:txBody>
      </p:sp>
    </p:spTree>
    <p:extLst>
      <p:ext uri="{BB962C8B-B14F-4D97-AF65-F5344CB8AC3E}">
        <p14:creationId xmlns:p14="http://schemas.microsoft.com/office/powerpoint/2010/main" val="1424013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1EF3EC16-50DB-4F58-8035-B25BF95CD45D}" type="datetime1">
              <a:rPr lang="fr-FR" smtClean="0"/>
              <a:t>04/12/2018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51979527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18091CD-729E-4279-BA1D-7947E7C3B028}" type="datetime1">
              <a:rPr lang="fr-FR" smtClean="0"/>
              <a:t>04/12/2018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6787864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1A168CB-9C35-43F5-AF5A-F96F6858C226}" type="datetime1">
              <a:rPr lang="fr-FR" smtClean="0"/>
              <a:t>04/12/2018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1666304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B986F91E-A109-4A23-B4D0-F4D150CE3B35}" type="datetime1">
              <a:rPr lang="fr-FR" smtClean="0"/>
              <a:t>04/12/2018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9851775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B62E3C29-F1E6-43BB-A318-56A42AB0C8C8}" type="datetime1">
              <a:rPr lang="fr-FR" smtClean="0"/>
              <a:t>04/12/2018</a:t>
            </a:fld>
            <a:endParaRPr lang="fr-FR"/>
          </a:p>
        </p:txBody>
      </p:sp>
      <p:sp>
        <p:nvSpPr>
          <p:cNvPr id="5" name="Espace réservé du pied de page 4"/>
          <p:cNvSpPr>
            <a:spLocks noGrp="1"/>
          </p:cNvSpPr>
          <p:nvPr>
            <p:ph type="ftr" sz="quarter" idx="11"/>
          </p:nvPr>
        </p:nvSpPr>
        <p:spPr/>
        <p:txBody>
          <a:body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7626685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A57C245-2780-4000-8F09-7CCF28E25BA2}" type="datetime1">
              <a:rPr lang="fr-FR" smtClean="0"/>
              <a:t>04/12/2018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29197770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9E957F2-DA4D-4CEE-80D4-9712C0B3E6C3}" type="datetime1">
              <a:rPr lang="fr-FR" smtClean="0"/>
              <a:t>04/12/2018</a:t>
            </a:fld>
            <a:endParaRPr lang="fr-FR"/>
          </a:p>
        </p:txBody>
      </p:sp>
      <p:sp>
        <p:nvSpPr>
          <p:cNvPr id="8" name="Espace réservé du pied de page 7"/>
          <p:cNvSpPr>
            <a:spLocks noGrp="1"/>
          </p:cNvSpPr>
          <p:nvPr>
            <p:ph type="ftr" sz="quarter" idx="11"/>
          </p:nvPr>
        </p:nvSpPr>
        <p:spPr/>
        <p:txBody>
          <a:bodyPr/>
          <a:lstStyle/>
          <a:p>
            <a:r>
              <a:rPr lang="fr-FR" smtClean="0"/>
              <a:t>Appuyez sur la barre d’espace ou cliquez pour changer de page</a:t>
            </a:r>
            <a:endParaRPr lang="fr-FR"/>
          </a:p>
        </p:txBody>
      </p:sp>
      <p:sp>
        <p:nvSpPr>
          <p:cNvPr id="9" name="Espace réservé du numéro de diapositive 8"/>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63533764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2F6D112-048B-4FE3-9BF3-30388D3646B0}" type="datetime1">
              <a:rPr lang="fr-FR" smtClean="0"/>
              <a:t>04/12/2018</a:t>
            </a:fld>
            <a:endParaRPr lang="fr-FR"/>
          </a:p>
        </p:txBody>
      </p:sp>
      <p:sp>
        <p:nvSpPr>
          <p:cNvPr id="4" name="Espace réservé du pied de page 3"/>
          <p:cNvSpPr>
            <a:spLocks noGrp="1"/>
          </p:cNvSpPr>
          <p:nvPr>
            <p:ph type="ftr" sz="quarter" idx="11"/>
          </p:nvPr>
        </p:nvSpPr>
        <p:spPr/>
        <p:txBody>
          <a:bodyPr/>
          <a:lstStyle/>
          <a:p>
            <a:r>
              <a:rPr lang="fr-FR" smtClean="0"/>
              <a:t>Appuyez sur la barre d’espace ou cliquez pour changer de page</a:t>
            </a:r>
            <a:endParaRPr lang="fr-FR"/>
          </a:p>
        </p:txBody>
      </p:sp>
      <p:sp>
        <p:nvSpPr>
          <p:cNvPr id="5" name="Espace réservé du numéro de diapositive 4"/>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29095534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5804E7-336D-4183-97F8-49008EBD2AF2}" type="datetime1">
              <a:rPr lang="fr-FR" smtClean="0"/>
              <a:t>04/12/2018</a:t>
            </a:fld>
            <a:endParaRPr lang="fr-FR"/>
          </a:p>
        </p:txBody>
      </p:sp>
      <p:sp>
        <p:nvSpPr>
          <p:cNvPr id="3" name="Espace réservé du pied de page 2"/>
          <p:cNvSpPr>
            <a:spLocks noGrp="1"/>
          </p:cNvSpPr>
          <p:nvPr>
            <p:ph type="ftr" sz="quarter" idx="11"/>
          </p:nvPr>
        </p:nvSpPr>
        <p:spPr/>
        <p:txBody>
          <a:bodyPr/>
          <a:lstStyle/>
          <a:p>
            <a:r>
              <a:rPr lang="fr-FR" smtClean="0"/>
              <a:t>Appuyez sur la barre d’espace ou cliquez pour changer de page</a:t>
            </a:r>
            <a:endParaRPr lang="fr-FR"/>
          </a:p>
        </p:txBody>
      </p:sp>
      <p:sp>
        <p:nvSpPr>
          <p:cNvPr id="4" name="Espace réservé du numéro de diapositive 3"/>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5401461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6750C6-C34E-47B5-B832-2AEFC0BDBB82}" type="datetime1">
              <a:rPr lang="fr-FR" smtClean="0"/>
              <a:t>04/12/2018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3429885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7039120-807C-4E92-8F83-A492EC6BE0DF}" type="datetime1">
              <a:rPr lang="fr-FR" smtClean="0"/>
              <a:t>04/12/2018</a:t>
            </a:fld>
            <a:endParaRPr lang="fr-FR"/>
          </a:p>
        </p:txBody>
      </p:sp>
      <p:sp>
        <p:nvSpPr>
          <p:cNvPr id="6" name="Espace réservé du pied de page 5"/>
          <p:cNvSpPr>
            <a:spLocks noGrp="1"/>
          </p:cNvSpPr>
          <p:nvPr>
            <p:ph type="ftr" sz="quarter" idx="11"/>
          </p:nvPr>
        </p:nvSpPr>
        <p:spPr/>
        <p:txBody>
          <a:bodyPr/>
          <a:lstStyle/>
          <a:p>
            <a:r>
              <a:rPr lang="fr-FR" smtClean="0"/>
              <a:t>Appuyez sur la barre d’espace ou cliquez pour changer de page</a:t>
            </a:r>
            <a:endParaRPr lang="fr-F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‹N°›</a:t>
            </a:fld>
            <a:endParaRPr lang="fr-FR"/>
          </a:p>
        </p:txBody>
      </p:sp>
    </p:spTree>
    <p:extLst>
      <p:ext uri="{BB962C8B-B14F-4D97-AF65-F5344CB8AC3E}">
        <p14:creationId xmlns:p14="http://schemas.microsoft.com/office/powerpoint/2010/main" val="1765684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CDCB3C-7973-4FDA-87A5-681E1C4B42DC}" type="datetime1">
              <a:rPr lang="fr-FR" smtClean="0"/>
              <a:t>04/12/2018</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smtClean="0"/>
              <a:t>Appuyez sur la barre d’espace ou cliquez pour changer de page</a:t>
            </a:r>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01697C-43AF-4FF1-ABD1-0CD51BB5812C}" type="slidenum">
              <a:rPr lang="fr-FR" smtClean="0"/>
              <a:t>‹N°›</a:t>
            </a:fld>
            <a:endParaRPr lang="fr-FR"/>
          </a:p>
        </p:txBody>
      </p:sp>
    </p:spTree>
    <p:extLst>
      <p:ext uri="{BB962C8B-B14F-4D97-AF65-F5344CB8AC3E}">
        <p14:creationId xmlns:p14="http://schemas.microsoft.com/office/powerpoint/2010/main" val="42600049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facebook.com/SAM-Coh%C3%A9sion-Sociale-438991482964175/" TargetMode="External"/><Relationship Id="rId2" Type="http://schemas.openxmlformats.org/officeDocument/2006/relationships/hyperlink" Target="mailto:sam.adefosse@free.fr" TargetMode="External"/><Relationship Id="rId1" Type="http://schemas.openxmlformats.org/officeDocument/2006/relationships/slideLayout" Target="../slideLayouts/slideLayout2.xml"/><Relationship Id="rId5" Type="http://schemas.openxmlformats.org/officeDocument/2006/relationships/image" Target="../media/image13.jpg"/><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www.sam-omnisports-merignac.fr/category/cohesion-sociale/" TargetMode="External"/><Relationship Id="rId5" Type="http://schemas.openxmlformats.org/officeDocument/2006/relationships/image" Target="../media/image3.png"/><Relationship Id="rId4" Type="http://schemas.openxmlformats.org/officeDocument/2006/relationships/hyperlink" Target="https://www.sam-omnisports-merignac.fr/" TargetMode="External"/></Relationships>
</file>

<file path=ppt/slides/_rels/slide2.xml.rels><?xml version="1.0" encoding="UTF-8" standalone="yes"?>
<Relationships xmlns="http://schemas.openxmlformats.org/package/2006/relationships"><Relationship Id="rId3" Type="http://schemas.openxmlformats.org/officeDocument/2006/relationships/slide" Target="slide5.xml"/><Relationship Id="rId2" Type="http://schemas.openxmlformats.org/officeDocument/2006/relationships/slide" Target="slide3.xml"/><Relationship Id="rId1" Type="http://schemas.openxmlformats.org/officeDocument/2006/relationships/slideLayout" Target="../slideLayouts/slideLayout2.xml"/><Relationship Id="rId5" Type="http://schemas.openxmlformats.org/officeDocument/2006/relationships/image" Target="../media/image1.jpg"/><Relationship Id="rId4" Type="http://schemas.openxmlformats.org/officeDocument/2006/relationships/slide" Target="slide4.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hyperlink" Target="https://fr.wikipedia.org/wiki/Bocci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sam-omnisports-merignac.f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sam-omnisports-merignac.fr/" TargetMode="External"/><Relationship Id="rId2" Type="http://schemas.openxmlformats.org/officeDocument/2006/relationships/hyperlink" Target="http://www.sam-omnisports-merignac.fr/category/cohesion-sociale/"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855176586"/>
              </p:ext>
            </p:extLst>
          </p:nvPr>
        </p:nvGraphicFramePr>
        <p:xfrm>
          <a:off x="1530416" y="291707"/>
          <a:ext cx="9144000" cy="49098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ous-titre 2"/>
          <p:cNvSpPr>
            <a:spLocks noGrp="1"/>
          </p:cNvSpPr>
          <p:nvPr>
            <p:ph type="subTitle" idx="1"/>
          </p:nvPr>
        </p:nvSpPr>
        <p:spPr>
          <a:xfrm>
            <a:off x="346509" y="5201586"/>
            <a:ext cx="11511815" cy="1281659"/>
          </a:xfrm>
        </p:spPr>
        <p:txBody>
          <a:bodyPr>
            <a:normAutofit lnSpcReduction="10000"/>
          </a:bodyPr>
          <a:lstStyle/>
          <a:p>
            <a:r>
              <a:rPr lang="fr-FR" dirty="0" smtClean="0"/>
              <a:t>Sport : Boccia Handisport</a:t>
            </a:r>
          </a:p>
          <a:p>
            <a:endParaRPr lang="fr-FR" dirty="0"/>
          </a:p>
          <a:p>
            <a:pPr algn="r">
              <a:lnSpc>
                <a:spcPct val="100000"/>
              </a:lnSpc>
            </a:pPr>
            <a:r>
              <a:rPr lang="fr-FR" dirty="0" smtClean="0"/>
              <a:t>Projet : Grenoble - Mars 2019</a:t>
            </a:r>
            <a:endParaRPr lang="fr-FR" dirty="0"/>
          </a:p>
        </p:txBody>
      </p:sp>
      <p:sp>
        <p:nvSpPr>
          <p:cNvPr id="5" name="Espace réservé du numéro de diapositive 4"/>
          <p:cNvSpPr>
            <a:spLocks noGrp="1"/>
          </p:cNvSpPr>
          <p:nvPr>
            <p:ph type="sldNum" sz="quarter" idx="12"/>
          </p:nvPr>
        </p:nvSpPr>
        <p:spPr/>
        <p:txBody>
          <a:bodyPr/>
          <a:lstStyle/>
          <a:p>
            <a:fld id="{B701697C-43AF-4FF1-ABD1-0CD51BB5812C}" type="slidenum">
              <a:rPr lang="fr-FR" smtClean="0"/>
              <a:t>1</a:t>
            </a:fld>
            <a:endParaRPr lang="fr-FR"/>
          </a:p>
        </p:txBody>
      </p:sp>
      <p:sp>
        <p:nvSpPr>
          <p:cNvPr id="6"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47896823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1" presetClass="entr" presetSubtype="0" fill="hold" nodeType="afterEffect">
                                  <p:stCondLst>
                                    <p:cond delay="100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Palmarès 2018</a:t>
            </a:r>
            <a:endParaRPr lang="fr-FR" u="sng" dirty="0"/>
          </a:p>
        </p:txBody>
      </p:sp>
      <p:sp>
        <p:nvSpPr>
          <p:cNvPr id="3" name="Espace réservé du contenu 2"/>
          <p:cNvSpPr>
            <a:spLocks noGrp="1"/>
          </p:cNvSpPr>
          <p:nvPr>
            <p:ph idx="1"/>
          </p:nvPr>
        </p:nvSpPr>
        <p:spPr>
          <a:xfrm>
            <a:off x="838200" y="2030682"/>
            <a:ext cx="10515600" cy="3985674"/>
          </a:xfrm>
        </p:spPr>
        <p:txBody>
          <a:bodyPr>
            <a:normAutofit lnSpcReduction="10000"/>
          </a:bodyPr>
          <a:lstStyle/>
          <a:p>
            <a:pPr lvl="0">
              <a:spcAft>
                <a:spcPts val="1200"/>
              </a:spcAft>
            </a:pPr>
            <a:r>
              <a:rPr lang="fr-FR" sz="2700" dirty="0" smtClean="0"/>
              <a:t>Alice DUPUY - </a:t>
            </a:r>
            <a:r>
              <a:rPr lang="fr-FR" sz="2700" dirty="0"/>
              <a:t>3</a:t>
            </a:r>
            <a:r>
              <a:rPr lang="fr-FR" sz="2700" baseline="30000" dirty="0"/>
              <a:t>ème</a:t>
            </a:r>
            <a:r>
              <a:rPr lang="fr-FR" sz="2700" dirty="0"/>
              <a:t> au Championnat régional Nouvelle-Aquitaine</a:t>
            </a:r>
            <a:r>
              <a:rPr lang="fr-FR" sz="2700" dirty="0" smtClean="0"/>
              <a:t/>
            </a:r>
            <a:br>
              <a:rPr lang="fr-FR" sz="2700" dirty="0" smtClean="0"/>
            </a:br>
            <a:r>
              <a:rPr lang="fr-FR" sz="2700" dirty="0"/>
              <a:t>(</a:t>
            </a:r>
            <a:r>
              <a:rPr lang="fr-FR" sz="2700" dirty="0" smtClean="0"/>
              <a:t>catégorie BC1)</a:t>
            </a:r>
          </a:p>
          <a:p>
            <a:pPr lvl="0">
              <a:spcAft>
                <a:spcPts val="1200"/>
              </a:spcAft>
            </a:pPr>
            <a:r>
              <a:rPr lang="fr-FR" sz="2700" dirty="0" smtClean="0"/>
              <a:t>Amélie GAUTHIER - 3</a:t>
            </a:r>
            <a:r>
              <a:rPr lang="fr-FR" sz="2700" baseline="30000" dirty="0" smtClean="0"/>
              <a:t>ème</a:t>
            </a:r>
            <a:r>
              <a:rPr lang="fr-FR" sz="2700" dirty="0" smtClean="0"/>
              <a:t> </a:t>
            </a:r>
            <a:r>
              <a:rPr lang="fr-FR" sz="2700" dirty="0"/>
              <a:t>au Championnat </a:t>
            </a:r>
            <a:r>
              <a:rPr lang="fr-FR" sz="2700" dirty="0" smtClean="0"/>
              <a:t>régional </a:t>
            </a:r>
            <a:r>
              <a:rPr lang="fr-FR" sz="2700" dirty="0"/>
              <a:t>Nouvelle-Aquitaine</a:t>
            </a:r>
            <a:br>
              <a:rPr lang="fr-FR" sz="2700" dirty="0"/>
            </a:br>
            <a:r>
              <a:rPr lang="fr-FR" sz="2700" dirty="0"/>
              <a:t>(catégorie BC2</a:t>
            </a:r>
            <a:r>
              <a:rPr lang="fr-FR" sz="2700" dirty="0" smtClean="0"/>
              <a:t>)</a:t>
            </a:r>
          </a:p>
          <a:p>
            <a:pPr lvl="0">
              <a:spcAft>
                <a:spcPts val="1200"/>
              </a:spcAft>
            </a:pPr>
            <a:r>
              <a:rPr lang="fr-FR" sz="2700" dirty="0" smtClean="0"/>
              <a:t>Arnaud QUIDEL -  </a:t>
            </a:r>
            <a:r>
              <a:rPr lang="fr-FR" sz="2700" dirty="0"/>
              <a:t>vice-champion </a:t>
            </a:r>
            <a:r>
              <a:rPr lang="fr-FR" sz="2700" dirty="0" smtClean="0"/>
              <a:t>régional de </a:t>
            </a:r>
            <a:r>
              <a:rPr lang="fr-FR" sz="2700" dirty="0"/>
              <a:t>la Nouvelle-Aquitaine</a:t>
            </a:r>
            <a:br>
              <a:rPr lang="fr-FR" sz="2700" dirty="0"/>
            </a:br>
            <a:r>
              <a:rPr lang="fr-FR" sz="2700" dirty="0" smtClean="0"/>
              <a:t>(catégorie BC3)</a:t>
            </a:r>
            <a:endParaRPr lang="fr-FR" sz="2700" dirty="0"/>
          </a:p>
          <a:p>
            <a:pPr lvl="0">
              <a:spcAft>
                <a:spcPts val="1200"/>
              </a:spcAft>
            </a:pPr>
            <a:r>
              <a:rPr lang="fr-FR" sz="2700" dirty="0" smtClean="0"/>
              <a:t>Christophe BELLET-  </a:t>
            </a:r>
            <a:r>
              <a:rPr lang="fr-FR" sz="2700" dirty="0"/>
              <a:t>vice-champion </a:t>
            </a:r>
            <a:r>
              <a:rPr lang="fr-FR" sz="2700" dirty="0" smtClean="0"/>
              <a:t>régional de </a:t>
            </a:r>
            <a:r>
              <a:rPr lang="fr-FR" sz="2700" dirty="0"/>
              <a:t>la Nouvelle-Aquitaine</a:t>
            </a:r>
            <a:br>
              <a:rPr lang="fr-FR" sz="2700" dirty="0"/>
            </a:br>
            <a:r>
              <a:rPr lang="fr-FR" sz="2700" dirty="0" smtClean="0"/>
              <a:t>(catégorie BC1)</a:t>
            </a:r>
            <a:endParaRPr lang="fr-FR" sz="2700" dirty="0"/>
          </a:p>
          <a:p>
            <a:pPr lvl="0"/>
            <a:endParaRPr lang="fr-FR"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47844" y="365125"/>
            <a:ext cx="2905956" cy="1634601"/>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10</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3617814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53" presetClass="entr" presetSubtype="16"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
                                            <p:txEl>
                                              <p:pRg st="0" end="0"/>
                                            </p:txEl>
                                          </p:spTgt>
                                        </p:tgtEl>
                                      </p:cBhvr>
                                    </p:animEffect>
                                  </p:childTnLst>
                                </p:cTn>
                              </p:par>
                            </p:childTnLst>
                          </p:cTn>
                        </p:par>
                        <p:par>
                          <p:cTn id="17" fill="hold">
                            <p:stCondLst>
                              <p:cond delay="2000"/>
                            </p:stCondLst>
                            <p:childTnLst>
                              <p:par>
                                <p:cTn id="18" presetID="53" presetClass="entr" presetSubtype="16" fill="hold" grpId="0" nodeType="afterEffect">
                                  <p:stCondLst>
                                    <p:cond delay="500"/>
                                  </p:stCondLst>
                                  <p:childTnLst>
                                    <p:set>
                                      <p:cBhvr>
                                        <p:cTn id="19" dur="1" fill="hold">
                                          <p:stCondLst>
                                            <p:cond delay="0"/>
                                          </p:stCondLst>
                                        </p:cTn>
                                        <p:tgtEl>
                                          <p:spTgt spid="3">
                                            <p:txEl>
                                              <p:pRg st="1" end="1"/>
                                            </p:txEl>
                                          </p:spTgt>
                                        </p:tgtEl>
                                        <p:attrNameLst>
                                          <p:attrName>style.visibility</p:attrName>
                                        </p:attrNameLst>
                                      </p:cBhvr>
                                      <p:to>
                                        <p:strVal val="visible"/>
                                      </p:to>
                                    </p:set>
                                    <p:anim calcmode="lin" valueType="num">
                                      <p:cBhvr>
                                        <p:cTn id="2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22" dur="500"/>
                                        <p:tgtEl>
                                          <p:spTgt spid="3">
                                            <p:txEl>
                                              <p:pRg st="1" end="1"/>
                                            </p:txEl>
                                          </p:spTgt>
                                        </p:tgtEl>
                                      </p:cBhvr>
                                    </p:animEffect>
                                  </p:childTnLst>
                                </p:cTn>
                              </p:par>
                            </p:childTnLst>
                          </p:cTn>
                        </p:par>
                        <p:par>
                          <p:cTn id="23" fill="hold">
                            <p:stCondLst>
                              <p:cond delay="3000"/>
                            </p:stCondLst>
                            <p:childTnLst>
                              <p:par>
                                <p:cTn id="24" presetID="53" presetClass="entr" presetSubtype="16" fill="hold" grpId="0" nodeType="afterEffect">
                                  <p:stCondLst>
                                    <p:cond delay="500"/>
                                  </p:stCondLst>
                                  <p:childTnLst>
                                    <p:set>
                                      <p:cBhvr>
                                        <p:cTn id="25" dur="1" fill="hold">
                                          <p:stCondLst>
                                            <p:cond delay="0"/>
                                          </p:stCondLst>
                                        </p:cTn>
                                        <p:tgtEl>
                                          <p:spTgt spid="3">
                                            <p:txEl>
                                              <p:pRg st="2" end="2"/>
                                            </p:txEl>
                                          </p:spTgt>
                                        </p:tgtEl>
                                        <p:attrNameLst>
                                          <p:attrName>style.visibility</p:attrName>
                                        </p:attrNameLst>
                                      </p:cBhvr>
                                      <p:to>
                                        <p:strVal val="visible"/>
                                      </p:to>
                                    </p:set>
                                    <p:anim calcmode="lin" valueType="num">
                                      <p:cBhvr>
                                        <p:cTn id="26"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8" dur="500"/>
                                        <p:tgtEl>
                                          <p:spTgt spid="3">
                                            <p:txEl>
                                              <p:pRg st="2" end="2"/>
                                            </p:txEl>
                                          </p:spTgt>
                                        </p:tgtEl>
                                      </p:cBhvr>
                                    </p:animEffect>
                                  </p:childTnLst>
                                </p:cTn>
                              </p:par>
                            </p:childTnLst>
                          </p:cTn>
                        </p:par>
                        <p:par>
                          <p:cTn id="29" fill="hold">
                            <p:stCondLst>
                              <p:cond delay="4000"/>
                            </p:stCondLst>
                            <p:childTnLst>
                              <p:par>
                                <p:cTn id="30" presetID="53" presetClass="entr" presetSubtype="16" fill="hold" grpId="0" nodeType="afterEffect">
                                  <p:stCondLst>
                                    <p:cond delay="500"/>
                                  </p:stCondLst>
                                  <p:childTnLst>
                                    <p:set>
                                      <p:cBhvr>
                                        <p:cTn id="31" dur="1" fill="hold">
                                          <p:stCondLst>
                                            <p:cond delay="0"/>
                                          </p:stCondLst>
                                        </p:cTn>
                                        <p:tgtEl>
                                          <p:spTgt spid="3">
                                            <p:txEl>
                                              <p:pRg st="3" end="3"/>
                                            </p:txEl>
                                          </p:spTgt>
                                        </p:tgtEl>
                                        <p:attrNameLst>
                                          <p:attrName>style.visibility</p:attrName>
                                        </p:attrNameLst>
                                      </p:cBhvr>
                                      <p:to>
                                        <p:strVal val="visible"/>
                                      </p:to>
                                    </p:set>
                                    <p:anim calcmode="lin" valueType="num">
                                      <p:cBhvr>
                                        <p:cTn id="3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4" dur="500"/>
                                        <p:tgtEl>
                                          <p:spTgt spid="3">
                                            <p:txEl>
                                              <p:pRg st="3" end="3"/>
                                            </p:txEl>
                                          </p:spTgt>
                                        </p:tgtEl>
                                      </p:cBhvr>
                                    </p:animEffect>
                                  </p:childTnLst>
                                </p:cTn>
                              </p:par>
                            </p:childTnLst>
                          </p:cTn>
                        </p:par>
                        <p:par>
                          <p:cTn id="35" fill="hold">
                            <p:stCondLst>
                              <p:cond delay="5000"/>
                            </p:stCondLst>
                            <p:childTnLst>
                              <p:par>
                                <p:cTn id="36" presetID="22" presetClass="entr" presetSubtype="2" fill="hold" nodeType="afterEffect">
                                  <p:stCondLst>
                                    <p:cond delay="250"/>
                                  </p:stCondLst>
                                  <p:childTnLst>
                                    <p:set>
                                      <p:cBhvr>
                                        <p:cTn id="37" dur="1" fill="hold">
                                          <p:stCondLst>
                                            <p:cond delay="0"/>
                                          </p:stCondLst>
                                        </p:cTn>
                                        <p:tgtEl>
                                          <p:spTgt spid="5"/>
                                        </p:tgtEl>
                                        <p:attrNameLst>
                                          <p:attrName>style.visibility</p:attrName>
                                        </p:attrNameLst>
                                      </p:cBhvr>
                                      <p:to>
                                        <p:strVal val="visible"/>
                                      </p:to>
                                    </p:set>
                                    <p:animEffect transition="in" filter="wipe(right)">
                                      <p:cBhvr>
                                        <p:cTn id="38" dur="1500"/>
                                        <p:tgtEl>
                                          <p:spTgt spid="5"/>
                                        </p:tgtEl>
                                      </p:cBhvr>
                                    </p:animEffect>
                                  </p:childTnLst>
                                </p:cTn>
                              </p:par>
                            </p:childTnLst>
                          </p:cTn>
                        </p:par>
                        <p:par>
                          <p:cTn id="39" fill="hold">
                            <p:stCondLst>
                              <p:cond delay="6750"/>
                            </p:stCondLst>
                            <p:childTnLst>
                              <p:par>
                                <p:cTn id="40" presetID="1" presetClass="entr" presetSubtype="0" fill="hold" nodeType="afterEffect">
                                  <p:stCondLst>
                                    <p:cond delay="1000"/>
                                  </p:stCondLst>
                                  <p:childTnLst>
                                    <p:set>
                                      <p:cBhvr>
                                        <p:cTn id="4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projet</a:t>
            </a:r>
            <a:endParaRPr lang="fr-FR" u="sng" dirty="0"/>
          </a:p>
        </p:txBody>
      </p:sp>
      <p:sp>
        <p:nvSpPr>
          <p:cNvPr id="3" name="Espace réservé du contenu 2"/>
          <p:cNvSpPr>
            <a:spLocks noGrp="1"/>
          </p:cNvSpPr>
          <p:nvPr>
            <p:ph idx="1"/>
          </p:nvPr>
        </p:nvSpPr>
        <p:spPr/>
        <p:txBody>
          <a:bodyPr/>
          <a:lstStyle/>
          <a:p>
            <a:r>
              <a:rPr lang="fr-FR" dirty="0" smtClean="0"/>
              <a:t>Nous nous sommes tous les quatre qualifiés pour les Championnats de France de Boccia, qui aura lieu à Grenoble (38), en mars.</a:t>
            </a:r>
          </a:p>
          <a:p>
            <a:r>
              <a:rPr lang="fr-FR" dirty="0" smtClean="0"/>
              <a:t>Aujourd’hui</a:t>
            </a:r>
            <a:r>
              <a:rPr lang="fr-FR" dirty="0"/>
              <a:t>, </a:t>
            </a:r>
            <a:r>
              <a:rPr lang="fr-FR" dirty="0" smtClean="0"/>
              <a:t>nous avons besoin </a:t>
            </a:r>
            <a:r>
              <a:rPr lang="fr-FR" dirty="0"/>
              <a:t>de financement pour </a:t>
            </a:r>
            <a:r>
              <a:rPr lang="fr-FR" dirty="0" smtClean="0"/>
              <a:t>nous </a:t>
            </a:r>
            <a:r>
              <a:rPr lang="fr-FR" dirty="0"/>
              <a:t>permettre de progresser dans </a:t>
            </a:r>
            <a:r>
              <a:rPr lang="fr-FR" dirty="0" smtClean="0"/>
              <a:t>notre </a:t>
            </a:r>
            <a:r>
              <a:rPr lang="fr-FR" dirty="0"/>
              <a:t>sport. </a:t>
            </a:r>
            <a:endParaRPr lang="fr-FR" dirty="0" smtClean="0"/>
          </a:p>
          <a:p>
            <a:r>
              <a:rPr lang="fr-FR" dirty="0" smtClean="0"/>
              <a:t>Votre </a:t>
            </a:r>
            <a:r>
              <a:rPr lang="fr-FR" dirty="0"/>
              <a:t>aide sera </a:t>
            </a:r>
            <a:r>
              <a:rPr lang="fr-FR" dirty="0" smtClean="0"/>
              <a:t>principalement pour </a:t>
            </a:r>
            <a:r>
              <a:rPr lang="fr-FR" dirty="0"/>
              <a:t>financer </a:t>
            </a:r>
            <a:r>
              <a:rPr lang="fr-FR" dirty="0" smtClean="0"/>
              <a:t>notre </a:t>
            </a:r>
            <a:r>
              <a:rPr lang="fr-FR" dirty="0"/>
              <a:t>déplacement à Grenoble </a:t>
            </a:r>
            <a:r>
              <a:rPr lang="fr-FR" dirty="0" smtClean="0"/>
              <a:t>(38) (transport</a:t>
            </a:r>
            <a:r>
              <a:rPr lang="fr-FR" dirty="0"/>
              <a:t>, hébergement, </a:t>
            </a:r>
            <a:r>
              <a:rPr lang="fr-FR" dirty="0" smtClean="0"/>
              <a:t>restauration, encadrement…). </a:t>
            </a:r>
          </a:p>
          <a:p>
            <a:r>
              <a:rPr lang="fr-FR" dirty="0" smtClean="0"/>
              <a:t>Nous partons tous avec notre auxiliaire </a:t>
            </a:r>
            <a:r>
              <a:rPr lang="fr-FR" dirty="0"/>
              <a:t>de vie </a:t>
            </a:r>
            <a:r>
              <a:rPr lang="fr-FR" dirty="0" smtClean="0"/>
              <a:t>personnelle pour nous aider </a:t>
            </a:r>
            <a:r>
              <a:rPr lang="fr-FR" dirty="0"/>
              <a:t>durant </a:t>
            </a:r>
            <a:r>
              <a:rPr lang="fr-FR" dirty="0" smtClean="0"/>
              <a:t>tout le </a:t>
            </a:r>
            <a:r>
              <a:rPr lang="fr-FR" dirty="0"/>
              <a:t>séjour.</a:t>
            </a:r>
          </a:p>
          <a:p>
            <a:endParaRPr lang="fr-FR" dirty="0"/>
          </a:p>
        </p:txBody>
      </p:sp>
      <p:sp>
        <p:nvSpPr>
          <p:cNvPr id="5" name="Espace réservé du numéro de diapositive 4"/>
          <p:cNvSpPr>
            <a:spLocks noGrp="1"/>
          </p:cNvSpPr>
          <p:nvPr>
            <p:ph type="sldNum" sz="quarter" idx="12"/>
          </p:nvPr>
        </p:nvSpPr>
        <p:spPr/>
        <p:txBody>
          <a:bodyPr/>
          <a:lstStyle/>
          <a:p>
            <a:fld id="{B701697C-43AF-4FF1-ABD1-0CD51BB5812C}" type="slidenum">
              <a:rPr lang="fr-FR" smtClean="0"/>
              <a:t>11</a:t>
            </a:fld>
            <a:endParaRPr lang="fr-FR"/>
          </a:p>
        </p:txBody>
      </p:sp>
      <p:sp>
        <p:nvSpPr>
          <p:cNvPr id="6"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407960671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 presetClass="entr" presetSubtype="0" fill="hold" nodeType="afterEffect">
                                  <p:stCondLst>
                                    <p:cond delay="1000"/>
                                  </p:stCondLst>
                                  <p:childTnLst>
                                    <p:set>
                                      <p:cBhvr>
                                        <p:cTn id="29"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3" y="271436"/>
            <a:ext cx="10837333" cy="1325563"/>
          </a:xfrm>
        </p:spPr>
        <p:txBody>
          <a:bodyPr/>
          <a:lstStyle/>
          <a:p>
            <a:pPr algn="ctr"/>
            <a:r>
              <a:rPr lang="fr-FR" u="sng" dirty="0" smtClean="0"/>
              <a:t>Budget prévisionnel – Déplacement à Grenoble</a:t>
            </a:r>
            <a:endParaRPr lang="fr-FR" u="sng" dirty="0"/>
          </a:p>
        </p:txBody>
      </p:sp>
      <p:sp>
        <p:nvSpPr>
          <p:cNvPr id="3" name="Espace réservé du contenu 2"/>
          <p:cNvSpPr>
            <a:spLocks noGrp="1"/>
          </p:cNvSpPr>
          <p:nvPr>
            <p:ph idx="1"/>
          </p:nvPr>
        </p:nvSpPr>
        <p:spPr/>
        <p:txBody>
          <a:bodyPr/>
          <a:lstStyle/>
          <a:p>
            <a:pPr lvl="0"/>
            <a:r>
              <a:rPr lang="fr-FR" dirty="0"/>
              <a:t>Hébergement </a:t>
            </a:r>
            <a:r>
              <a:rPr lang="fr-FR" dirty="0" smtClean="0"/>
              <a:t>:</a:t>
            </a:r>
            <a:br>
              <a:rPr lang="fr-FR" dirty="0" smtClean="0"/>
            </a:br>
            <a:r>
              <a:rPr lang="fr-FR" dirty="0" smtClean="0"/>
              <a:t>(6 chambres séparées</a:t>
            </a:r>
            <a:r>
              <a:rPr lang="fr-FR" dirty="0"/>
              <a:t>, sur 4 nuits)</a:t>
            </a:r>
          </a:p>
          <a:p>
            <a:pPr lvl="0"/>
            <a:r>
              <a:rPr lang="fr-FR" dirty="0"/>
              <a:t>Transport : Bordeaux – Grenoble en voiture (A/R)</a:t>
            </a:r>
            <a:endParaRPr lang="fr-FR" dirty="0" smtClean="0"/>
          </a:p>
          <a:p>
            <a:pPr lvl="1"/>
            <a:r>
              <a:rPr lang="fr-FR" dirty="0" smtClean="0"/>
              <a:t>Location d’un véhicule PMR</a:t>
            </a:r>
          </a:p>
          <a:p>
            <a:pPr lvl="1"/>
            <a:r>
              <a:rPr lang="fr-FR" dirty="0" smtClean="0"/>
              <a:t>Frais de route</a:t>
            </a:r>
          </a:p>
          <a:p>
            <a:pPr lvl="2"/>
            <a:r>
              <a:rPr lang="fr-FR" dirty="0" smtClean="0"/>
              <a:t>Péage</a:t>
            </a:r>
          </a:p>
          <a:p>
            <a:pPr lvl="2"/>
            <a:r>
              <a:rPr lang="fr-FR" dirty="0" smtClean="0"/>
              <a:t>Carburant</a:t>
            </a:r>
            <a:endParaRPr lang="fr-FR" dirty="0"/>
          </a:p>
          <a:p>
            <a:pPr lvl="0"/>
            <a:r>
              <a:rPr lang="fr-FR" dirty="0"/>
              <a:t>Restauration </a:t>
            </a:r>
            <a:r>
              <a:rPr lang="fr-FR" dirty="0" smtClean="0"/>
              <a:t>(pour 8 personnes) :</a:t>
            </a:r>
          </a:p>
        </p:txBody>
      </p:sp>
      <p:sp>
        <p:nvSpPr>
          <p:cNvPr id="4" name="ZoneTexte 3"/>
          <p:cNvSpPr txBox="1"/>
          <p:nvPr/>
        </p:nvSpPr>
        <p:spPr>
          <a:xfrm>
            <a:off x="11675533" y="1227667"/>
            <a:ext cx="184731" cy="369332"/>
          </a:xfrm>
          <a:prstGeom prst="rect">
            <a:avLst/>
          </a:prstGeom>
          <a:noFill/>
        </p:spPr>
        <p:txBody>
          <a:bodyPr wrap="none" rtlCol="0">
            <a:spAutoFit/>
          </a:bodyPr>
          <a:lstStyle/>
          <a:p>
            <a:endParaRPr lang="fr-FR" dirty="0"/>
          </a:p>
        </p:txBody>
      </p:sp>
      <p:sp>
        <p:nvSpPr>
          <p:cNvPr id="7" name="ZoneTexte 6"/>
          <p:cNvSpPr txBox="1"/>
          <p:nvPr/>
        </p:nvSpPr>
        <p:spPr>
          <a:xfrm>
            <a:off x="8796869" y="1825625"/>
            <a:ext cx="2201334" cy="4401205"/>
          </a:xfrm>
          <a:prstGeom prst="rect">
            <a:avLst/>
          </a:prstGeom>
          <a:solidFill>
            <a:schemeClr val="accent4">
              <a:lumMod val="20000"/>
              <a:lumOff val="80000"/>
            </a:schemeClr>
          </a:solidFill>
        </p:spPr>
        <p:txBody>
          <a:bodyPr wrap="square" rtlCol="0">
            <a:spAutoFit/>
          </a:bodyPr>
          <a:lstStyle/>
          <a:p>
            <a:pPr algn="r"/>
            <a:r>
              <a:rPr lang="fr-FR" sz="2800" dirty="0" smtClean="0"/>
              <a:t>1  500,00 €</a:t>
            </a:r>
          </a:p>
          <a:p>
            <a:pPr algn="r"/>
            <a:endParaRPr lang="fr-FR" sz="2800" dirty="0"/>
          </a:p>
          <a:p>
            <a:pPr algn="r"/>
            <a:endParaRPr lang="fr-FR" sz="2800" dirty="0" smtClean="0"/>
          </a:p>
          <a:p>
            <a:pPr algn="r"/>
            <a:r>
              <a:rPr lang="fr-FR" sz="2800" dirty="0" smtClean="0"/>
              <a:t>300,00 €</a:t>
            </a:r>
          </a:p>
          <a:p>
            <a:pPr algn="r"/>
            <a:r>
              <a:rPr lang="fr-FR" sz="2800" dirty="0" smtClean="0"/>
              <a:t>140,00 €</a:t>
            </a:r>
          </a:p>
          <a:p>
            <a:pPr algn="r"/>
            <a:r>
              <a:rPr lang="fr-FR" sz="2800" dirty="0" smtClean="0"/>
              <a:t>160,00 €</a:t>
            </a:r>
          </a:p>
          <a:p>
            <a:pPr algn="r"/>
            <a:endParaRPr lang="fr-FR" sz="2800" dirty="0"/>
          </a:p>
          <a:p>
            <a:pPr algn="r"/>
            <a:r>
              <a:rPr lang="fr-FR" sz="2800" dirty="0" smtClean="0"/>
              <a:t>400,00 €</a:t>
            </a:r>
          </a:p>
          <a:p>
            <a:pPr algn="r"/>
            <a:r>
              <a:rPr lang="fr-FR" sz="2800" dirty="0" smtClean="0"/>
              <a:t>_________</a:t>
            </a:r>
            <a:endParaRPr lang="fr-FR" sz="2800" dirty="0"/>
          </a:p>
          <a:p>
            <a:pPr algn="r"/>
            <a:r>
              <a:rPr lang="fr-FR" sz="2800" dirty="0" smtClean="0"/>
              <a:t>2 500,00 €</a:t>
            </a:r>
          </a:p>
        </p:txBody>
      </p:sp>
      <p:sp>
        <p:nvSpPr>
          <p:cNvPr id="5" name="Trapèze 4"/>
          <p:cNvSpPr/>
          <p:nvPr/>
        </p:nvSpPr>
        <p:spPr>
          <a:xfrm rot="-5400000">
            <a:off x="6369783" y="3799744"/>
            <a:ext cx="4401206" cy="452966"/>
          </a:xfrm>
          <a:prstGeom prst="trapezoid">
            <a:avLst/>
          </a:prstGeom>
          <a:solidFill>
            <a:schemeClr val="accent4">
              <a:lumMod val="40000"/>
              <a:lumOff val="6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numéro de diapositive 7"/>
          <p:cNvSpPr>
            <a:spLocks noGrp="1"/>
          </p:cNvSpPr>
          <p:nvPr>
            <p:ph type="sldNum" sz="quarter" idx="12"/>
          </p:nvPr>
        </p:nvSpPr>
        <p:spPr/>
        <p:txBody>
          <a:bodyPr/>
          <a:lstStyle/>
          <a:p>
            <a:fld id="{B701697C-43AF-4FF1-ABD1-0CD51BB5812C}" type="slidenum">
              <a:rPr lang="fr-FR" smtClean="0"/>
              <a:t>12</a:t>
            </a:fld>
            <a:endParaRPr lang="fr-FR"/>
          </a:p>
        </p:txBody>
      </p:sp>
      <p:sp>
        <p:nvSpPr>
          <p:cNvPr id="9"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
        <p:nvSpPr>
          <p:cNvPr id="10" name="ZoneTexte 9"/>
          <p:cNvSpPr txBox="1"/>
          <p:nvPr/>
        </p:nvSpPr>
        <p:spPr>
          <a:xfrm>
            <a:off x="7167796" y="5684476"/>
            <a:ext cx="1552685" cy="461665"/>
          </a:xfrm>
          <a:prstGeom prst="rect">
            <a:avLst/>
          </a:prstGeom>
          <a:noFill/>
        </p:spPr>
        <p:txBody>
          <a:bodyPr wrap="square" rtlCol="0">
            <a:spAutoFit/>
          </a:bodyPr>
          <a:lstStyle/>
          <a:p>
            <a:r>
              <a:rPr lang="fr-FR" sz="2400" b="1" dirty="0" smtClean="0"/>
              <a:t>TOTAL :</a:t>
            </a:r>
            <a:endParaRPr lang="fr-FR" sz="2800" b="1" dirty="0"/>
          </a:p>
        </p:txBody>
      </p:sp>
    </p:spTree>
    <p:extLst>
      <p:ext uri="{BB962C8B-B14F-4D97-AF65-F5344CB8AC3E}">
        <p14:creationId xmlns:p14="http://schemas.microsoft.com/office/powerpoint/2010/main" val="1071745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0" presetClass="entr" presetSubtype="0" fill="hold" grpId="0" nodeType="afterEffect">
                                  <p:stCondLst>
                                    <p:cond delay="5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par>
                          <p:cTn id="31" fill="hold">
                            <p:stCondLst>
                              <p:cond delay="6000"/>
                            </p:stCondLst>
                            <p:childTnLst>
                              <p:par>
                                <p:cTn id="32" presetID="10" presetClass="entr" presetSubtype="0" fill="hold" grpId="0" nodeType="afterEffect">
                                  <p:stCondLst>
                                    <p:cond delay="50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par>
                          <p:cTn id="35" fill="hold">
                            <p:stCondLst>
                              <p:cond delay="7000"/>
                            </p:stCondLst>
                            <p:childTnLst>
                              <p:par>
                                <p:cTn id="36" presetID="10" presetClass="entr" presetSubtype="0" fill="hold" grpId="0" nodeType="afterEffect">
                                  <p:stCondLst>
                                    <p:cond delay="50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par>
                          <p:cTn id="39" fill="hold">
                            <p:stCondLst>
                              <p:cond delay="8000"/>
                            </p:stCondLst>
                            <p:childTnLst>
                              <p:par>
                                <p:cTn id="40" presetID="22" presetClass="entr" presetSubtype="8" fill="hold" grpId="1" nodeType="after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wipe(left)">
                                      <p:cBhvr>
                                        <p:cTn id="42" dur="500"/>
                                        <p:tgtEl>
                                          <p:spTgt spid="5"/>
                                        </p:tgtEl>
                                      </p:cBhvr>
                                    </p:animEffect>
                                  </p:childTnLst>
                                </p:cTn>
                              </p:par>
                            </p:childTnLst>
                          </p:cTn>
                        </p:par>
                        <p:par>
                          <p:cTn id="43" fill="hold">
                            <p:stCondLst>
                              <p:cond delay="8500"/>
                            </p:stCondLst>
                            <p:childTnLst>
                              <p:par>
                                <p:cTn id="44" presetID="10" presetClass="entr" presetSubtype="0" fill="hold" grpId="0" nodeType="afterEffect">
                                  <p:stCondLst>
                                    <p:cond delay="500"/>
                                  </p:stCondLst>
                                  <p:childTnLst>
                                    <p:set>
                                      <p:cBhvr>
                                        <p:cTn id="45" dur="1" fill="hold">
                                          <p:stCondLst>
                                            <p:cond delay="0"/>
                                          </p:stCondLst>
                                        </p:cTn>
                                        <p:tgtEl>
                                          <p:spTgt spid="7">
                                            <p:bg/>
                                          </p:spTgt>
                                        </p:tgtEl>
                                        <p:attrNameLst>
                                          <p:attrName>style.visibility</p:attrName>
                                        </p:attrNameLst>
                                      </p:cBhvr>
                                      <p:to>
                                        <p:strVal val="visible"/>
                                      </p:to>
                                    </p:set>
                                    <p:animEffect transition="in" filter="fade">
                                      <p:cBhvr>
                                        <p:cTn id="46" dur="500"/>
                                        <p:tgtEl>
                                          <p:spTgt spid="7">
                                            <p:bg/>
                                          </p:spTgt>
                                        </p:tgtEl>
                                      </p:cBhvr>
                                    </p:animEffect>
                                  </p:childTnLst>
                                </p:cTn>
                              </p:par>
                            </p:childTnLst>
                          </p:cTn>
                        </p:par>
                        <p:par>
                          <p:cTn id="47" fill="hold">
                            <p:stCondLst>
                              <p:cond delay="9500"/>
                            </p:stCondLst>
                            <p:childTnLst>
                              <p:par>
                                <p:cTn id="48" presetID="10" presetClass="entr" presetSubtype="0" fill="hold" grpId="0" nodeType="afterEffect">
                                  <p:stCondLst>
                                    <p:cond delay="500"/>
                                  </p:stCondLst>
                                  <p:childTnLst>
                                    <p:set>
                                      <p:cBhvr>
                                        <p:cTn id="49" dur="1" fill="hold">
                                          <p:stCondLst>
                                            <p:cond delay="0"/>
                                          </p:stCondLst>
                                        </p:cTn>
                                        <p:tgtEl>
                                          <p:spTgt spid="7">
                                            <p:txEl>
                                              <p:pRg st="0" end="0"/>
                                            </p:txEl>
                                          </p:spTgt>
                                        </p:tgtEl>
                                        <p:attrNameLst>
                                          <p:attrName>style.visibility</p:attrName>
                                        </p:attrNameLst>
                                      </p:cBhvr>
                                      <p:to>
                                        <p:strVal val="visible"/>
                                      </p:to>
                                    </p:set>
                                    <p:animEffect transition="in" filter="fade">
                                      <p:cBhvr>
                                        <p:cTn id="50" dur="500"/>
                                        <p:tgtEl>
                                          <p:spTgt spid="7">
                                            <p:txEl>
                                              <p:pRg st="0" end="0"/>
                                            </p:txEl>
                                          </p:spTgt>
                                        </p:tgtEl>
                                      </p:cBhvr>
                                    </p:animEffect>
                                  </p:childTnLst>
                                </p:cTn>
                              </p:par>
                            </p:childTnLst>
                          </p:cTn>
                        </p:par>
                        <p:par>
                          <p:cTn id="51" fill="hold">
                            <p:stCondLst>
                              <p:cond delay="10500"/>
                            </p:stCondLst>
                            <p:childTnLst>
                              <p:par>
                                <p:cTn id="52" presetID="10" presetClass="entr" presetSubtype="0" fill="hold" grpId="0" nodeType="afterEffect">
                                  <p:stCondLst>
                                    <p:cond delay="500"/>
                                  </p:stCondLst>
                                  <p:childTnLst>
                                    <p:set>
                                      <p:cBhvr>
                                        <p:cTn id="53" dur="1" fill="hold">
                                          <p:stCondLst>
                                            <p:cond delay="0"/>
                                          </p:stCondLst>
                                        </p:cTn>
                                        <p:tgtEl>
                                          <p:spTgt spid="7">
                                            <p:txEl>
                                              <p:pRg st="3" end="3"/>
                                            </p:txEl>
                                          </p:spTgt>
                                        </p:tgtEl>
                                        <p:attrNameLst>
                                          <p:attrName>style.visibility</p:attrName>
                                        </p:attrNameLst>
                                      </p:cBhvr>
                                      <p:to>
                                        <p:strVal val="visible"/>
                                      </p:to>
                                    </p:set>
                                    <p:animEffect transition="in" filter="fade">
                                      <p:cBhvr>
                                        <p:cTn id="54" dur="500"/>
                                        <p:tgtEl>
                                          <p:spTgt spid="7">
                                            <p:txEl>
                                              <p:pRg st="3" end="3"/>
                                            </p:txEl>
                                          </p:spTgt>
                                        </p:tgtEl>
                                      </p:cBhvr>
                                    </p:animEffect>
                                  </p:childTnLst>
                                </p:cTn>
                              </p:par>
                            </p:childTnLst>
                          </p:cTn>
                        </p:par>
                        <p:par>
                          <p:cTn id="55" fill="hold">
                            <p:stCondLst>
                              <p:cond delay="11500"/>
                            </p:stCondLst>
                            <p:childTnLst>
                              <p:par>
                                <p:cTn id="56" presetID="10" presetClass="entr" presetSubtype="0" fill="hold" grpId="0" nodeType="afterEffect">
                                  <p:stCondLst>
                                    <p:cond delay="500"/>
                                  </p:stCondLst>
                                  <p:childTnLst>
                                    <p:set>
                                      <p:cBhvr>
                                        <p:cTn id="57" dur="1" fill="hold">
                                          <p:stCondLst>
                                            <p:cond delay="0"/>
                                          </p:stCondLst>
                                        </p:cTn>
                                        <p:tgtEl>
                                          <p:spTgt spid="7">
                                            <p:txEl>
                                              <p:pRg st="4" end="4"/>
                                            </p:txEl>
                                          </p:spTgt>
                                        </p:tgtEl>
                                        <p:attrNameLst>
                                          <p:attrName>style.visibility</p:attrName>
                                        </p:attrNameLst>
                                      </p:cBhvr>
                                      <p:to>
                                        <p:strVal val="visible"/>
                                      </p:to>
                                    </p:set>
                                    <p:animEffect transition="in" filter="fade">
                                      <p:cBhvr>
                                        <p:cTn id="58" dur="500"/>
                                        <p:tgtEl>
                                          <p:spTgt spid="7">
                                            <p:txEl>
                                              <p:pRg st="4" end="4"/>
                                            </p:txEl>
                                          </p:spTgt>
                                        </p:tgtEl>
                                      </p:cBhvr>
                                    </p:animEffect>
                                  </p:childTnLst>
                                </p:cTn>
                              </p:par>
                            </p:childTnLst>
                          </p:cTn>
                        </p:par>
                        <p:par>
                          <p:cTn id="59" fill="hold">
                            <p:stCondLst>
                              <p:cond delay="12500"/>
                            </p:stCondLst>
                            <p:childTnLst>
                              <p:par>
                                <p:cTn id="60" presetID="10" presetClass="entr" presetSubtype="0" fill="hold" grpId="0" nodeType="afterEffect">
                                  <p:stCondLst>
                                    <p:cond delay="500"/>
                                  </p:stCondLst>
                                  <p:childTnLst>
                                    <p:set>
                                      <p:cBhvr>
                                        <p:cTn id="61" dur="1" fill="hold">
                                          <p:stCondLst>
                                            <p:cond delay="0"/>
                                          </p:stCondLst>
                                        </p:cTn>
                                        <p:tgtEl>
                                          <p:spTgt spid="7">
                                            <p:txEl>
                                              <p:pRg st="5" end="5"/>
                                            </p:txEl>
                                          </p:spTgt>
                                        </p:tgtEl>
                                        <p:attrNameLst>
                                          <p:attrName>style.visibility</p:attrName>
                                        </p:attrNameLst>
                                      </p:cBhvr>
                                      <p:to>
                                        <p:strVal val="visible"/>
                                      </p:to>
                                    </p:set>
                                    <p:animEffect transition="in" filter="fade">
                                      <p:cBhvr>
                                        <p:cTn id="62" dur="500"/>
                                        <p:tgtEl>
                                          <p:spTgt spid="7">
                                            <p:txEl>
                                              <p:pRg st="5" end="5"/>
                                            </p:txEl>
                                          </p:spTgt>
                                        </p:tgtEl>
                                      </p:cBhvr>
                                    </p:animEffect>
                                  </p:childTnLst>
                                </p:cTn>
                              </p:par>
                            </p:childTnLst>
                          </p:cTn>
                        </p:par>
                        <p:par>
                          <p:cTn id="63" fill="hold">
                            <p:stCondLst>
                              <p:cond delay="13500"/>
                            </p:stCondLst>
                            <p:childTnLst>
                              <p:par>
                                <p:cTn id="64" presetID="10" presetClass="entr" presetSubtype="0" fill="hold" grpId="0" nodeType="afterEffect">
                                  <p:stCondLst>
                                    <p:cond delay="500"/>
                                  </p:stCondLst>
                                  <p:childTnLst>
                                    <p:set>
                                      <p:cBhvr>
                                        <p:cTn id="65" dur="1" fill="hold">
                                          <p:stCondLst>
                                            <p:cond delay="0"/>
                                          </p:stCondLst>
                                        </p:cTn>
                                        <p:tgtEl>
                                          <p:spTgt spid="7">
                                            <p:txEl>
                                              <p:pRg st="7" end="7"/>
                                            </p:txEl>
                                          </p:spTgt>
                                        </p:tgtEl>
                                        <p:attrNameLst>
                                          <p:attrName>style.visibility</p:attrName>
                                        </p:attrNameLst>
                                      </p:cBhvr>
                                      <p:to>
                                        <p:strVal val="visible"/>
                                      </p:to>
                                    </p:set>
                                    <p:animEffect transition="in" filter="fade">
                                      <p:cBhvr>
                                        <p:cTn id="66" dur="500"/>
                                        <p:tgtEl>
                                          <p:spTgt spid="7">
                                            <p:txEl>
                                              <p:pRg st="7" end="7"/>
                                            </p:txEl>
                                          </p:spTgt>
                                        </p:tgtEl>
                                      </p:cBhvr>
                                    </p:animEffect>
                                  </p:childTnLst>
                                </p:cTn>
                              </p:par>
                            </p:childTnLst>
                          </p:cTn>
                        </p:par>
                        <p:par>
                          <p:cTn id="67" fill="hold">
                            <p:stCondLst>
                              <p:cond delay="14500"/>
                            </p:stCondLst>
                            <p:childTnLst>
                              <p:par>
                                <p:cTn id="68" presetID="10" presetClass="entr" presetSubtype="0" fill="hold" grpId="0" nodeType="afterEffect">
                                  <p:stCondLst>
                                    <p:cond delay="500"/>
                                  </p:stCondLst>
                                  <p:childTnLst>
                                    <p:set>
                                      <p:cBhvr>
                                        <p:cTn id="69" dur="1" fill="hold">
                                          <p:stCondLst>
                                            <p:cond delay="0"/>
                                          </p:stCondLst>
                                        </p:cTn>
                                        <p:tgtEl>
                                          <p:spTgt spid="7">
                                            <p:txEl>
                                              <p:pRg st="8" end="8"/>
                                            </p:txEl>
                                          </p:spTgt>
                                        </p:tgtEl>
                                        <p:attrNameLst>
                                          <p:attrName>style.visibility</p:attrName>
                                        </p:attrNameLst>
                                      </p:cBhvr>
                                      <p:to>
                                        <p:strVal val="visible"/>
                                      </p:to>
                                    </p:set>
                                    <p:animEffect transition="in" filter="fade">
                                      <p:cBhvr>
                                        <p:cTn id="70" dur="500"/>
                                        <p:tgtEl>
                                          <p:spTgt spid="7">
                                            <p:txEl>
                                              <p:pRg st="8" end="8"/>
                                            </p:txEl>
                                          </p:spTgt>
                                        </p:tgtEl>
                                      </p:cBhvr>
                                    </p:animEffect>
                                  </p:childTnLst>
                                </p:cTn>
                              </p:par>
                            </p:childTnLst>
                          </p:cTn>
                        </p:par>
                        <p:par>
                          <p:cTn id="71" fill="hold">
                            <p:stCondLst>
                              <p:cond delay="15500"/>
                            </p:stCondLst>
                            <p:childTnLst>
                              <p:par>
                                <p:cTn id="72" presetID="10" presetClass="entr" presetSubtype="0" fill="hold" grpId="0" nodeType="afterEffect">
                                  <p:stCondLst>
                                    <p:cond delay="500"/>
                                  </p:stCondLst>
                                  <p:childTnLst>
                                    <p:set>
                                      <p:cBhvr>
                                        <p:cTn id="73" dur="1" fill="hold">
                                          <p:stCondLst>
                                            <p:cond delay="0"/>
                                          </p:stCondLst>
                                        </p:cTn>
                                        <p:tgtEl>
                                          <p:spTgt spid="7">
                                            <p:txEl>
                                              <p:pRg st="9" end="9"/>
                                            </p:txEl>
                                          </p:spTgt>
                                        </p:tgtEl>
                                        <p:attrNameLst>
                                          <p:attrName>style.visibility</p:attrName>
                                        </p:attrNameLst>
                                      </p:cBhvr>
                                      <p:to>
                                        <p:strVal val="visible"/>
                                      </p:to>
                                    </p:set>
                                    <p:animEffect transition="in" filter="fade">
                                      <p:cBhvr>
                                        <p:cTn id="74" dur="500"/>
                                        <p:tgtEl>
                                          <p:spTgt spid="7">
                                            <p:txEl>
                                              <p:pRg st="9" end="9"/>
                                            </p:txEl>
                                          </p:spTgt>
                                        </p:tgtEl>
                                      </p:cBhvr>
                                    </p:animEffect>
                                  </p:childTnLst>
                                </p:cTn>
                              </p:par>
                              <p:par>
                                <p:cTn id="75" presetID="1" presetClass="entr" presetSubtype="0" fill="hold" grpId="0" nodeType="withEffect">
                                  <p:stCondLst>
                                    <p:cond delay="500"/>
                                  </p:stCondLst>
                                  <p:childTnLst>
                                    <p:set>
                                      <p:cBhvr>
                                        <p:cTn id="76" dur="1" fill="hold">
                                          <p:stCondLst>
                                            <p:cond delay="0"/>
                                          </p:stCondLst>
                                        </p:cTn>
                                        <p:tgtEl>
                                          <p:spTgt spid="10"/>
                                        </p:tgtEl>
                                        <p:attrNameLst>
                                          <p:attrName>style.visibility</p:attrName>
                                        </p:attrNameLst>
                                      </p:cBhvr>
                                      <p:to>
                                        <p:strVal val="visible"/>
                                      </p:to>
                                    </p:set>
                                  </p:childTnLst>
                                </p:cTn>
                              </p:par>
                            </p:childTnLst>
                          </p:cTn>
                        </p:par>
                        <p:par>
                          <p:cTn id="77" fill="hold">
                            <p:stCondLst>
                              <p:cond delay="16500"/>
                            </p:stCondLst>
                            <p:childTnLst>
                              <p:par>
                                <p:cTn id="78" presetID="1" presetClass="entr" presetSubtype="0" fill="hold" nodeType="afterEffect">
                                  <p:stCondLst>
                                    <p:cond delay="1000"/>
                                  </p:stCondLst>
                                  <p:childTnLst>
                                    <p:set>
                                      <p:cBhvr>
                                        <p:cTn id="79"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P spid="7" grpId="0" build="p" animBg="1"/>
      <p:bldP spid="5" grpId="1" animBg="1"/>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Vos intérêts</a:t>
            </a:r>
            <a:endParaRPr lang="fr-FR" u="sng" dirty="0"/>
          </a:p>
        </p:txBody>
      </p:sp>
      <p:sp>
        <p:nvSpPr>
          <p:cNvPr id="3" name="Espace réservé du contenu 2"/>
          <p:cNvSpPr>
            <a:spLocks noGrp="1"/>
          </p:cNvSpPr>
          <p:nvPr>
            <p:ph idx="1"/>
          </p:nvPr>
        </p:nvSpPr>
        <p:spPr/>
        <p:txBody>
          <a:bodyPr/>
          <a:lstStyle/>
          <a:p>
            <a:r>
              <a:rPr lang="fr-FR" dirty="0"/>
              <a:t>En </a:t>
            </a:r>
            <a:r>
              <a:rPr lang="fr-FR" dirty="0" smtClean="0"/>
              <a:t>nous finançant</a:t>
            </a:r>
            <a:r>
              <a:rPr lang="fr-FR" dirty="0"/>
              <a:t>, vous avez la possibilité d’avoir un reçu fiscal ouvrant droit à une réduction d'impôt de 66 % du montant du </a:t>
            </a:r>
            <a:r>
              <a:rPr lang="fr-FR" dirty="0" smtClean="0"/>
              <a:t>don, car nous sommes dans un club.</a:t>
            </a:r>
          </a:p>
          <a:p>
            <a:r>
              <a:rPr lang="fr-FR" dirty="0" smtClean="0"/>
              <a:t>Votre logo sera toujours visible sur notre maillot et sur notre fauteuil.</a:t>
            </a:r>
          </a:p>
          <a:p>
            <a:r>
              <a:rPr lang="fr-FR" dirty="0" smtClean="0"/>
              <a:t>Concernant la médiatisation, les championnats de France seront couverts par la presse locale (télévision et écrite) et sur réseaux sociaux (vidéos et photos).</a:t>
            </a:r>
          </a:p>
          <a:p>
            <a:r>
              <a:rPr lang="fr-FR" dirty="0" smtClean="0"/>
              <a:t>Possibilité de matchs en direct sur YouTube.</a:t>
            </a: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761557" y="5380383"/>
            <a:ext cx="783328" cy="783328"/>
          </a:xfrm>
          <a:prstGeom prst="rect">
            <a:avLst/>
          </a:prstGeom>
        </p:spPr>
      </p:pic>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70472" y="5393635"/>
            <a:ext cx="783327" cy="783327"/>
          </a:xfrm>
          <a:prstGeom prst="rect">
            <a:avLst/>
          </a:prstGeom>
        </p:spPr>
      </p:pic>
      <p:sp>
        <p:nvSpPr>
          <p:cNvPr id="6" name="Espace réservé du pied de page 5"/>
          <p:cNvSpPr>
            <a:spLocks noGrp="1"/>
          </p:cNvSpPr>
          <p:nvPr>
            <p:ph type="ftr" sz="quarter" idx="11"/>
          </p:nvPr>
        </p:nvSpPr>
        <p:spPr/>
        <p:txBody>
          <a:bodyPr/>
          <a:lstStyle/>
          <a:p>
            <a:r>
              <a:rPr lang="fr-FR" dirty="0" smtClean="0"/>
              <a:t>Appuyez sur la barre d’espace ou cliquez pour changer de page</a:t>
            </a:r>
            <a:endParaRPr lang="fr-FR" dirty="0"/>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13</a:t>
            </a:fld>
            <a:endParaRPr lang="fr-FR"/>
          </a:p>
        </p:txBody>
      </p:sp>
    </p:spTree>
    <p:extLst>
      <p:ext uri="{BB962C8B-B14F-4D97-AF65-F5344CB8AC3E}">
        <p14:creationId xmlns:p14="http://schemas.microsoft.com/office/powerpoint/2010/main" val="6174383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 presetClass="entr" presetSubtype="0"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4"/>
                                        </p:tgtEl>
                                        <p:attrNameLst>
                                          <p:attrName>style.visibility</p:attrName>
                                        </p:attrNameLst>
                                      </p:cBhvr>
                                      <p:to>
                                        <p:strVal val="visible"/>
                                      </p:to>
                                    </p:set>
                                  </p:childTnLst>
                                </p:cTn>
                              </p:par>
                            </p:childTnLst>
                          </p:cTn>
                        </p:par>
                        <p:par>
                          <p:cTn id="32" fill="hold">
                            <p:stCondLst>
                              <p:cond delay="5000"/>
                            </p:stCondLst>
                            <p:childTnLst>
                              <p:par>
                                <p:cTn id="33" presetID="1" presetClass="entr" presetSubtype="0" fill="hold" nodeType="afterEffect">
                                  <p:stCondLst>
                                    <p:cond delay="1000"/>
                                  </p:stCondLst>
                                  <p:childTnLst>
                                    <p:set>
                                      <p:cBhvr>
                                        <p:cTn id="3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Comment nous joindre ?</a:t>
            </a:r>
            <a:endParaRPr lang="fr-FR" u="sng" dirty="0"/>
          </a:p>
        </p:txBody>
      </p:sp>
      <p:sp>
        <p:nvSpPr>
          <p:cNvPr id="3" name="Espace réservé du contenu 2"/>
          <p:cNvSpPr>
            <a:spLocks noGrp="1"/>
          </p:cNvSpPr>
          <p:nvPr>
            <p:ph idx="1"/>
          </p:nvPr>
        </p:nvSpPr>
        <p:spPr/>
        <p:txBody>
          <a:bodyPr>
            <a:normAutofit fontScale="85000" lnSpcReduction="20000"/>
          </a:bodyPr>
          <a:lstStyle/>
          <a:p>
            <a:pPr marL="0" indent="0" algn="ctr">
              <a:buNone/>
            </a:pPr>
            <a:r>
              <a:rPr lang="fr-FR" b="1" dirty="0"/>
              <a:t>Antoine </a:t>
            </a:r>
            <a:r>
              <a:rPr lang="fr-FR" b="1" dirty="0" smtClean="0"/>
              <a:t>DEFOSSE</a:t>
            </a:r>
            <a:br>
              <a:rPr lang="fr-FR" b="1" dirty="0" smtClean="0"/>
            </a:br>
            <a:endParaRPr lang="fr-FR" b="1" dirty="0" smtClean="0"/>
          </a:p>
          <a:p>
            <a:pPr marL="0" indent="0" algn="ctr">
              <a:buNone/>
            </a:pPr>
            <a:r>
              <a:rPr lang="fr-FR" dirty="0" smtClean="0"/>
              <a:t>Chargé </a:t>
            </a:r>
            <a:r>
              <a:rPr lang="fr-FR" dirty="0"/>
              <a:t>de développement et de la politique sportive du SAM Omnisports </a:t>
            </a:r>
            <a:endParaRPr lang="fr-FR" dirty="0" smtClean="0"/>
          </a:p>
          <a:p>
            <a:pPr marL="0" indent="0" algn="ctr">
              <a:buNone/>
            </a:pPr>
            <a:r>
              <a:rPr lang="fr-FR" dirty="0" smtClean="0"/>
              <a:t>Responsable </a:t>
            </a:r>
            <a:r>
              <a:rPr lang="fr-FR" dirty="0"/>
              <a:t>du SAM Cohésion </a:t>
            </a:r>
            <a:r>
              <a:rPr lang="fr-FR" dirty="0" smtClean="0"/>
              <a:t>sociale</a:t>
            </a:r>
            <a:br>
              <a:rPr lang="fr-FR" dirty="0" smtClean="0"/>
            </a:br>
            <a:endParaRPr lang="fr-FR" dirty="0" smtClean="0"/>
          </a:p>
          <a:p>
            <a:pPr marL="0" indent="0" algn="ctr">
              <a:buNone/>
            </a:pPr>
            <a:r>
              <a:rPr lang="fr-FR" dirty="0" smtClean="0"/>
              <a:t>55 </a:t>
            </a:r>
            <a:r>
              <a:rPr lang="fr-FR" dirty="0"/>
              <a:t>Avenue du Maréchal de Lattre de </a:t>
            </a:r>
            <a:r>
              <a:rPr lang="fr-FR" dirty="0" smtClean="0"/>
              <a:t>Tassigny</a:t>
            </a:r>
          </a:p>
          <a:p>
            <a:pPr marL="0" indent="0" algn="ctr">
              <a:buNone/>
            </a:pPr>
            <a:r>
              <a:rPr lang="fr-FR" dirty="0" smtClean="0"/>
              <a:t>33700 </a:t>
            </a:r>
            <a:r>
              <a:rPr lang="fr-FR" dirty="0"/>
              <a:t>Mérignac</a:t>
            </a:r>
          </a:p>
          <a:p>
            <a:pPr marL="0" indent="0" algn="ctr">
              <a:buNone/>
            </a:pPr>
            <a:r>
              <a:rPr lang="fr-FR" dirty="0" smtClean="0"/>
              <a:t>Tél</a:t>
            </a:r>
            <a:r>
              <a:rPr lang="fr-FR" dirty="0"/>
              <a:t>. : 05.56.47.44.70</a:t>
            </a:r>
          </a:p>
          <a:p>
            <a:pPr marL="0" indent="0" algn="ctr">
              <a:buNone/>
            </a:pPr>
            <a:r>
              <a:rPr lang="fr-FR" dirty="0"/>
              <a:t>Port : 07.81.82.13.46</a:t>
            </a:r>
          </a:p>
          <a:p>
            <a:pPr marL="0" indent="0" algn="ctr">
              <a:buNone/>
            </a:pPr>
            <a:r>
              <a:rPr lang="fr-FR" dirty="0"/>
              <a:t>Courriel : </a:t>
            </a:r>
            <a:r>
              <a:rPr lang="fr-FR" dirty="0" smtClean="0">
                <a:hlinkClick r:id="rId2"/>
              </a:rPr>
              <a:t>sam.adefosse@free.fr</a:t>
            </a:r>
            <a:endParaRPr lang="fr-FR" dirty="0" smtClean="0"/>
          </a:p>
          <a:p>
            <a:pPr marL="0" indent="0" algn="ctr">
              <a:buNone/>
            </a:pPr>
            <a:endParaRPr lang="fr-FR" i="1" dirty="0" smtClean="0"/>
          </a:p>
          <a:p>
            <a:pPr marL="0" indent="0" algn="r">
              <a:buNone/>
            </a:pPr>
            <a:r>
              <a:rPr lang="fr-FR" dirty="0"/>
              <a:t>Vous pouvez </a:t>
            </a:r>
            <a:r>
              <a:rPr lang="fr-FR" dirty="0" smtClean="0"/>
              <a:t>nous </a:t>
            </a:r>
            <a:r>
              <a:rPr lang="fr-FR" dirty="0"/>
              <a:t>suivre sur </a:t>
            </a:r>
          </a:p>
        </p:txBody>
      </p:sp>
      <p:pic>
        <p:nvPicPr>
          <p:cNvPr id="5" name="Image 4">
            <a:hlinkClick r:id="rId3"/>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268027" y="5653313"/>
            <a:ext cx="374717" cy="374717"/>
          </a:xfrm>
          <a:prstGeom prst="rect">
            <a:avLst/>
          </a:prstGeom>
        </p:spPr>
      </p:pic>
      <p:sp>
        <p:nvSpPr>
          <p:cNvPr id="4" name="Espace réservé du pied de page 3"/>
          <p:cNvSpPr>
            <a:spLocks noGrp="1"/>
          </p:cNvSpPr>
          <p:nvPr>
            <p:ph type="ftr" sz="quarter" idx="11"/>
          </p:nvPr>
        </p:nvSpPr>
        <p:spPr/>
        <p:txBody>
          <a:bodyPr/>
          <a:lstStyle/>
          <a:p>
            <a:r>
              <a:rPr lang="fr-FR" dirty="0" smtClean="0"/>
              <a:t>Appuyez sur la barre d’espace ou cliquez pour changer de page</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14</a:t>
            </a:fld>
            <a:endParaRPr lang="fr-FR"/>
          </a:p>
        </p:txBody>
      </p:sp>
      <p:pic>
        <p:nvPicPr>
          <p:cNvPr id="7" name="Imag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962984" y="602457"/>
            <a:ext cx="1830253" cy="1800000"/>
          </a:xfrm>
          <a:prstGeom prst="rect">
            <a:avLst/>
          </a:prstGeom>
        </p:spPr>
      </p:pic>
    </p:spTree>
    <p:extLst>
      <p:ext uri="{BB962C8B-B14F-4D97-AF65-F5344CB8AC3E}">
        <p14:creationId xmlns:p14="http://schemas.microsoft.com/office/powerpoint/2010/main" val="41536294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 presetClass="entr" presetSubtype="0" fill="hold" grpId="0" nodeType="afterEffect">
                                  <p:stCondLst>
                                    <p:cond delay="500"/>
                                  </p:stCondLst>
                                  <p:childTnLst>
                                    <p:set>
                                      <p:cBhvr>
                                        <p:cTn id="13" dur="1" fill="hold">
                                          <p:stCondLst>
                                            <p:cond delay="499"/>
                                          </p:stCondLst>
                                        </p:cTn>
                                        <p:tgtEl>
                                          <p:spTgt spid="3">
                                            <p:txEl>
                                              <p:pRg st="0" end="0"/>
                                            </p:txEl>
                                          </p:spTgt>
                                        </p:tgtEl>
                                        <p:attrNameLst>
                                          <p:attrName>style.visibility</p:attrName>
                                        </p:attrNameLst>
                                      </p:cBhvr>
                                      <p:to>
                                        <p:strVal val="visible"/>
                                      </p:to>
                                    </p:set>
                                  </p:childTnLst>
                                </p:cTn>
                              </p:par>
                            </p:childTnLst>
                          </p:cTn>
                        </p:par>
                        <p:par>
                          <p:cTn id="14" fill="hold">
                            <p:stCondLst>
                              <p:cond delay="2000"/>
                            </p:stCondLst>
                            <p:childTnLst>
                              <p:par>
                                <p:cTn id="15" presetID="1" presetClass="entr" presetSubtype="0" fill="hold" grpId="0" nodeType="afterEffect">
                                  <p:stCondLst>
                                    <p:cond delay="500"/>
                                  </p:stCondLst>
                                  <p:childTnLst>
                                    <p:set>
                                      <p:cBhvr>
                                        <p:cTn id="16" dur="1" fill="hold">
                                          <p:stCondLst>
                                            <p:cond delay="499"/>
                                          </p:stCondLst>
                                        </p:cTn>
                                        <p:tgtEl>
                                          <p:spTgt spid="3">
                                            <p:txEl>
                                              <p:pRg st="1" end="1"/>
                                            </p:txEl>
                                          </p:spTgt>
                                        </p:tgtEl>
                                        <p:attrNameLst>
                                          <p:attrName>style.visibility</p:attrName>
                                        </p:attrNameLst>
                                      </p:cBhvr>
                                      <p:to>
                                        <p:strVal val="visible"/>
                                      </p:to>
                                    </p:set>
                                  </p:childTnLst>
                                </p:cTn>
                              </p:par>
                            </p:childTnLst>
                          </p:cTn>
                        </p:par>
                        <p:par>
                          <p:cTn id="17" fill="hold">
                            <p:stCondLst>
                              <p:cond delay="3000"/>
                            </p:stCondLst>
                            <p:childTnLst>
                              <p:par>
                                <p:cTn id="18" presetID="1" presetClass="entr" presetSubtype="0" fill="hold" grpId="0" nodeType="afterEffect">
                                  <p:stCondLst>
                                    <p:cond delay="500"/>
                                  </p:stCondLst>
                                  <p:childTnLst>
                                    <p:set>
                                      <p:cBhvr>
                                        <p:cTn id="19" dur="1" fill="hold">
                                          <p:stCondLst>
                                            <p:cond delay="499"/>
                                          </p:stCondLst>
                                        </p:cTn>
                                        <p:tgtEl>
                                          <p:spTgt spid="3">
                                            <p:txEl>
                                              <p:pRg st="2" end="2"/>
                                            </p:txEl>
                                          </p:spTgt>
                                        </p:tgtEl>
                                        <p:attrNameLst>
                                          <p:attrName>style.visibility</p:attrName>
                                        </p:attrNameLst>
                                      </p:cBhvr>
                                      <p:to>
                                        <p:strVal val="visible"/>
                                      </p:to>
                                    </p:set>
                                  </p:childTnLst>
                                </p:cTn>
                              </p:par>
                            </p:childTnLst>
                          </p:cTn>
                        </p:par>
                        <p:par>
                          <p:cTn id="20" fill="hold">
                            <p:stCondLst>
                              <p:cond delay="4000"/>
                            </p:stCondLst>
                            <p:childTnLst>
                              <p:par>
                                <p:cTn id="21" presetID="1" presetClass="entr" presetSubtype="0" fill="hold" grpId="0" nodeType="afterEffect">
                                  <p:stCondLst>
                                    <p:cond delay="500"/>
                                  </p:stCondLst>
                                  <p:childTnLst>
                                    <p:set>
                                      <p:cBhvr>
                                        <p:cTn id="22" dur="1" fill="hold">
                                          <p:stCondLst>
                                            <p:cond delay="499"/>
                                          </p:stCondLst>
                                        </p:cTn>
                                        <p:tgtEl>
                                          <p:spTgt spid="3">
                                            <p:txEl>
                                              <p:pRg st="3" end="3"/>
                                            </p:txEl>
                                          </p:spTgt>
                                        </p:tgtEl>
                                        <p:attrNameLst>
                                          <p:attrName>style.visibility</p:attrName>
                                        </p:attrNameLst>
                                      </p:cBhvr>
                                      <p:to>
                                        <p:strVal val="visible"/>
                                      </p:to>
                                    </p:set>
                                  </p:childTnLst>
                                </p:cTn>
                              </p:par>
                            </p:childTnLst>
                          </p:cTn>
                        </p:par>
                        <p:par>
                          <p:cTn id="23" fill="hold">
                            <p:stCondLst>
                              <p:cond delay="5000"/>
                            </p:stCondLst>
                            <p:childTnLst>
                              <p:par>
                                <p:cTn id="24" presetID="1" presetClass="entr" presetSubtype="0" fill="hold" grpId="0" nodeType="afterEffect">
                                  <p:stCondLst>
                                    <p:cond delay="500"/>
                                  </p:stCondLst>
                                  <p:childTnLst>
                                    <p:set>
                                      <p:cBhvr>
                                        <p:cTn id="25" dur="1" fill="hold">
                                          <p:stCondLst>
                                            <p:cond delay="499"/>
                                          </p:stCondLst>
                                        </p:cTn>
                                        <p:tgtEl>
                                          <p:spTgt spid="3">
                                            <p:txEl>
                                              <p:pRg st="4" end="4"/>
                                            </p:txEl>
                                          </p:spTgt>
                                        </p:tgtEl>
                                        <p:attrNameLst>
                                          <p:attrName>style.visibility</p:attrName>
                                        </p:attrNameLst>
                                      </p:cBhvr>
                                      <p:to>
                                        <p:strVal val="visible"/>
                                      </p:to>
                                    </p:set>
                                  </p:childTnLst>
                                </p:cTn>
                              </p:par>
                            </p:childTnLst>
                          </p:cTn>
                        </p:par>
                        <p:par>
                          <p:cTn id="26" fill="hold">
                            <p:stCondLst>
                              <p:cond delay="6000"/>
                            </p:stCondLst>
                            <p:childTnLst>
                              <p:par>
                                <p:cTn id="27" presetID="1" presetClass="entr" presetSubtype="0" fill="hold" grpId="0" nodeType="afterEffect">
                                  <p:stCondLst>
                                    <p:cond delay="500"/>
                                  </p:stCondLst>
                                  <p:childTnLst>
                                    <p:set>
                                      <p:cBhvr>
                                        <p:cTn id="28" dur="1" fill="hold">
                                          <p:stCondLst>
                                            <p:cond delay="499"/>
                                          </p:stCondLst>
                                        </p:cTn>
                                        <p:tgtEl>
                                          <p:spTgt spid="3">
                                            <p:txEl>
                                              <p:pRg st="5" end="5"/>
                                            </p:txEl>
                                          </p:spTgt>
                                        </p:tgtEl>
                                        <p:attrNameLst>
                                          <p:attrName>style.visibility</p:attrName>
                                        </p:attrNameLst>
                                      </p:cBhvr>
                                      <p:to>
                                        <p:strVal val="visible"/>
                                      </p:to>
                                    </p:set>
                                  </p:childTnLst>
                                </p:cTn>
                              </p:par>
                            </p:childTnLst>
                          </p:cTn>
                        </p:par>
                        <p:par>
                          <p:cTn id="29" fill="hold">
                            <p:stCondLst>
                              <p:cond delay="7000"/>
                            </p:stCondLst>
                            <p:childTnLst>
                              <p:par>
                                <p:cTn id="30" presetID="1" presetClass="entr" presetSubtype="0" fill="hold" grpId="0" nodeType="afterEffect">
                                  <p:stCondLst>
                                    <p:cond delay="500"/>
                                  </p:stCondLst>
                                  <p:childTnLst>
                                    <p:set>
                                      <p:cBhvr>
                                        <p:cTn id="31" dur="1" fill="hold">
                                          <p:stCondLst>
                                            <p:cond delay="499"/>
                                          </p:stCondLst>
                                        </p:cTn>
                                        <p:tgtEl>
                                          <p:spTgt spid="3">
                                            <p:txEl>
                                              <p:pRg st="6" end="6"/>
                                            </p:txEl>
                                          </p:spTgt>
                                        </p:tgtEl>
                                        <p:attrNameLst>
                                          <p:attrName>style.visibility</p:attrName>
                                        </p:attrNameLst>
                                      </p:cBhvr>
                                      <p:to>
                                        <p:strVal val="visible"/>
                                      </p:to>
                                    </p:set>
                                  </p:childTnLst>
                                </p:cTn>
                              </p:par>
                            </p:childTnLst>
                          </p:cTn>
                        </p:par>
                        <p:par>
                          <p:cTn id="32" fill="hold">
                            <p:stCondLst>
                              <p:cond delay="8000"/>
                            </p:stCondLst>
                            <p:childTnLst>
                              <p:par>
                                <p:cTn id="33" presetID="1" presetClass="entr" presetSubtype="0" fill="hold" grpId="0" nodeType="afterEffect">
                                  <p:stCondLst>
                                    <p:cond delay="500"/>
                                  </p:stCondLst>
                                  <p:childTnLst>
                                    <p:set>
                                      <p:cBhvr>
                                        <p:cTn id="34" dur="1" fill="hold">
                                          <p:stCondLst>
                                            <p:cond delay="499"/>
                                          </p:stCondLst>
                                        </p:cTn>
                                        <p:tgtEl>
                                          <p:spTgt spid="3">
                                            <p:txEl>
                                              <p:pRg st="7" end="7"/>
                                            </p:txEl>
                                          </p:spTgt>
                                        </p:tgtEl>
                                        <p:attrNameLst>
                                          <p:attrName>style.visibility</p:attrName>
                                        </p:attrNameLst>
                                      </p:cBhvr>
                                      <p:to>
                                        <p:strVal val="visible"/>
                                      </p:to>
                                    </p:set>
                                  </p:childTnLst>
                                </p:cTn>
                              </p:par>
                            </p:childTnLst>
                          </p:cTn>
                        </p:par>
                        <p:par>
                          <p:cTn id="35" fill="hold">
                            <p:stCondLst>
                              <p:cond delay="9000"/>
                            </p:stCondLst>
                            <p:childTnLst>
                              <p:par>
                                <p:cTn id="36" presetID="1" presetClass="entr" presetSubtype="0" fill="hold" grpId="0" nodeType="afterEffect">
                                  <p:stCondLst>
                                    <p:cond delay="500"/>
                                  </p:stCondLst>
                                  <p:childTnLst>
                                    <p:set>
                                      <p:cBhvr>
                                        <p:cTn id="37" dur="1" fill="hold">
                                          <p:stCondLst>
                                            <p:cond delay="499"/>
                                          </p:stCondLst>
                                        </p:cTn>
                                        <p:tgtEl>
                                          <p:spTgt spid="3">
                                            <p:txEl>
                                              <p:pRg st="9" end="9"/>
                                            </p:txEl>
                                          </p:spTgt>
                                        </p:tgtEl>
                                        <p:attrNameLst>
                                          <p:attrName>style.visibility</p:attrName>
                                        </p:attrNameLst>
                                      </p:cBhvr>
                                      <p:to>
                                        <p:strVal val="visible"/>
                                      </p:to>
                                    </p:set>
                                  </p:childTnLst>
                                </p:cTn>
                              </p:par>
                              <p:par>
                                <p:cTn id="38" presetID="1" presetClass="entr" presetSubtype="0" fill="hold" nodeType="withEffect">
                                  <p:stCondLst>
                                    <p:cond delay="1000"/>
                                  </p:stCondLst>
                                  <p:childTnLst>
                                    <p:set>
                                      <p:cBhvr>
                                        <p:cTn id="39" dur="1" fill="hold">
                                          <p:stCondLst>
                                            <p:cond delay="0"/>
                                          </p:stCondLst>
                                        </p:cTn>
                                        <p:tgtEl>
                                          <p:spTgt spid="5"/>
                                        </p:tgtEl>
                                        <p:attrNameLst>
                                          <p:attrName>style.visibility</p:attrName>
                                        </p:attrNameLst>
                                      </p:cBhvr>
                                      <p:to>
                                        <p:strVal val="visible"/>
                                      </p:to>
                                    </p:set>
                                  </p:childTnLst>
                                </p:cTn>
                              </p:par>
                            </p:childTnLst>
                          </p:cTn>
                        </p:par>
                        <p:par>
                          <p:cTn id="40" fill="hold">
                            <p:stCondLst>
                              <p:cond delay="10000"/>
                            </p:stCondLst>
                            <p:childTnLst>
                              <p:par>
                                <p:cTn id="41" presetID="21" presetClass="entr" presetSubtype="8"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heel(8)">
                                      <p:cBhvr>
                                        <p:cTn id="43" dur="1500"/>
                                        <p:tgtEl>
                                          <p:spTgt spid="7"/>
                                        </p:tgtEl>
                                      </p:cBhvr>
                                    </p:animEffect>
                                  </p:childTnLst>
                                </p:cTn>
                              </p:par>
                            </p:childTnLst>
                          </p:cTn>
                        </p:par>
                        <p:par>
                          <p:cTn id="44" fill="hold">
                            <p:stCondLst>
                              <p:cond delay="11500"/>
                            </p:stCondLst>
                            <p:childTnLst>
                              <p:par>
                                <p:cTn id="45" presetID="1" presetClass="entr" presetSubtype="0" fill="hold" grpId="0" nodeType="afterEffect">
                                  <p:stCondLst>
                                    <p:cond delay="1000"/>
                                  </p:stCondLst>
                                  <p:childTnLst>
                                    <p:set>
                                      <p:cBhvr>
                                        <p:cTn id="4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5"/>
            <a:ext cx="10515600" cy="5256741"/>
          </a:xfrm>
        </p:spPr>
        <p:txBody>
          <a:bodyPr>
            <a:normAutofit/>
          </a:bodyPr>
          <a:lstStyle/>
          <a:p>
            <a:pPr algn="ctr"/>
            <a:r>
              <a:rPr lang="fr-FR" sz="5400" b="1" dirty="0" smtClean="0"/>
              <a:t>Merci pour votre soutien</a:t>
            </a:r>
            <a:br>
              <a:rPr lang="fr-FR" sz="5400" b="1" dirty="0" smtClean="0"/>
            </a:br>
            <a:r>
              <a:rPr lang="fr-FR" sz="5400" b="1" dirty="0" smtClean="0"/>
              <a:t/>
            </a:r>
            <a:br>
              <a:rPr lang="fr-FR" sz="5400" b="1" dirty="0" smtClean="0"/>
            </a:br>
            <a:r>
              <a:rPr lang="fr-FR" sz="5400" b="1" dirty="0"/>
              <a:t/>
            </a:r>
            <a:br>
              <a:rPr lang="fr-FR" sz="5400" b="1" dirty="0"/>
            </a:br>
            <a:r>
              <a:rPr lang="fr-FR" sz="5400" b="1" dirty="0" smtClean="0"/>
              <a:t/>
            </a:r>
            <a:br>
              <a:rPr lang="fr-FR" sz="5400" b="1" dirty="0" smtClean="0"/>
            </a:br>
            <a:r>
              <a:rPr lang="fr-FR" sz="5400" b="1" dirty="0" smtClean="0"/>
              <a:t/>
            </a:r>
            <a:br>
              <a:rPr lang="fr-FR" sz="5400" b="1" dirty="0" smtClean="0"/>
            </a:br>
            <a:r>
              <a:rPr lang="fr-FR" sz="5400" b="1" dirty="0" smtClean="0"/>
              <a:t>pour notre projet sportif</a:t>
            </a:r>
            <a:endParaRPr lang="fr-FR" sz="5400" b="1" dirty="0"/>
          </a:p>
        </p:txBody>
      </p:sp>
      <p:sp>
        <p:nvSpPr>
          <p:cNvPr id="3" name="Espace réservé du contenu 2"/>
          <p:cNvSpPr>
            <a:spLocks noGrp="1"/>
          </p:cNvSpPr>
          <p:nvPr>
            <p:ph idx="1"/>
          </p:nvPr>
        </p:nvSpPr>
        <p:spPr>
          <a:xfrm>
            <a:off x="1625601" y="6062131"/>
            <a:ext cx="9567332" cy="402696"/>
          </a:xfrm>
        </p:spPr>
        <p:txBody>
          <a:bodyPr>
            <a:normAutofit fontScale="70000" lnSpcReduction="20000"/>
          </a:bodyPr>
          <a:lstStyle/>
          <a:p>
            <a:pPr marL="0" indent="0" algn="r">
              <a:lnSpc>
                <a:spcPct val="120000"/>
              </a:lnSpc>
              <a:spcBef>
                <a:spcPts val="0"/>
              </a:spcBef>
              <a:buNone/>
            </a:pPr>
            <a:r>
              <a:rPr lang="fr-FR" dirty="0" smtClean="0"/>
              <a:t>Alice, Amélie, Arnaud et Christophe</a:t>
            </a: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2400" y="1744337"/>
            <a:ext cx="4267200" cy="2400300"/>
          </a:xfrm>
          <a:prstGeom prst="rect">
            <a:avLst/>
          </a:prstGeom>
        </p:spPr>
      </p:pic>
      <p:sp>
        <p:nvSpPr>
          <p:cNvPr id="5" name="Espace réservé du pied de page 4"/>
          <p:cNvSpPr>
            <a:spLocks noGrp="1"/>
          </p:cNvSpPr>
          <p:nvPr>
            <p:ph type="ftr" sz="quarter" idx="11"/>
          </p:nvPr>
        </p:nvSpPr>
        <p:spPr/>
        <p:txBody>
          <a:bodyPr/>
          <a:lstStyle/>
          <a:p>
            <a:r>
              <a:rPr lang="fr-FR" dirty="0" smtClean="0"/>
              <a:t>Appuyez sur la barre d’espace ou cliquez pour changer de page</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15</a:t>
            </a:fld>
            <a:endParaRPr lang="fr-FR" dirty="0"/>
          </a:p>
        </p:txBody>
      </p:sp>
      <p:pic>
        <p:nvPicPr>
          <p:cNvPr id="7" name="Image 6">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8900000">
            <a:off x="1923508" y="2042571"/>
            <a:ext cx="1440000" cy="1440000"/>
          </a:xfrm>
          <a:prstGeom prst="rect">
            <a:avLst/>
          </a:prstGeom>
        </p:spPr>
      </p:pic>
      <p:pic>
        <p:nvPicPr>
          <p:cNvPr id="8" name="Image 7">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2700000">
            <a:off x="9359863" y="1973577"/>
            <a:ext cx="1244673" cy="1440000"/>
          </a:xfrm>
          <a:prstGeom prst="rect">
            <a:avLst/>
          </a:prstGeom>
        </p:spPr>
      </p:pic>
    </p:spTree>
    <p:extLst>
      <p:ext uri="{BB962C8B-B14F-4D97-AF65-F5344CB8AC3E}">
        <p14:creationId xmlns:p14="http://schemas.microsoft.com/office/powerpoint/2010/main" val="13816559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par>
                          <p:cTn id="10" fill="hold">
                            <p:stCondLst>
                              <p:cond delay="2000"/>
                            </p:stCondLst>
                            <p:childTnLst>
                              <p:par>
                                <p:cTn id="11" presetID="53" presetClass="entr" presetSubtype="16"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p:cTn id="13" dur="500" fill="hold"/>
                                        <p:tgtEl>
                                          <p:spTgt spid="4"/>
                                        </p:tgtEl>
                                        <p:attrNameLst>
                                          <p:attrName>ppt_w</p:attrName>
                                        </p:attrNameLst>
                                      </p:cBhvr>
                                      <p:tavLst>
                                        <p:tav tm="0">
                                          <p:val>
                                            <p:fltVal val="0"/>
                                          </p:val>
                                        </p:tav>
                                        <p:tav tm="100000">
                                          <p:val>
                                            <p:strVal val="#ppt_w"/>
                                          </p:val>
                                        </p:tav>
                                      </p:tavLst>
                                    </p:anim>
                                    <p:anim calcmode="lin" valueType="num">
                                      <p:cBhvr>
                                        <p:cTn id="14" dur="500" fill="hold"/>
                                        <p:tgtEl>
                                          <p:spTgt spid="4"/>
                                        </p:tgtEl>
                                        <p:attrNameLst>
                                          <p:attrName>ppt_h</p:attrName>
                                        </p:attrNameLst>
                                      </p:cBhvr>
                                      <p:tavLst>
                                        <p:tav tm="0">
                                          <p:val>
                                            <p:fltVal val="0"/>
                                          </p:val>
                                        </p:tav>
                                        <p:tav tm="100000">
                                          <p:val>
                                            <p:strVal val="#ppt_h"/>
                                          </p:val>
                                        </p:tav>
                                      </p:tavLst>
                                    </p:anim>
                                    <p:animEffect transition="in" filter="fade">
                                      <p:cBhvr>
                                        <p:cTn id="15" dur="500"/>
                                        <p:tgtEl>
                                          <p:spTgt spid="4"/>
                                        </p:tgtEl>
                                      </p:cBhvr>
                                    </p:animEffect>
                                  </p:childTnLst>
                                </p:cTn>
                              </p:par>
                            </p:childTnLst>
                          </p:cTn>
                        </p:par>
                        <p:par>
                          <p:cTn id="16" fill="hold">
                            <p:stCondLst>
                              <p:cond delay="2500"/>
                            </p:stCondLst>
                            <p:childTnLst>
                              <p:par>
                                <p:cTn id="17" presetID="45" presetClass="entr" presetSubtype="0" fill="hold" nodeType="afterEffect">
                                  <p:stCondLst>
                                    <p:cond delay="50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2000"/>
                                        <p:tgtEl>
                                          <p:spTgt spid="7"/>
                                        </p:tgtEl>
                                      </p:cBhvr>
                                    </p:animEffect>
                                    <p:anim calcmode="lin" valueType="num">
                                      <p:cBhvr>
                                        <p:cTn id="20" dur="2000" fill="hold"/>
                                        <p:tgtEl>
                                          <p:spTgt spid="7"/>
                                        </p:tgtEl>
                                        <p:attrNameLst>
                                          <p:attrName>ppt_w</p:attrName>
                                        </p:attrNameLst>
                                      </p:cBhvr>
                                      <p:tavLst>
                                        <p:tav tm="0" fmla="#ppt_w*sin(2.5*pi*$)">
                                          <p:val>
                                            <p:fltVal val="0"/>
                                          </p:val>
                                        </p:tav>
                                        <p:tav tm="100000">
                                          <p:val>
                                            <p:fltVal val="1"/>
                                          </p:val>
                                        </p:tav>
                                      </p:tavLst>
                                    </p:anim>
                                    <p:anim calcmode="lin" valueType="num">
                                      <p:cBhvr>
                                        <p:cTn id="21" dur="2000" fill="hold"/>
                                        <p:tgtEl>
                                          <p:spTgt spid="7"/>
                                        </p:tgtEl>
                                        <p:attrNameLst>
                                          <p:attrName>ppt_h</p:attrName>
                                        </p:attrNameLst>
                                      </p:cBhvr>
                                      <p:tavLst>
                                        <p:tav tm="0">
                                          <p:val>
                                            <p:strVal val="#ppt_h"/>
                                          </p:val>
                                        </p:tav>
                                        <p:tav tm="100000">
                                          <p:val>
                                            <p:strVal val="#ppt_h"/>
                                          </p:val>
                                        </p:tav>
                                      </p:tavLst>
                                    </p:anim>
                                  </p:childTnLst>
                                </p:cTn>
                              </p:par>
                              <p:par>
                                <p:cTn id="22" presetID="45" presetClass="entr" presetSubtype="0" fill="hold" nodeType="withEffect">
                                  <p:stCondLst>
                                    <p:cond delay="500"/>
                                  </p:stCondLst>
                                  <p:childTnLst>
                                    <p:set>
                                      <p:cBhvr>
                                        <p:cTn id="23" dur="1" fill="hold">
                                          <p:stCondLst>
                                            <p:cond delay="0"/>
                                          </p:stCondLst>
                                        </p:cTn>
                                        <p:tgtEl>
                                          <p:spTgt spid="8"/>
                                        </p:tgtEl>
                                        <p:attrNameLst>
                                          <p:attrName>style.visibility</p:attrName>
                                        </p:attrNameLst>
                                      </p:cBhvr>
                                      <p:to>
                                        <p:strVal val="visible"/>
                                      </p:to>
                                    </p:set>
                                    <p:animEffect transition="in" filter="fade">
                                      <p:cBhvr>
                                        <p:cTn id="24" dur="2000"/>
                                        <p:tgtEl>
                                          <p:spTgt spid="8"/>
                                        </p:tgtEl>
                                      </p:cBhvr>
                                    </p:animEffect>
                                    <p:anim calcmode="lin" valueType="num">
                                      <p:cBhvr>
                                        <p:cTn id="25" dur="2000" fill="hold"/>
                                        <p:tgtEl>
                                          <p:spTgt spid="8"/>
                                        </p:tgtEl>
                                        <p:attrNameLst>
                                          <p:attrName>ppt_w</p:attrName>
                                        </p:attrNameLst>
                                      </p:cBhvr>
                                      <p:tavLst>
                                        <p:tav tm="0" fmla="#ppt_w*sin(2.5*pi*$)">
                                          <p:val>
                                            <p:fltVal val="0"/>
                                          </p:val>
                                        </p:tav>
                                        <p:tav tm="100000">
                                          <p:val>
                                            <p:fltVal val="1"/>
                                          </p:val>
                                        </p:tav>
                                      </p:tavLst>
                                    </p:anim>
                                    <p:anim calcmode="lin" valueType="num">
                                      <p:cBhvr>
                                        <p:cTn id="26" dur="2000" fill="hold"/>
                                        <p:tgtEl>
                                          <p:spTgt spid="8"/>
                                        </p:tgtEl>
                                        <p:attrNameLst>
                                          <p:attrName>ppt_h</p:attrName>
                                        </p:attrNameLst>
                                      </p:cBhvr>
                                      <p:tavLst>
                                        <p:tav tm="0">
                                          <p:val>
                                            <p:strVal val="#ppt_h"/>
                                          </p:val>
                                        </p:tav>
                                        <p:tav tm="100000">
                                          <p:val>
                                            <p:strVal val="#ppt_h"/>
                                          </p:val>
                                        </p:tav>
                                      </p:tavLst>
                                    </p:anim>
                                  </p:childTnLst>
                                </p:cTn>
                              </p:par>
                            </p:childTnLst>
                          </p:cTn>
                        </p:par>
                        <p:par>
                          <p:cTn id="27" fill="hold">
                            <p:stCondLst>
                              <p:cond delay="5000"/>
                            </p:stCondLst>
                            <p:childTnLst>
                              <p:par>
                                <p:cTn id="28" presetID="22" presetClass="entr" presetSubtype="8" fill="hold" grpId="0" nodeType="afterEffect">
                                  <p:stCondLst>
                                    <p:cond delay="0"/>
                                  </p:stCondLst>
                                  <p:childTnLst>
                                    <p:set>
                                      <p:cBhvr>
                                        <p:cTn id="29" dur="1" fill="hold">
                                          <p:stCondLst>
                                            <p:cond delay="0"/>
                                          </p:stCondLst>
                                        </p:cTn>
                                        <p:tgtEl>
                                          <p:spTgt spid="3">
                                            <p:txEl>
                                              <p:pRg st="0" end="0"/>
                                            </p:txEl>
                                          </p:spTgt>
                                        </p:tgtEl>
                                        <p:attrNameLst>
                                          <p:attrName>style.visibility</p:attrName>
                                        </p:attrNameLst>
                                      </p:cBhvr>
                                      <p:to>
                                        <p:strVal val="visible"/>
                                      </p:to>
                                    </p:set>
                                    <p:animEffect transition="in" filter="wipe(left)">
                                      <p:cBhvr>
                                        <p:cTn id="30" dur="500"/>
                                        <p:tgtEl>
                                          <p:spTgt spid="3">
                                            <p:txEl>
                                              <p:pRg st="0" end="0"/>
                                            </p:txEl>
                                          </p:spTgt>
                                        </p:tgtEl>
                                      </p:cBhvr>
                                    </p:animEffect>
                                  </p:childTnLst>
                                </p:cTn>
                              </p:par>
                            </p:childTnLst>
                          </p:cTn>
                        </p:par>
                        <p:par>
                          <p:cTn id="31" fill="hold">
                            <p:stCondLst>
                              <p:cond delay="5500"/>
                            </p:stCondLst>
                            <p:childTnLst>
                              <p:par>
                                <p:cTn id="32" presetID="1" presetClass="entr" presetSubtype="0" fill="hold" grpId="0" nodeType="afterEffect">
                                  <p:stCondLst>
                                    <p:cond delay="1000"/>
                                  </p:stCondLst>
                                  <p:childTnLst>
                                    <p:set>
                                      <p:cBhvr>
                                        <p:cTn id="33"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Qui sommes-nous ?</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Nous sommes des sportifs Handisport, nous pratiquons un sport qui s’appelle la </a:t>
            </a:r>
            <a:r>
              <a:rPr lang="fr-FR" dirty="0" smtClean="0">
                <a:hlinkClick r:id="rId2" action="ppaction://hlinksldjump"/>
              </a:rPr>
              <a:t>Boccia</a:t>
            </a:r>
            <a:r>
              <a:rPr lang="fr-FR" dirty="0" smtClean="0"/>
              <a:t>.</a:t>
            </a:r>
          </a:p>
          <a:p>
            <a:r>
              <a:rPr lang="fr-FR" dirty="0" smtClean="0"/>
              <a:t>Nous nous entraînons au sein du </a:t>
            </a:r>
            <a:r>
              <a:rPr lang="fr-FR" dirty="0">
                <a:hlinkClick r:id="rId3" action="ppaction://hlinksldjump"/>
              </a:rPr>
              <a:t>SAM cohésion sociale</a:t>
            </a:r>
            <a:r>
              <a:rPr lang="fr-FR" dirty="0" smtClean="0"/>
              <a:t> le lundi et le mercredi à la salle Paul Langevin de Mérignac (33).</a:t>
            </a:r>
          </a:p>
          <a:p>
            <a:r>
              <a:rPr lang="fr-FR" dirty="0" smtClean="0"/>
              <a:t>Nous sommes encadrés par des éducateurs sportifs formés par le </a:t>
            </a:r>
            <a:r>
              <a:rPr lang="fr-FR" dirty="0" smtClean="0">
                <a:hlinkClick r:id="rId4" action="ppaction://hlinksldjump"/>
              </a:rPr>
              <a:t>S.A.M.</a:t>
            </a:r>
            <a:r>
              <a:rPr lang="fr-FR" dirty="0" smtClean="0"/>
              <a:t> à la pratique de la Boccia et nous sommes également aidés par des auxiliaires de vie personnelle que nous employons.</a:t>
            </a:r>
          </a:p>
          <a:p>
            <a:endParaRPr lang="fr-FR" dirty="0" smtClean="0"/>
          </a:p>
          <a:p>
            <a:endParaRPr lang="fr-FR" dirty="0"/>
          </a:p>
        </p:txBody>
      </p:sp>
      <p:pic>
        <p:nvPicPr>
          <p:cNvPr id="4" name="Imag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97800" y="365125"/>
            <a:ext cx="3939822" cy="221615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2</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30298420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22" presetClass="entr" presetSubtype="2" fill="hold" nodeType="withEffect">
                                  <p:stCondLst>
                                    <p:cond delay="500"/>
                                  </p:stCondLst>
                                  <p:childTnLst>
                                    <p:set>
                                      <p:cBhvr>
                                        <p:cTn id="24" dur="1" fill="hold">
                                          <p:stCondLst>
                                            <p:cond delay="0"/>
                                          </p:stCondLst>
                                        </p:cTn>
                                        <p:tgtEl>
                                          <p:spTgt spid="4"/>
                                        </p:tgtEl>
                                        <p:attrNameLst>
                                          <p:attrName>style.visibility</p:attrName>
                                        </p:attrNameLst>
                                      </p:cBhvr>
                                      <p:to>
                                        <p:strVal val="visible"/>
                                      </p:to>
                                    </p:set>
                                    <p:animEffect transition="in" filter="wipe(right)">
                                      <p:cBhvr>
                                        <p:cTn id="25" dur="1500"/>
                                        <p:tgtEl>
                                          <p:spTgt spid="4"/>
                                        </p:tgtEl>
                                      </p:cBhvr>
                                    </p:animEffect>
                                  </p:childTnLst>
                                </p:cTn>
                              </p:par>
                            </p:childTnLst>
                          </p:cTn>
                        </p:par>
                        <p:par>
                          <p:cTn id="26" fill="hold">
                            <p:stCondLst>
                              <p:cond delay="5000"/>
                            </p:stCondLst>
                            <p:childTnLst>
                              <p:par>
                                <p:cTn id="27" presetID="1" presetClass="entr" presetSubtype="0" fill="hold" nodeType="afterEffect">
                                  <p:stCondLst>
                                    <p:cond delay="100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Qu'est-ce que la Boccia ?</a:t>
            </a:r>
            <a:endParaRPr lang="fr-FR" u="sng" dirty="0"/>
          </a:p>
        </p:txBody>
      </p:sp>
      <p:sp>
        <p:nvSpPr>
          <p:cNvPr id="3" name="Espace réservé du contenu 2"/>
          <p:cNvSpPr>
            <a:spLocks noGrp="1"/>
          </p:cNvSpPr>
          <p:nvPr>
            <p:ph idx="1"/>
          </p:nvPr>
        </p:nvSpPr>
        <p:spPr/>
        <p:txBody>
          <a:bodyPr>
            <a:normAutofit/>
          </a:bodyPr>
          <a:lstStyle/>
          <a:p>
            <a:r>
              <a:rPr lang="fr-FR" dirty="0" smtClean="0"/>
              <a:t>La Boccia </a:t>
            </a:r>
            <a:r>
              <a:rPr lang="fr-FR" dirty="0"/>
              <a:t>est un </a:t>
            </a:r>
            <a:r>
              <a:rPr lang="fr-FR" dirty="0" smtClean="0"/>
              <a:t>sport</a:t>
            </a:r>
            <a:r>
              <a:rPr lang="fr-FR" dirty="0"/>
              <a:t> de boules apparenté à la pétanque, d'origine </a:t>
            </a:r>
            <a:r>
              <a:rPr lang="fr-FR" dirty="0" smtClean="0"/>
              <a:t>gréco-romaine, pratiqué jeux </a:t>
            </a:r>
            <a:r>
              <a:rPr lang="fr-FR" dirty="0"/>
              <a:t>paralympique depuis 1984 à New-York</a:t>
            </a:r>
            <a:r>
              <a:rPr lang="fr-FR" dirty="0" smtClean="0"/>
              <a:t>, U.S.A</a:t>
            </a:r>
            <a:r>
              <a:rPr lang="fr-FR" dirty="0" smtClean="0"/>
              <a:t>. </a:t>
            </a:r>
          </a:p>
          <a:p>
            <a:r>
              <a:rPr lang="fr-FR" dirty="0" smtClean="0"/>
              <a:t>Elle est pratiquée </a:t>
            </a:r>
            <a:r>
              <a:rPr lang="fr-FR" dirty="0"/>
              <a:t>par un peu plus de </a:t>
            </a:r>
            <a:r>
              <a:rPr lang="fr-FR" dirty="0" smtClean="0"/>
              <a:t>3 000 licenciés en France. </a:t>
            </a:r>
            <a:r>
              <a:rPr lang="fr-FR" dirty="0"/>
              <a:t>C’est un sport d’opposition de balle </a:t>
            </a:r>
            <a:r>
              <a:rPr lang="fr-FR" dirty="0" smtClean="0"/>
              <a:t>mixte, joué par des personnes valides  et handicapées, </a:t>
            </a:r>
            <a:r>
              <a:rPr lang="fr-FR" dirty="0"/>
              <a:t>praticable en individuel ou par </a:t>
            </a:r>
            <a:r>
              <a:rPr lang="fr-FR" dirty="0" smtClean="0"/>
              <a:t>équipe, </a:t>
            </a:r>
            <a:r>
              <a:rPr lang="fr-FR" dirty="0"/>
              <a:t>jouée en intérieur avec des balles en cuirs de couleurs pour différencier les adversaires</a:t>
            </a:r>
            <a:r>
              <a:rPr lang="fr-FR" dirty="0" smtClean="0"/>
              <a:t>.</a:t>
            </a:r>
          </a:p>
          <a:p>
            <a:r>
              <a:rPr lang="fr-FR" dirty="0" smtClean="0"/>
              <a:t>Pour </a:t>
            </a:r>
            <a:r>
              <a:rPr lang="fr-FR" dirty="0"/>
              <a:t>plus d’information : </a:t>
            </a:r>
            <a:r>
              <a:rPr lang="fr-FR" dirty="0" smtClean="0"/>
              <a:t/>
            </a:r>
            <a:br>
              <a:rPr lang="fr-FR" dirty="0" smtClean="0"/>
            </a:br>
            <a:r>
              <a:rPr lang="fr-FR" u="sng" dirty="0" smtClean="0">
                <a:hlinkClick r:id="rId2"/>
              </a:rPr>
              <a:t>https</a:t>
            </a:r>
            <a:r>
              <a:rPr lang="fr-FR" u="sng" dirty="0">
                <a:hlinkClick r:id="rId2"/>
              </a:rPr>
              <a:t>://</a:t>
            </a:r>
            <a:r>
              <a:rPr lang="fr-FR" u="sng" dirty="0" smtClean="0">
                <a:hlinkClick r:id="rId2"/>
              </a:rPr>
              <a:t>fr.wikipedia.org/wiki/Boccia</a:t>
            </a:r>
            <a:endParaRPr lang="fr-FR" dirty="0"/>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63050" y="4718050"/>
            <a:ext cx="2190750" cy="16383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3</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39672234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par>
                                <p:cTn id="23" presetID="22" presetClass="entr" presetSubtype="2" fill="hold" nodeType="withEffect">
                                  <p:stCondLst>
                                    <p:cond delay="500"/>
                                  </p:stCondLst>
                                  <p:childTnLst>
                                    <p:set>
                                      <p:cBhvr>
                                        <p:cTn id="24" dur="1" fill="hold">
                                          <p:stCondLst>
                                            <p:cond delay="0"/>
                                          </p:stCondLst>
                                        </p:cTn>
                                        <p:tgtEl>
                                          <p:spTgt spid="4"/>
                                        </p:tgtEl>
                                        <p:attrNameLst>
                                          <p:attrName>style.visibility</p:attrName>
                                        </p:attrNameLst>
                                      </p:cBhvr>
                                      <p:to>
                                        <p:strVal val="visible"/>
                                      </p:to>
                                    </p:set>
                                    <p:animEffect transition="in" filter="wipe(right)">
                                      <p:cBhvr>
                                        <p:cTn id="25" dur="1500"/>
                                        <p:tgtEl>
                                          <p:spTgt spid="4"/>
                                        </p:tgtEl>
                                      </p:cBhvr>
                                    </p:animEffect>
                                  </p:childTnLst>
                                </p:cTn>
                              </p:par>
                            </p:childTnLst>
                          </p:cTn>
                        </p:par>
                        <p:par>
                          <p:cTn id="26" fill="hold">
                            <p:stCondLst>
                              <p:cond delay="5000"/>
                            </p:stCondLst>
                            <p:childTnLst>
                              <p:par>
                                <p:cTn id="27" presetID="1" presetClass="entr" presetSubtype="0" fill="hold" nodeType="afterEffect">
                                  <p:stCondLst>
                                    <p:cond delay="100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club</a:t>
            </a:r>
            <a:endParaRPr lang="fr-FR" u="sng" dirty="0"/>
          </a:p>
        </p:txBody>
      </p:sp>
      <p:sp>
        <p:nvSpPr>
          <p:cNvPr id="3" name="Espace réservé du contenu 2"/>
          <p:cNvSpPr>
            <a:spLocks noGrp="1"/>
          </p:cNvSpPr>
          <p:nvPr>
            <p:ph idx="1"/>
          </p:nvPr>
        </p:nvSpPr>
        <p:spPr/>
        <p:txBody>
          <a:bodyPr/>
          <a:lstStyle/>
          <a:p>
            <a:r>
              <a:rPr lang="fr-FR" dirty="0" smtClean="0"/>
              <a:t>Le </a:t>
            </a:r>
            <a:r>
              <a:rPr lang="fr-FR" dirty="0" smtClean="0">
                <a:hlinkClick r:id="rId2"/>
              </a:rPr>
              <a:t>Sport athlétique </a:t>
            </a:r>
            <a:r>
              <a:rPr lang="fr-FR" dirty="0" err="1" smtClean="0">
                <a:hlinkClick r:id="rId2"/>
              </a:rPr>
              <a:t>mérignacais</a:t>
            </a:r>
            <a:r>
              <a:rPr lang="fr-FR" dirty="0" smtClean="0"/>
              <a:t> (SAM) est un club omnisports français basé à Mérignac, créé en février 1972, à la suite de la fusion du Stade amical </a:t>
            </a:r>
            <a:r>
              <a:rPr lang="fr-FR" dirty="0" err="1" smtClean="0"/>
              <a:t>mérignacais</a:t>
            </a:r>
            <a:r>
              <a:rPr lang="fr-FR" dirty="0" smtClean="0"/>
              <a:t> (fondé en 1892), du Sport athlétique bordelais et de la VGA Médoc. </a:t>
            </a:r>
          </a:p>
          <a:p>
            <a:r>
              <a:rPr lang="fr-FR" dirty="0" smtClean="0"/>
              <a:t>Avec ses 7 500 adhérents et 27 sections, le SAM est l'un des plus grands clubs omnisports de la région Nouvelle-Aquitaine avec celui de son célèbre et vieux voisin des Girondins de Bordeaux, le Stade poitevin, l'ASPTT Limoges, le Stade montois, l'Aviron bayonnais et la Section paloise.</a:t>
            </a:r>
            <a:endParaRPr lang="fr-FR" dirty="0"/>
          </a:p>
        </p:txBody>
      </p:sp>
      <p:sp>
        <p:nvSpPr>
          <p:cNvPr id="6" name="Espace réservé du numéro de diapositive 5"/>
          <p:cNvSpPr>
            <a:spLocks noGrp="1"/>
          </p:cNvSpPr>
          <p:nvPr>
            <p:ph type="sldNum" sz="quarter" idx="12"/>
          </p:nvPr>
        </p:nvSpPr>
        <p:spPr/>
        <p:txBody>
          <a:bodyPr/>
          <a:lstStyle/>
          <a:p>
            <a:fld id="{B701697C-43AF-4FF1-ABD1-0CD51BB5812C}" type="slidenum">
              <a:rPr lang="fr-FR" smtClean="0"/>
              <a:t>4</a:t>
            </a:fld>
            <a:endParaRPr lang="fr-FR"/>
          </a:p>
        </p:txBody>
      </p:sp>
      <p:pic>
        <p:nvPicPr>
          <p:cNvPr id="7" name="Image 6">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913800" y="385625"/>
            <a:ext cx="1440000" cy="1440000"/>
          </a:xfrm>
          <a:prstGeom prst="rect">
            <a:avLst/>
          </a:prstGeom>
        </p:spPr>
      </p:pic>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151817075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45" presetClass="entr" presetSubtype="0" fill="hold" nodeType="after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2000"/>
                                        <p:tgtEl>
                                          <p:spTgt spid="7"/>
                                        </p:tgtEl>
                                      </p:cBhvr>
                                    </p:animEffect>
                                    <p:anim calcmode="lin" valueType="num">
                                      <p:cBhvr>
                                        <p:cTn id="23" dur="2000" fill="hold"/>
                                        <p:tgtEl>
                                          <p:spTgt spid="7"/>
                                        </p:tgtEl>
                                        <p:attrNameLst>
                                          <p:attrName>ppt_w</p:attrName>
                                        </p:attrNameLst>
                                      </p:cBhvr>
                                      <p:tavLst>
                                        <p:tav tm="0" fmla="#ppt_w*sin(2.5*pi*$)">
                                          <p:val>
                                            <p:fltVal val="0"/>
                                          </p:val>
                                        </p:tav>
                                        <p:tav tm="100000">
                                          <p:val>
                                            <p:fltVal val="1"/>
                                          </p:val>
                                        </p:tav>
                                      </p:tavLst>
                                    </p:anim>
                                    <p:anim calcmode="lin" valueType="num">
                                      <p:cBhvr>
                                        <p:cTn id="24" dur="2000" fill="hold"/>
                                        <p:tgtEl>
                                          <p:spTgt spid="7"/>
                                        </p:tgtEl>
                                        <p:attrNameLst>
                                          <p:attrName>ppt_h</p:attrName>
                                        </p:attrNameLst>
                                      </p:cBhvr>
                                      <p:tavLst>
                                        <p:tav tm="0">
                                          <p:val>
                                            <p:strVal val="#ppt_h"/>
                                          </p:val>
                                        </p:tav>
                                        <p:tav tm="100000">
                                          <p:val>
                                            <p:strVal val="#ppt_h"/>
                                          </p:val>
                                        </p:tav>
                                      </p:tavLst>
                                    </p:anim>
                                  </p:childTnLst>
                                </p:cTn>
                              </p:par>
                            </p:childTnLst>
                          </p:cTn>
                        </p:par>
                        <p:par>
                          <p:cTn id="25" fill="hold">
                            <p:stCondLst>
                              <p:cond delay="5000"/>
                            </p:stCondLst>
                            <p:childTnLst>
                              <p:par>
                                <p:cTn id="26" presetID="1" presetClass="entr" presetSubtype="0" fill="hold" nodeType="afterEffect">
                                  <p:stCondLst>
                                    <p:cond delay="1000"/>
                                  </p:stCondLst>
                                  <p:childTnLst>
                                    <p:set>
                                      <p:cBhvr>
                                        <p:cTn id="27"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Notre club</a:t>
            </a:r>
            <a:endParaRPr lang="fr-FR" u="sng" dirty="0"/>
          </a:p>
        </p:txBody>
      </p:sp>
      <p:sp>
        <p:nvSpPr>
          <p:cNvPr id="3" name="Espace réservé du contenu 2"/>
          <p:cNvSpPr>
            <a:spLocks noGrp="1"/>
          </p:cNvSpPr>
          <p:nvPr>
            <p:ph idx="1"/>
          </p:nvPr>
        </p:nvSpPr>
        <p:spPr/>
        <p:txBody>
          <a:bodyPr/>
          <a:lstStyle/>
          <a:p>
            <a:r>
              <a:rPr lang="fr-FR" dirty="0" smtClean="0"/>
              <a:t>Le </a:t>
            </a:r>
            <a:r>
              <a:rPr lang="fr-FR" dirty="0" smtClean="0">
                <a:hlinkClick r:id="rId2"/>
              </a:rPr>
              <a:t>SAM cohésion sociale</a:t>
            </a:r>
            <a:r>
              <a:rPr lang="fr-FR" dirty="0" smtClean="0"/>
              <a:t> a été créé en novembre 2014 avec pour objectif de développer des actions en faveur des publics les plus éloignés de la pratique sportive, dont le Handisport, et favoriser leur accès aux activités du SAM.</a:t>
            </a:r>
          </a:p>
          <a:p>
            <a:r>
              <a:rPr lang="fr-FR" dirty="0"/>
              <a:t>Le </a:t>
            </a:r>
            <a:r>
              <a:rPr lang="fr-FR" dirty="0">
                <a:hlinkClick r:id="rId3"/>
              </a:rPr>
              <a:t>Sport athlétique </a:t>
            </a:r>
            <a:r>
              <a:rPr lang="fr-FR" dirty="0" err="1">
                <a:hlinkClick r:id="rId3"/>
              </a:rPr>
              <a:t>mérignacais</a:t>
            </a:r>
            <a:r>
              <a:rPr lang="fr-FR" dirty="0"/>
              <a:t> </a:t>
            </a:r>
            <a:r>
              <a:rPr lang="fr-FR" dirty="0" smtClean="0"/>
              <a:t>est l’un des rares clubs sportifs en France, indépendant de toute structure médicale, à permettre à des personnes handicapées de pratiquer la Boccia, en loisirs et en compétition.</a:t>
            </a:r>
          </a:p>
          <a:p>
            <a:r>
              <a:rPr lang="fr-FR" dirty="0" smtClean="0"/>
              <a:t>L’activité sportive Boccia compte 15 licenciés, en compétition </a:t>
            </a:r>
            <a:br>
              <a:rPr lang="fr-FR" dirty="0" smtClean="0"/>
            </a:br>
            <a:r>
              <a:rPr lang="fr-FR" dirty="0" smtClean="0"/>
              <a:t>ou en loisirs au SAM cohésion sociale.</a:t>
            </a:r>
          </a:p>
        </p:txBody>
      </p:sp>
      <p:sp>
        <p:nvSpPr>
          <p:cNvPr id="7" name="Espace réservé du numéro de diapositive 6"/>
          <p:cNvSpPr>
            <a:spLocks noGrp="1"/>
          </p:cNvSpPr>
          <p:nvPr>
            <p:ph type="sldNum" sz="quarter" idx="12"/>
          </p:nvPr>
        </p:nvSpPr>
        <p:spPr/>
        <p:txBody>
          <a:bodyPr/>
          <a:lstStyle/>
          <a:p>
            <a:fld id="{B701697C-43AF-4FF1-ABD1-0CD51BB5812C}" type="slidenum">
              <a:rPr lang="fr-FR" smtClean="0"/>
              <a:t>5</a:t>
            </a:fld>
            <a:endParaRPr lang="fr-FR"/>
          </a:p>
        </p:txBody>
      </p:sp>
      <p:pic>
        <p:nvPicPr>
          <p:cNvPr id="9" name="Image 8">
            <a:hlinkClick r:id="rId2"/>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109127" y="4678102"/>
            <a:ext cx="1244673" cy="1440000"/>
          </a:xfrm>
          <a:prstGeom prst="rect">
            <a:avLst/>
          </a:prstGeom>
        </p:spPr>
      </p:pic>
      <p:sp>
        <p:nvSpPr>
          <p:cNvPr id="10"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pic>
        <p:nvPicPr>
          <p:cNvPr id="11" name="Image 10">
            <a:hlinkClick r:id="rId3"/>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13800" y="385625"/>
            <a:ext cx="1440000" cy="1440000"/>
          </a:xfrm>
          <a:prstGeom prst="rect">
            <a:avLst/>
          </a:prstGeom>
        </p:spPr>
      </p:pic>
    </p:spTree>
    <p:extLst>
      <p:ext uri="{BB962C8B-B14F-4D97-AF65-F5344CB8AC3E}">
        <p14:creationId xmlns:p14="http://schemas.microsoft.com/office/powerpoint/2010/main" val="820013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45" presetClass="entr" presetSubtype="0" fill="hold"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2000"/>
                                        <p:tgtEl>
                                          <p:spTgt spid="11"/>
                                        </p:tgtEl>
                                      </p:cBhvr>
                                    </p:animEffect>
                                    <p:anim calcmode="lin" valueType="num">
                                      <p:cBhvr>
                                        <p:cTn id="27" dur="2000" fill="hold"/>
                                        <p:tgtEl>
                                          <p:spTgt spid="11"/>
                                        </p:tgtEl>
                                        <p:attrNameLst>
                                          <p:attrName>ppt_w</p:attrName>
                                        </p:attrNameLst>
                                      </p:cBhvr>
                                      <p:tavLst>
                                        <p:tav tm="0" fmla="#ppt_w*sin(2.5*pi*$)">
                                          <p:val>
                                            <p:fltVal val="0"/>
                                          </p:val>
                                        </p:tav>
                                        <p:tav tm="100000">
                                          <p:val>
                                            <p:fltVal val="1"/>
                                          </p:val>
                                        </p:tav>
                                      </p:tavLst>
                                    </p:anim>
                                    <p:anim calcmode="lin" valueType="num">
                                      <p:cBhvr>
                                        <p:cTn id="28" dur="2000" fill="hold"/>
                                        <p:tgtEl>
                                          <p:spTgt spid="11"/>
                                        </p:tgtEl>
                                        <p:attrNameLst>
                                          <p:attrName>ppt_h</p:attrName>
                                        </p:attrNameLst>
                                      </p:cBhvr>
                                      <p:tavLst>
                                        <p:tav tm="0">
                                          <p:val>
                                            <p:strVal val="#ppt_h"/>
                                          </p:val>
                                        </p:tav>
                                        <p:tav tm="100000">
                                          <p:val>
                                            <p:strVal val="#ppt_h"/>
                                          </p:val>
                                        </p:tav>
                                      </p:tavLst>
                                    </p:anim>
                                  </p:childTnLst>
                                </p:cTn>
                              </p:par>
                              <p:par>
                                <p:cTn id="29" presetID="45" presetClass="entr" presetSubtype="0" fill="hold"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2000"/>
                                        <p:tgtEl>
                                          <p:spTgt spid="9"/>
                                        </p:tgtEl>
                                      </p:cBhvr>
                                    </p:animEffect>
                                    <p:anim calcmode="lin" valueType="num">
                                      <p:cBhvr>
                                        <p:cTn id="32" dur="2000" fill="hold"/>
                                        <p:tgtEl>
                                          <p:spTgt spid="9"/>
                                        </p:tgtEl>
                                        <p:attrNameLst>
                                          <p:attrName>ppt_w</p:attrName>
                                        </p:attrNameLst>
                                      </p:cBhvr>
                                      <p:tavLst>
                                        <p:tav tm="0" fmla="#ppt_w*sin(2.5*pi*$)">
                                          <p:val>
                                            <p:fltVal val="0"/>
                                          </p:val>
                                        </p:tav>
                                        <p:tav tm="100000">
                                          <p:val>
                                            <p:fltVal val="1"/>
                                          </p:val>
                                        </p:tav>
                                      </p:tavLst>
                                    </p:anim>
                                    <p:anim calcmode="lin" valueType="num">
                                      <p:cBhvr>
                                        <p:cTn id="33" dur="2000" fill="hold"/>
                                        <p:tgtEl>
                                          <p:spTgt spid="9"/>
                                        </p:tgtEl>
                                        <p:attrNameLst>
                                          <p:attrName>ppt_h</p:attrName>
                                        </p:attrNameLst>
                                      </p:cBhvr>
                                      <p:tavLst>
                                        <p:tav tm="0">
                                          <p:val>
                                            <p:strVal val="#ppt_h"/>
                                          </p:val>
                                        </p:tav>
                                        <p:tav tm="100000">
                                          <p:val>
                                            <p:strVal val="#ppt_h"/>
                                          </p:val>
                                        </p:tav>
                                      </p:tavLst>
                                    </p:anim>
                                  </p:childTnLst>
                                </p:cTn>
                              </p:par>
                            </p:childTnLst>
                          </p:cTn>
                        </p:par>
                        <p:par>
                          <p:cTn id="34" fill="hold">
                            <p:stCondLst>
                              <p:cond delay="6000"/>
                            </p:stCondLst>
                            <p:childTnLst>
                              <p:par>
                                <p:cTn id="35" presetID="1" presetClass="entr" presetSubtype="0" fill="hold" nodeType="afterEffect">
                                  <p:stCondLst>
                                    <p:cond delay="1000"/>
                                  </p:stCondLst>
                                  <p:childTnLst>
                                    <p:set>
                                      <p:cBhvr>
                                        <p:cTn id="3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Alice DUPUY</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Je suis de </a:t>
            </a:r>
            <a:r>
              <a:rPr lang="fr-FR" dirty="0" err="1" smtClean="0"/>
              <a:t>Villenave-d’ornon</a:t>
            </a:r>
            <a:r>
              <a:rPr lang="fr-FR" dirty="0" smtClean="0"/>
              <a:t> (33).</a:t>
            </a:r>
          </a:p>
          <a:p>
            <a:r>
              <a:rPr lang="fr-FR" dirty="0"/>
              <a:t>Je pratique la Boccia depuis </a:t>
            </a:r>
            <a:r>
              <a:rPr lang="fr-FR" dirty="0" smtClean="0"/>
              <a:t>2 </a:t>
            </a:r>
            <a:r>
              <a:rPr lang="fr-FR" dirty="0"/>
              <a:t>saisons au Sports Athlétique </a:t>
            </a:r>
            <a:r>
              <a:rPr lang="fr-FR" dirty="0" err="1"/>
              <a:t>Mérignacais</a:t>
            </a:r>
            <a:r>
              <a:rPr lang="fr-FR" dirty="0"/>
              <a:t> (33</a:t>
            </a:r>
            <a:r>
              <a:rPr lang="fr-FR" dirty="0" smtClean="0"/>
              <a:t>).</a:t>
            </a:r>
          </a:p>
          <a:p>
            <a:r>
              <a:rPr lang="fr-FR" dirty="0" smtClean="0"/>
              <a:t>Je pratique également de la boxe et de la danse.</a:t>
            </a:r>
          </a:p>
          <a:p>
            <a:r>
              <a:rPr lang="fr-FR" dirty="0" smtClean="0"/>
              <a:t>La saison dernière, je me suis classée 12</a:t>
            </a:r>
            <a:r>
              <a:rPr lang="fr-FR" baseline="30000" dirty="0" smtClean="0"/>
              <a:t>ème</a:t>
            </a:r>
            <a:r>
              <a:rPr lang="fr-FR" dirty="0" smtClean="0"/>
              <a:t> de France.</a:t>
            </a:r>
            <a:endParaRPr lang="fr-FR" dirty="0"/>
          </a:p>
          <a:p>
            <a:endParaRPr lang="fr-FR" dirty="0"/>
          </a:p>
        </p:txBody>
      </p:sp>
      <p:pic>
        <p:nvPicPr>
          <p:cNvPr id="7" name="Imag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32850" y="1690688"/>
            <a:ext cx="2520950" cy="3361267"/>
          </a:xfrm>
          <a:prstGeom prst="rect">
            <a:avLst/>
          </a:prstGeom>
        </p:spPr>
      </p:pic>
      <p:sp>
        <p:nvSpPr>
          <p:cNvPr id="5" name="Espace réservé du numéro de diapositive 4"/>
          <p:cNvSpPr>
            <a:spLocks noGrp="1"/>
          </p:cNvSpPr>
          <p:nvPr>
            <p:ph type="sldNum" sz="quarter" idx="12"/>
          </p:nvPr>
        </p:nvSpPr>
        <p:spPr/>
        <p:txBody>
          <a:bodyPr/>
          <a:lstStyle/>
          <a:p>
            <a:fld id="{B701697C-43AF-4FF1-ABD1-0CD51BB5812C}" type="slidenum">
              <a:rPr lang="fr-FR" smtClean="0"/>
              <a:t>6</a:t>
            </a:fld>
            <a:endParaRPr lang="fr-FR"/>
          </a:p>
        </p:txBody>
      </p:sp>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6536862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heel(8)">
                                      <p:cBhvr>
                                        <p:cTn id="30" dur="1500"/>
                                        <p:tgtEl>
                                          <p:spTgt spid="7"/>
                                        </p:tgtEl>
                                      </p:cBhvr>
                                    </p:animEffect>
                                  </p:childTnLst>
                                </p:cTn>
                              </p:par>
                            </p:childTnLst>
                          </p:cTn>
                        </p:par>
                        <p:par>
                          <p:cTn id="31" fill="hold">
                            <p:stCondLst>
                              <p:cond delay="6500"/>
                            </p:stCondLst>
                            <p:childTnLst>
                              <p:par>
                                <p:cTn id="32" presetID="1" presetClass="entr" presetSubtype="0" fill="hold" nodeType="afterEffect">
                                  <p:stCondLst>
                                    <p:cond delay="1000"/>
                                  </p:stCondLst>
                                  <p:childTnLst>
                                    <p:set>
                                      <p:cBhvr>
                                        <p:cTn id="33"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Amélie GAUTHIER</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a:t>Je suis d’Eysines (33).</a:t>
            </a:r>
          </a:p>
          <a:p>
            <a:r>
              <a:rPr lang="fr-FR" dirty="0"/>
              <a:t>Je pratique la Boccia depuis 4 saisons au Sports Athlétique </a:t>
            </a:r>
            <a:r>
              <a:rPr lang="fr-FR" dirty="0" err="1"/>
              <a:t>Mérignacais</a:t>
            </a:r>
            <a:r>
              <a:rPr lang="fr-FR" dirty="0"/>
              <a:t> (33).</a:t>
            </a:r>
          </a:p>
          <a:p>
            <a:r>
              <a:rPr lang="fr-FR" dirty="0"/>
              <a:t>Je suis élue au Comité Départemental Handisport depuis février 2018.</a:t>
            </a:r>
          </a:p>
          <a:p>
            <a:r>
              <a:rPr lang="fr-FR" dirty="0"/>
              <a:t>Le sport fait partie de mon quotidien et est essentiel à mon bien-être. </a:t>
            </a:r>
            <a:r>
              <a:rPr lang="fr-FR"/>
              <a:t>Je pense qu'il est primordial de le promouvoir auprès de </a:t>
            </a:r>
            <a:r>
              <a:rPr lang="fr-FR"/>
              <a:t>tous</a:t>
            </a:r>
            <a:r>
              <a:rPr lang="fr-FR" smtClean="0"/>
              <a:t>.</a:t>
            </a:r>
            <a:endParaRPr lang="fr-FR"/>
          </a:p>
        </p:txBody>
      </p:sp>
      <p:pic>
        <p:nvPicPr>
          <p:cNvPr id="4" name="Imag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991600" y="1690688"/>
            <a:ext cx="2520000" cy="33600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7</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26829353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4"/>
                                        </p:tgtEl>
                                        <p:attrNameLst>
                                          <p:attrName>style.visibility</p:attrName>
                                        </p:attrNameLst>
                                      </p:cBhvr>
                                      <p:to>
                                        <p:strVal val="visible"/>
                                      </p:to>
                                    </p:set>
                                    <p:animEffect transition="in" filter="wheel(8)">
                                      <p:cBhvr>
                                        <p:cTn id="30" dur="1500"/>
                                        <p:tgtEl>
                                          <p:spTgt spid="4"/>
                                        </p:tgtEl>
                                      </p:cBhvr>
                                    </p:animEffect>
                                  </p:childTnLst>
                                </p:cTn>
                              </p:par>
                            </p:childTnLst>
                          </p:cTn>
                        </p:par>
                        <p:par>
                          <p:cTn id="31" fill="hold">
                            <p:stCondLst>
                              <p:cond delay="6500"/>
                            </p:stCondLst>
                            <p:childTnLst>
                              <p:par>
                                <p:cTn id="32" presetID="1" presetClass="entr" presetSubtype="0" fill="hold" nodeType="afterEffect">
                                  <p:stCondLst>
                                    <p:cond delay="1000"/>
                                  </p:stCondLst>
                                  <p:childTnLst>
                                    <p:set>
                                      <p:cBhvr>
                                        <p:cTn id="33"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Arnaud QUIBEL</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pPr lvl="0">
              <a:spcBef>
                <a:spcPts val="1001"/>
              </a:spcBef>
              <a:buFont typeface="Arial" pitchFamily="32"/>
              <a:buChar char="•"/>
            </a:pPr>
            <a:r>
              <a:rPr lang="fr-FR" dirty="0"/>
              <a:t>J'habite à Saint Louis de Montferrand avec mes parents et mes </a:t>
            </a:r>
            <a:r>
              <a:rPr lang="fr-FR" dirty="0" smtClean="0"/>
              <a:t>frères.</a:t>
            </a:r>
            <a:endParaRPr lang="fr-FR" dirty="0"/>
          </a:p>
          <a:p>
            <a:pPr lvl="0">
              <a:spcBef>
                <a:spcPts val="1001"/>
              </a:spcBef>
              <a:buFont typeface="Arial" pitchFamily="32"/>
              <a:buChar char="•"/>
            </a:pPr>
            <a:r>
              <a:rPr lang="fr-FR" dirty="0"/>
              <a:t>J’ai 16 ans, je suis en 3ème au collège à l'EREA </a:t>
            </a:r>
            <a:r>
              <a:rPr lang="fr-FR" dirty="0" smtClean="0"/>
              <a:t>d'Eysines.</a:t>
            </a:r>
            <a:endParaRPr lang="fr-FR" dirty="0"/>
          </a:p>
          <a:p>
            <a:pPr lvl="0">
              <a:spcBef>
                <a:spcPts val="1001"/>
              </a:spcBef>
              <a:buFont typeface="Arial" pitchFamily="32"/>
              <a:buChar char="•"/>
            </a:pPr>
            <a:r>
              <a:rPr lang="fr-FR" dirty="0"/>
              <a:t>Je découvre la Boccia pour ma première saison au Sports Athlétique </a:t>
            </a:r>
            <a:r>
              <a:rPr lang="fr-FR" dirty="0" err="1"/>
              <a:t>Mérignacais</a:t>
            </a:r>
            <a:r>
              <a:rPr lang="fr-FR" dirty="0"/>
              <a:t> (33).</a:t>
            </a:r>
          </a:p>
          <a:p>
            <a:pPr lvl="0">
              <a:spcBef>
                <a:spcPts val="1001"/>
              </a:spcBef>
              <a:buFont typeface="Arial" pitchFamily="32"/>
              <a:buChar char="•"/>
            </a:pPr>
            <a:r>
              <a:rPr lang="fr-FR" dirty="0"/>
              <a:t>Pour ma première compétition , j'ai terminé vice-champion de Nouvelle-Aquitaine dans ma </a:t>
            </a:r>
            <a:r>
              <a:rPr lang="fr-FR" dirty="0" smtClean="0"/>
              <a:t>catégorie.</a:t>
            </a:r>
            <a:endParaRPr lang="fr-FR" dirty="0"/>
          </a:p>
        </p:txBody>
      </p:sp>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3800" y="1690688"/>
            <a:ext cx="2520000" cy="4581823"/>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8</a:t>
            </a:fld>
            <a:endParaRPr lang="fr-FR"/>
          </a:p>
        </p:txBody>
      </p:sp>
      <p:sp>
        <p:nvSpPr>
          <p:cNvPr id="8"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6161700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21" presetClass="entr" presetSubtype="8" fill="hold"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heel(8)">
                                      <p:cBhvr>
                                        <p:cTn id="30" dur="1500"/>
                                        <p:tgtEl>
                                          <p:spTgt spid="5"/>
                                        </p:tgtEl>
                                      </p:cBhvr>
                                    </p:animEffect>
                                  </p:childTnLst>
                                </p:cTn>
                              </p:par>
                            </p:childTnLst>
                          </p:cTn>
                        </p:par>
                        <p:par>
                          <p:cTn id="31" fill="hold">
                            <p:stCondLst>
                              <p:cond delay="6500"/>
                            </p:stCondLst>
                            <p:childTnLst>
                              <p:par>
                                <p:cTn id="32" presetID="1" presetClass="entr" presetSubtype="0" fill="hold" nodeType="afterEffect">
                                  <p:stCondLst>
                                    <p:cond delay="0"/>
                                  </p:stCondLst>
                                  <p:childTnLst>
                                    <p:set>
                                      <p:cBhvr>
                                        <p:cTn id="33"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u="sng" dirty="0" smtClean="0"/>
              <a:t>Christophe BELLET</a:t>
            </a:r>
            <a:endParaRPr lang="fr-FR" u="sng" dirty="0"/>
          </a:p>
        </p:txBody>
      </p:sp>
      <p:sp>
        <p:nvSpPr>
          <p:cNvPr id="3" name="Espace réservé du contenu 2"/>
          <p:cNvSpPr>
            <a:spLocks noGrp="1"/>
          </p:cNvSpPr>
          <p:nvPr>
            <p:ph idx="1"/>
          </p:nvPr>
        </p:nvSpPr>
        <p:spPr>
          <a:xfrm>
            <a:off x="838200" y="1825625"/>
            <a:ext cx="7823886" cy="4351338"/>
          </a:xfrm>
        </p:spPr>
        <p:txBody>
          <a:bodyPr>
            <a:normAutofit/>
          </a:bodyPr>
          <a:lstStyle/>
          <a:p>
            <a:r>
              <a:rPr lang="fr-FR" dirty="0" smtClean="0"/>
              <a:t>Je suis de Talence, j’ai </a:t>
            </a:r>
            <a:r>
              <a:rPr lang="fr-FR" dirty="0"/>
              <a:t>44 </a:t>
            </a:r>
            <a:r>
              <a:rPr lang="fr-FR" dirty="0" smtClean="0"/>
              <a:t>ans.</a:t>
            </a:r>
          </a:p>
          <a:p>
            <a:r>
              <a:rPr lang="fr-FR" dirty="0" smtClean="0"/>
              <a:t>Je pratique un sport depuis 1993 en Handisport.</a:t>
            </a:r>
          </a:p>
          <a:p>
            <a:r>
              <a:rPr lang="fr-FR" dirty="0" smtClean="0"/>
              <a:t>J’ai joué pendant 21 ans au Foot-Fauteuil Handisport.</a:t>
            </a:r>
          </a:p>
          <a:p>
            <a:r>
              <a:rPr lang="fr-FR" dirty="0" smtClean="0"/>
              <a:t>Aujourd’hui, je </a:t>
            </a:r>
            <a:r>
              <a:rPr lang="fr-FR" dirty="0"/>
              <a:t>pratique la Boccia depuis 4 saisons au Sports Athlétique </a:t>
            </a:r>
            <a:r>
              <a:rPr lang="fr-FR" dirty="0" err="1"/>
              <a:t>Mérignacais</a:t>
            </a:r>
            <a:r>
              <a:rPr lang="fr-FR" dirty="0"/>
              <a:t> (</a:t>
            </a:r>
            <a:r>
              <a:rPr lang="fr-FR" dirty="0" smtClean="0"/>
              <a:t>33).</a:t>
            </a:r>
          </a:p>
          <a:p>
            <a:r>
              <a:rPr lang="fr-FR" dirty="0" smtClean="0"/>
              <a:t>Je m’entraine 4 fois par semaine.</a:t>
            </a:r>
          </a:p>
          <a:p>
            <a:r>
              <a:rPr lang="fr-FR" dirty="0" smtClean="0"/>
              <a:t>Je suis papa d’une petite fille de 6 ans.</a:t>
            </a:r>
            <a:endParaRPr lang="fr-FR"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73812" y="1690688"/>
            <a:ext cx="2520000" cy="3360000"/>
          </a:xfrm>
          <a:prstGeom prst="rect">
            <a:avLst/>
          </a:prstGeom>
        </p:spPr>
      </p:pic>
      <p:sp>
        <p:nvSpPr>
          <p:cNvPr id="6" name="Espace réservé du numéro de diapositive 5"/>
          <p:cNvSpPr>
            <a:spLocks noGrp="1"/>
          </p:cNvSpPr>
          <p:nvPr>
            <p:ph type="sldNum" sz="quarter" idx="12"/>
          </p:nvPr>
        </p:nvSpPr>
        <p:spPr/>
        <p:txBody>
          <a:bodyPr/>
          <a:lstStyle/>
          <a:p>
            <a:fld id="{B701697C-43AF-4FF1-ABD1-0CD51BB5812C}" type="slidenum">
              <a:rPr lang="fr-FR" smtClean="0"/>
              <a:t>9</a:t>
            </a:fld>
            <a:endParaRPr lang="fr-FR"/>
          </a:p>
        </p:txBody>
      </p:sp>
      <p:sp>
        <p:nvSpPr>
          <p:cNvPr id="7" name="Espace réservé du pied de page 5"/>
          <p:cNvSpPr>
            <a:spLocks noGrp="1"/>
          </p:cNvSpPr>
          <p:nvPr>
            <p:ph type="ftr" sz="quarter" idx="11"/>
          </p:nvPr>
        </p:nvSpPr>
        <p:spPr>
          <a:xfrm>
            <a:off x="4038600" y="6356350"/>
            <a:ext cx="4114800" cy="365125"/>
          </a:xfrm>
        </p:spPr>
        <p:txBody>
          <a:bodyPr/>
          <a:lstStyle/>
          <a:p>
            <a:r>
              <a:rPr lang="fr-FR" dirty="0" smtClean="0"/>
              <a:t>Appuyez sur la barre d’espace ou cliquez pour changer de page</a:t>
            </a:r>
            <a:endParaRPr lang="fr-FR" dirty="0"/>
          </a:p>
        </p:txBody>
      </p:sp>
    </p:spTree>
    <p:extLst>
      <p:ext uri="{BB962C8B-B14F-4D97-AF65-F5344CB8AC3E}">
        <p14:creationId xmlns:p14="http://schemas.microsoft.com/office/powerpoint/2010/main" val="36762082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par>
                          <p:cTn id="11" fill="hold">
                            <p:stCondLst>
                              <p:cond delay="1000"/>
                            </p:stCondLst>
                            <p:childTnLst>
                              <p:par>
                                <p:cTn id="12" presetID="10" presetClass="entr" presetSubtype="0" fill="hold" grpId="0" nodeType="afterEffect">
                                  <p:stCondLst>
                                    <p:cond delay="50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childTnLst>
                          </p:cTn>
                        </p:par>
                        <p:par>
                          <p:cTn id="15" fill="hold">
                            <p:stCondLst>
                              <p:cond delay="2000"/>
                            </p:stCondLst>
                            <p:childTnLst>
                              <p:par>
                                <p:cTn id="16" presetID="10" presetClass="entr" presetSubtype="0" fill="hold" grpId="0" nodeType="afterEffect">
                                  <p:stCondLst>
                                    <p:cond delay="50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500"/>
                                        <p:tgtEl>
                                          <p:spTgt spid="3">
                                            <p:txEl>
                                              <p:pRg st="1" end="1"/>
                                            </p:txEl>
                                          </p:spTgt>
                                        </p:tgtEl>
                                      </p:cBhvr>
                                    </p:animEffect>
                                  </p:childTnLst>
                                </p:cTn>
                              </p:par>
                            </p:childTnLst>
                          </p:cTn>
                        </p:par>
                        <p:par>
                          <p:cTn id="19" fill="hold">
                            <p:stCondLst>
                              <p:cond delay="3000"/>
                            </p:stCondLst>
                            <p:childTnLst>
                              <p:par>
                                <p:cTn id="20" presetID="10" presetClass="entr" presetSubtype="0" fill="hold" grpId="0" nodeType="afterEffect">
                                  <p:stCondLst>
                                    <p:cond delay="50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par>
                          <p:cTn id="23" fill="hold">
                            <p:stCondLst>
                              <p:cond delay="4000"/>
                            </p:stCondLst>
                            <p:childTnLst>
                              <p:par>
                                <p:cTn id="24" presetID="10" presetClass="entr" presetSubtype="0" fill="hold" grpId="0" nodeType="afterEffect">
                                  <p:stCondLst>
                                    <p:cond delay="50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500"/>
                                        <p:tgtEl>
                                          <p:spTgt spid="3">
                                            <p:txEl>
                                              <p:pRg st="3" end="3"/>
                                            </p:txEl>
                                          </p:spTgt>
                                        </p:tgtEl>
                                      </p:cBhvr>
                                    </p:animEffect>
                                  </p:childTnLst>
                                </p:cTn>
                              </p:par>
                            </p:childTnLst>
                          </p:cTn>
                        </p:par>
                        <p:par>
                          <p:cTn id="27" fill="hold">
                            <p:stCondLst>
                              <p:cond delay="5000"/>
                            </p:stCondLst>
                            <p:childTnLst>
                              <p:par>
                                <p:cTn id="28" presetID="10" presetClass="entr" presetSubtype="0" fill="hold" grpId="0" nodeType="afterEffect">
                                  <p:stCondLst>
                                    <p:cond delay="50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500"/>
                                        <p:tgtEl>
                                          <p:spTgt spid="3">
                                            <p:txEl>
                                              <p:pRg st="4" end="4"/>
                                            </p:txEl>
                                          </p:spTgt>
                                        </p:tgtEl>
                                      </p:cBhvr>
                                    </p:animEffect>
                                  </p:childTnLst>
                                </p:cTn>
                              </p:par>
                            </p:childTnLst>
                          </p:cTn>
                        </p:par>
                        <p:par>
                          <p:cTn id="31" fill="hold">
                            <p:stCondLst>
                              <p:cond delay="6000"/>
                            </p:stCondLst>
                            <p:childTnLst>
                              <p:par>
                                <p:cTn id="32" presetID="10" presetClass="entr" presetSubtype="0" fill="hold" grpId="0" nodeType="afterEffect">
                                  <p:stCondLst>
                                    <p:cond delay="50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500"/>
                                        <p:tgtEl>
                                          <p:spTgt spid="3">
                                            <p:txEl>
                                              <p:pRg st="5" end="5"/>
                                            </p:txEl>
                                          </p:spTgt>
                                        </p:tgtEl>
                                      </p:cBhvr>
                                    </p:animEffect>
                                  </p:childTnLst>
                                </p:cTn>
                              </p:par>
                            </p:childTnLst>
                          </p:cTn>
                        </p:par>
                        <p:par>
                          <p:cTn id="35" fill="hold">
                            <p:stCondLst>
                              <p:cond delay="7000"/>
                            </p:stCondLst>
                            <p:childTnLst>
                              <p:par>
                                <p:cTn id="36" presetID="21" presetClass="entr" presetSubtype="8" fill="hold"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wheel(8)">
                                      <p:cBhvr>
                                        <p:cTn id="38" dur="1500"/>
                                        <p:tgtEl>
                                          <p:spTgt spid="5"/>
                                        </p:tgtEl>
                                      </p:cBhvr>
                                    </p:animEffect>
                                  </p:childTnLst>
                                </p:cTn>
                              </p:par>
                            </p:childTnLst>
                          </p:cTn>
                        </p:par>
                        <p:par>
                          <p:cTn id="39" fill="hold">
                            <p:stCondLst>
                              <p:cond delay="8500"/>
                            </p:stCondLst>
                            <p:childTnLst>
                              <p:par>
                                <p:cTn id="40" presetID="1" presetClass="entr" presetSubtype="0" fill="hold" nodeType="afterEffect">
                                  <p:stCondLst>
                                    <p:cond delay="1000"/>
                                  </p:stCondLst>
                                  <p:childTnLst>
                                    <p:set>
                                      <p:cBhvr>
                                        <p:cTn id="41"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2204</TotalTime>
  <Words>914</Words>
  <Application>Microsoft Office PowerPoint</Application>
  <PresentationFormat>Grand écran</PresentationFormat>
  <Paragraphs>123</Paragraphs>
  <Slides>15</Slides>
  <Notes>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15</vt:i4>
      </vt:variant>
    </vt:vector>
  </HeadingPairs>
  <TitlesOfParts>
    <vt:vector size="19" baseType="lpstr">
      <vt:lpstr>Arial</vt:lpstr>
      <vt:lpstr>Calibri</vt:lpstr>
      <vt:lpstr>Calibri Light</vt:lpstr>
      <vt:lpstr>Thème Office</vt:lpstr>
      <vt:lpstr>Présentation PowerPoint</vt:lpstr>
      <vt:lpstr>Qui sommes-nous ?</vt:lpstr>
      <vt:lpstr>Qu'est-ce que la Boccia ?</vt:lpstr>
      <vt:lpstr>Notre club</vt:lpstr>
      <vt:lpstr>Notre club</vt:lpstr>
      <vt:lpstr>Alice DUPUY</vt:lpstr>
      <vt:lpstr>Amélie GAUTHIER</vt:lpstr>
      <vt:lpstr>Arnaud QUIBEL</vt:lpstr>
      <vt:lpstr>Christophe BELLET</vt:lpstr>
      <vt:lpstr>Palmarès 2018</vt:lpstr>
      <vt:lpstr>Notre projet</vt:lpstr>
      <vt:lpstr>Budget prévisionnel – Déplacement à Grenoble</vt:lpstr>
      <vt:lpstr>Vos intérêts</vt:lpstr>
      <vt:lpstr>Comment nous joindre ?</vt:lpstr>
      <vt:lpstr>Merci pour votre soutien     pour notre projet sportif</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Chris BELLET</dc:creator>
  <cp:lastModifiedBy>Chris BELLET</cp:lastModifiedBy>
  <cp:revision>128</cp:revision>
  <cp:lastPrinted>2018-12-01T20:49:33Z</cp:lastPrinted>
  <dcterms:created xsi:type="dcterms:W3CDTF">2018-11-18T15:54:45Z</dcterms:created>
  <dcterms:modified xsi:type="dcterms:W3CDTF">2018-12-04T17:13:25Z</dcterms:modified>
</cp:coreProperties>
</file>