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6"/>
  </p:notesMasterIdLst>
  <p:sldIdLst>
    <p:sldId id="361" r:id="rId5"/>
    <p:sldId id="362" r:id="rId7"/>
    <p:sldId id="363" r:id="rId8"/>
    <p:sldId id="404" r:id="rId9"/>
    <p:sldId id="386" r:id="rId10"/>
    <p:sldId id="406" r:id="rId11"/>
    <p:sldId id="388" r:id="rId12"/>
    <p:sldId id="389" r:id="rId13"/>
    <p:sldId id="409" r:id="rId14"/>
    <p:sldId id="410" r:id="rId15"/>
    <p:sldId id="391" r:id="rId16"/>
    <p:sldId id="392" r:id="rId17"/>
    <p:sldId id="393" r:id="rId18"/>
    <p:sldId id="394" r:id="rId19"/>
    <p:sldId id="395" r:id="rId20"/>
    <p:sldId id="407" r:id="rId21"/>
    <p:sldId id="398" r:id="rId22"/>
    <p:sldId id="408" r:id="rId23"/>
    <p:sldId id="400" r:id="rId24"/>
    <p:sldId id="402" r:id="rId25"/>
    <p:sldId id="403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2A6EA-494D-4A2D-85A4-52EAB07446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5"/>
          <p:cNvSpPr>
            <a:spLocks noChangeAspect="1" noChangeArrowheads="1" noTextEdit="1"/>
          </p:cNvSpPr>
          <p:nvPr/>
        </p:nvSpPr>
        <p:spPr bwMode="auto">
          <a:xfrm>
            <a:off x="7178929" y="3393758"/>
            <a:ext cx="1606067" cy="160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7281" tIns="18639" rIns="37281" bIns="18639" numCol="1" anchor="t" anchorCtr="0" compatLnSpc="1"/>
          <a:lstStyle/>
          <a:p>
            <a:pPr defTabSz="751840"/>
            <a:endParaRPr lang="zh-CN" altLang="en-US" sz="73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71452" y="1434500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2</a:t>
            </a:r>
            <a:endParaRPr lang="zh-CN" altLang="en-US" sz="16600" b="1" dirty="0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20200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 smtClean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1</a:t>
            </a:r>
            <a:endParaRPr lang="zh-CN" altLang="en-US" sz="16600" b="1" dirty="0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75974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7</a:t>
            </a:r>
            <a:endParaRPr lang="zh-CN" altLang="en-US" sz="16600" b="1" dirty="0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12" name="Freeform 35"/>
          <p:cNvSpPr>
            <a:spLocks noEditPoints="1"/>
          </p:cNvSpPr>
          <p:nvPr/>
        </p:nvSpPr>
        <p:spPr bwMode="auto">
          <a:xfrm>
            <a:off x="9820275" y="-17342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35"/>
          <p:cNvSpPr>
            <a:spLocks noEditPoints="1"/>
          </p:cNvSpPr>
          <p:nvPr/>
        </p:nvSpPr>
        <p:spPr bwMode="auto">
          <a:xfrm rot="5400000">
            <a:off x="9816306" y="4482306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35"/>
          <p:cNvSpPr>
            <a:spLocks noEditPoints="1"/>
          </p:cNvSpPr>
          <p:nvPr/>
        </p:nvSpPr>
        <p:spPr bwMode="auto">
          <a:xfrm rot="16200000">
            <a:off x="-18073" y="-13373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35"/>
          <p:cNvSpPr>
            <a:spLocks noEditPoints="1"/>
          </p:cNvSpPr>
          <p:nvPr/>
        </p:nvSpPr>
        <p:spPr bwMode="auto">
          <a:xfrm rot="10800000">
            <a:off x="3466" y="4477739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633" y="1696036"/>
            <a:ext cx="1869657" cy="19062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3716572"/>
            <a:ext cx="9144000" cy="96729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B2132C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718789"/>
            <a:ext cx="9144000" cy="6061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B2132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/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19" name="组合 18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0" name="组合 19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018924" y="2256330"/>
            <a:ext cx="3565405" cy="14465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8800" dirty="0" smtClean="0">
                <a:solidFill>
                  <a:srgbClr val="B2132C"/>
                </a:solidFill>
              </a:rPr>
              <a:t>【</a:t>
            </a:r>
            <a:r>
              <a:rPr lang="zh-CN" altLang="en-US" sz="8800" baseline="0" dirty="0" smtClean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  </a:t>
            </a:r>
            <a:r>
              <a:rPr lang="en-US" altLang="zh-CN" sz="8800" dirty="0" smtClean="0">
                <a:solidFill>
                  <a:srgbClr val="B2132C"/>
                </a:solidFill>
              </a:rPr>
              <a:t>】</a:t>
            </a:r>
            <a:endParaRPr lang="zh-CN" altLang="en-US" sz="8800" dirty="0">
              <a:solidFill>
                <a:srgbClr val="B2132C"/>
              </a:solidFill>
            </a:endParaRPr>
          </a:p>
        </p:txBody>
      </p:sp>
      <p:sp>
        <p:nvSpPr>
          <p:cNvPr id="10" name="Freeform 35"/>
          <p:cNvSpPr>
            <a:spLocks noEditPoints="1"/>
          </p:cNvSpPr>
          <p:nvPr/>
        </p:nvSpPr>
        <p:spPr bwMode="auto">
          <a:xfrm rot="16200000">
            <a:off x="-18073" y="-13373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758047" y="1859369"/>
            <a:ext cx="3395354" cy="1179803"/>
          </a:xfrm>
        </p:spPr>
        <p:txBody>
          <a:bodyPr anchor="b"/>
          <a:lstStyle>
            <a:lvl1pPr>
              <a:defRPr sz="5400">
                <a:solidFill>
                  <a:srgbClr val="B2132C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58047" y="3066161"/>
            <a:ext cx="3395354" cy="810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B2132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323452" y="2830246"/>
            <a:ext cx="3678048" cy="38863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9" name="组合 18"/>
          <p:cNvGrpSpPr/>
          <p:nvPr/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1" name="组合 20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7641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47949"/>
            <a:ext cx="5157787" cy="354171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7641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47949"/>
            <a:ext cx="5183188" cy="3541713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1452" y="1434500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2</a:t>
            </a:r>
            <a:endParaRPr lang="zh-CN" altLang="en-US" sz="16600" b="1" dirty="0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20200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 smtClean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1</a:t>
            </a:r>
            <a:endParaRPr lang="zh-CN" altLang="en-US" sz="16600" b="1" dirty="0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75974" y="1432463"/>
            <a:ext cx="135588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rgbClr val="B2132C"/>
                </a:solidFill>
                <a:latin typeface="方正细珊瑚_GBK" panose="03000509000000000000" pitchFamily="65" charset="-122"/>
                <a:ea typeface="方正细珊瑚_GBK" panose="03000509000000000000" pitchFamily="65" charset="-122"/>
              </a:rPr>
              <a:t>7</a:t>
            </a:r>
            <a:endParaRPr lang="zh-CN" altLang="en-US" sz="16600" b="1" dirty="0">
              <a:solidFill>
                <a:srgbClr val="B2132C"/>
              </a:solidFill>
              <a:latin typeface="方正细珊瑚_GBK" panose="03000509000000000000" pitchFamily="65" charset="-122"/>
              <a:ea typeface="方正细珊瑚_GBK" panose="03000509000000000000" pitchFamily="65" charset="-122"/>
            </a:endParaRPr>
          </a:p>
        </p:txBody>
      </p:sp>
      <p:sp>
        <p:nvSpPr>
          <p:cNvPr id="9" name="Freeform 35"/>
          <p:cNvSpPr>
            <a:spLocks noEditPoints="1"/>
          </p:cNvSpPr>
          <p:nvPr/>
        </p:nvSpPr>
        <p:spPr bwMode="auto">
          <a:xfrm>
            <a:off x="9820275" y="-17342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35"/>
          <p:cNvSpPr>
            <a:spLocks noEditPoints="1"/>
          </p:cNvSpPr>
          <p:nvPr/>
        </p:nvSpPr>
        <p:spPr bwMode="auto">
          <a:xfrm rot="5400000">
            <a:off x="9816306" y="4482306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35"/>
          <p:cNvSpPr>
            <a:spLocks noEditPoints="1"/>
          </p:cNvSpPr>
          <p:nvPr/>
        </p:nvSpPr>
        <p:spPr bwMode="auto">
          <a:xfrm rot="16200000">
            <a:off x="-18073" y="-13373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35"/>
          <p:cNvSpPr>
            <a:spLocks noEditPoints="1"/>
          </p:cNvSpPr>
          <p:nvPr/>
        </p:nvSpPr>
        <p:spPr bwMode="auto">
          <a:xfrm rot="10800000">
            <a:off x="3466" y="4477739"/>
            <a:ext cx="2371725" cy="2379663"/>
          </a:xfrm>
          <a:custGeom>
            <a:avLst/>
            <a:gdLst>
              <a:gd name="T0" fmla="*/ 1520 w 1850"/>
              <a:gd name="T1" fmla="*/ 152 h 1850"/>
              <a:gd name="T2" fmla="*/ 1451 w 1850"/>
              <a:gd name="T3" fmla="*/ 0 h 1850"/>
              <a:gd name="T4" fmla="*/ 1850 w 1850"/>
              <a:gd name="T5" fmla="*/ 0 h 1850"/>
              <a:gd name="T6" fmla="*/ 1533 w 1850"/>
              <a:gd name="T7" fmla="*/ 399 h 1850"/>
              <a:gd name="T8" fmla="*/ 1781 w 1850"/>
              <a:gd name="T9" fmla="*/ 330 h 1850"/>
              <a:gd name="T10" fmla="*/ 1520 w 1850"/>
              <a:gd name="T11" fmla="*/ 69 h 1850"/>
              <a:gd name="T12" fmla="*/ 1685 w 1850"/>
              <a:gd name="T13" fmla="*/ 730 h 1850"/>
              <a:gd name="T14" fmla="*/ 1451 w 1850"/>
              <a:gd name="T15" fmla="*/ 577 h 1850"/>
              <a:gd name="T16" fmla="*/ 1520 w 1850"/>
              <a:gd name="T17" fmla="*/ 661 h 1850"/>
              <a:gd name="T18" fmla="*/ 1616 w 1850"/>
              <a:gd name="T19" fmla="*/ 412 h 1850"/>
              <a:gd name="T20" fmla="*/ 1451 w 1850"/>
              <a:gd name="T21" fmla="*/ 483 h 1850"/>
              <a:gd name="T22" fmla="*/ 1520 w 1850"/>
              <a:gd name="T23" fmla="*/ 247 h 1850"/>
              <a:gd name="T24" fmla="*/ 1451 w 1850"/>
              <a:gd name="T25" fmla="*/ 483 h 1850"/>
              <a:gd name="T26" fmla="*/ 1616 w 1850"/>
              <a:gd name="T27" fmla="*/ 234 h 1850"/>
              <a:gd name="T28" fmla="*/ 1367 w 1850"/>
              <a:gd name="T29" fmla="*/ 165 h 1850"/>
              <a:gd name="T30" fmla="*/ 1685 w 1850"/>
              <a:gd name="T31" fmla="*/ 317 h 1850"/>
              <a:gd name="T32" fmla="*/ 1438 w 1850"/>
              <a:gd name="T33" fmla="*/ 399 h 1850"/>
              <a:gd name="T34" fmla="*/ 1120 w 1850"/>
              <a:gd name="T35" fmla="*/ 165 h 1850"/>
              <a:gd name="T36" fmla="*/ 1273 w 1850"/>
              <a:gd name="T37" fmla="*/ 234 h 1850"/>
              <a:gd name="T38" fmla="*/ 1189 w 1850"/>
              <a:gd name="T39" fmla="*/ 330 h 1850"/>
              <a:gd name="T40" fmla="*/ 1438 w 1850"/>
              <a:gd name="T41" fmla="*/ 399 h 1850"/>
              <a:gd name="T42" fmla="*/ 1616 w 1850"/>
              <a:gd name="T43" fmla="*/ 1391 h 1850"/>
              <a:gd name="T44" fmla="*/ 1616 w 1850"/>
              <a:gd name="T45" fmla="*/ 1251 h 1850"/>
              <a:gd name="T46" fmla="*/ 1616 w 1850"/>
              <a:gd name="T47" fmla="*/ 1123 h 1850"/>
              <a:gd name="T48" fmla="*/ 1850 w 1850"/>
              <a:gd name="T49" fmla="*/ 991 h 1850"/>
              <a:gd name="T50" fmla="*/ 1698 w 1850"/>
              <a:gd name="T51" fmla="*/ 1225 h 1850"/>
              <a:gd name="T52" fmla="*/ 1781 w 1850"/>
              <a:gd name="T53" fmla="*/ 1157 h 1850"/>
              <a:gd name="T54" fmla="*/ 1685 w 1850"/>
              <a:gd name="T55" fmla="*/ 1060 h 1850"/>
              <a:gd name="T56" fmla="*/ 1685 w 1850"/>
              <a:gd name="T57" fmla="*/ 1123 h 1850"/>
              <a:gd name="T58" fmla="*/ 1685 w 1850"/>
              <a:gd name="T59" fmla="*/ 1225 h 1850"/>
              <a:gd name="T60" fmla="*/ 1850 w 1850"/>
              <a:gd name="T61" fmla="*/ 1322 h 1850"/>
              <a:gd name="T62" fmla="*/ 1781 w 1850"/>
              <a:gd name="T63" fmla="*/ 1850 h 1850"/>
              <a:gd name="T64" fmla="*/ 1603 w 1850"/>
              <a:gd name="T65" fmla="*/ 1225 h 1850"/>
              <a:gd name="T66" fmla="*/ 1451 w 1850"/>
              <a:gd name="T67" fmla="*/ 826 h 1850"/>
              <a:gd name="T68" fmla="*/ 1781 w 1850"/>
              <a:gd name="T69" fmla="*/ 564 h 1850"/>
              <a:gd name="T70" fmla="*/ 1698 w 1850"/>
              <a:gd name="T71" fmla="*/ 495 h 1850"/>
              <a:gd name="T72" fmla="*/ 1850 w 1850"/>
              <a:gd name="T73" fmla="*/ 895 h 1850"/>
              <a:gd name="T74" fmla="*/ 1520 w 1850"/>
              <a:gd name="T75" fmla="*/ 1157 h 1850"/>
              <a:gd name="T76" fmla="*/ 1603 w 1850"/>
              <a:gd name="T77" fmla="*/ 1225 h 1850"/>
              <a:gd name="T78" fmla="*/ 1286 w 1850"/>
              <a:gd name="T79" fmla="*/ 564 h 1850"/>
              <a:gd name="T80" fmla="*/ 1354 w 1850"/>
              <a:gd name="T81" fmla="*/ 412 h 1850"/>
              <a:gd name="T82" fmla="*/ 1603 w 1850"/>
              <a:gd name="T83" fmla="*/ 495 h 1850"/>
              <a:gd name="T84" fmla="*/ 1286 w 1850"/>
              <a:gd name="T85" fmla="*/ 317 h 1850"/>
              <a:gd name="T86" fmla="*/ 1024 w 1850"/>
              <a:gd name="T87" fmla="*/ 69 h 1850"/>
              <a:gd name="T88" fmla="*/ 624 w 1850"/>
              <a:gd name="T89" fmla="*/ 399 h 1850"/>
              <a:gd name="T90" fmla="*/ 693 w 1850"/>
              <a:gd name="T91" fmla="*/ 247 h 1850"/>
              <a:gd name="T92" fmla="*/ 955 w 1850"/>
              <a:gd name="T93" fmla="*/ 330 h 1850"/>
              <a:gd name="T94" fmla="*/ 1354 w 1850"/>
              <a:gd name="T95" fmla="*/ 0 h 1850"/>
              <a:gd name="T96" fmla="*/ 1286 w 1850"/>
              <a:gd name="T97" fmla="*/ 317 h 1850"/>
              <a:gd name="T98" fmla="*/ 603 w 1850"/>
              <a:gd name="T99" fmla="*/ 234 h 1850"/>
              <a:gd name="T100" fmla="*/ 459 w 1850"/>
              <a:gd name="T101" fmla="*/ 69 h 1850"/>
              <a:gd name="T102" fmla="*/ 0 w 1850"/>
              <a:gd name="T103" fmla="*/ 0 h 1850"/>
              <a:gd name="T104" fmla="*/ 528 w 1850"/>
              <a:gd name="T105" fmla="*/ 165 h 1850"/>
              <a:gd name="T106" fmla="*/ 624 w 1850"/>
              <a:gd name="T107" fmla="*/ 165 h 1850"/>
              <a:gd name="T108" fmla="*/ 732 w 1850"/>
              <a:gd name="T109" fmla="*/ 165 h 1850"/>
              <a:gd name="T110" fmla="*/ 790 w 1850"/>
              <a:gd name="T111" fmla="*/ 69 h 1850"/>
              <a:gd name="T112" fmla="*/ 693 w 1850"/>
              <a:gd name="T113" fmla="*/ 152 h 1850"/>
              <a:gd name="T114" fmla="*/ 624 w 1850"/>
              <a:gd name="T115" fmla="*/ 0 h 1850"/>
              <a:gd name="T116" fmla="*/ 859 w 1850"/>
              <a:gd name="T117" fmla="*/ 234 h 1850"/>
              <a:gd name="T118" fmla="*/ 693 w 1850"/>
              <a:gd name="T119" fmla="*/ 234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850" h="1850">
                <a:moveTo>
                  <a:pt x="1520" y="69"/>
                </a:moveTo>
                <a:cubicBezTo>
                  <a:pt x="1520" y="152"/>
                  <a:pt x="1520" y="152"/>
                  <a:pt x="1520" y="152"/>
                </a:cubicBezTo>
                <a:cubicBezTo>
                  <a:pt x="1451" y="152"/>
                  <a:pt x="1451" y="152"/>
                  <a:pt x="1451" y="152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1781" y="0"/>
                  <a:pt x="1781" y="0"/>
                  <a:pt x="1781" y="0"/>
                </a:cubicBezTo>
                <a:cubicBezTo>
                  <a:pt x="1850" y="0"/>
                  <a:pt x="1850" y="0"/>
                  <a:pt x="1850" y="0"/>
                </a:cubicBezTo>
                <a:cubicBezTo>
                  <a:pt x="1850" y="399"/>
                  <a:pt x="1850" y="399"/>
                  <a:pt x="1850" y="399"/>
                </a:cubicBezTo>
                <a:cubicBezTo>
                  <a:pt x="1744" y="399"/>
                  <a:pt x="1638" y="399"/>
                  <a:pt x="1533" y="399"/>
                </a:cubicBezTo>
                <a:cubicBezTo>
                  <a:pt x="1533" y="330"/>
                  <a:pt x="1533" y="330"/>
                  <a:pt x="1533" y="330"/>
                </a:cubicBezTo>
                <a:cubicBezTo>
                  <a:pt x="1615" y="330"/>
                  <a:pt x="1698" y="330"/>
                  <a:pt x="1781" y="330"/>
                </a:cubicBezTo>
                <a:cubicBezTo>
                  <a:pt x="1781" y="69"/>
                  <a:pt x="1781" y="69"/>
                  <a:pt x="1781" y="69"/>
                </a:cubicBezTo>
                <a:cubicBezTo>
                  <a:pt x="1520" y="69"/>
                  <a:pt x="1520" y="69"/>
                  <a:pt x="1520" y="69"/>
                </a:cubicBezTo>
                <a:close/>
                <a:moveTo>
                  <a:pt x="1685" y="412"/>
                </a:moveTo>
                <a:cubicBezTo>
                  <a:pt x="1685" y="730"/>
                  <a:pt x="1685" y="730"/>
                  <a:pt x="1685" y="730"/>
                </a:cubicBezTo>
                <a:cubicBezTo>
                  <a:pt x="1451" y="730"/>
                  <a:pt x="1451" y="730"/>
                  <a:pt x="1451" y="730"/>
                </a:cubicBezTo>
                <a:cubicBezTo>
                  <a:pt x="1451" y="577"/>
                  <a:pt x="1451" y="577"/>
                  <a:pt x="1451" y="577"/>
                </a:cubicBezTo>
                <a:cubicBezTo>
                  <a:pt x="1520" y="577"/>
                  <a:pt x="1520" y="577"/>
                  <a:pt x="1520" y="577"/>
                </a:cubicBezTo>
                <a:cubicBezTo>
                  <a:pt x="1520" y="661"/>
                  <a:pt x="1520" y="661"/>
                  <a:pt x="1520" y="661"/>
                </a:cubicBezTo>
                <a:cubicBezTo>
                  <a:pt x="1616" y="661"/>
                  <a:pt x="1616" y="661"/>
                  <a:pt x="1616" y="661"/>
                </a:cubicBezTo>
                <a:cubicBezTo>
                  <a:pt x="1616" y="412"/>
                  <a:pt x="1616" y="412"/>
                  <a:pt x="1616" y="412"/>
                </a:cubicBezTo>
                <a:cubicBezTo>
                  <a:pt x="1685" y="412"/>
                  <a:pt x="1685" y="412"/>
                  <a:pt x="1685" y="412"/>
                </a:cubicBezTo>
                <a:close/>
                <a:moveTo>
                  <a:pt x="1451" y="483"/>
                </a:moveTo>
                <a:cubicBezTo>
                  <a:pt x="1451" y="404"/>
                  <a:pt x="1451" y="325"/>
                  <a:pt x="1451" y="247"/>
                </a:cubicBezTo>
                <a:cubicBezTo>
                  <a:pt x="1520" y="247"/>
                  <a:pt x="1520" y="247"/>
                  <a:pt x="1520" y="247"/>
                </a:cubicBezTo>
                <a:cubicBezTo>
                  <a:pt x="1520" y="325"/>
                  <a:pt x="1520" y="404"/>
                  <a:pt x="1520" y="483"/>
                </a:cubicBezTo>
                <a:cubicBezTo>
                  <a:pt x="1451" y="483"/>
                  <a:pt x="1451" y="483"/>
                  <a:pt x="1451" y="483"/>
                </a:cubicBezTo>
                <a:close/>
                <a:moveTo>
                  <a:pt x="1616" y="317"/>
                </a:moveTo>
                <a:cubicBezTo>
                  <a:pt x="1616" y="234"/>
                  <a:pt x="1616" y="234"/>
                  <a:pt x="1616" y="234"/>
                </a:cubicBezTo>
                <a:cubicBezTo>
                  <a:pt x="1533" y="234"/>
                  <a:pt x="1450" y="234"/>
                  <a:pt x="1367" y="234"/>
                </a:cubicBezTo>
                <a:cubicBezTo>
                  <a:pt x="1367" y="165"/>
                  <a:pt x="1367" y="165"/>
                  <a:pt x="1367" y="165"/>
                </a:cubicBezTo>
                <a:cubicBezTo>
                  <a:pt x="1473" y="165"/>
                  <a:pt x="1579" y="165"/>
                  <a:pt x="1685" y="165"/>
                </a:cubicBezTo>
                <a:cubicBezTo>
                  <a:pt x="1685" y="317"/>
                  <a:pt x="1685" y="317"/>
                  <a:pt x="1685" y="317"/>
                </a:cubicBezTo>
                <a:cubicBezTo>
                  <a:pt x="1616" y="317"/>
                  <a:pt x="1616" y="317"/>
                  <a:pt x="1616" y="317"/>
                </a:cubicBezTo>
                <a:close/>
                <a:moveTo>
                  <a:pt x="1438" y="399"/>
                </a:moveTo>
                <a:cubicBezTo>
                  <a:pt x="1120" y="399"/>
                  <a:pt x="1120" y="399"/>
                  <a:pt x="1120" y="399"/>
                </a:cubicBezTo>
                <a:cubicBezTo>
                  <a:pt x="1120" y="165"/>
                  <a:pt x="1120" y="165"/>
                  <a:pt x="1120" y="165"/>
                </a:cubicBezTo>
                <a:cubicBezTo>
                  <a:pt x="1273" y="165"/>
                  <a:pt x="1273" y="165"/>
                  <a:pt x="1273" y="165"/>
                </a:cubicBezTo>
                <a:cubicBezTo>
                  <a:pt x="1273" y="234"/>
                  <a:pt x="1273" y="234"/>
                  <a:pt x="1273" y="234"/>
                </a:cubicBezTo>
                <a:cubicBezTo>
                  <a:pt x="1189" y="234"/>
                  <a:pt x="1189" y="234"/>
                  <a:pt x="1189" y="234"/>
                </a:cubicBezTo>
                <a:cubicBezTo>
                  <a:pt x="1189" y="330"/>
                  <a:pt x="1189" y="330"/>
                  <a:pt x="1189" y="330"/>
                </a:cubicBezTo>
                <a:cubicBezTo>
                  <a:pt x="1438" y="330"/>
                  <a:pt x="1438" y="330"/>
                  <a:pt x="1438" y="330"/>
                </a:cubicBezTo>
                <a:cubicBezTo>
                  <a:pt x="1438" y="399"/>
                  <a:pt x="1438" y="399"/>
                  <a:pt x="1438" y="399"/>
                </a:cubicBezTo>
                <a:close/>
                <a:moveTo>
                  <a:pt x="1781" y="1391"/>
                </a:moveTo>
                <a:cubicBezTo>
                  <a:pt x="1616" y="1391"/>
                  <a:pt x="1616" y="1391"/>
                  <a:pt x="1616" y="139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251"/>
                  <a:pt x="1616" y="1251"/>
                  <a:pt x="1616" y="1251"/>
                </a:cubicBezTo>
                <a:cubicBezTo>
                  <a:pt x="1616" y="1157"/>
                  <a:pt x="1616" y="1157"/>
                  <a:pt x="1616" y="1157"/>
                </a:cubicBezTo>
                <a:cubicBezTo>
                  <a:pt x="1616" y="1123"/>
                  <a:pt x="1616" y="1123"/>
                  <a:pt x="1616" y="1123"/>
                </a:cubicBezTo>
                <a:cubicBezTo>
                  <a:pt x="1616" y="991"/>
                  <a:pt x="1616" y="991"/>
                  <a:pt x="1616" y="991"/>
                </a:cubicBezTo>
                <a:cubicBezTo>
                  <a:pt x="1850" y="991"/>
                  <a:pt x="1850" y="991"/>
                  <a:pt x="1850" y="991"/>
                </a:cubicBezTo>
                <a:cubicBezTo>
                  <a:pt x="1850" y="1225"/>
                  <a:pt x="1850" y="1225"/>
                  <a:pt x="1850" y="1225"/>
                </a:cubicBezTo>
                <a:cubicBezTo>
                  <a:pt x="1698" y="1225"/>
                  <a:pt x="1698" y="1225"/>
                  <a:pt x="1698" y="1225"/>
                </a:cubicBezTo>
                <a:cubicBezTo>
                  <a:pt x="1698" y="1157"/>
                  <a:pt x="1698" y="1157"/>
                  <a:pt x="1698" y="1157"/>
                </a:cubicBezTo>
                <a:cubicBezTo>
                  <a:pt x="1781" y="1157"/>
                  <a:pt x="1781" y="1157"/>
                  <a:pt x="1781" y="1157"/>
                </a:cubicBezTo>
                <a:cubicBezTo>
                  <a:pt x="1781" y="1060"/>
                  <a:pt x="1781" y="1060"/>
                  <a:pt x="1781" y="1060"/>
                </a:cubicBezTo>
                <a:cubicBezTo>
                  <a:pt x="1685" y="1060"/>
                  <a:pt x="1685" y="1060"/>
                  <a:pt x="1685" y="1060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123"/>
                  <a:pt x="1685" y="1123"/>
                  <a:pt x="1685" y="1123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225"/>
                  <a:pt x="1685" y="1225"/>
                  <a:pt x="1685" y="1225"/>
                </a:cubicBezTo>
                <a:cubicBezTo>
                  <a:pt x="1685" y="1322"/>
                  <a:pt x="1685" y="1322"/>
                  <a:pt x="1685" y="1322"/>
                </a:cubicBezTo>
                <a:cubicBezTo>
                  <a:pt x="1850" y="1322"/>
                  <a:pt x="1850" y="1322"/>
                  <a:pt x="1850" y="1322"/>
                </a:cubicBezTo>
                <a:cubicBezTo>
                  <a:pt x="1850" y="1359"/>
                  <a:pt x="1850" y="1813"/>
                  <a:pt x="1850" y="1850"/>
                </a:cubicBezTo>
                <a:cubicBezTo>
                  <a:pt x="1781" y="1850"/>
                  <a:pt x="1781" y="1850"/>
                  <a:pt x="1781" y="1850"/>
                </a:cubicBezTo>
                <a:cubicBezTo>
                  <a:pt x="1781" y="1391"/>
                  <a:pt x="1781" y="1391"/>
                  <a:pt x="1781" y="1391"/>
                </a:cubicBezTo>
                <a:close/>
                <a:moveTo>
                  <a:pt x="1603" y="1225"/>
                </a:moveTo>
                <a:cubicBezTo>
                  <a:pt x="1451" y="1225"/>
                  <a:pt x="1451" y="1225"/>
                  <a:pt x="1451" y="1225"/>
                </a:cubicBezTo>
                <a:cubicBezTo>
                  <a:pt x="1451" y="826"/>
                  <a:pt x="1451" y="826"/>
                  <a:pt x="1451" y="826"/>
                </a:cubicBezTo>
                <a:cubicBezTo>
                  <a:pt x="1781" y="826"/>
                  <a:pt x="1781" y="826"/>
                  <a:pt x="1781" y="826"/>
                </a:cubicBezTo>
                <a:cubicBezTo>
                  <a:pt x="1781" y="564"/>
                  <a:pt x="1781" y="564"/>
                  <a:pt x="1781" y="564"/>
                </a:cubicBezTo>
                <a:cubicBezTo>
                  <a:pt x="1698" y="564"/>
                  <a:pt x="1698" y="564"/>
                  <a:pt x="1698" y="564"/>
                </a:cubicBezTo>
                <a:cubicBezTo>
                  <a:pt x="1698" y="495"/>
                  <a:pt x="1698" y="495"/>
                  <a:pt x="1698" y="495"/>
                </a:cubicBezTo>
                <a:cubicBezTo>
                  <a:pt x="1850" y="495"/>
                  <a:pt x="1850" y="495"/>
                  <a:pt x="1850" y="495"/>
                </a:cubicBezTo>
                <a:cubicBezTo>
                  <a:pt x="1850" y="895"/>
                  <a:pt x="1850" y="895"/>
                  <a:pt x="1850" y="895"/>
                </a:cubicBezTo>
                <a:cubicBezTo>
                  <a:pt x="1520" y="895"/>
                  <a:pt x="1520" y="895"/>
                  <a:pt x="1520" y="895"/>
                </a:cubicBezTo>
                <a:cubicBezTo>
                  <a:pt x="1520" y="1157"/>
                  <a:pt x="1520" y="1157"/>
                  <a:pt x="1520" y="1157"/>
                </a:cubicBezTo>
                <a:cubicBezTo>
                  <a:pt x="1603" y="1157"/>
                  <a:pt x="1603" y="1157"/>
                  <a:pt x="1603" y="1157"/>
                </a:cubicBezTo>
                <a:cubicBezTo>
                  <a:pt x="1603" y="1225"/>
                  <a:pt x="1603" y="1225"/>
                  <a:pt x="1603" y="1225"/>
                </a:cubicBezTo>
                <a:close/>
                <a:moveTo>
                  <a:pt x="1603" y="564"/>
                </a:moveTo>
                <a:cubicBezTo>
                  <a:pt x="1286" y="564"/>
                  <a:pt x="1286" y="564"/>
                  <a:pt x="1286" y="564"/>
                </a:cubicBezTo>
                <a:cubicBezTo>
                  <a:pt x="1286" y="412"/>
                  <a:pt x="1286" y="412"/>
                  <a:pt x="1286" y="412"/>
                </a:cubicBezTo>
                <a:cubicBezTo>
                  <a:pt x="1354" y="412"/>
                  <a:pt x="1354" y="412"/>
                  <a:pt x="1354" y="412"/>
                </a:cubicBezTo>
                <a:cubicBezTo>
                  <a:pt x="1354" y="495"/>
                  <a:pt x="1354" y="495"/>
                  <a:pt x="1354" y="495"/>
                </a:cubicBezTo>
                <a:cubicBezTo>
                  <a:pt x="1603" y="495"/>
                  <a:pt x="1603" y="495"/>
                  <a:pt x="1603" y="495"/>
                </a:cubicBezTo>
                <a:cubicBezTo>
                  <a:pt x="1603" y="564"/>
                  <a:pt x="1603" y="564"/>
                  <a:pt x="1603" y="564"/>
                </a:cubicBezTo>
                <a:close/>
                <a:moveTo>
                  <a:pt x="1286" y="317"/>
                </a:moveTo>
                <a:cubicBezTo>
                  <a:pt x="1286" y="69"/>
                  <a:pt x="1286" y="69"/>
                  <a:pt x="1286" y="69"/>
                </a:cubicBezTo>
                <a:cubicBezTo>
                  <a:pt x="1024" y="69"/>
                  <a:pt x="1024" y="69"/>
                  <a:pt x="1024" y="69"/>
                </a:cubicBezTo>
                <a:cubicBezTo>
                  <a:pt x="1024" y="399"/>
                  <a:pt x="1024" y="399"/>
                  <a:pt x="1024" y="399"/>
                </a:cubicBezTo>
                <a:cubicBezTo>
                  <a:pt x="624" y="399"/>
                  <a:pt x="624" y="399"/>
                  <a:pt x="624" y="399"/>
                </a:cubicBezTo>
                <a:cubicBezTo>
                  <a:pt x="624" y="247"/>
                  <a:pt x="624" y="247"/>
                  <a:pt x="624" y="247"/>
                </a:cubicBezTo>
                <a:cubicBezTo>
                  <a:pt x="693" y="247"/>
                  <a:pt x="693" y="247"/>
                  <a:pt x="693" y="247"/>
                </a:cubicBezTo>
                <a:cubicBezTo>
                  <a:pt x="693" y="330"/>
                  <a:pt x="693" y="330"/>
                  <a:pt x="693" y="330"/>
                </a:cubicBezTo>
                <a:cubicBezTo>
                  <a:pt x="955" y="330"/>
                  <a:pt x="955" y="330"/>
                  <a:pt x="955" y="330"/>
                </a:cubicBezTo>
                <a:cubicBezTo>
                  <a:pt x="955" y="0"/>
                  <a:pt x="955" y="0"/>
                  <a:pt x="955" y="0"/>
                </a:cubicBezTo>
                <a:cubicBezTo>
                  <a:pt x="1354" y="0"/>
                  <a:pt x="1354" y="0"/>
                  <a:pt x="1354" y="0"/>
                </a:cubicBezTo>
                <a:cubicBezTo>
                  <a:pt x="1354" y="317"/>
                  <a:pt x="1354" y="317"/>
                  <a:pt x="1354" y="317"/>
                </a:cubicBezTo>
                <a:cubicBezTo>
                  <a:pt x="1286" y="317"/>
                  <a:pt x="1286" y="317"/>
                  <a:pt x="1286" y="317"/>
                </a:cubicBezTo>
                <a:close/>
                <a:moveTo>
                  <a:pt x="624" y="234"/>
                </a:moveTo>
                <a:cubicBezTo>
                  <a:pt x="603" y="234"/>
                  <a:pt x="603" y="234"/>
                  <a:pt x="603" y="234"/>
                </a:cubicBezTo>
                <a:cubicBezTo>
                  <a:pt x="459" y="234"/>
                  <a:pt x="459" y="234"/>
                  <a:pt x="459" y="234"/>
                </a:cubicBezTo>
                <a:cubicBezTo>
                  <a:pt x="459" y="69"/>
                  <a:pt x="459" y="69"/>
                  <a:pt x="459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491" y="0"/>
                  <a:pt x="528" y="0"/>
                </a:cubicBezTo>
                <a:cubicBezTo>
                  <a:pt x="528" y="165"/>
                  <a:pt x="528" y="165"/>
                  <a:pt x="528" y="165"/>
                </a:cubicBezTo>
                <a:cubicBezTo>
                  <a:pt x="603" y="165"/>
                  <a:pt x="603" y="165"/>
                  <a:pt x="603" y="165"/>
                </a:cubicBezTo>
                <a:cubicBezTo>
                  <a:pt x="624" y="165"/>
                  <a:pt x="624" y="165"/>
                  <a:pt x="624" y="165"/>
                </a:cubicBezTo>
                <a:cubicBezTo>
                  <a:pt x="693" y="165"/>
                  <a:pt x="693" y="165"/>
                  <a:pt x="693" y="165"/>
                </a:cubicBezTo>
                <a:cubicBezTo>
                  <a:pt x="732" y="165"/>
                  <a:pt x="732" y="165"/>
                  <a:pt x="732" y="165"/>
                </a:cubicBezTo>
                <a:cubicBezTo>
                  <a:pt x="790" y="165"/>
                  <a:pt x="790" y="165"/>
                  <a:pt x="790" y="165"/>
                </a:cubicBezTo>
                <a:cubicBezTo>
                  <a:pt x="790" y="69"/>
                  <a:pt x="790" y="69"/>
                  <a:pt x="790" y="69"/>
                </a:cubicBezTo>
                <a:cubicBezTo>
                  <a:pt x="693" y="69"/>
                  <a:pt x="693" y="69"/>
                  <a:pt x="693" y="69"/>
                </a:cubicBezTo>
                <a:cubicBezTo>
                  <a:pt x="693" y="152"/>
                  <a:pt x="693" y="152"/>
                  <a:pt x="693" y="152"/>
                </a:cubicBezTo>
                <a:cubicBezTo>
                  <a:pt x="624" y="152"/>
                  <a:pt x="624" y="152"/>
                  <a:pt x="624" y="152"/>
                </a:cubicBezTo>
                <a:cubicBezTo>
                  <a:pt x="624" y="0"/>
                  <a:pt x="624" y="0"/>
                  <a:pt x="624" y="0"/>
                </a:cubicBezTo>
                <a:cubicBezTo>
                  <a:pt x="859" y="0"/>
                  <a:pt x="859" y="0"/>
                  <a:pt x="859" y="0"/>
                </a:cubicBezTo>
                <a:cubicBezTo>
                  <a:pt x="859" y="234"/>
                  <a:pt x="859" y="234"/>
                  <a:pt x="859" y="234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693" y="234"/>
                  <a:pt x="693" y="234"/>
                  <a:pt x="693" y="234"/>
                </a:cubicBezTo>
                <a:cubicBezTo>
                  <a:pt x="624" y="234"/>
                  <a:pt x="624" y="234"/>
                  <a:pt x="624" y="234"/>
                </a:cubicBezTo>
                <a:close/>
              </a:path>
            </a:pathLst>
          </a:custGeom>
          <a:solidFill>
            <a:srgbClr val="A400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9633" y="1696036"/>
            <a:ext cx="1869657" cy="19062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86743" y="3764248"/>
            <a:ext cx="6618514" cy="1139849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B2132C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/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27" name="组合 26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9" name="组合 18"/>
          <p:cNvGrpSpPr/>
          <p:nvPr/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20" name="组合 19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1" name="组合 20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704002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04002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304202"/>
            <a:ext cx="4165200" cy="3811588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029370" y="365125"/>
            <a:ext cx="1324429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987971" cy="5811838"/>
          </a:xfrm>
        </p:spPr>
        <p:txBody>
          <a:bodyPr vert="eaVert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12192000" cy="626512"/>
            <a:chOff x="0" y="0"/>
            <a:chExt cx="12192000" cy="626512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/>
        </p:nvGrpSpPr>
        <p:grpSpPr>
          <a:xfrm flipV="1">
            <a:off x="0" y="6223640"/>
            <a:ext cx="12192000" cy="626512"/>
            <a:chOff x="0" y="0"/>
            <a:chExt cx="12192000" cy="626512"/>
          </a:xfrm>
        </p:grpSpPr>
        <p:grpSp>
          <p:nvGrpSpPr>
            <p:cNvPr id="19" name="组合 18"/>
            <p:cNvGrpSpPr/>
            <p:nvPr/>
          </p:nvGrpSpPr>
          <p:grpSpPr>
            <a:xfrm>
              <a:off x="0" y="0"/>
              <a:ext cx="6023372" cy="626512"/>
              <a:chOff x="0" y="0"/>
              <a:chExt cx="6023372" cy="626512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  <p:grpSp>
          <p:nvGrpSpPr>
            <p:cNvPr id="20" name="组合 19"/>
            <p:cNvGrpSpPr/>
            <p:nvPr/>
          </p:nvGrpSpPr>
          <p:grpSpPr>
            <a:xfrm>
              <a:off x="6023372" y="0"/>
              <a:ext cx="6168628" cy="626512"/>
              <a:chOff x="0" y="0"/>
              <a:chExt cx="6023372" cy="626512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0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1505843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3011686" y="0"/>
                <a:ext cx="1505843" cy="626512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43"/>
              <a:stretch>
                <a:fillRect/>
              </a:stretch>
            </p:blipFill>
            <p:spPr>
              <a:xfrm>
                <a:off x="4517529" y="0"/>
                <a:ext cx="1505843" cy="626512"/>
              </a:xfrm>
              <a:prstGeom prst="rect">
                <a:avLst/>
              </a:prstGeom>
            </p:spPr>
          </p:pic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759222"/>
            <a:ext cx="10515600" cy="5344940"/>
          </a:xfrm>
        </p:spPr>
        <p:txBody>
          <a:bodyPr anchor="ctr">
            <a:normAutofit/>
          </a:bodyPr>
          <a:lstStyle>
            <a:lvl1pPr marL="0" indent="0">
              <a:lnSpc>
                <a:spcPct val="1200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B466-A3C9-403D-862F-844070021E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tags" Target="../tags/tag3.xml"/><Relationship Id="rId13" Type="http://schemas.openxmlformats.org/officeDocument/2006/relationships/tags" Target="../tags/tag2.xml"/><Relationship Id="rId12" Type="http://schemas.openxmlformats.org/officeDocument/2006/relationships/tags" Target="../tags/tag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B466-A3C9-403D-862F-844070021E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AE866-7697-4A71-88DE-FDC10DF7E3CF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00A11-B798-43D4-9648-7AA140FD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1E757-947C-4A4B-8AC0-09B14DAE95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9.xml"/><Relationship Id="rId6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microsoft.com/office/2007/relationships/hdphoto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2.xml"/><Relationship Id="rId5" Type="http://schemas.microsoft.com/office/2007/relationships/hdphoto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3.xml"/><Relationship Id="rId5" Type="http://schemas.microsoft.com/office/2007/relationships/hdphoto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4.xml"/><Relationship Id="rId5" Type="http://schemas.microsoft.com/office/2007/relationships/hdphoto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microsoft.com/office/2007/relationships/hdphoto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16.xml"/><Relationship Id="rId4" Type="http://schemas.openxmlformats.org/officeDocument/2006/relationships/image" Target="../media/image12.emf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9.xml"/><Relationship Id="rId6" Type="http://schemas.openxmlformats.org/officeDocument/2006/relationships/tags" Target="../tags/tag5.xml"/><Relationship Id="rId5" Type="http://schemas.microsoft.com/office/2007/relationships/hdphoto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2.emf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17.xml"/><Relationship Id="rId4" Type="http://schemas.openxmlformats.org/officeDocument/2006/relationships/image" Target="../media/image12.emf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6.xml"/><Relationship Id="rId4" Type="http://schemas.openxmlformats.org/officeDocument/2006/relationships/image" Target="../media/image12.emf"/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7.xml"/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8.xml"/><Relationship Id="rId4" Type="http://schemas.openxmlformats.org/officeDocument/2006/relationships/image" Target="../media/image12.emf"/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1"/>
            <a:ext cx="12192000" cy="6858001"/>
          </a:xfrm>
          <a:prstGeom prst="rect">
            <a:avLst/>
          </a:prstGeom>
        </p:spPr>
      </p:pic>
      <p:pic>
        <p:nvPicPr>
          <p:cNvPr id="218" name="20180730-心草名片-黑.png" descr="20180730-心草名片-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113" y="207550"/>
            <a:ext cx="1715506" cy="71374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7" name="心草文化传播出品…"/>
          <p:cNvSpPr txBox="1"/>
          <p:nvPr/>
        </p:nvSpPr>
        <p:spPr>
          <a:xfrm>
            <a:off x="5742306" y="3533776"/>
            <a:ext cx="2528570" cy="82867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400"/>
              <a:t>心草文化传播出品</a:t>
            </a:r>
            <a:endParaRPr sz="2400"/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sz="2400"/>
              <a:t>     2018.10.22</a:t>
            </a:r>
            <a:endParaRPr sz="2400"/>
          </a:p>
        </p:txBody>
      </p:sp>
      <p:grpSp>
        <p:nvGrpSpPr>
          <p:cNvPr id="11" name="组合 10"/>
          <p:cNvGrpSpPr/>
          <p:nvPr/>
        </p:nvGrpSpPr>
        <p:grpSpPr>
          <a:xfrm>
            <a:off x="3043236" y="44598"/>
            <a:ext cx="1195388" cy="3957638"/>
            <a:chOff x="2943224" y="0"/>
            <a:chExt cx="1195388" cy="3500438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2957512" y="0"/>
              <a:ext cx="0" cy="35004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943224" y="3486150"/>
              <a:ext cx="1181100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138612" y="0"/>
              <a:ext cx="0" cy="13492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129086" y="3086100"/>
              <a:ext cx="0" cy="4143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3404235" y="2023110"/>
            <a:ext cx="79362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dirty="0">
                <a:latin typeface="隶书" panose="02010509060101010101" pitchFamily="49" charset="-122"/>
                <a:ea typeface="隶书" panose="02010509060101010101" pitchFamily="49" charset="-122"/>
              </a:rPr>
              <a:t>尊师重教</a:t>
            </a:r>
            <a:r>
              <a:rPr lang="en-US" altLang="zh-CN" sz="5400" dirty="0">
                <a:latin typeface="隶书" panose="02010509060101010101" pitchFamily="49" charset="-122"/>
                <a:ea typeface="隶书" panose="02010509060101010101" pitchFamily="49" charset="-122"/>
              </a:rPr>
              <a:t>.</a:t>
            </a:r>
            <a:r>
              <a:rPr lang="zh-CN" altLang="en-US" sz="5400" dirty="0">
                <a:latin typeface="隶书" panose="02010509060101010101" pitchFamily="49" charset="-122"/>
                <a:ea typeface="隶书" panose="02010509060101010101" pitchFamily="49" charset="-122"/>
              </a:rPr>
              <a:t>明理求学</a:t>
            </a:r>
            <a:endParaRPr lang="zh-CN" altLang="en-US" sz="5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534327" y="1731023"/>
            <a:ext cx="2207895" cy="39878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p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TEMPLATE </a:t>
            </a:r>
            <a:endParaRPr lang="zh-CN" altLang="en-US" sz="20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3766820" y="2945130"/>
            <a:ext cx="69532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成都市高新区盛华社区国学拜师典礼</a:t>
            </a:r>
            <a:endParaRPr lang="zh-CN" altLang="en-US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endParaRPr lang="zh-CN" altLang="en-US" sz="2800"/>
          </a:p>
        </p:txBody>
      </p:sp>
      <p:pic>
        <p:nvPicPr>
          <p:cNvPr id="3" name="S.E.N.S. - 故宫 (Palace Memories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12" name="活动流程 Activity Process"/>
          <p:cNvSpPr txBox="1"/>
          <p:nvPr/>
        </p:nvSpPr>
        <p:spPr>
          <a:xfrm>
            <a:off x="2229412" y="40379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--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嘉宾签到入场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13" name="20180730-心草名片-黑.png" descr="20180730-心草名片-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94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960" y="1417955"/>
            <a:ext cx="3489960" cy="1945005"/>
          </a:xfrm>
          <a:prstGeom prst="round2DiagRect">
            <a:avLst>
              <a:gd name="adj1" fmla="val 16667"/>
              <a:gd name="adj2" fmla="val 0"/>
            </a:avLst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6960" y="3629660"/>
            <a:ext cx="3489960" cy="1962150"/>
          </a:xfrm>
          <a:prstGeom prst="round2DiagRect">
            <a:avLst/>
          </a:prstGeom>
          <a:effectLst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485" y="1417955"/>
            <a:ext cx="3077845" cy="1758315"/>
          </a:xfrm>
          <a:prstGeom prst="round2Diag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365" y="3739515"/>
            <a:ext cx="3404870" cy="1783080"/>
          </a:xfrm>
          <a:prstGeom prst="round2Diag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485" y="1409065"/>
            <a:ext cx="3405505" cy="1945640"/>
          </a:xfrm>
          <a:prstGeom prst="round2Diag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126990" y="1904365"/>
            <a:ext cx="459740" cy="1480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签到台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256530" y="4066540"/>
            <a:ext cx="459740" cy="1316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嘉宾观礼席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859905" y="1605280"/>
            <a:ext cx="459740" cy="17799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视觉顶部布置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696075" y="4097655"/>
            <a:ext cx="459740" cy="1316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舞台背景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1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307" name="活动流程 Activity Process"/>
          <p:cNvSpPr txBox="1"/>
          <p:nvPr/>
        </p:nvSpPr>
        <p:spPr>
          <a:xfrm>
            <a:off x="1261672" y="20948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--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声律启蒙吟唱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455420" y="1468755"/>
            <a:ext cx="6109970" cy="382460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835" y="5367020"/>
            <a:ext cx="1220470" cy="120015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矩形 4"/>
          <p:cNvSpPr/>
          <p:nvPr/>
        </p:nvSpPr>
        <p:spPr>
          <a:xfrm>
            <a:off x="7985760" y="1468755"/>
            <a:ext cx="2435860" cy="4240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07400" y="1723390"/>
            <a:ext cx="1567815" cy="3806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现场安排吟</a:t>
            </a:r>
            <a:r>
              <a:rPr lang="en-US" alt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20</a:t>
            </a:r>
            <a:r>
              <a:rPr lang="zh-CN" altLang="en-US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个学生呤</a:t>
            </a: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唱声律启蒙一东作为开场节目，营造氛围，展示国学魅力。</a:t>
            </a:r>
            <a:endParaRPr lang="zh-CN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48510" y="5367020"/>
            <a:ext cx="5260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15</a:t>
            </a:r>
            <a:r>
              <a:rPr lang="zh-CN" altLang="en-US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人，播放声律启蒙歌曲，学子吟诵，简单排练。</a:t>
            </a:r>
            <a:endParaRPr lang="zh-CN" altLang="en-US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pic>
        <p:nvPicPr>
          <p:cNvPr id="9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5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" name="活动流程 Activity Process"/>
          <p:cNvSpPr txBox="1"/>
          <p:nvPr/>
        </p:nvSpPr>
        <p:spPr>
          <a:xfrm>
            <a:off x="1505512" y="20948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-- 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行沃盥[wò guàn]之礼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462645" y="1468755"/>
            <a:ext cx="2548890" cy="4240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64600" y="1723390"/>
            <a:ext cx="1567815" cy="3806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沃盥净手是指古人在做重要的事情之前，都要洗净双手，表示对事物的恭敬。</a:t>
            </a:r>
            <a:endParaRPr lang="zh-CN" sz="2000" kern="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505585" y="1510030"/>
            <a:ext cx="6514465" cy="34264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6" name="文本框 15"/>
          <p:cNvSpPr txBox="1"/>
          <p:nvPr/>
        </p:nvSpPr>
        <p:spPr>
          <a:xfrm>
            <a:off x="1638935" y="5064125"/>
            <a:ext cx="6247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隶书" panose="02010509060101010101" pitchFamily="49" charset="-122"/>
                <a:ea typeface="隶书" panose="02010509060101010101" pitchFamily="49" charset="-122"/>
              </a:rPr>
              <a:t>现场备四组桌子，桌上各备一个铜盆，两条小毛巾。学子依次上前净手并归位。</a:t>
            </a:r>
            <a:endParaRPr lang="zh-CN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1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307" name="活动流程 Activity Process"/>
          <p:cNvSpPr txBox="1"/>
          <p:nvPr/>
        </p:nvSpPr>
        <p:spPr>
          <a:xfrm>
            <a:off x="1607112" y="20948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-- 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正衣冠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624570" y="1506220"/>
            <a:ext cx="2253615" cy="4023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66200" y="1723390"/>
            <a:ext cx="1567815" cy="3806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先正衣冠后明事理，外正衣冠内正心灵，衣冠整洁是对自己和他人的一种尊重。</a:t>
            </a:r>
            <a:endParaRPr lang="en-US" altLang="zh-CN" sz="2000" kern="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718945" y="1570355"/>
            <a:ext cx="6673215" cy="3496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71345" y="5346700"/>
            <a:ext cx="6247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隶书" panose="02010509060101010101" pitchFamily="49" charset="-122"/>
                <a:ea typeface="隶书" panose="02010509060101010101" pitchFamily="49" charset="-122"/>
              </a:rPr>
              <a:t>学子面向孔子，</a:t>
            </a:r>
            <a:r>
              <a:rPr lang="zh-CN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在主持人的号令下</a:t>
            </a:r>
            <a:r>
              <a:rPr lang="zh-CN">
                <a:latin typeface="隶书" panose="02010509060101010101" pitchFamily="49" charset="-122"/>
                <a:ea typeface="隶书" panose="02010509060101010101" pitchFamily="49" charset="-122"/>
              </a:rPr>
              <a:t>整理衣冠。</a:t>
            </a:r>
            <a:endParaRPr lang="zh-CN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0"/>
            <a:ext cx="12466955" cy="6858000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03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1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182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38036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307" name="活动流程 Activity Process"/>
          <p:cNvSpPr txBox="1"/>
          <p:nvPr/>
        </p:nvSpPr>
        <p:spPr>
          <a:xfrm>
            <a:off x="763832" y="19932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-- 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朱砂启智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55535" y="1213485"/>
            <a:ext cx="2130425" cy="4240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385685" y="1468120"/>
            <a:ext cx="2029460" cy="38061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“举臆发朱砂，为瑞应火德”，老师为同学们开启智慧之门，毛笔钦点红色朱砂，在孩子的双眉心中间画圆。</a:t>
            </a:r>
            <a:endParaRPr lang="zh-CN" sz="2000" kern="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022350" y="1213485"/>
            <a:ext cx="6169025" cy="40379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95730" y="5313680"/>
            <a:ext cx="6247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隶书" panose="02010509060101010101" pitchFamily="49" charset="-122"/>
                <a:ea typeface="隶书" panose="02010509060101010101" pitchFamily="49" charset="-122"/>
              </a:rPr>
              <a:t>四位老师分别为现场学子点朱砂启智开蒙。</a:t>
            </a:r>
            <a:endParaRPr lang="zh-CN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1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307" name="活动流程 Activity Process"/>
          <p:cNvSpPr txBox="1"/>
          <p:nvPr/>
        </p:nvSpPr>
        <p:spPr>
          <a:xfrm>
            <a:off x="1871272" y="19932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-- 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行拜师礼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28405" y="1468755"/>
            <a:ext cx="2068830" cy="33458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68715" y="1723390"/>
            <a:ext cx="2029460" cy="30918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师者，传道授业解惑也，一礼谦虚好学得慧心，二礼知聪识理能进步，三礼悟性开通增智慧。</a:t>
            </a:r>
            <a:endParaRPr lang="zh-CN" sz="2000" kern="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2101215" y="1601470"/>
            <a:ext cx="6466205" cy="3301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0435" y="5111750"/>
            <a:ext cx="6247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隶书" panose="02010509060101010101" pitchFamily="49" charset="-122"/>
                <a:ea typeface="隶书" panose="02010509060101010101" pitchFamily="49" charset="-122"/>
              </a:rPr>
              <a:t>首称由老师向孔夫子行大礼、敬酒；接着由学生拜老师，老师回礼（赠送福袋）</a:t>
            </a:r>
            <a:endParaRPr lang="zh-CN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 b="10186"/>
          <a:stretch>
            <a:fillRect/>
          </a:stretch>
        </p:blipFill>
        <p:spPr>
          <a:xfrm>
            <a:off x="11370310" y="4902835"/>
            <a:ext cx="1640205" cy="1623695"/>
          </a:xfrm>
          <a:prstGeom prst="ellipse">
            <a:avLst/>
          </a:prstGeom>
          <a:effectLst>
            <a:softEdge rad="63500"/>
          </a:effectLst>
        </p:spPr>
      </p:pic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20180730-心草名片-黑.png" descr="20180730-心草名片-黑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活动流程 Activity Process"/>
          <p:cNvSpPr txBox="1"/>
          <p:nvPr/>
        </p:nvSpPr>
        <p:spPr>
          <a:xfrm>
            <a:off x="1302312" y="10788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-- 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拜师大礼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6210" y="930910"/>
            <a:ext cx="9678670" cy="5046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主持人：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请大家立端正、视勿移，心恭敬，让我们以一颗至诚的心向大成至圣先师孔老夫子行五拜礼（鞠躬礼要求：弯腰时90度，速度要缓，行动要圆，俯身向下3秒，弯下身停顿3秒，向上3秒国男生两手放于两侧，女生双手放前面，右手握左手，右手在上，左手在下）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静心恭敬：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一拜自强不息！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拜 （众人同声：天行健，君子以自强不息） 鞠躬——兴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二拜厚德载物！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拜  （众人同声：地势坤，君子以厚德载物）鞠躬——兴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三拜精忠报国！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拜  （众人同声：天下兴亡，匹夫有责）鞠躬——兴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四拜孝亲尊师！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拜  （众人同声：孝敬父母，尊师重道）鞠躬——兴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五拜共促大同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拜  （众人同声：礼运大同，天下归心）鞠躬——兴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学子向师者行大礼：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一拜“师道尊崇立人立德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二拜“传学授业教化解惑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三拜“感念师恩天地为鉴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师者回礼：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旁白：</a:t>
            </a:r>
            <a:r>
              <a:rPr lang="en-US" altLang="zh-CN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“</a:t>
            </a:r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仰之弥高，钻之弥坚。桃李不言，下自成蹊。一日为师，终生为你。寄望后来者，成功报师尊</a:t>
            </a:r>
            <a:r>
              <a:rPr lang="en-US" altLang="zh-CN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”</a:t>
            </a:r>
            <a:endParaRPr lang="zh-CN" altLang="en-US" sz="140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r>
              <a:rPr lang="zh-CN" altLang="en-US" sz="1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请师者回礼。师者送福袋（龙眼干、红枣、红豆）。。                                      </a:t>
            </a:r>
            <a:r>
              <a:rPr lang="zh-CN" altLang="en-US" sz="14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龙眼象征开窍生智，红枣寓意早日高中。</a:t>
            </a:r>
            <a:endParaRPr lang="zh-CN" altLang="en-US" sz="14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11" name="文本框 10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81050" y="922655"/>
            <a:ext cx="107619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隶书" panose="02010509060101010101" pitchFamily="49" charset="-122"/>
                <a:ea typeface="隶书" panose="02010509060101010101" pitchFamily="49" charset="-122"/>
              </a:rPr>
              <a:t>全体学子手持卷轴，诵读弟子规。</a:t>
            </a:r>
            <a:endParaRPr lang="zh-CN" altLang="en-US" sz="160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308" name="20180730-心草名片-黑.png" descr="20180730-心草名片-黑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7" name="活动流程 Activity Process"/>
          <p:cNvSpPr txBox="1"/>
          <p:nvPr/>
        </p:nvSpPr>
        <p:spPr>
          <a:xfrm>
            <a:off x="591112" y="9772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-- 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全体诵读《弟子规》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83665" y="1391285"/>
            <a:ext cx="92106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隶书" panose="02010509060101010101" pitchFamily="49" charset="-122"/>
                <a:ea typeface="隶书" panose="02010509060101010101" pitchFamily="49" charset="-122"/>
              </a:rPr>
              <a:t>弟子规：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弟子规，圣人训。首孝悌，次谨信。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泛爱众，而亲仁。有余力，则学文。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〈</a:t>
            </a:r>
            <a:r>
              <a:rPr lang="zh-CN" altLang="en-US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余力学文</a:t>
            </a:r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  <a:sym typeface="+mn-ea"/>
              </a:rPr>
              <a:t>〉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  <a:sym typeface="+mn-ea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不力行，但学文，长浮华，成何人。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但力行，不学文，任己见，昧理真。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读书法，有三到，心眼口，信皆要。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方读此，勿慕彼，此未终，彼勿起。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宽为限，紧用功，工夫到，滞塞通。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心有疑，随札记，就人问，求确义。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房室清，墙壁净，几案洁，笔砚正。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墨磨偏，心不端，字不敬，心先病。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列典籍，有定处，读看毕，还原处。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虽有急，卷束齐，有缺坏，就补之。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非圣书，屏勿视，蔽聪明，坏心志。</a:t>
            </a:r>
            <a:endParaRPr lang="en-US" altLang="zh-CN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>
                <a:latin typeface="隶书" panose="02010509060101010101" pitchFamily="49" charset="-122"/>
                <a:ea typeface="隶书" panose="02010509060101010101" pitchFamily="49" charset="-122"/>
              </a:rPr>
              <a:t>勿自暴，勿自弃，圣与贤，可驯致</a:t>
            </a:r>
            <a:r>
              <a:rPr lang="zh-CN" altLang="en-US"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7645" y="441642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276" name="线条"/>
          <p:cNvSpPr/>
          <p:nvPr/>
        </p:nvSpPr>
        <p:spPr>
          <a:xfrm>
            <a:off x="1938865" y="1109133"/>
            <a:ext cx="4085169" cy="0"/>
          </a:xfrm>
          <a:prstGeom prst="line">
            <a:avLst/>
          </a:prstGeom>
          <a:ln w="44450">
            <a:solidFill>
              <a:srgbClr val="584650"/>
            </a:solidFill>
          </a:ln>
        </p:spPr>
        <p:txBody>
          <a:bodyPr lIns="60958" rIns="60958"/>
          <a:lstStyle/>
          <a:p>
            <a:endParaRPr sz="2400"/>
          </a:p>
        </p:txBody>
      </p:sp>
      <p:pic>
        <p:nvPicPr>
          <p:cNvPr id="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316" y="1250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0" name="活动意义  Meaning of the activity…"/>
          <p:cNvSpPr txBox="1"/>
          <p:nvPr/>
        </p:nvSpPr>
        <p:spPr>
          <a:xfrm>
            <a:off x="6135847" y="1139433"/>
            <a:ext cx="4853301" cy="1346835"/>
          </a:xfrm>
          <a:prstGeom prst="rect">
            <a:avLst/>
          </a:prstGeom>
          <a:ln w="12700">
            <a:miter lim="400000"/>
          </a:ln>
        </p:spPr>
        <p:txBody>
          <a:bodyPr lIns="60958" rIns="60958">
            <a:spAutoFit/>
          </a:bodyPr>
          <a:lstStyle/>
          <a:p>
            <a:pPr algn="just">
              <a:lnSpc>
                <a:spcPct val="170000"/>
              </a:lnSpc>
              <a:defRPr sz="1800" b="1" u="sng">
                <a:solidFill>
                  <a:srgbClr val="CB7151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2400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活动</a:t>
            </a:r>
            <a:r>
              <a:rPr lang="zh-CN" sz="2400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安排</a:t>
            </a:r>
            <a:r>
              <a:rPr sz="2400" u="none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    Activity form</a:t>
            </a:r>
            <a:endParaRPr sz="2400" u="none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algn="just">
              <a:lnSpc>
                <a:spcPct val="170000"/>
              </a:lnSpc>
              <a:defRPr sz="1800" b="1" u="sng">
                <a:solidFill>
                  <a:srgbClr val="CB7151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2400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物料设计</a:t>
            </a:r>
            <a:r>
              <a:rPr sz="2400" u="none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    Activity process</a:t>
            </a:r>
            <a:endParaRPr sz="2400" u="none">
              <a:solidFill>
                <a:srgbClr val="58465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9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0335" y="977900"/>
            <a:ext cx="1533525" cy="18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680210" y="1383030"/>
            <a:ext cx="4847407" cy="938530"/>
            <a:chOff x="2646" y="2178"/>
            <a:chExt cx="9557" cy="1478"/>
          </a:xfrm>
        </p:grpSpPr>
        <p:sp>
          <p:nvSpPr>
            <p:cNvPr id="17" name="矩形 16"/>
            <p:cNvSpPr/>
            <p:nvPr/>
          </p:nvSpPr>
          <p:spPr bwMode="auto">
            <a:xfrm>
              <a:off x="4544" y="2411"/>
              <a:ext cx="7659" cy="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Bef>
                  <a:spcPct val="50000"/>
                </a:spcBef>
              </a:pPr>
              <a:r>
                <a:rPr lang="zh-CN" altLang="en-US" sz="3600" b="1" spc="-300" dirty="0">
                  <a:solidFill>
                    <a:schemeClr val="tx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活动环节</a:t>
              </a:r>
              <a:endParaRPr lang="zh-CN" altLang="en-US" sz="3600" b="1" spc="-3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8" name="矩形 26"/>
            <p:cNvSpPr>
              <a:spLocks noChangeArrowheads="1"/>
            </p:cNvSpPr>
            <p:nvPr/>
          </p:nvSpPr>
          <p:spPr bwMode="auto">
            <a:xfrm>
              <a:off x="2870" y="2192"/>
              <a:ext cx="156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b="1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叁</a:t>
              </a:r>
              <a:endParaRPr lang="zh-CN" altLang="en-US" sz="3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4480" y="2397"/>
              <a:ext cx="7266" cy="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Bef>
                  <a:spcPct val="50000"/>
                </a:spcBef>
              </a:pPr>
              <a:endParaRPr lang="zh-CN" altLang="en-US" sz="3600" spc="-3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1" name="矩形 26"/>
            <p:cNvSpPr>
              <a:spLocks noChangeArrowheads="1"/>
            </p:cNvSpPr>
            <p:nvPr/>
          </p:nvSpPr>
          <p:spPr bwMode="auto">
            <a:xfrm>
              <a:off x="2646" y="2178"/>
              <a:ext cx="156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343772" y="1311965"/>
            <a:ext cx="3048000" cy="4240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98165" y="1603512"/>
            <a:ext cx="2491105" cy="28819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甄选老师及学生，准备服装及相关物料。提前安排主持人，准备开场白及结束语台词、社区领导致词稿件等。</a:t>
            </a:r>
            <a:endParaRPr lang="zh-CN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22924" y="1603511"/>
            <a:ext cx="2029460" cy="28819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kern="0" dirty="0">
                <a:latin typeface="隶书" panose="02010509060101010101" pitchFamily="49" charset="-122"/>
                <a:ea typeface="隶书" panose="02010509060101010101" pitchFamily="49" charset="-122"/>
              </a:rPr>
              <a:t>分别对老师、学生进行排练，明确活动流程与规范。统一彩排时间为活动开始前一天。</a:t>
            </a:r>
            <a:endParaRPr lang="zh-CN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63011" y="1603510"/>
            <a:ext cx="1106170" cy="288195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>
              <a:lnSpc>
                <a:spcPct val="150000"/>
              </a:lnSpc>
            </a:pPr>
            <a:r>
              <a:rPr lang="zh-CN" sz="2000" dirty="0">
                <a:latin typeface="隶书" panose="02010509060101010101" pitchFamily="49" charset="-122"/>
                <a:ea typeface="隶书" panose="02010509060101010101" pitchFamily="49" charset="-122"/>
              </a:rPr>
              <a:t>活动当天按照既定流程安排活动。</a:t>
            </a:r>
            <a:endParaRPr lang="zh-CN" sz="20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093843" y="4704522"/>
            <a:ext cx="1669774" cy="55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筹备阶段</a:t>
            </a:r>
            <a:endParaRPr lang="zh-CN" altLang="en-US" sz="2800" b="1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479773" y="4704521"/>
            <a:ext cx="1669774" cy="55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排练阶段</a:t>
            </a:r>
            <a:endParaRPr lang="zh-CN" altLang="en-US" sz="2800" b="1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600660" y="4704520"/>
            <a:ext cx="1669774" cy="556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展示阶段</a:t>
            </a:r>
            <a:endParaRPr lang="zh-CN" altLang="en-US" sz="2800" b="1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112" y="1317045"/>
            <a:ext cx="3048000" cy="4240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21407" y="1317045"/>
            <a:ext cx="3048000" cy="4240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7" name="活动流程 Activity Process"/>
          <p:cNvSpPr txBox="1"/>
          <p:nvPr/>
        </p:nvSpPr>
        <p:spPr>
          <a:xfrm>
            <a:off x="591112" y="21964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</a:t>
            </a:r>
            <a:r>
              <a:rPr lang="zh-CN"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安排</a:t>
            </a: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r>
              <a:rPr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Activity Process</a:t>
            </a:r>
            <a:endParaRPr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308" name="20180730-心草名片-黑.png" descr="20180730-心草名片-黑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07645" y="4416425"/>
            <a:ext cx="743585" cy="2589530"/>
            <a:chOff x="327" y="6721"/>
            <a:chExt cx="1171" cy="4078"/>
          </a:xfrm>
        </p:grpSpPr>
        <p:sp>
          <p:nvSpPr>
            <p:cNvPr id="9" name="文本框 8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图片 2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69200" y="2062480"/>
            <a:ext cx="76581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23"/>
          <p:cNvSpPr txBox="1">
            <a:spLocks noChangeArrowheads="1"/>
          </p:cNvSpPr>
          <p:nvPr/>
        </p:nvSpPr>
        <p:spPr bwMode="auto">
          <a:xfrm>
            <a:off x="7686040" y="2182495"/>
            <a:ext cx="5391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壹</a:t>
            </a:r>
            <a:endParaRPr lang="zh-CN" altLang="zh-CN" sz="28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6" name="图片 2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69200" y="2971800"/>
            <a:ext cx="76581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4"/>
          <p:cNvSpPr txBox="1">
            <a:spLocks noChangeArrowheads="1"/>
          </p:cNvSpPr>
          <p:nvPr/>
        </p:nvSpPr>
        <p:spPr bwMode="auto">
          <a:xfrm>
            <a:off x="7715250" y="3045460"/>
            <a:ext cx="5410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贰</a:t>
            </a:r>
            <a:endParaRPr lang="zh-CN" altLang="zh-CN" sz="28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图片 2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13955" y="3895725"/>
            <a:ext cx="76581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25"/>
          <p:cNvSpPr txBox="1">
            <a:spLocks noChangeArrowheads="1"/>
          </p:cNvSpPr>
          <p:nvPr/>
        </p:nvSpPr>
        <p:spPr bwMode="auto">
          <a:xfrm>
            <a:off x="7622540" y="3982085"/>
            <a:ext cx="5410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叁</a:t>
            </a:r>
            <a:endParaRPr lang="zh-CN" altLang="zh-CN" sz="28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556239" y="2243822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活动项目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556239" y="3199312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活动内容</a:t>
            </a:r>
            <a:endParaRPr lang="zh-CN" altLang="en-US" sz="2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78769" y="4043822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活动环节</a:t>
            </a:r>
            <a:endParaRPr lang="zh-CN" altLang="en-US" sz="2400" kern="0" dirty="0">
              <a:solidFill>
                <a:srgbClr val="000000">
                  <a:lumMod val="65000"/>
                  <a:lumOff val="35000"/>
                </a:srgb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1605" y="614045"/>
            <a:ext cx="4337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zh-CN" sz="7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目录</a:t>
            </a:r>
            <a:endParaRPr lang="zh-CN" altLang="zh-CN" sz="72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6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863" y="210727"/>
            <a:ext cx="1715504" cy="71374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" name="图片 2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19670" y="4725670"/>
            <a:ext cx="76581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5"/>
          <p:cNvSpPr txBox="1">
            <a:spLocks noChangeArrowheads="1"/>
          </p:cNvSpPr>
          <p:nvPr/>
        </p:nvSpPr>
        <p:spPr bwMode="auto">
          <a:xfrm>
            <a:off x="7690485" y="4826635"/>
            <a:ext cx="5410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肆</a:t>
            </a:r>
            <a:endParaRPr lang="zh-CN" altLang="zh-CN" sz="28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478769" y="4857892"/>
            <a:ext cx="6096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2400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物料设计</a:t>
            </a:r>
            <a:endParaRPr lang="zh-CN" altLang="en-US" sz="2400" kern="0" dirty="0">
              <a:solidFill>
                <a:srgbClr val="000000">
                  <a:lumMod val="65000"/>
                  <a:lumOff val="35000"/>
                </a:srgb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2870" y="4277995"/>
            <a:ext cx="743585" cy="2589530"/>
            <a:chOff x="327" y="6721"/>
            <a:chExt cx="1171" cy="4078"/>
          </a:xfrm>
        </p:grpSpPr>
        <p:sp>
          <p:nvSpPr>
            <p:cNvPr id="24" name="文本框 23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043940" y="1812925"/>
            <a:ext cx="6271895" cy="415734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64"/>
          <p:cNvSpPr/>
          <p:nvPr/>
        </p:nvSpPr>
        <p:spPr>
          <a:xfrm>
            <a:off x="907415" y="1297940"/>
            <a:ext cx="10147300" cy="44380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263650" y="1885315"/>
            <a:ext cx="10515600" cy="4351338"/>
          </a:xfrm>
        </p:spPr>
        <p:txBody>
          <a:bodyPr/>
          <a:p>
            <a:pPr algn="l"/>
            <a:r>
              <a:rPr lang="zh-CN" altLang="en-US" sz="1800">
                <a:latin typeface="隶书" panose="02010509060101010101" pitchFamily="49" charset="-122"/>
                <a:ea typeface="隶书" panose="02010509060101010101" pitchFamily="49" charset="-122"/>
              </a:rPr>
              <a:t>主持：中英文两种语言各安排一名主持人</a:t>
            </a:r>
            <a:endParaRPr lang="zh-CN" altLang="en-US" sz="1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/>
            <a:r>
              <a:rPr lang="zh-CN" altLang="en-US" sz="1800">
                <a:latin typeface="隶书" panose="02010509060101010101" pitchFamily="49" charset="-122"/>
                <a:ea typeface="隶书" panose="02010509060101010101" pitchFamily="49" charset="-122"/>
              </a:rPr>
              <a:t>流程：以传统礼制为基础，中外学生共同参与，以体验为主。</a:t>
            </a:r>
            <a:endParaRPr lang="zh-CN" altLang="en-US" sz="1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/>
            <a:r>
              <a:rPr lang="zh-CN" altLang="en-US" sz="1800">
                <a:latin typeface="隶书" panose="02010509060101010101" pitchFamily="49" charset="-122"/>
                <a:ea typeface="隶书" panose="02010509060101010101" pitchFamily="49" charset="-122"/>
              </a:rPr>
              <a:t>媒体：成都市教育频道</a:t>
            </a:r>
            <a:r>
              <a:rPr lang="en-US" altLang="zh-CN" sz="1800">
                <a:latin typeface="隶书" panose="02010509060101010101" pitchFamily="49" charset="-122"/>
                <a:ea typeface="隶书" panose="02010509060101010101" pitchFamily="49" charset="-122"/>
              </a:rPr>
              <a:t>/</a:t>
            </a:r>
            <a:r>
              <a:rPr lang="zh-CN" altLang="en-US" sz="1800">
                <a:latin typeface="隶书" panose="02010509060101010101" pitchFamily="49" charset="-122"/>
                <a:ea typeface="隶书" panose="02010509060101010101" pitchFamily="49" charset="-122"/>
              </a:rPr>
              <a:t>四川省教育频道</a:t>
            </a:r>
            <a:endParaRPr lang="zh-CN" altLang="en-US" sz="1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/>
            <a:r>
              <a:rPr lang="zh-CN" altLang="en-US" sz="1800">
                <a:latin typeface="隶书" panose="02010509060101010101" pitchFamily="49" charset="-122"/>
                <a:ea typeface="隶书" panose="02010509060101010101" pitchFamily="49" charset="-122"/>
              </a:rPr>
              <a:t>汇报总结：心草文化提供总结文案。</a:t>
            </a:r>
            <a:endParaRPr lang="zh-CN" altLang="en-US" sz="1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/>
            <a:r>
              <a:rPr lang="zh-CN" altLang="en-US" sz="1800">
                <a:latin typeface="隶书" panose="02010509060101010101" pitchFamily="49" charset="-122"/>
                <a:ea typeface="隶书" panose="02010509060101010101" pitchFamily="49" charset="-122"/>
              </a:rPr>
              <a:t>摄影摄像：全程影像记录，剪辑成文件，刻成光碟由社区存档。</a:t>
            </a:r>
            <a:endParaRPr lang="zh-CN" altLang="en-US" sz="180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l"/>
            <a:r>
              <a:rPr lang="zh-CN" altLang="en-US" sz="180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嘉宾留墨宝：备纸笔，出席嘉宾书写作品赠与学校或社区。</a:t>
            </a:r>
            <a:endParaRPr lang="zh-CN" altLang="en-US" sz="180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417" y="141830"/>
            <a:ext cx="1166810" cy="14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765302" y="479968"/>
            <a:ext cx="3071812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800" b="1" dirty="0">
                <a:latin typeface="隶书" panose="02010509060101010101" pitchFamily="49" charset="-122"/>
                <a:ea typeface="隶书" panose="02010509060101010101" pitchFamily="49" charset="-122"/>
              </a:rPr>
              <a:t>活动亮点</a:t>
            </a:r>
            <a:endParaRPr lang="zh-CN" altLang="zh-CN" sz="28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" y="0"/>
            <a:ext cx="12242800" cy="6858000"/>
          </a:xfrm>
          <a:prstGeom prst="rect">
            <a:avLst/>
          </a:prstGeom>
        </p:spPr>
      </p:pic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465" y="1123950"/>
            <a:ext cx="375920" cy="364934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81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665" y="26035"/>
            <a:ext cx="2296795" cy="9518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168279" y="4267835"/>
            <a:ext cx="744851" cy="2589530"/>
            <a:chOff x="329" y="6721"/>
            <a:chExt cx="1169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6" y="6721"/>
              <a:ext cx="722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9" y="7799"/>
              <a:ext cx="722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4676" y="-108118"/>
            <a:ext cx="5757861" cy="690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679153" y="2629913"/>
            <a:ext cx="299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感谢聆听</a:t>
            </a:r>
            <a:endParaRPr lang="zh-CN" altLang="en-US" sz="54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6" name="线条"/>
          <p:cNvSpPr/>
          <p:nvPr/>
        </p:nvSpPr>
        <p:spPr>
          <a:xfrm>
            <a:off x="1938865" y="1109133"/>
            <a:ext cx="4085169" cy="0"/>
          </a:xfrm>
          <a:prstGeom prst="line">
            <a:avLst/>
          </a:prstGeom>
          <a:ln w="44450">
            <a:solidFill>
              <a:srgbClr val="584650"/>
            </a:solidFill>
          </a:ln>
        </p:spPr>
        <p:txBody>
          <a:bodyPr lIns="60958" rIns="60958"/>
          <a:lstStyle/>
          <a:p>
            <a:endParaRPr sz="2400"/>
          </a:p>
        </p:txBody>
      </p:sp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0" name="活动意义  Meaning of the activity…"/>
          <p:cNvSpPr txBox="1"/>
          <p:nvPr/>
        </p:nvSpPr>
        <p:spPr>
          <a:xfrm>
            <a:off x="6135847" y="1139433"/>
            <a:ext cx="4853301" cy="1346835"/>
          </a:xfrm>
          <a:prstGeom prst="rect">
            <a:avLst/>
          </a:prstGeom>
          <a:ln w="12700">
            <a:miter lim="400000"/>
          </a:ln>
        </p:spPr>
        <p:txBody>
          <a:bodyPr lIns="60958" rIns="60958">
            <a:spAutoFit/>
          </a:bodyPr>
          <a:lstStyle/>
          <a:p>
            <a:pPr algn="just">
              <a:lnSpc>
                <a:spcPct val="170000"/>
              </a:lnSpc>
              <a:defRPr sz="1800" b="1">
                <a:solidFill>
                  <a:srgbClr val="584650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2400" u="sng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活动意义</a:t>
            </a:r>
            <a:r>
              <a:rPr sz="2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</a:t>
            </a:r>
            <a:r>
              <a:rPr sz="20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Meaningof the activity</a:t>
            </a:r>
            <a:endParaRPr sz="2400" u="sng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algn="just">
              <a:lnSpc>
                <a:spcPct val="170000"/>
              </a:lnSpc>
              <a:defRPr sz="1800" b="1" u="sng">
                <a:solidFill>
                  <a:srgbClr val="584650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240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活动概述</a:t>
            </a:r>
            <a:r>
              <a:rPr sz="2400" u="none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</a:t>
            </a:r>
            <a:r>
              <a:rPr sz="2000" u="none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Outline of the activity</a:t>
            </a:r>
            <a:endParaRPr sz="2000" u="none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281" name="20180730-心草名片-黑.png" descr="20180730-心草名片-黑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0335" y="977900"/>
            <a:ext cx="1533525" cy="18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680210" y="1383030"/>
            <a:ext cx="5717540" cy="938301"/>
            <a:chOff x="2646" y="2178"/>
            <a:chExt cx="9004" cy="1478"/>
          </a:xfrm>
        </p:grpSpPr>
        <p:sp>
          <p:nvSpPr>
            <p:cNvPr id="17" name="矩形 16"/>
            <p:cNvSpPr/>
            <p:nvPr/>
          </p:nvSpPr>
          <p:spPr bwMode="auto">
            <a:xfrm>
              <a:off x="4384" y="2411"/>
              <a:ext cx="7266" cy="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Bef>
                  <a:spcPct val="50000"/>
                </a:spcBef>
              </a:pPr>
              <a:r>
                <a:rPr lang="zh-CN" altLang="en-US" sz="3600" spc="-300" dirty="0">
                  <a:solidFill>
                    <a:schemeClr val="tx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活动项目</a:t>
              </a:r>
              <a:endParaRPr lang="zh-CN" altLang="en-US" sz="3600" spc="-3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8" name="矩形 26"/>
            <p:cNvSpPr>
              <a:spLocks noChangeArrowheads="1"/>
            </p:cNvSpPr>
            <p:nvPr/>
          </p:nvSpPr>
          <p:spPr bwMode="auto">
            <a:xfrm>
              <a:off x="2646" y="2192"/>
              <a:ext cx="156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b="1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壹</a:t>
              </a:r>
              <a:endParaRPr lang="zh-CN" altLang="en-US" sz="3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4384" y="2397"/>
              <a:ext cx="7266" cy="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Bef>
                  <a:spcPct val="50000"/>
                </a:spcBef>
              </a:pPr>
              <a:r>
                <a:rPr lang="zh-CN" altLang="en-US" sz="3600" spc="-300" dirty="0">
                  <a:solidFill>
                    <a:schemeClr val="tx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活动项目</a:t>
              </a:r>
              <a:endParaRPr lang="zh-CN" altLang="en-US" sz="3600" spc="-3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1" name="矩形 26"/>
            <p:cNvSpPr>
              <a:spLocks noChangeArrowheads="1"/>
            </p:cNvSpPr>
            <p:nvPr/>
          </p:nvSpPr>
          <p:spPr bwMode="auto">
            <a:xfrm>
              <a:off x="2646" y="2178"/>
              <a:ext cx="156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"/>
            <a:ext cx="12192000" cy="68580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284" name="时间时间像飞鸟…"/>
          <p:cNvSpPr txBox="1"/>
          <p:nvPr/>
        </p:nvSpPr>
        <p:spPr>
          <a:xfrm>
            <a:off x="2186940" y="2075815"/>
            <a:ext cx="7818755" cy="3299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270">
              <a:lnSpc>
                <a:spcPct val="140000"/>
              </a:lnSpc>
              <a:defRPr sz="1200" b="1" i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800" b="0" i="0">
                <a:latin typeface="隶书" panose="02010509060101010101" pitchFamily="49" charset="-122"/>
                <a:ea typeface="隶书" panose="02010509060101010101" pitchFamily="49" charset="-122"/>
              </a:rPr>
              <a:t>弘扬国学精神，倡导尊师重教。为营造具有国际特色的社区文化空间、提供国际化视野、为国际化社区创建提供多元素意见，充分挖掘社区传统文化，丰富国际文化交流，倡导和推广国际化的社区生活方式，同时也让外籍人士真正的融入到社区，共建共享发展成果，为社区的发展汇聚更多智慧，为城市创新提供良好的外围环境</a:t>
            </a:r>
            <a:r>
              <a:rPr lang="zh-CN" sz="2000" b="0" i="0"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  <a:endParaRPr lang="zh-CN" sz="2000" b="0" i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86" name="20180730-心草名片-黑.png" descr="20180730-心草名片-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9" name="组合 9"/>
          <p:cNvGrpSpPr/>
          <p:nvPr/>
        </p:nvGrpSpPr>
        <p:grpSpPr bwMode="auto">
          <a:xfrm>
            <a:off x="3521712" y="173580"/>
            <a:ext cx="5897880" cy="1400176"/>
            <a:chOff x="0" y="0"/>
            <a:chExt cx="5897922" cy="140018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1166818" cy="1400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857256" y="338456"/>
              <a:ext cx="5040666" cy="829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800" b="1" dirty="0">
                  <a:latin typeface="隶书" panose="02010509060101010101" pitchFamily="49" charset="-122"/>
                  <a:ea typeface="隶书" panose="02010509060101010101" pitchFamily="49" charset="-122"/>
                </a:rPr>
                <a:t>活动意义 </a:t>
              </a:r>
              <a:r>
                <a:rPr lang="zh-CN" altLang="en-US" sz="2000" b="1" dirty="0">
                  <a:latin typeface="隶书" panose="02010509060101010101" pitchFamily="49" charset="-122"/>
                  <a:ea typeface="隶书" panose="02010509060101010101" pitchFamily="49" charset="-122"/>
                </a:rPr>
                <a:t> </a:t>
              </a:r>
              <a:r>
                <a:rPr sz="2000">
                  <a:solidFill>
                    <a:schemeClr val="tx1">
                      <a:lumMod val="50000"/>
                      <a:lumOff val="50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+mn-ea"/>
                </a:rPr>
                <a:t>Meaning of the activity</a:t>
              </a:r>
              <a:endParaRPr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  <a:p>
              <a:endParaRPr lang="zh-CN" altLang="zh-CN" sz="2000" b="1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4" name="矩形 12"/>
            <p:cNvSpPr>
              <a:spLocks noChangeArrowheads="1"/>
            </p:cNvSpPr>
            <p:nvPr/>
          </p:nvSpPr>
          <p:spPr bwMode="auto">
            <a:xfrm>
              <a:off x="857256" y="791984"/>
              <a:ext cx="2571768" cy="253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50" dirty="0">
                  <a:latin typeface="隶书" panose="02010509060101010101" pitchFamily="49" charset="-122"/>
                  <a:ea typeface="隶书" panose="02010509060101010101" pitchFamily="49" charset="-122"/>
                </a:rPr>
                <a:t> PLEASE ADD YOUR  TITLE  HERE</a:t>
              </a:r>
              <a:endParaRPr lang="zh-CN" altLang="en-US" sz="1050" dirty="0"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64"/>
          <p:cNvSpPr/>
          <p:nvPr/>
        </p:nvSpPr>
        <p:spPr>
          <a:xfrm>
            <a:off x="667385" y="1524635"/>
            <a:ext cx="10958195" cy="485584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p/>
        </p:txBody>
      </p:sp>
      <p:pic>
        <p:nvPicPr>
          <p:cNvPr id="286" name="20180730-心草名片-黑.png" descr="20180730-心草名片-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8" name="活动概述 Outline of the activity"/>
          <p:cNvSpPr txBox="1"/>
          <p:nvPr/>
        </p:nvSpPr>
        <p:spPr>
          <a:xfrm>
            <a:off x="740833" y="604943"/>
            <a:ext cx="10299700" cy="101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>
                <a:solidFill>
                  <a:schemeClr val="tx1">
                    <a:lumMod val="50000"/>
                    <a:lumOff val="50000"/>
                  </a:schemeClr>
                </a:solidFill>
              </a:rPr>
              <a:t>活动概述</a:t>
            </a:r>
            <a:r>
              <a:rPr sz="3465" u="none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sz="2000" u="none">
                <a:solidFill>
                  <a:schemeClr val="tx1">
                    <a:lumMod val="50000"/>
                    <a:lumOff val="50000"/>
                  </a:schemeClr>
                </a:solidFill>
              </a:rPr>
              <a:t>Outline of the activity</a:t>
            </a:r>
            <a:endParaRPr sz="2000" u="none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2" name="活动内容：食尽人间烟火味 西门子成都家庭日…"/>
          <p:cNvSpPr txBox="1"/>
          <p:nvPr/>
        </p:nvSpPr>
        <p:spPr>
          <a:xfrm>
            <a:off x="1241425" y="1986915"/>
            <a:ext cx="4844415" cy="416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245" indent="-3175">
              <a:lnSpc>
                <a:spcPct val="210000"/>
              </a:lnSpc>
              <a:spcBef>
                <a:spcPts val="600"/>
              </a:spcBef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活动内容：</a:t>
            </a:r>
            <a:r>
              <a:rPr lang="zh-CN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弘扬国学精神，倡导尊师重教，推进国际化社区打造进程。</a:t>
            </a:r>
            <a:endParaRPr sz="18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>
              <a:lnSpc>
                <a:spcPct val="210000"/>
              </a:lnSpc>
              <a:spcBef>
                <a:spcPts val="600"/>
              </a:spcBef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活动日期：2018年</a:t>
            </a:r>
            <a:r>
              <a:rPr lang="en-US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11</a:t>
            </a:r>
            <a:r>
              <a:rPr lang="zh-CN" altLang="en-US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月</a:t>
            </a:r>
            <a:r>
              <a:rPr lang="en-US" altLang="zh-CN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19</a:t>
            </a:r>
            <a:endParaRPr sz="18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>
              <a:lnSpc>
                <a:spcPct val="210000"/>
              </a:lnSpc>
              <a:spcBef>
                <a:spcPts val="600"/>
              </a:spcBef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活动时间：</a:t>
            </a:r>
            <a:r>
              <a:rPr lang="en-US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13:30</a:t>
            </a: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—— 1</a:t>
            </a:r>
            <a:r>
              <a:rPr lang="en-US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4</a:t>
            </a:r>
            <a:r>
              <a:rPr lang="en-US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:3</a:t>
            </a: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0</a:t>
            </a:r>
            <a:endParaRPr sz="18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>
              <a:lnSpc>
                <a:spcPct val="210000"/>
              </a:lnSpc>
              <a:spcBef>
                <a:spcPts val="600"/>
              </a:spcBef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活动地点：</a:t>
            </a:r>
            <a:r>
              <a:rPr lang="zh-CN"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蒙彼利埃小学</a:t>
            </a:r>
            <a:endParaRPr sz="18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>
              <a:lnSpc>
                <a:spcPct val="210000"/>
              </a:lnSpc>
              <a:spcBef>
                <a:spcPts val="600"/>
              </a:spcBef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18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来宾数量：约100人</a:t>
            </a:r>
            <a:endParaRPr sz="18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"/>
            <a:ext cx="12192000" cy="68580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284" name="时间时间像飞鸟…"/>
          <p:cNvSpPr txBox="1"/>
          <p:nvPr/>
        </p:nvSpPr>
        <p:spPr>
          <a:xfrm>
            <a:off x="2186940" y="2075815"/>
            <a:ext cx="7818755" cy="3299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270">
              <a:lnSpc>
                <a:spcPct val="140000"/>
              </a:lnSpc>
              <a:defRPr sz="1200" b="1" i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endParaRPr lang="zh-CN" sz="2000" b="0" i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86" name="20180730-心草名片-黑.png" descr="20180730-心草名片-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8" name="活动概述 Outline of the activity"/>
          <p:cNvSpPr txBox="1"/>
          <p:nvPr/>
        </p:nvSpPr>
        <p:spPr>
          <a:xfrm>
            <a:off x="720513" y="645583"/>
            <a:ext cx="10299700" cy="101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endParaRPr sz="2000" u="none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2" name="活动内容：食尽人间烟火味 西门子成都家庭日…"/>
          <p:cNvSpPr txBox="1"/>
          <p:nvPr/>
        </p:nvSpPr>
        <p:spPr>
          <a:xfrm>
            <a:off x="720725" y="1659890"/>
            <a:ext cx="4844415" cy="416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245" indent="-3175">
              <a:lnSpc>
                <a:spcPct val="210000"/>
              </a:lnSpc>
              <a:spcBef>
                <a:spcPts val="600"/>
              </a:spcBef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endParaRPr sz="18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276" name="线条"/>
          <p:cNvSpPr/>
          <p:nvPr/>
        </p:nvSpPr>
        <p:spPr>
          <a:xfrm>
            <a:off x="1938865" y="1109133"/>
            <a:ext cx="4085169" cy="0"/>
          </a:xfrm>
          <a:prstGeom prst="line">
            <a:avLst/>
          </a:prstGeom>
          <a:ln w="44450">
            <a:solidFill>
              <a:srgbClr val="584650"/>
            </a:solidFill>
          </a:ln>
        </p:spPr>
        <p:txBody>
          <a:bodyPr lIns="60958" rIns="60958"/>
          <a:lstStyle/>
          <a:p>
            <a:endParaRPr sz="2400"/>
          </a:p>
        </p:txBody>
      </p:sp>
      <p:pic>
        <p:nvPicPr>
          <p:cNvPr id="27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16" y="1123949"/>
            <a:ext cx="374651" cy="36491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0" name="活动意义  Meaning of the activity…"/>
          <p:cNvSpPr txBox="1"/>
          <p:nvPr/>
        </p:nvSpPr>
        <p:spPr>
          <a:xfrm>
            <a:off x="6135847" y="1139433"/>
            <a:ext cx="4853301" cy="1346835"/>
          </a:xfrm>
          <a:prstGeom prst="rect">
            <a:avLst/>
          </a:prstGeom>
          <a:ln w="12700">
            <a:miter lim="400000"/>
          </a:ln>
        </p:spPr>
        <p:txBody>
          <a:bodyPr lIns="60958" rIns="60958">
            <a:spAutoFit/>
          </a:bodyPr>
          <a:lstStyle/>
          <a:p>
            <a:pPr algn="just">
              <a:lnSpc>
                <a:spcPct val="170000"/>
              </a:lnSpc>
              <a:defRPr sz="1800" b="1" u="sng">
                <a:solidFill>
                  <a:srgbClr val="CB7151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2400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活动形式</a:t>
            </a:r>
            <a:r>
              <a:rPr sz="2400" u="none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    Activity form</a:t>
            </a:r>
            <a:endParaRPr sz="2400" u="none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algn="just">
              <a:lnSpc>
                <a:spcPct val="170000"/>
              </a:lnSpc>
              <a:defRPr sz="1800" b="1" u="sng">
                <a:solidFill>
                  <a:srgbClr val="CB7151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2400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活动流程</a:t>
            </a:r>
            <a:r>
              <a:rPr sz="2400" u="none">
                <a:solidFill>
                  <a:srgbClr val="58465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    Activity process</a:t>
            </a:r>
            <a:endParaRPr sz="2400" u="none">
              <a:solidFill>
                <a:srgbClr val="584650"/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0335" y="977900"/>
            <a:ext cx="1533525" cy="184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1680210" y="1383030"/>
            <a:ext cx="4847407" cy="938530"/>
            <a:chOff x="2646" y="2178"/>
            <a:chExt cx="9557" cy="1478"/>
          </a:xfrm>
        </p:grpSpPr>
        <p:sp>
          <p:nvSpPr>
            <p:cNvPr id="17" name="矩形 16"/>
            <p:cNvSpPr/>
            <p:nvPr/>
          </p:nvSpPr>
          <p:spPr bwMode="auto">
            <a:xfrm>
              <a:off x="4544" y="2411"/>
              <a:ext cx="7659" cy="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Bef>
                  <a:spcPct val="50000"/>
                </a:spcBef>
              </a:pPr>
              <a:r>
                <a:rPr lang="zh-CN" altLang="en-US" sz="3600" b="1" spc="-300" dirty="0">
                  <a:solidFill>
                    <a:schemeClr val="tx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活动内容</a:t>
              </a:r>
              <a:endParaRPr lang="zh-CN" altLang="en-US" sz="3600" b="1" spc="-3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8" name="矩形 26"/>
            <p:cNvSpPr>
              <a:spLocks noChangeArrowheads="1"/>
            </p:cNvSpPr>
            <p:nvPr/>
          </p:nvSpPr>
          <p:spPr bwMode="auto">
            <a:xfrm>
              <a:off x="2870" y="2192"/>
              <a:ext cx="156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3600" b="1" dirty="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贰</a:t>
              </a:r>
              <a:endParaRPr lang="zh-CN" altLang="en-US" sz="3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0" name="矩形 19"/>
            <p:cNvSpPr/>
            <p:nvPr/>
          </p:nvSpPr>
          <p:spPr bwMode="auto">
            <a:xfrm>
              <a:off x="4480" y="2397"/>
              <a:ext cx="7266" cy="8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spcBef>
                  <a:spcPct val="50000"/>
                </a:spcBef>
              </a:pPr>
              <a:endParaRPr lang="zh-CN" altLang="en-US" sz="3600" spc="-3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21" name="矩形 26"/>
            <p:cNvSpPr>
              <a:spLocks noChangeArrowheads="1"/>
            </p:cNvSpPr>
            <p:nvPr/>
          </p:nvSpPr>
          <p:spPr bwMode="auto">
            <a:xfrm>
              <a:off x="2646" y="2178"/>
              <a:ext cx="1565" cy="1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 sz="36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活动形式（策划思路）Activity form"/>
          <p:cNvSpPr txBox="1"/>
          <p:nvPr/>
        </p:nvSpPr>
        <p:spPr>
          <a:xfrm>
            <a:off x="1054100" y="364065"/>
            <a:ext cx="10299700" cy="1013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活动形式（策划思路）</a:t>
            </a:r>
            <a:r>
              <a:rPr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Activity form</a:t>
            </a:r>
            <a:endParaRPr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sp>
        <p:nvSpPr>
          <p:cNvPr id="303" name="此次家庭日活动采用自驾郊游的形式：…"/>
          <p:cNvSpPr txBox="1"/>
          <p:nvPr/>
        </p:nvSpPr>
        <p:spPr>
          <a:xfrm>
            <a:off x="1132205" y="1377738"/>
            <a:ext cx="10299700" cy="4637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070" indent="0" algn="l" fontAlgn="auto">
              <a:lnSpc>
                <a:spcPts val="2780"/>
              </a:lnSpc>
              <a:spcBef>
                <a:spcPts val="600"/>
              </a:spcBef>
              <a:buNone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此次中外学生拜师礼采用中国传统拜师礼形式：</a:t>
            </a: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主持人安排中、英两国语言</a:t>
            </a: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活动当日，所有学生及老师着深色汉服。</a:t>
            </a: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活动流程按传统礼制进行。</a:t>
            </a: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受礼老师为盛华社区四位老师（两中两外）。</a:t>
            </a: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舞台以孔子像为背景，</a:t>
            </a:r>
            <a:r>
              <a:rPr lang="en-US" alt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“</a:t>
            </a:r>
            <a:r>
              <a:rPr lang="zh-CN" altLang="en-US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尊师重道，明理求学</a:t>
            </a:r>
            <a:r>
              <a:rPr lang="en-US" alt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”</a:t>
            </a:r>
            <a:r>
              <a:rPr lang="zh-CN" altLang="en-US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为主题。</a:t>
            </a:r>
            <a:endParaRPr lang="zh-CN" altLang="en-US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altLang="en-US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场地铺红地毯，安排古筝表演。</a:t>
            </a:r>
            <a:endParaRPr lang="zh-CN" altLang="en-US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  <a:p>
            <a:pPr marL="182245" indent="-3175" algn="l" fontAlgn="auto">
              <a:lnSpc>
                <a:spcPts val="2780"/>
              </a:lnSpc>
              <a:spcBef>
                <a:spcPts val="600"/>
              </a:spcBef>
              <a:buChar char="•"/>
              <a:defRPr sz="1200" b="1"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本次活动</a:t>
            </a: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以</a:t>
            </a:r>
            <a:r>
              <a:rPr lang="en-US" alt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“</a:t>
            </a: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文化润城、教育润心</a:t>
            </a:r>
            <a:r>
              <a:rPr lang="en-US" alt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”</a:t>
            </a: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  <a:sym typeface="+mn-ea"/>
              </a:rPr>
              <a:t>为理念，以“文化+教育”为主线，</a:t>
            </a:r>
            <a:r>
              <a:rPr lang="zh-CN" sz="1600" b="0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旨在宣扬中国传统文化，促进中外文化交流，丰富社区居民文化生活，对盛华社区实施整体国际化营造而助力。</a:t>
            </a:r>
            <a:endParaRPr lang="zh-CN" sz="1600" b="0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304" name="20180730-心草名片-黑.png" descr="20180730-心草名片-黑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7910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207645" y="4416425"/>
            <a:ext cx="743585" cy="2589530"/>
            <a:chOff x="327" y="6721"/>
            <a:chExt cx="1171" cy="4078"/>
          </a:xfrm>
        </p:grpSpPr>
        <p:sp>
          <p:nvSpPr>
            <p:cNvPr id="3" name="文本框 2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20180730-心草名片-黑.png" descr="20180730-心草名片-黑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894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7" name="活动流程 Activity Process"/>
          <p:cNvSpPr txBox="1"/>
          <p:nvPr/>
        </p:nvSpPr>
        <p:spPr>
          <a:xfrm>
            <a:off x="591112" y="20948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Activity Process</a:t>
            </a:r>
            <a:endParaRPr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969645" y="1098550"/>
          <a:ext cx="10410825" cy="5307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5700"/>
                <a:gridCol w="4059555"/>
                <a:gridCol w="1668780"/>
                <a:gridCol w="3526790"/>
              </a:tblGrid>
              <a:tr h="4083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时间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项目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地点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备注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en-US" altLang="zh-CN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嘉宾签到入场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en-US" altLang="zh-CN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声律启蒙吟唱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主持人开场致辞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社区领导致辞</a:t>
                      </a:r>
                      <a:endParaRPr lang="zh-CN" altLang="en-US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仪式</a:t>
                      </a:r>
                      <a:r>
                        <a:rPr lang="en-US" altLang="zh-CN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--行沃盥之礼</a:t>
                      </a:r>
                      <a:endParaRPr lang="en-US" altLang="zh-CN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准备四组桌子及物料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仪式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--正衣冠</a:t>
                      </a:r>
                      <a:endParaRPr lang="en-US" altLang="zh-CN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面向夫子，整理衣冠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仪式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--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点朱砂</a:t>
                      </a:r>
                      <a:endParaRPr lang="zh-CN" altLang="en-US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四组同时进行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仪式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--行拜师礼</a:t>
                      </a:r>
                      <a:endParaRPr lang="zh-CN" altLang="en-US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师者拜孔子，学生拜师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仪式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--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写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“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人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”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字</a:t>
                      </a:r>
                      <a:endParaRPr lang="zh-CN" altLang="en-US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红方纸，老师与学生共同书写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仪式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--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师者训话、赠福袋</a:t>
                      </a:r>
                      <a:endParaRPr lang="zh-CN" altLang="en-US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  <a:sym typeface="+mn-ea"/>
                        </a:rPr>
                        <a:t>仪式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  <a:sym typeface="+mn-ea"/>
                        </a:rPr>
                        <a:t>--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  <a:sym typeface="+mn-ea"/>
                        </a:rPr>
                        <a:t>全体诵读《弟子规</a:t>
                      </a:r>
                      <a:r>
                        <a:rPr lang="en-US" altLang="zh-CN" sz="1800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  <a:sym typeface="+mn-ea"/>
                        </a:rPr>
                        <a:t>--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  <a:sym typeface="+mn-ea"/>
                        </a:rPr>
                        <a:t>余力学文</a:t>
                      </a: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  <a:sym typeface="+mn-ea"/>
                        </a:rPr>
                        <a:t>》</a:t>
                      </a:r>
                      <a:endParaRPr lang="en-US" altLang="zh-CN" sz="1800">
                        <a:latin typeface="隶书" panose="02010509060101010101" pitchFamily="49" charset="-122"/>
                        <a:ea typeface="隶书" panose="02010509060101010101" pitchFamily="49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</a:rPr>
                        <a:t>围绕场地，队形穿插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  <a:tr h="40830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礼毕</a:t>
                      </a:r>
                      <a:r>
                        <a:rPr lang="en-US" altLang="zh-CN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--</a:t>
                      </a:r>
                      <a:r>
                        <a:rPr lang="zh-CN" altLang="en-US">
                          <a:latin typeface="隶书" panose="02010509060101010101" pitchFamily="49" charset="-122"/>
                          <a:ea typeface="隶书" panose="02010509060101010101" pitchFamily="49" charset="-122"/>
                          <a:cs typeface="隶书" panose="02010509060101010101" pitchFamily="49" charset="-122"/>
                        </a:rPr>
                        <a:t>撤场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  <a:cs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隶书" panose="02010509060101010101" pitchFamily="49" charset="-122"/>
                          <a:ea typeface="隶书" panose="02010509060101010101" pitchFamily="49" charset="-122"/>
                          <a:sym typeface="+mn-ea"/>
                        </a:rPr>
                        <a:t>蒙彼利埃小学</a:t>
                      </a: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隶书" panose="02010509060101010101" pitchFamily="49" charset="-122"/>
                        <a:ea typeface="隶书" panose="020105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"/>
            <a:ext cx="12192000" cy="68580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07645" y="4267835"/>
            <a:ext cx="743585" cy="2589530"/>
            <a:chOff x="327" y="6721"/>
            <a:chExt cx="1171" cy="4078"/>
          </a:xfrm>
        </p:grpSpPr>
        <p:sp>
          <p:nvSpPr>
            <p:cNvPr id="7" name="文本框 6"/>
            <p:cNvSpPr txBox="1"/>
            <p:nvPr/>
          </p:nvSpPr>
          <p:spPr>
            <a:xfrm>
              <a:off x="774" y="6721"/>
              <a:ext cx="724" cy="387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</a:rPr>
                <a:t>尊师重教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27" y="7799"/>
              <a:ext cx="724" cy="30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明理求学</a:t>
              </a:r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</p:grpSp>
      <p:sp>
        <p:nvSpPr>
          <p:cNvPr id="12" name="活动流程 Activity Process"/>
          <p:cNvSpPr txBox="1"/>
          <p:nvPr/>
        </p:nvSpPr>
        <p:spPr>
          <a:xfrm>
            <a:off x="2219252" y="403798"/>
            <a:ext cx="10299701" cy="101388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p>
            <a:pPr>
              <a:defRPr sz="2800" b="1" u="sng">
                <a:solidFill>
                  <a:schemeClr val="accent2"/>
                </a:solidFill>
                <a:latin typeface="Intel Clear Hans"/>
                <a:ea typeface="Intel Clear Hans"/>
                <a:cs typeface="Intel Clear Hans"/>
                <a:sym typeface="Intel Clear Hans"/>
              </a:defRPr>
            </a:pPr>
            <a:r>
              <a:rPr sz="3735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活动流程 </a:t>
            </a:r>
            <a:r>
              <a:rPr 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--</a:t>
            </a:r>
            <a:r>
              <a:rPr lang="zh-CN" altLang="en-US" sz="2000" u="none">
                <a:solidFill>
                  <a:schemeClr val="tx1">
                    <a:lumMod val="50000"/>
                    <a:lumOff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嘉宾签到入场</a:t>
            </a:r>
            <a:endParaRPr lang="zh-CN" altLang="en-US" sz="2000" u="none">
              <a:solidFill>
                <a:schemeClr val="tx1">
                  <a:lumMod val="50000"/>
                  <a:lumOff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  <p:pic>
        <p:nvPicPr>
          <p:cNvPr id="13" name="20180730-心草名片-黑.png" descr="20180730-心草名片-黑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944" y="26123"/>
            <a:ext cx="2287339" cy="95165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20" y="2132965"/>
            <a:ext cx="3381375" cy="2039620"/>
          </a:xfrm>
          <a:prstGeom prst="round2Diag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555" y="2133600"/>
            <a:ext cx="3416935" cy="2038985"/>
          </a:xfrm>
          <a:prstGeom prst="round2Diag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025" y="2132965"/>
            <a:ext cx="3382010" cy="2038985"/>
          </a:xfrm>
          <a:prstGeom prst="round2Diag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02385" y="4349750"/>
            <a:ext cx="2900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签到画轴（学校</a:t>
            </a:r>
            <a:r>
              <a:rPr lang="en-US" altLang="zh-CN"/>
              <a:t>/</a:t>
            </a:r>
            <a:r>
              <a:rPr lang="zh-CN" altLang="en-US"/>
              <a:t>社区）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970145" y="4349750"/>
            <a:ext cx="2900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场内铺设红地毯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648065" y="4349750"/>
            <a:ext cx="2900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学生礼服推荐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basetag"/>
  <p:tag name="KSO_WM_TEMPLATE_INDEX" val="20163690"/>
</p:tagLst>
</file>

<file path=ppt/tags/tag1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1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2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3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4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5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6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17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2.xml><?xml version="1.0" encoding="utf-8"?>
<p:tagLst xmlns:p="http://schemas.openxmlformats.org/presentationml/2006/main">
  <p:tag name="KSO_WM_TAG_VERSION" val="1.0"/>
  <p:tag name="KSO_WM_TEMPLATE_CATEGORY" val="basetag"/>
  <p:tag name="KSO_WM_TEMPLATE_INDEX" val="20163690"/>
</p:tagLst>
</file>

<file path=ppt/tags/tag3.xml><?xml version="1.0" encoding="utf-8"?>
<p:tagLst xmlns:p="http://schemas.openxmlformats.org/presentationml/2006/main">
  <p:tag name="KSO_WM_TEMPLATE_CATEGORY" val="basetag"/>
  <p:tag name="KSO_WM_TEMPLATE_INDEX" val="20163690"/>
  <p:tag name="KSO_WM_TAG_VERSION" val="1.0"/>
  <p:tag name="KSO_WM_TEMPLATE_THUMBS_INDEX" val="1、6、7、8、9、10、16、17、18、23、24、25、26、27"/>
  <p:tag name="KSO_WM_BEAUTIFY_FLAG" val="#wm#"/>
</p:tagLst>
</file>

<file path=ppt/tags/tag4.xml><?xml version="1.0" encoding="utf-8"?>
<p:tagLst xmlns:p="http://schemas.openxmlformats.org/presentationml/2006/main">
  <p:tag name="MH" val="20150923171813"/>
  <p:tag name="MH_LIBRARY" val="GRAPHIC"/>
  <p:tag name="KSO_WM_TEMPLATE_CATEGORY" val="basetag"/>
  <p:tag name="KSO_WM_TEMPLATE_INDEX" val="20163690"/>
  <p:tag name="KSO_WM_TAG_VERSION" val="1.0"/>
  <p:tag name="KSO_WM_SLIDE_ID" val="custom160556_6"/>
  <p:tag name="KSO_WM_SLIDE_INDEX" val="6"/>
  <p:tag name="KSO_WM_SLIDE_ITEM_CNT" val="1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5.xml><?xml version="1.0" encoding="utf-8"?>
<p:tagLst xmlns:p="http://schemas.openxmlformats.org/presentationml/2006/main">
  <p:tag name="MH" val="20150923171813"/>
  <p:tag name="MH_LIBRARY" val="GRAPHIC"/>
  <p:tag name="KSO_WM_TEMPLATE_CATEGORY" val="basetag"/>
  <p:tag name="KSO_WM_TEMPLATE_INDEX" val="20163690"/>
  <p:tag name="KSO_WM_TAG_VERSION" val="1.0"/>
  <p:tag name="KSO_WM_SLIDE_ID" val="custom160556_6"/>
  <p:tag name="KSO_WM_SLIDE_INDEX" val="6"/>
  <p:tag name="KSO_WM_SLIDE_ITEM_CNT" val="1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6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7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8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ags/tag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9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2668</Words>
  <Application>WPS 演示</Application>
  <PresentationFormat>宽屏</PresentationFormat>
  <Paragraphs>333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方正细珊瑚_GBK</vt:lpstr>
      <vt:lpstr>Helvetica</vt:lpstr>
      <vt:lpstr>隶书</vt:lpstr>
      <vt:lpstr>微软雅黑</vt:lpstr>
      <vt:lpstr>Calibri</vt:lpstr>
      <vt:lpstr>华文行楷</vt:lpstr>
      <vt:lpstr>Intel Clear Hans</vt:lpstr>
      <vt:lpstr>Arial Unicode MS</vt:lpstr>
      <vt:lpstr>黑体</vt:lpstr>
      <vt:lpstr>Segoe Print</vt:lpstr>
      <vt:lpstr>Calibri Light</vt:lpstr>
      <vt:lpstr>Office 主题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Jerry LEE</dc:creator>
  <cp:lastModifiedBy>罗幸</cp:lastModifiedBy>
  <cp:revision>62</cp:revision>
  <dcterms:created xsi:type="dcterms:W3CDTF">2015-05-05T08:02:00Z</dcterms:created>
  <dcterms:modified xsi:type="dcterms:W3CDTF">2018-10-30T03:40:30Z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