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4" r:id="rId9"/>
    <p:sldId id="265"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12A891-BB2F-459A-B240-4EFDAEAC950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F1A67FE-4958-4377-9BDD-575B180140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07495B5-95E3-4E55-98CC-1561B3A20D66}"/>
              </a:ext>
            </a:extLst>
          </p:cNvPr>
          <p:cNvSpPr>
            <a:spLocks noGrp="1"/>
          </p:cNvSpPr>
          <p:nvPr>
            <p:ph type="dt" sz="half" idx="10"/>
          </p:nvPr>
        </p:nvSpPr>
        <p:spPr/>
        <p:txBody>
          <a:bodyPr/>
          <a:lstStyle/>
          <a:p>
            <a:fld id="{3877AFE3-9AAE-4120-8AC3-32286F1711B4}" type="datetimeFigureOut">
              <a:rPr lang="fr-FR" smtClean="0"/>
              <a:t>04/11/2018</a:t>
            </a:fld>
            <a:endParaRPr lang="fr-FR"/>
          </a:p>
        </p:txBody>
      </p:sp>
      <p:sp>
        <p:nvSpPr>
          <p:cNvPr id="5" name="Espace réservé du pied de page 4">
            <a:extLst>
              <a:ext uri="{FF2B5EF4-FFF2-40B4-BE49-F238E27FC236}">
                <a16:creationId xmlns:a16="http://schemas.microsoft.com/office/drawing/2014/main" id="{1E13884F-8E64-4135-8FC7-994FD58B132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91CDAE1-C536-41BC-88EF-BAA3E0DCC9E0}"/>
              </a:ext>
            </a:extLst>
          </p:cNvPr>
          <p:cNvSpPr>
            <a:spLocks noGrp="1"/>
          </p:cNvSpPr>
          <p:nvPr>
            <p:ph type="sldNum" sz="quarter" idx="12"/>
          </p:nvPr>
        </p:nvSpPr>
        <p:spPr/>
        <p:txBody>
          <a:bodyPr/>
          <a:lstStyle/>
          <a:p>
            <a:fld id="{B772A989-6D3D-441A-BED1-014114015CE9}" type="slidenum">
              <a:rPr lang="fr-FR" smtClean="0"/>
              <a:t>‹N°›</a:t>
            </a:fld>
            <a:endParaRPr lang="fr-FR"/>
          </a:p>
        </p:txBody>
      </p:sp>
    </p:spTree>
    <p:extLst>
      <p:ext uri="{BB962C8B-B14F-4D97-AF65-F5344CB8AC3E}">
        <p14:creationId xmlns:p14="http://schemas.microsoft.com/office/powerpoint/2010/main" val="2842108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BED3CD-D0D8-4E02-8939-F84C971926F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954153C-A689-4C75-B0A1-94D7C9555C2A}"/>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D7BECFB-0EA5-4D5C-A5F4-CFCB901437EA}"/>
              </a:ext>
            </a:extLst>
          </p:cNvPr>
          <p:cNvSpPr>
            <a:spLocks noGrp="1"/>
          </p:cNvSpPr>
          <p:nvPr>
            <p:ph type="dt" sz="half" idx="10"/>
          </p:nvPr>
        </p:nvSpPr>
        <p:spPr/>
        <p:txBody>
          <a:bodyPr/>
          <a:lstStyle/>
          <a:p>
            <a:fld id="{3877AFE3-9AAE-4120-8AC3-32286F1711B4}" type="datetimeFigureOut">
              <a:rPr lang="fr-FR" smtClean="0"/>
              <a:t>04/11/2018</a:t>
            </a:fld>
            <a:endParaRPr lang="fr-FR"/>
          </a:p>
        </p:txBody>
      </p:sp>
      <p:sp>
        <p:nvSpPr>
          <p:cNvPr id="5" name="Espace réservé du pied de page 4">
            <a:extLst>
              <a:ext uri="{FF2B5EF4-FFF2-40B4-BE49-F238E27FC236}">
                <a16:creationId xmlns:a16="http://schemas.microsoft.com/office/drawing/2014/main" id="{7F3B6D6F-49C6-4637-AC36-E4535961398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111A4F6-3DD1-4BBE-BFD8-3BCEB9FFF151}"/>
              </a:ext>
            </a:extLst>
          </p:cNvPr>
          <p:cNvSpPr>
            <a:spLocks noGrp="1"/>
          </p:cNvSpPr>
          <p:nvPr>
            <p:ph type="sldNum" sz="quarter" idx="12"/>
          </p:nvPr>
        </p:nvSpPr>
        <p:spPr/>
        <p:txBody>
          <a:bodyPr/>
          <a:lstStyle/>
          <a:p>
            <a:fld id="{B772A989-6D3D-441A-BED1-014114015CE9}" type="slidenum">
              <a:rPr lang="fr-FR" smtClean="0"/>
              <a:t>‹N°›</a:t>
            </a:fld>
            <a:endParaRPr lang="fr-FR"/>
          </a:p>
        </p:txBody>
      </p:sp>
    </p:spTree>
    <p:extLst>
      <p:ext uri="{BB962C8B-B14F-4D97-AF65-F5344CB8AC3E}">
        <p14:creationId xmlns:p14="http://schemas.microsoft.com/office/powerpoint/2010/main" val="82324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3824612-4AE9-486E-B4D6-6C141DCB710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F2BA36C-CC8E-4EED-8E13-83BEAAC81588}"/>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1F0DF89-73B1-43FC-878D-5F447C1456B0}"/>
              </a:ext>
            </a:extLst>
          </p:cNvPr>
          <p:cNvSpPr>
            <a:spLocks noGrp="1"/>
          </p:cNvSpPr>
          <p:nvPr>
            <p:ph type="dt" sz="half" idx="10"/>
          </p:nvPr>
        </p:nvSpPr>
        <p:spPr/>
        <p:txBody>
          <a:bodyPr/>
          <a:lstStyle/>
          <a:p>
            <a:fld id="{3877AFE3-9AAE-4120-8AC3-32286F1711B4}" type="datetimeFigureOut">
              <a:rPr lang="fr-FR" smtClean="0"/>
              <a:t>04/11/2018</a:t>
            </a:fld>
            <a:endParaRPr lang="fr-FR"/>
          </a:p>
        </p:txBody>
      </p:sp>
      <p:sp>
        <p:nvSpPr>
          <p:cNvPr id="5" name="Espace réservé du pied de page 4">
            <a:extLst>
              <a:ext uri="{FF2B5EF4-FFF2-40B4-BE49-F238E27FC236}">
                <a16:creationId xmlns:a16="http://schemas.microsoft.com/office/drawing/2014/main" id="{55B5E44F-3042-496F-B995-C1645D00DB6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80A8AF8-98CB-45F3-9B79-7AFFAA3781DE}"/>
              </a:ext>
            </a:extLst>
          </p:cNvPr>
          <p:cNvSpPr>
            <a:spLocks noGrp="1"/>
          </p:cNvSpPr>
          <p:nvPr>
            <p:ph type="sldNum" sz="quarter" idx="12"/>
          </p:nvPr>
        </p:nvSpPr>
        <p:spPr/>
        <p:txBody>
          <a:bodyPr/>
          <a:lstStyle/>
          <a:p>
            <a:fld id="{B772A989-6D3D-441A-BED1-014114015CE9}" type="slidenum">
              <a:rPr lang="fr-FR" smtClean="0"/>
              <a:t>‹N°›</a:t>
            </a:fld>
            <a:endParaRPr lang="fr-FR"/>
          </a:p>
        </p:txBody>
      </p:sp>
    </p:spTree>
    <p:extLst>
      <p:ext uri="{BB962C8B-B14F-4D97-AF65-F5344CB8AC3E}">
        <p14:creationId xmlns:p14="http://schemas.microsoft.com/office/powerpoint/2010/main" val="1108452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03C7FC-CB3A-44B5-9B3E-BBF33741BE4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9A60C8E-1D6A-40E1-82F1-BD453C05DA2A}"/>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BA70845-EB2B-44AA-99DC-0F1743B51411}"/>
              </a:ext>
            </a:extLst>
          </p:cNvPr>
          <p:cNvSpPr>
            <a:spLocks noGrp="1"/>
          </p:cNvSpPr>
          <p:nvPr>
            <p:ph type="dt" sz="half" idx="10"/>
          </p:nvPr>
        </p:nvSpPr>
        <p:spPr/>
        <p:txBody>
          <a:bodyPr/>
          <a:lstStyle/>
          <a:p>
            <a:fld id="{3877AFE3-9AAE-4120-8AC3-32286F1711B4}" type="datetimeFigureOut">
              <a:rPr lang="fr-FR" smtClean="0"/>
              <a:t>04/11/2018</a:t>
            </a:fld>
            <a:endParaRPr lang="fr-FR"/>
          </a:p>
        </p:txBody>
      </p:sp>
      <p:sp>
        <p:nvSpPr>
          <p:cNvPr id="5" name="Espace réservé du pied de page 4">
            <a:extLst>
              <a:ext uri="{FF2B5EF4-FFF2-40B4-BE49-F238E27FC236}">
                <a16:creationId xmlns:a16="http://schemas.microsoft.com/office/drawing/2014/main" id="{6F79D128-8399-445A-89C2-FE93E9720F3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42F2064-2C74-4EEC-B9C2-11FFB1513ACC}"/>
              </a:ext>
            </a:extLst>
          </p:cNvPr>
          <p:cNvSpPr>
            <a:spLocks noGrp="1"/>
          </p:cNvSpPr>
          <p:nvPr>
            <p:ph type="sldNum" sz="quarter" idx="12"/>
          </p:nvPr>
        </p:nvSpPr>
        <p:spPr/>
        <p:txBody>
          <a:bodyPr/>
          <a:lstStyle/>
          <a:p>
            <a:fld id="{B772A989-6D3D-441A-BED1-014114015CE9}" type="slidenum">
              <a:rPr lang="fr-FR" smtClean="0"/>
              <a:t>‹N°›</a:t>
            </a:fld>
            <a:endParaRPr lang="fr-FR"/>
          </a:p>
        </p:txBody>
      </p:sp>
    </p:spTree>
    <p:extLst>
      <p:ext uri="{BB962C8B-B14F-4D97-AF65-F5344CB8AC3E}">
        <p14:creationId xmlns:p14="http://schemas.microsoft.com/office/powerpoint/2010/main" val="494754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569612-F36B-488C-8B3E-BB341E6D57E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CD025C9-42B3-47BD-BA99-1A9EB7703D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2C1E8240-A99F-4A74-924B-505944F77EC9}"/>
              </a:ext>
            </a:extLst>
          </p:cNvPr>
          <p:cNvSpPr>
            <a:spLocks noGrp="1"/>
          </p:cNvSpPr>
          <p:nvPr>
            <p:ph type="dt" sz="half" idx="10"/>
          </p:nvPr>
        </p:nvSpPr>
        <p:spPr/>
        <p:txBody>
          <a:bodyPr/>
          <a:lstStyle/>
          <a:p>
            <a:fld id="{3877AFE3-9AAE-4120-8AC3-32286F1711B4}" type="datetimeFigureOut">
              <a:rPr lang="fr-FR" smtClean="0"/>
              <a:t>04/11/2018</a:t>
            </a:fld>
            <a:endParaRPr lang="fr-FR"/>
          </a:p>
        </p:txBody>
      </p:sp>
      <p:sp>
        <p:nvSpPr>
          <p:cNvPr id="5" name="Espace réservé du pied de page 4">
            <a:extLst>
              <a:ext uri="{FF2B5EF4-FFF2-40B4-BE49-F238E27FC236}">
                <a16:creationId xmlns:a16="http://schemas.microsoft.com/office/drawing/2014/main" id="{C383827B-6522-473E-B694-7648D39BC12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CB5B3C5-50E8-49EA-B746-D1FB0463DAEA}"/>
              </a:ext>
            </a:extLst>
          </p:cNvPr>
          <p:cNvSpPr>
            <a:spLocks noGrp="1"/>
          </p:cNvSpPr>
          <p:nvPr>
            <p:ph type="sldNum" sz="quarter" idx="12"/>
          </p:nvPr>
        </p:nvSpPr>
        <p:spPr/>
        <p:txBody>
          <a:bodyPr/>
          <a:lstStyle/>
          <a:p>
            <a:fld id="{B772A989-6D3D-441A-BED1-014114015CE9}" type="slidenum">
              <a:rPr lang="fr-FR" smtClean="0"/>
              <a:t>‹N°›</a:t>
            </a:fld>
            <a:endParaRPr lang="fr-FR"/>
          </a:p>
        </p:txBody>
      </p:sp>
    </p:spTree>
    <p:extLst>
      <p:ext uri="{BB962C8B-B14F-4D97-AF65-F5344CB8AC3E}">
        <p14:creationId xmlns:p14="http://schemas.microsoft.com/office/powerpoint/2010/main" val="3762345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97711A-1088-469A-848C-676B88ABC63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32BF5B7-137B-491D-916A-F2275995D758}"/>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00B3AA5-CF4E-42A4-A955-729593FFF36C}"/>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764E73F-0C83-4E3D-A5FA-44DA20510BFB}"/>
              </a:ext>
            </a:extLst>
          </p:cNvPr>
          <p:cNvSpPr>
            <a:spLocks noGrp="1"/>
          </p:cNvSpPr>
          <p:nvPr>
            <p:ph type="dt" sz="half" idx="10"/>
          </p:nvPr>
        </p:nvSpPr>
        <p:spPr/>
        <p:txBody>
          <a:bodyPr/>
          <a:lstStyle/>
          <a:p>
            <a:fld id="{3877AFE3-9AAE-4120-8AC3-32286F1711B4}" type="datetimeFigureOut">
              <a:rPr lang="fr-FR" smtClean="0"/>
              <a:t>04/11/2018</a:t>
            </a:fld>
            <a:endParaRPr lang="fr-FR"/>
          </a:p>
        </p:txBody>
      </p:sp>
      <p:sp>
        <p:nvSpPr>
          <p:cNvPr id="6" name="Espace réservé du pied de page 5">
            <a:extLst>
              <a:ext uri="{FF2B5EF4-FFF2-40B4-BE49-F238E27FC236}">
                <a16:creationId xmlns:a16="http://schemas.microsoft.com/office/drawing/2014/main" id="{4AB0C8CA-B343-4776-A6DE-37281B6E0B8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11DA344-57DF-4571-8B51-AC792F580960}"/>
              </a:ext>
            </a:extLst>
          </p:cNvPr>
          <p:cNvSpPr>
            <a:spLocks noGrp="1"/>
          </p:cNvSpPr>
          <p:nvPr>
            <p:ph type="sldNum" sz="quarter" idx="12"/>
          </p:nvPr>
        </p:nvSpPr>
        <p:spPr/>
        <p:txBody>
          <a:bodyPr/>
          <a:lstStyle/>
          <a:p>
            <a:fld id="{B772A989-6D3D-441A-BED1-014114015CE9}" type="slidenum">
              <a:rPr lang="fr-FR" smtClean="0"/>
              <a:t>‹N°›</a:t>
            </a:fld>
            <a:endParaRPr lang="fr-FR"/>
          </a:p>
        </p:txBody>
      </p:sp>
    </p:spTree>
    <p:extLst>
      <p:ext uri="{BB962C8B-B14F-4D97-AF65-F5344CB8AC3E}">
        <p14:creationId xmlns:p14="http://schemas.microsoft.com/office/powerpoint/2010/main" val="217878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E354ED-B1C5-4574-87F3-A37964BBE76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310EEAC-3B95-4517-9255-478E34EFCE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80E489B3-5DF3-4D08-B418-D490570878AE}"/>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3894DA3-3071-4F33-9380-27E082E588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B1996722-F9EE-4468-91F7-FC1F118C7BCA}"/>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E5069A3-E888-421D-984F-14593E137C03}"/>
              </a:ext>
            </a:extLst>
          </p:cNvPr>
          <p:cNvSpPr>
            <a:spLocks noGrp="1"/>
          </p:cNvSpPr>
          <p:nvPr>
            <p:ph type="dt" sz="half" idx="10"/>
          </p:nvPr>
        </p:nvSpPr>
        <p:spPr/>
        <p:txBody>
          <a:bodyPr/>
          <a:lstStyle/>
          <a:p>
            <a:fld id="{3877AFE3-9AAE-4120-8AC3-32286F1711B4}" type="datetimeFigureOut">
              <a:rPr lang="fr-FR" smtClean="0"/>
              <a:t>04/11/2018</a:t>
            </a:fld>
            <a:endParaRPr lang="fr-FR"/>
          </a:p>
        </p:txBody>
      </p:sp>
      <p:sp>
        <p:nvSpPr>
          <p:cNvPr id="8" name="Espace réservé du pied de page 7">
            <a:extLst>
              <a:ext uri="{FF2B5EF4-FFF2-40B4-BE49-F238E27FC236}">
                <a16:creationId xmlns:a16="http://schemas.microsoft.com/office/drawing/2014/main" id="{3DEC1749-936F-4614-922A-40205259F52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68D88A6-165F-4C2E-840B-6867E02DF557}"/>
              </a:ext>
            </a:extLst>
          </p:cNvPr>
          <p:cNvSpPr>
            <a:spLocks noGrp="1"/>
          </p:cNvSpPr>
          <p:nvPr>
            <p:ph type="sldNum" sz="quarter" idx="12"/>
          </p:nvPr>
        </p:nvSpPr>
        <p:spPr/>
        <p:txBody>
          <a:bodyPr/>
          <a:lstStyle/>
          <a:p>
            <a:fld id="{B772A989-6D3D-441A-BED1-014114015CE9}" type="slidenum">
              <a:rPr lang="fr-FR" smtClean="0"/>
              <a:t>‹N°›</a:t>
            </a:fld>
            <a:endParaRPr lang="fr-FR"/>
          </a:p>
        </p:txBody>
      </p:sp>
    </p:spTree>
    <p:extLst>
      <p:ext uri="{BB962C8B-B14F-4D97-AF65-F5344CB8AC3E}">
        <p14:creationId xmlns:p14="http://schemas.microsoft.com/office/powerpoint/2010/main" val="1642570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8F91F2-C46F-42B3-8CAE-0000FADD317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8E90602-BBB2-4132-9F59-F91763A33806}"/>
              </a:ext>
            </a:extLst>
          </p:cNvPr>
          <p:cNvSpPr>
            <a:spLocks noGrp="1"/>
          </p:cNvSpPr>
          <p:nvPr>
            <p:ph type="dt" sz="half" idx="10"/>
          </p:nvPr>
        </p:nvSpPr>
        <p:spPr/>
        <p:txBody>
          <a:bodyPr/>
          <a:lstStyle/>
          <a:p>
            <a:fld id="{3877AFE3-9AAE-4120-8AC3-32286F1711B4}" type="datetimeFigureOut">
              <a:rPr lang="fr-FR" smtClean="0"/>
              <a:t>04/11/2018</a:t>
            </a:fld>
            <a:endParaRPr lang="fr-FR"/>
          </a:p>
        </p:txBody>
      </p:sp>
      <p:sp>
        <p:nvSpPr>
          <p:cNvPr id="4" name="Espace réservé du pied de page 3">
            <a:extLst>
              <a:ext uri="{FF2B5EF4-FFF2-40B4-BE49-F238E27FC236}">
                <a16:creationId xmlns:a16="http://schemas.microsoft.com/office/drawing/2014/main" id="{FF599BFF-CFF0-499B-8722-2DE96C2CA6B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81640C0-DA6E-4FC4-B9CC-C15918A7DA81}"/>
              </a:ext>
            </a:extLst>
          </p:cNvPr>
          <p:cNvSpPr>
            <a:spLocks noGrp="1"/>
          </p:cNvSpPr>
          <p:nvPr>
            <p:ph type="sldNum" sz="quarter" idx="12"/>
          </p:nvPr>
        </p:nvSpPr>
        <p:spPr/>
        <p:txBody>
          <a:bodyPr/>
          <a:lstStyle/>
          <a:p>
            <a:fld id="{B772A989-6D3D-441A-BED1-014114015CE9}" type="slidenum">
              <a:rPr lang="fr-FR" smtClean="0"/>
              <a:t>‹N°›</a:t>
            </a:fld>
            <a:endParaRPr lang="fr-FR"/>
          </a:p>
        </p:txBody>
      </p:sp>
    </p:spTree>
    <p:extLst>
      <p:ext uri="{BB962C8B-B14F-4D97-AF65-F5344CB8AC3E}">
        <p14:creationId xmlns:p14="http://schemas.microsoft.com/office/powerpoint/2010/main" val="637651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D474F7A-5072-477C-BC3C-B4BFB7A63E46}"/>
              </a:ext>
            </a:extLst>
          </p:cNvPr>
          <p:cNvSpPr>
            <a:spLocks noGrp="1"/>
          </p:cNvSpPr>
          <p:nvPr>
            <p:ph type="dt" sz="half" idx="10"/>
          </p:nvPr>
        </p:nvSpPr>
        <p:spPr/>
        <p:txBody>
          <a:bodyPr/>
          <a:lstStyle/>
          <a:p>
            <a:fld id="{3877AFE3-9AAE-4120-8AC3-32286F1711B4}" type="datetimeFigureOut">
              <a:rPr lang="fr-FR" smtClean="0"/>
              <a:t>04/11/2018</a:t>
            </a:fld>
            <a:endParaRPr lang="fr-FR"/>
          </a:p>
        </p:txBody>
      </p:sp>
      <p:sp>
        <p:nvSpPr>
          <p:cNvPr id="3" name="Espace réservé du pied de page 2">
            <a:extLst>
              <a:ext uri="{FF2B5EF4-FFF2-40B4-BE49-F238E27FC236}">
                <a16:creationId xmlns:a16="http://schemas.microsoft.com/office/drawing/2014/main" id="{33599FA7-F92B-48CD-B7AC-DF95F817B8B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DCF6CB4-2419-43FB-A04A-DC500FF36C66}"/>
              </a:ext>
            </a:extLst>
          </p:cNvPr>
          <p:cNvSpPr>
            <a:spLocks noGrp="1"/>
          </p:cNvSpPr>
          <p:nvPr>
            <p:ph type="sldNum" sz="quarter" idx="12"/>
          </p:nvPr>
        </p:nvSpPr>
        <p:spPr/>
        <p:txBody>
          <a:bodyPr/>
          <a:lstStyle/>
          <a:p>
            <a:fld id="{B772A989-6D3D-441A-BED1-014114015CE9}" type="slidenum">
              <a:rPr lang="fr-FR" smtClean="0"/>
              <a:t>‹N°›</a:t>
            </a:fld>
            <a:endParaRPr lang="fr-FR"/>
          </a:p>
        </p:txBody>
      </p:sp>
    </p:spTree>
    <p:extLst>
      <p:ext uri="{BB962C8B-B14F-4D97-AF65-F5344CB8AC3E}">
        <p14:creationId xmlns:p14="http://schemas.microsoft.com/office/powerpoint/2010/main" val="908293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1C20F4-C2F2-473D-84AC-71296541B20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819C6F3-3B87-4195-B4FF-CB8F4B16E2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7806400-0CEC-4DA5-B982-3E63120460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0AB31A11-36C3-4A5C-B2B2-441676E23EA7}"/>
              </a:ext>
            </a:extLst>
          </p:cNvPr>
          <p:cNvSpPr>
            <a:spLocks noGrp="1"/>
          </p:cNvSpPr>
          <p:nvPr>
            <p:ph type="dt" sz="half" idx="10"/>
          </p:nvPr>
        </p:nvSpPr>
        <p:spPr/>
        <p:txBody>
          <a:bodyPr/>
          <a:lstStyle/>
          <a:p>
            <a:fld id="{3877AFE3-9AAE-4120-8AC3-32286F1711B4}" type="datetimeFigureOut">
              <a:rPr lang="fr-FR" smtClean="0"/>
              <a:t>04/11/2018</a:t>
            </a:fld>
            <a:endParaRPr lang="fr-FR"/>
          </a:p>
        </p:txBody>
      </p:sp>
      <p:sp>
        <p:nvSpPr>
          <p:cNvPr id="6" name="Espace réservé du pied de page 5">
            <a:extLst>
              <a:ext uri="{FF2B5EF4-FFF2-40B4-BE49-F238E27FC236}">
                <a16:creationId xmlns:a16="http://schemas.microsoft.com/office/drawing/2014/main" id="{35D0157A-6C36-4B5F-9713-BC4A3FF5951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F9EC407-6C5B-48AE-8F5E-4BD77220D6E1}"/>
              </a:ext>
            </a:extLst>
          </p:cNvPr>
          <p:cNvSpPr>
            <a:spLocks noGrp="1"/>
          </p:cNvSpPr>
          <p:nvPr>
            <p:ph type="sldNum" sz="quarter" idx="12"/>
          </p:nvPr>
        </p:nvSpPr>
        <p:spPr/>
        <p:txBody>
          <a:bodyPr/>
          <a:lstStyle/>
          <a:p>
            <a:fld id="{B772A989-6D3D-441A-BED1-014114015CE9}" type="slidenum">
              <a:rPr lang="fr-FR" smtClean="0"/>
              <a:t>‹N°›</a:t>
            </a:fld>
            <a:endParaRPr lang="fr-FR"/>
          </a:p>
        </p:txBody>
      </p:sp>
    </p:spTree>
    <p:extLst>
      <p:ext uri="{BB962C8B-B14F-4D97-AF65-F5344CB8AC3E}">
        <p14:creationId xmlns:p14="http://schemas.microsoft.com/office/powerpoint/2010/main" val="328859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486575-4897-4FAC-A7BF-CC08526E128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4F43925-D843-4F17-998E-D3442B855B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C38D276-057A-465B-A82E-9AC752FD80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21046727-D20D-47E3-979F-7B5E8D263A31}"/>
              </a:ext>
            </a:extLst>
          </p:cNvPr>
          <p:cNvSpPr>
            <a:spLocks noGrp="1"/>
          </p:cNvSpPr>
          <p:nvPr>
            <p:ph type="dt" sz="half" idx="10"/>
          </p:nvPr>
        </p:nvSpPr>
        <p:spPr/>
        <p:txBody>
          <a:bodyPr/>
          <a:lstStyle/>
          <a:p>
            <a:fld id="{3877AFE3-9AAE-4120-8AC3-32286F1711B4}" type="datetimeFigureOut">
              <a:rPr lang="fr-FR" smtClean="0"/>
              <a:t>04/11/2018</a:t>
            </a:fld>
            <a:endParaRPr lang="fr-FR"/>
          </a:p>
        </p:txBody>
      </p:sp>
      <p:sp>
        <p:nvSpPr>
          <p:cNvPr id="6" name="Espace réservé du pied de page 5">
            <a:extLst>
              <a:ext uri="{FF2B5EF4-FFF2-40B4-BE49-F238E27FC236}">
                <a16:creationId xmlns:a16="http://schemas.microsoft.com/office/drawing/2014/main" id="{0C1737AB-77EE-473F-8C26-ED922B690BB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3010BC4-D98B-42D8-8350-6C5E33A2CC54}"/>
              </a:ext>
            </a:extLst>
          </p:cNvPr>
          <p:cNvSpPr>
            <a:spLocks noGrp="1"/>
          </p:cNvSpPr>
          <p:nvPr>
            <p:ph type="sldNum" sz="quarter" idx="12"/>
          </p:nvPr>
        </p:nvSpPr>
        <p:spPr/>
        <p:txBody>
          <a:bodyPr/>
          <a:lstStyle/>
          <a:p>
            <a:fld id="{B772A989-6D3D-441A-BED1-014114015CE9}" type="slidenum">
              <a:rPr lang="fr-FR" smtClean="0"/>
              <a:t>‹N°›</a:t>
            </a:fld>
            <a:endParaRPr lang="fr-FR"/>
          </a:p>
        </p:txBody>
      </p:sp>
    </p:spTree>
    <p:extLst>
      <p:ext uri="{BB962C8B-B14F-4D97-AF65-F5344CB8AC3E}">
        <p14:creationId xmlns:p14="http://schemas.microsoft.com/office/powerpoint/2010/main" val="662528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A6036F08-A0C5-4C72-8508-3706352603D5}"/>
              </a:ext>
            </a:extLst>
          </p:cNvPr>
          <p:cNvPicPr>
            <a:picLocks noChangeAspect="1"/>
          </p:cNvPicPr>
          <p:nvPr userDrawn="1"/>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ackgroundRemoval t="3928" b="98691" l="0" r="99688"/>
                    </a14:imgEffect>
                  </a14:imgLayer>
                </a14:imgProps>
              </a:ext>
              <a:ext uri="{28A0092B-C50C-407E-A947-70E740481C1C}">
                <a14:useLocalDpi xmlns:a14="http://schemas.microsoft.com/office/drawing/2010/main" val="0"/>
              </a:ext>
            </a:extLst>
          </a:blip>
          <a:srcRect b="11022"/>
          <a:stretch/>
        </p:blipFill>
        <p:spPr>
          <a:xfrm>
            <a:off x="0" y="1729964"/>
            <a:ext cx="8824405" cy="5128036"/>
          </a:xfrm>
          <a:prstGeom prst="rect">
            <a:avLst/>
          </a:prstGeom>
        </p:spPr>
      </p:pic>
      <p:sp>
        <p:nvSpPr>
          <p:cNvPr id="2" name="Espace réservé du titre 1">
            <a:extLst>
              <a:ext uri="{FF2B5EF4-FFF2-40B4-BE49-F238E27FC236}">
                <a16:creationId xmlns:a16="http://schemas.microsoft.com/office/drawing/2014/main" id="{1A245C82-ACFF-461F-BC85-32D295699E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1A7F1F5-3965-4F8C-8322-84A0F80CC9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1B1C736-25DD-4117-AF43-2AA8347CEE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77AFE3-9AAE-4120-8AC3-32286F1711B4}" type="datetimeFigureOut">
              <a:rPr lang="fr-FR" smtClean="0"/>
              <a:t>04/11/2018</a:t>
            </a:fld>
            <a:endParaRPr lang="fr-FR"/>
          </a:p>
        </p:txBody>
      </p:sp>
      <p:sp>
        <p:nvSpPr>
          <p:cNvPr id="5" name="Espace réservé du pied de page 4">
            <a:extLst>
              <a:ext uri="{FF2B5EF4-FFF2-40B4-BE49-F238E27FC236}">
                <a16:creationId xmlns:a16="http://schemas.microsoft.com/office/drawing/2014/main" id="{179067BF-6E76-47A3-BA5F-7C2A8DF7F6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4109BC5-1235-4E5D-BB3C-93E8A61B8A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72A989-6D3D-441A-BED1-014114015CE9}" type="slidenum">
              <a:rPr lang="fr-FR" smtClean="0"/>
              <a:t>‹N°›</a:t>
            </a:fld>
            <a:endParaRPr lang="fr-FR"/>
          </a:p>
        </p:txBody>
      </p:sp>
    </p:spTree>
    <p:extLst>
      <p:ext uri="{BB962C8B-B14F-4D97-AF65-F5344CB8AC3E}">
        <p14:creationId xmlns:p14="http://schemas.microsoft.com/office/powerpoint/2010/main" val="158695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C3CCDF9-EE57-409B-87A6-074A096E14F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928" b="98691" l="0" r="99688"/>
                    </a14:imgEffect>
                  </a14:imgLayer>
                </a14:imgProps>
              </a:ext>
              <a:ext uri="{28A0092B-C50C-407E-A947-70E740481C1C}">
                <a14:useLocalDpi xmlns:a14="http://schemas.microsoft.com/office/drawing/2010/main" val="0"/>
              </a:ext>
            </a:extLst>
          </a:blip>
          <a:srcRect b="11022"/>
          <a:stretch/>
        </p:blipFill>
        <p:spPr>
          <a:xfrm>
            <a:off x="0" y="1729964"/>
            <a:ext cx="8824405" cy="5128036"/>
          </a:xfrm>
          <a:prstGeom prst="rect">
            <a:avLst/>
          </a:prstGeom>
          <a:effectLst>
            <a:softEdge rad="635000"/>
          </a:effectLst>
        </p:spPr>
      </p:pic>
      <p:sp>
        <p:nvSpPr>
          <p:cNvPr id="6" name="ZoneTexte 5">
            <a:extLst>
              <a:ext uri="{FF2B5EF4-FFF2-40B4-BE49-F238E27FC236}">
                <a16:creationId xmlns:a16="http://schemas.microsoft.com/office/drawing/2014/main" id="{BE491E72-E722-462C-A0AF-E12D41C9BD1B}"/>
              </a:ext>
            </a:extLst>
          </p:cNvPr>
          <p:cNvSpPr txBox="1"/>
          <p:nvPr/>
        </p:nvSpPr>
        <p:spPr>
          <a:xfrm>
            <a:off x="4387838" y="615269"/>
            <a:ext cx="3416320" cy="646331"/>
          </a:xfrm>
          <a:prstGeom prst="rect">
            <a:avLst/>
          </a:prstGeom>
          <a:noFill/>
        </p:spPr>
        <p:txBody>
          <a:bodyPr wrap="none" rtlCol="0">
            <a:spAutoFit/>
          </a:bodyPr>
          <a:lstStyle/>
          <a:p>
            <a:r>
              <a:rPr lang="fr-FR" sz="3600" b="1" dirty="0">
                <a:latin typeface="Lucida Calligraphy" panose="03010101010101010101" pitchFamily="66" charset="0"/>
              </a:rPr>
              <a:t>Le War Tank</a:t>
            </a:r>
          </a:p>
        </p:txBody>
      </p:sp>
      <p:sp>
        <p:nvSpPr>
          <p:cNvPr id="7" name="Rectangle 6">
            <a:extLst>
              <a:ext uri="{FF2B5EF4-FFF2-40B4-BE49-F238E27FC236}">
                <a16:creationId xmlns:a16="http://schemas.microsoft.com/office/drawing/2014/main" id="{8606D7A7-333A-440F-AAD2-BE9FE0CD2D06}"/>
              </a:ext>
            </a:extLst>
          </p:cNvPr>
          <p:cNvSpPr/>
          <p:nvPr/>
        </p:nvSpPr>
        <p:spPr>
          <a:xfrm>
            <a:off x="3260431" y="1144876"/>
            <a:ext cx="5671130" cy="338554"/>
          </a:xfrm>
          <a:prstGeom prst="rect">
            <a:avLst/>
          </a:prstGeom>
        </p:spPr>
        <p:txBody>
          <a:bodyPr wrap="square">
            <a:spAutoFit/>
          </a:bodyPr>
          <a:lstStyle/>
          <a:p>
            <a:r>
              <a:rPr lang="fr-FR" sz="1600" dirty="0">
                <a:latin typeface="Lucida Calligraphy" panose="03010101010101010101" pitchFamily="66" charset="0"/>
              </a:rPr>
              <a:t>"Le guerrier qui cultive son esprit polit ses armes."</a:t>
            </a:r>
            <a:endParaRPr lang="fr-FR" sz="1000" dirty="0">
              <a:latin typeface="Lucida Calligraphy" panose="03010101010101010101" pitchFamily="66" charset="0"/>
            </a:endParaRPr>
          </a:p>
        </p:txBody>
      </p:sp>
      <p:sp>
        <p:nvSpPr>
          <p:cNvPr id="8" name="Rectangle 7">
            <a:extLst>
              <a:ext uri="{FF2B5EF4-FFF2-40B4-BE49-F238E27FC236}">
                <a16:creationId xmlns:a16="http://schemas.microsoft.com/office/drawing/2014/main" id="{C85C622F-380B-4E2E-93EA-FB9E42ECA698}"/>
              </a:ext>
            </a:extLst>
          </p:cNvPr>
          <p:cNvSpPr/>
          <p:nvPr/>
        </p:nvSpPr>
        <p:spPr>
          <a:xfrm>
            <a:off x="4027051" y="1483430"/>
            <a:ext cx="4137891" cy="230832"/>
          </a:xfrm>
          <a:prstGeom prst="rect">
            <a:avLst/>
          </a:prstGeom>
        </p:spPr>
        <p:txBody>
          <a:bodyPr wrap="square">
            <a:spAutoFit/>
          </a:bodyPr>
          <a:lstStyle/>
          <a:p>
            <a:r>
              <a:rPr lang="fr-FR" sz="900" dirty="0">
                <a:latin typeface="Lucida Calligraphy" panose="03010101010101010101" pitchFamily="66" charset="0"/>
              </a:rPr>
              <a:t>Eloge historique de M. de Beauvau de Stanislas Jean de Boufflers</a:t>
            </a:r>
          </a:p>
        </p:txBody>
      </p:sp>
    </p:spTree>
    <p:extLst>
      <p:ext uri="{BB962C8B-B14F-4D97-AF65-F5344CB8AC3E}">
        <p14:creationId xmlns:p14="http://schemas.microsoft.com/office/powerpoint/2010/main" val="2303868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DCEEFB-B779-41B4-A2B4-2A44B46A9C20}"/>
              </a:ext>
            </a:extLst>
          </p:cNvPr>
          <p:cNvSpPr/>
          <p:nvPr/>
        </p:nvSpPr>
        <p:spPr>
          <a:xfrm>
            <a:off x="701337" y="1498384"/>
            <a:ext cx="9960746" cy="369332"/>
          </a:xfrm>
          <a:prstGeom prst="rect">
            <a:avLst/>
          </a:prstGeom>
        </p:spPr>
        <p:txBody>
          <a:bodyPr wrap="square">
            <a:spAutoFit/>
          </a:bodyPr>
          <a:lstStyle/>
          <a:p>
            <a:r>
              <a:rPr lang="fr-FR" dirty="0">
                <a:latin typeface="Lucida Calligraphy" panose="03010101010101010101" pitchFamily="66" charset="0"/>
              </a:rPr>
              <a:t>Vous vous êtes décidés "je veux jouer Tank", mais qu'elle type du tank êtes-vous ?</a:t>
            </a:r>
          </a:p>
        </p:txBody>
      </p:sp>
      <p:sp>
        <p:nvSpPr>
          <p:cNvPr id="4" name="Rectangle 3">
            <a:extLst>
              <a:ext uri="{FF2B5EF4-FFF2-40B4-BE49-F238E27FC236}">
                <a16:creationId xmlns:a16="http://schemas.microsoft.com/office/drawing/2014/main" id="{B9BFD39D-6156-410C-811D-281214198125}"/>
              </a:ext>
            </a:extLst>
          </p:cNvPr>
          <p:cNvSpPr/>
          <p:nvPr/>
        </p:nvSpPr>
        <p:spPr>
          <a:xfrm>
            <a:off x="1658426" y="2671215"/>
            <a:ext cx="8046569" cy="369332"/>
          </a:xfrm>
          <a:prstGeom prst="rect">
            <a:avLst/>
          </a:prstGeom>
        </p:spPr>
        <p:txBody>
          <a:bodyPr wrap="square">
            <a:spAutoFit/>
          </a:bodyPr>
          <a:lstStyle/>
          <a:p>
            <a:r>
              <a:rPr lang="fr-FR" dirty="0">
                <a:latin typeface="Lucida Calligraphy" panose="03010101010101010101" pitchFamily="66" charset="0"/>
              </a:rPr>
              <a:t>Que veut dire être MT1 ou 2 voir 3 ? Quelles sont les différences ?</a:t>
            </a:r>
          </a:p>
        </p:txBody>
      </p:sp>
      <p:sp>
        <p:nvSpPr>
          <p:cNvPr id="5" name="Rectangle 4">
            <a:extLst>
              <a:ext uri="{FF2B5EF4-FFF2-40B4-BE49-F238E27FC236}">
                <a16:creationId xmlns:a16="http://schemas.microsoft.com/office/drawing/2014/main" id="{4864DBEA-FACC-4699-A27B-71436F5EFEA1}"/>
              </a:ext>
            </a:extLst>
          </p:cNvPr>
          <p:cNvSpPr/>
          <p:nvPr/>
        </p:nvSpPr>
        <p:spPr>
          <a:xfrm>
            <a:off x="3214561" y="3844046"/>
            <a:ext cx="4934299" cy="369332"/>
          </a:xfrm>
          <a:prstGeom prst="rect">
            <a:avLst/>
          </a:prstGeom>
        </p:spPr>
        <p:txBody>
          <a:bodyPr wrap="square">
            <a:spAutoFit/>
          </a:bodyPr>
          <a:lstStyle/>
          <a:p>
            <a:r>
              <a:rPr lang="fr-FR" dirty="0">
                <a:latin typeface="Lucida Calligraphy" panose="03010101010101010101" pitchFamily="66" charset="0"/>
              </a:rPr>
              <a:t>Suis-je le tank dont la guilde a besoin ?</a:t>
            </a:r>
          </a:p>
        </p:txBody>
      </p:sp>
      <p:sp>
        <p:nvSpPr>
          <p:cNvPr id="6" name="Rectangle 5">
            <a:extLst>
              <a:ext uri="{FF2B5EF4-FFF2-40B4-BE49-F238E27FC236}">
                <a16:creationId xmlns:a16="http://schemas.microsoft.com/office/drawing/2014/main" id="{0A60B5E6-A558-432D-8868-F5EFB5C68803}"/>
              </a:ext>
            </a:extLst>
          </p:cNvPr>
          <p:cNvSpPr/>
          <p:nvPr/>
        </p:nvSpPr>
        <p:spPr>
          <a:xfrm>
            <a:off x="1354627" y="5016876"/>
            <a:ext cx="8654167" cy="369332"/>
          </a:xfrm>
          <a:prstGeom prst="rect">
            <a:avLst/>
          </a:prstGeom>
        </p:spPr>
        <p:txBody>
          <a:bodyPr wrap="square">
            <a:spAutoFit/>
          </a:bodyPr>
          <a:lstStyle/>
          <a:p>
            <a:r>
              <a:rPr lang="fr-FR" dirty="0">
                <a:latin typeface="Lucida Calligraphy" panose="03010101010101010101" pitchFamily="66" charset="0"/>
              </a:rPr>
              <a:t>Comment puis-je être un réel apport au raid en tant que MT1, 2 ou 3 ?</a:t>
            </a:r>
          </a:p>
        </p:txBody>
      </p:sp>
    </p:spTree>
    <p:extLst>
      <p:ext uri="{BB962C8B-B14F-4D97-AF65-F5344CB8AC3E}">
        <p14:creationId xmlns:p14="http://schemas.microsoft.com/office/powerpoint/2010/main" val="2126109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73B43DB-17E0-4158-A400-B5B7CB8195CF}"/>
              </a:ext>
            </a:extLst>
          </p:cNvPr>
          <p:cNvSpPr txBox="1"/>
          <p:nvPr/>
        </p:nvSpPr>
        <p:spPr>
          <a:xfrm>
            <a:off x="2915482" y="615269"/>
            <a:ext cx="6361037" cy="646331"/>
          </a:xfrm>
          <a:prstGeom prst="rect">
            <a:avLst/>
          </a:prstGeom>
          <a:noFill/>
        </p:spPr>
        <p:txBody>
          <a:bodyPr wrap="none" rtlCol="0">
            <a:spAutoFit/>
          </a:bodyPr>
          <a:lstStyle/>
          <a:p>
            <a:r>
              <a:rPr lang="fr-FR" sz="3600" b="1" dirty="0">
                <a:latin typeface="Lucida Calligraphy" panose="03010101010101010101" pitchFamily="66" charset="0"/>
              </a:rPr>
              <a:t>Définition de MT1, 2 ou 3</a:t>
            </a:r>
          </a:p>
        </p:txBody>
      </p:sp>
      <p:sp>
        <p:nvSpPr>
          <p:cNvPr id="3" name="Rectangle 2">
            <a:extLst>
              <a:ext uri="{FF2B5EF4-FFF2-40B4-BE49-F238E27FC236}">
                <a16:creationId xmlns:a16="http://schemas.microsoft.com/office/drawing/2014/main" id="{9040097B-0C0E-405D-913A-5F1F0E851724}"/>
              </a:ext>
            </a:extLst>
          </p:cNvPr>
          <p:cNvSpPr/>
          <p:nvPr/>
        </p:nvSpPr>
        <p:spPr>
          <a:xfrm>
            <a:off x="3155131" y="1253693"/>
            <a:ext cx="5881738" cy="307777"/>
          </a:xfrm>
          <a:prstGeom prst="rect">
            <a:avLst/>
          </a:prstGeom>
        </p:spPr>
        <p:txBody>
          <a:bodyPr wrap="none">
            <a:spAutoFit/>
          </a:bodyPr>
          <a:lstStyle/>
          <a:p>
            <a:r>
              <a:rPr lang="fr-FR" sz="1400" dirty="0">
                <a:latin typeface="Lucida Calligraphy" panose="03010101010101010101" pitchFamily="66" charset="0"/>
              </a:rPr>
              <a:t>MT = Main </a:t>
            </a:r>
            <a:r>
              <a:rPr lang="fr-FR" sz="1200" dirty="0">
                <a:latin typeface="Lucida Calligraphy" panose="03010101010101010101" pitchFamily="66" charset="0"/>
              </a:rPr>
              <a:t>Tank</a:t>
            </a:r>
            <a:r>
              <a:rPr lang="fr-FR" sz="1400" dirty="0">
                <a:latin typeface="Lucida Calligraphy" panose="03010101010101010101" pitchFamily="66" charset="0"/>
              </a:rPr>
              <a:t> ou en français Tank (réservoir) Principal. </a:t>
            </a:r>
          </a:p>
        </p:txBody>
      </p:sp>
      <p:sp>
        <p:nvSpPr>
          <p:cNvPr id="4" name="Rectangle 3">
            <a:extLst>
              <a:ext uri="{FF2B5EF4-FFF2-40B4-BE49-F238E27FC236}">
                <a16:creationId xmlns:a16="http://schemas.microsoft.com/office/drawing/2014/main" id="{767A6B0B-8D79-4DA7-82D7-517329EA31A7}"/>
              </a:ext>
            </a:extLst>
          </p:cNvPr>
          <p:cNvSpPr/>
          <p:nvPr/>
        </p:nvSpPr>
        <p:spPr>
          <a:xfrm>
            <a:off x="710874" y="1615119"/>
            <a:ext cx="10770253" cy="584775"/>
          </a:xfrm>
          <a:prstGeom prst="rect">
            <a:avLst/>
          </a:prstGeom>
        </p:spPr>
        <p:txBody>
          <a:bodyPr wrap="square">
            <a:spAutoFit/>
          </a:bodyPr>
          <a:lstStyle/>
          <a:p>
            <a:pPr algn="ctr"/>
            <a:r>
              <a:rPr lang="fr-FR" sz="1600" dirty="0">
                <a:latin typeface="Lucida Calligraphy" panose="03010101010101010101" pitchFamily="66" charset="0"/>
              </a:rPr>
              <a:t>Ils sont, dans un </a:t>
            </a:r>
            <a:r>
              <a:rPr lang="fr-FR" sz="1600" dirty="0" err="1">
                <a:latin typeface="Lucida Calligraphy" panose="03010101010101010101" pitchFamily="66" charset="0"/>
              </a:rPr>
              <a:t>roster</a:t>
            </a:r>
            <a:r>
              <a:rPr lang="fr-FR" sz="1600" dirty="0">
                <a:latin typeface="Lucida Calligraphy" panose="03010101010101010101" pitchFamily="66" charset="0"/>
              </a:rPr>
              <a:t> 40, au nombre de 3 et contrairement au croyance populaire l’ordre ne dépend pas de la priorité à looter mais de leurs utilités.</a:t>
            </a:r>
          </a:p>
        </p:txBody>
      </p:sp>
      <p:sp>
        <p:nvSpPr>
          <p:cNvPr id="5" name="Rectangle 4">
            <a:extLst>
              <a:ext uri="{FF2B5EF4-FFF2-40B4-BE49-F238E27FC236}">
                <a16:creationId xmlns:a16="http://schemas.microsoft.com/office/drawing/2014/main" id="{F64AF796-6EEC-435E-844B-397E266EE3C1}"/>
              </a:ext>
            </a:extLst>
          </p:cNvPr>
          <p:cNvSpPr/>
          <p:nvPr/>
        </p:nvSpPr>
        <p:spPr>
          <a:xfrm>
            <a:off x="1055329" y="2515933"/>
            <a:ext cx="1197764" cy="338554"/>
          </a:xfrm>
          <a:prstGeom prst="rect">
            <a:avLst/>
          </a:prstGeom>
        </p:spPr>
        <p:txBody>
          <a:bodyPr wrap="none">
            <a:spAutoFit/>
          </a:bodyPr>
          <a:lstStyle/>
          <a:p>
            <a:r>
              <a:rPr lang="fr-FR" sz="1400" b="1" dirty="0">
                <a:latin typeface="Lucida Calligraphy" panose="03010101010101010101" pitchFamily="66" charset="0"/>
              </a:rPr>
              <a:t>Exemple</a:t>
            </a:r>
            <a:r>
              <a:rPr lang="fr-FR" sz="1600" b="1" dirty="0">
                <a:latin typeface="Lucida Calligraphy" panose="03010101010101010101" pitchFamily="66" charset="0"/>
              </a:rPr>
              <a:t> : </a:t>
            </a:r>
          </a:p>
        </p:txBody>
      </p:sp>
      <p:sp>
        <p:nvSpPr>
          <p:cNvPr id="6" name="Rectangle 5">
            <a:extLst>
              <a:ext uri="{FF2B5EF4-FFF2-40B4-BE49-F238E27FC236}">
                <a16:creationId xmlns:a16="http://schemas.microsoft.com/office/drawing/2014/main" id="{7B2A5BD5-701F-4AD8-96C6-BD5333D91FB2}"/>
              </a:ext>
            </a:extLst>
          </p:cNvPr>
          <p:cNvSpPr/>
          <p:nvPr/>
        </p:nvSpPr>
        <p:spPr>
          <a:xfrm>
            <a:off x="2192381" y="2542757"/>
            <a:ext cx="9570374" cy="1200329"/>
          </a:xfrm>
          <a:prstGeom prst="rect">
            <a:avLst/>
          </a:prstGeom>
        </p:spPr>
        <p:txBody>
          <a:bodyPr wrap="square">
            <a:spAutoFit/>
          </a:bodyPr>
          <a:lstStyle/>
          <a:p>
            <a:r>
              <a:rPr lang="fr-FR" sz="1200" dirty="0">
                <a:latin typeface="Lucida Calligraphy" panose="03010101010101010101" pitchFamily="66" charset="0"/>
              </a:rPr>
              <a:t>MT(Paul) spé avoidance, MT(Pierre) spé mitigation et MT(Tom) spé agro arrive sur un boss.</a:t>
            </a:r>
          </a:p>
          <a:p>
            <a:endParaRPr lang="fr-FR" sz="1200" dirty="0">
              <a:latin typeface="Lucida Calligraphy" panose="03010101010101010101" pitchFamily="66" charset="0"/>
            </a:endParaRPr>
          </a:p>
          <a:p>
            <a:endParaRPr lang="fr-FR" sz="1200" dirty="0">
              <a:latin typeface="Lucida Calligraphy" panose="03010101010101010101" pitchFamily="66" charset="0"/>
            </a:endParaRPr>
          </a:p>
          <a:p>
            <a:r>
              <a:rPr lang="fr-FR" sz="1200" u="sng" dirty="0">
                <a:latin typeface="Lucida Calligraphy" panose="03010101010101010101" pitchFamily="66" charset="0"/>
              </a:rPr>
              <a:t>L'analyse de la </a:t>
            </a:r>
            <a:r>
              <a:rPr lang="fr-FR" sz="1200" u="sng" dirty="0" err="1">
                <a:latin typeface="Lucida Calligraphy" panose="03010101010101010101" pitchFamily="66" charset="0"/>
              </a:rPr>
              <a:t>strat</a:t>
            </a:r>
            <a:r>
              <a:rPr lang="fr-FR" sz="1200" u="sng" dirty="0">
                <a:latin typeface="Lucida Calligraphy" panose="03010101010101010101" pitchFamily="66" charset="0"/>
              </a:rPr>
              <a:t> nous dit</a:t>
            </a:r>
            <a:r>
              <a:rPr lang="fr-FR" sz="1200" dirty="0">
                <a:latin typeface="Lucida Calligraphy" panose="03010101010101010101" pitchFamily="66" charset="0"/>
              </a:rPr>
              <a:t> ; Le boss a une agro instable et son </a:t>
            </a:r>
            <a:r>
              <a:rPr lang="fr-FR" sz="1200" dirty="0" err="1">
                <a:latin typeface="Lucida Calligraphy" panose="03010101010101010101" pitchFamily="66" charset="0"/>
              </a:rPr>
              <a:t>add</a:t>
            </a:r>
            <a:r>
              <a:rPr lang="fr-FR" sz="1200" dirty="0">
                <a:latin typeface="Lucida Calligraphy" panose="03010101010101010101" pitchFamily="66" charset="0"/>
              </a:rPr>
              <a:t> fait des dégâts magique.</a:t>
            </a:r>
          </a:p>
          <a:p>
            <a:endParaRPr lang="fr-FR" sz="1200" dirty="0">
              <a:latin typeface="Lucida Calligraphy" panose="03010101010101010101" pitchFamily="66" charset="0"/>
            </a:endParaRPr>
          </a:p>
          <a:p>
            <a:r>
              <a:rPr lang="fr-FR" sz="1200" dirty="0">
                <a:latin typeface="Lucida Calligraphy" panose="03010101010101010101" pitchFamily="66" charset="0"/>
              </a:rPr>
              <a:t>Nous mettrons donc, Tom en MT1 sur le Boss, Paul en MT2 sur l'</a:t>
            </a:r>
            <a:r>
              <a:rPr lang="fr-FR" sz="1200" dirty="0" err="1">
                <a:latin typeface="Lucida Calligraphy" panose="03010101010101010101" pitchFamily="66" charset="0"/>
              </a:rPr>
              <a:t>add</a:t>
            </a:r>
            <a:r>
              <a:rPr lang="fr-FR" sz="1200" dirty="0">
                <a:latin typeface="Lucida Calligraphy" panose="03010101010101010101" pitchFamily="66" charset="0"/>
              </a:rPr>
              <a:t> et Pierre en MT3 en Back up. </a:t>
            </a:r>
          </a:p>
        </p:txBody>
      </p:sp>
      <p:sp>
        <p:nvSpPr>
          <p:cNvPr id="7" name="Rectangle 6">
            <a:extLst>
              <a:ext uri="{FF2B5EF4-FFF2-40B4-BE49-F238E27FC236}">
                <a16:creationId xmlns:a16="http://schemas.microsoft.com/office/drawing/2014/main" id="{6059F891-4083-43C9-A50F-42410EEF5EAE}"/>
              </a:ext>
            </a:extLst>
          </p:cNvPr>
          <p:cNvSpPr/>
          <p:nvPr/>
        </p:nvSpPr>
        <p:spPr>
          <a:xfrm>
            <a:off x="302120" y="3868495"/>
            <a:ext cx="1890261" cy="307777"/>
          </a:xfrm>
          <a:prstGeom prst="rect">
            <a:avLst/>
          </a:prstGeom>
        </p:spPr>
        <p:txBody>
          <a:bodyPr wrap="none">
            <a:spAutoFit/>
          </a:bodyPr>
          <a:lstStyle/>
          <a:p>
            <a:r>
              <a:rPr lang="fr-FR" sz="1400" b="1" dirty="0">
                <a:latin typeface="Lucida Calligraphy" panose="03010101010101010101" pitchFamily="66" charset="0"/>
              </a:rPr>
              <a:t>Combats suivant :</a:t>
            </a:r>
          </a:p>
        </p:txBody>
      </p:sp>
      <p:sp>
        <p:nvSpPr>
          <p:cNvPr id="9" name="Rectangle 8">
            <a:extLst>
              <a:ext uri="{FF2B5EF4-FFF2-40B4-BE49-F238E27FC236}">
                <a16:creationId xmlns:a16="http://schemas.microsoft.com/office/drawing/2014/main" id="{2EDA7298-C591-4C34-A230-72E012CD97FF}"/>
              </a:ext>
            </a:extLst>
          </p:cNvPr>
          <p:cNvSpPr/>
          <p:nvPr/>
        </p:nvSpPr>
        <p:spPr>
          <a:xfrm>
            <a:off x="2192382" y="3874727"/>
            <a:ext cx="9570373" cy="1015663"/>
          </a:xfrm>
          <a:prstGeom prst="rect">
            <a:avLst/>
          </a:prstGeom>
        </p:spPr>
        <p:txBody>
          <a:bodyPr wrap="square">
            <a:spAutoFit/>
          </a:bodyPr>
          <a:lstStyle/>
          <a:p>
            <a:r>
              <a:rPr lang="fr-FR" sz="1200" u="sng" dirty="0">
                <a:latin typeface="Lucida Calligraphy" panose="03010101010101010101" pitchFamily="66" charset="0"/>
              </a:rPr>
              <a:t>L'analyse de la </a:t>
            </a:r>
            <a:r>
              <a:rPr lang="fr-FR" sz="1200" u="sng" dirty="0" err="1">
                <a:latin typeface="Lucida Calligraphy" panose="03010101010101010101" pitchFamily="66" charset="0"/>
              </a:rPr>
              <a:t>strat</a:t>
            </a:r>
            <a:r>
              <a:rPr lang="fr-FR" sz="1200" u="sng" dirty="0">
                <a:latin typeface="Lucida Calligraphy" panose="03010101010101010101" pitchFamily="66" charset="0"/>
              </a:rPr>
              <a:t> nous dit</a:t>
            </a:r>
            <a:r>
              <a:rPr lang="fr-FR" sz="1200" dirty="0">
                <a:latin typeface="Lucida Calligraphy" panose="03010101010101010101" pitchFamily="66" charset="0"/>
              </a:rPr>
              <a:t> ; le boss met de lourds dégâts, une </a:t>
            </a:r>
            <a:r>
              <a:rPr lang="fr-FR" sz="1200" dirty="0" err="1">
                <a:latin typeface="Lucida Calligraphy" panose="03010101010101010101" pitchFamily="66" charset="0"/>
              </a:rPr>
              <a:t>add</a:t>
            </a:r>
            <a:r>
              <a:rPr lang="fr-FR" sz="1200" dirty="0">
                <a:latin typeface="Lucida Calligraphy" panose="03010101010101010101" pitchFamily="66" charset="0"/>
              </a:rPr>
              <a:t> pop à intervalles réguliers et doit être tanker rapidement et quand elle meurt plusieurs </a:t>
            </a:r>
            <a:r>
              <a:rPr lang="fr-FR" sz="1200" dirty="0" err="1">
                <a:latin typeface="Lucida Calligraphy" panose="03010101010101010101" pitchFamily="66" charset="0"/>
              </a:rPr>
              <a:t>adds</a:t>
            </a:r>
            <a:r>
              <a:rPr lang="fr-FR" sz="1200" dirty="0">
                <a:latin typeface="Lucida Calligraphy" panose="03010101010101010101" pitchFamily="66" charset="0"/>
              </a:rPr>
              <a:t> pop et doivent être tanker rapidement.</a:t>
            </a:r>
          </a:p>
          <a:p>
            <a:endParaRPr lang="fr-FR" sz="1200" dirty="0">
              <a:latin typeface="Lucida Calligraphy" panose="03010101010101010101" pitchFamily="66" charset="0"/>
            </a:endParaRPr>
          </a:p>
          <a:p>
            <a:r>
              <a:rPr lang="fr-FR" sz="1200" dirty="0">
                <a:latin typeface="Lucida Calligraphy" panose="03010101010101010101" pitchFamily="66" charset="0"/>
              </a:rPr>
              <a:t>Nous mettrons donc, Paul ou Pierre en MT1 sur le Boss, Tom en MT2 sur l'</a:t>
            </a:r>
            <a:r>
              <a:rPr lang="fr-FR" sz="1200" dirty="0" err="1">
                <a:latin typeface="Lucida Calligraphy" panose="03010101010101010101" pitchFamily="66" charset="0"/>
              </a:rPr>
              <a:t>add</a:t>
            </a:r>
            <a:r>
              <a:rPr lang="fr-FR" sz="1200" dirty="0">
                <a:latin typeface="Lucida Calligraphy" panose="03010101010101010101" pitchFamily="66" charset="0"/>
              </a:rPr>
              <a:t> et sur les packs d'</a:t>
            </a:r>
            <a:r>
              <a:rPr lang="fr-FR" sz="1200" dirty="0" err="1">
                <a:latin typeface="Lucida Calligraphy" panose="03010101010101010101" pitchFamily="66" charset="0"/>
              </a:rPr>
              <a:t>adds</a:t>
            </a:r>
            <a:r>
              <a:rPr lang="fr-FR" sz="1200" dirty="0">
                <a:latin typeface="Lucida Calligraphy" panose="03010101010101010101" pitchFamily="66" charset="0"/>
              </a:rPr>
              <a:t> assister de Pierre ou Paul en MT3.</a:t>
            </a:r>
          </a:p>
        </p:txBody>
      </p:sp>
      <p:sp>
        <p:nvSpPr>
          <p:cNvPr id="11" name="Rectangle 10">
            <a:extLst>
              <a:ext uri="{FF2B5EF4-FFF2-40B4-BE49-F238E27FC236}">
                <a16:creationId xmlns:a16="http://schemas.microsoft.com/office/drawing/2014/main" id="{DD067B20-4721-479A-8318-1EE6919014DA}"/>
              </a:ext>
            </a:extLst>
          </p:cNvPr>
          <p:cNvSpPr/>
          <p:nvPr/>
        </p:nvSpPr>
        <p:spPr>
          <a:xfrm>
            <a:off x="1013857" y="5150952"/>
            <a:ext cx="10362540" cy="584775"/>
          </a:xfrm>
          <a:prstGeom prst="rect">
            <a:avLst/>
          </a:prstGeom>
        </p:spPr>
        <p:txBody>
          <a:bodyPr wrap="square">
            <a:spAutoFit/>
          </a:bodyPr>
          <a:lstStyle/>
          <a:p>
            <a:pPr algn="ctr"/>
            <a:r>
              <a:rPr lang="fr-FR" sz="1600" dirty="0">
                <a:latin typeface="Lucida Calligraphy" panose="03010101010101010101" pitchFamily="66" charset="0"/>
              </a:rPr>
              <a:t>Comme on peut le constater l'ordre des MT à changer celons le besoin du raid, ceci s'applique à tout le raid trash y comprit.</a:t>
            </a:r>
          </a:p>
        </p:txBody>
      </p:sp>
      <p:sp>
        <p:nvSpPr>
          <p:cNvPr id="12" name="Rectangle 11">
            <a:extLst>
              <a:ext uri="{FF2B5EF4-FFF2-40B4-BE49-F238E27FC236}">
                <a16:creationId xmlns:a16="http://schemas.microsoft.com/office/drawing/2014/main" id="{9AFD58A0-C8B6-4C23-B95B-C6EE6247BC1A}"/>
              </a:ext>
            </a:extLst>
          </p:cNvPr>
          <p:cNvSpPr/>
          <p:nvPr/>
        </p:nvSpPr>
        <p:spPr>
          <a:xfrm>
            <a:off x="1079260" y="5789376"/>
            <a:ext cx="10231734" cy="584775"/>
          </a:xfrm>
          <a:prstGeom prst="rect">
            <a:avLst/>
          </a:prstGeom>
        </p:spPr>
        <p:txBody>
          <a:bodyPr wrap="square">
            <a:spAutoFit/>
          </a:bodyPr>
          <a:lstStyle/>
          <a:p>
            <a:pPr algn="ctr"/>
            <a:r>
              <a:rPr lang="fr-FR" sz="1600" dirty="0">
                <a:latin typeface="Lucida Calligraphy" panose="03010101010101010101" pitchFamily="66" charset="0"/>
              </a:rPr>
              <a:t>Même si dans les faits on confond souvent en nommant MT1 un MT fiable de confiance sur qui on stocke les gros ou bon </a:t>
            </a:r>
            <a:r>
              <a:rPr lang="fr-FR" sz="1600" dirty="0" err="1">
                <a:latin typeface="Lucida Calligraphy" panose="03010101010101010101" pitchFamily="66" charset="0"/>
              </a:rPr>
              <a:t>loot</a:t>
            </a:r>
            <a:r>
              <a:rPr lang="fr-FR" sz="1600" dirty="0">
                <a:latin typeface="Lucida Calligraphy" panose="03010101010101010101" pitchFamily="66" charset="0"/>
              </a:rPr>
              <a:t> afin que ça ne part pas sur une personne lambda.</a:t>
            </a:r>
          </a:p>
        </p:txBody>
      </p:sp>
      <p:sp>
        <p:nvSpPr>
          <p:cNvPr id="13" name="Rectangle 12">
            <a:extLst>
              <a:ext uri="{FF2B5EF4-FFF2-40B4-BE49-F238E27FC236}">
                <a16:creationId xmlns:a16="http://schemas.microsoft.com/office/drawing/2014/main" id="{7B8D59C9-8BF5-489B-9B6F-0435014FCB7F}"/>
              </a:ext>
            </a:extLst>
          </p:cNvPr>
          <p:cNvSpPr/>
          <p:nvPr/>
        </p:nvSpPr>
        <p:spPr>
          <a:xfrm>
            <a:off x="67879" y="3050589"/>
            <a:ext cx="2185214" cy="338554"/>
          </a:xfrm>
          <a:prstGeom prst="rect">
            <a:avLst/>
          </a:prstGeom>
        </p:spPr>
        <p:txBody>
          <a:bodyPr wrap="none">
            <a:spAutoFit/>
          </a:bodyPr>
          <a:lstStyle/>
          <a:p>
            <a:r>
              <a:rPr lang="fr-FR" sz="1400" b="1" dirty="0">
                <a:latin typeface="Lucida Calligraphy" panose="03010101010101010101" pitchFamily="66" charset="0"/>
              </a:rPr>
              <a:t>Premières combats</a:t>
            </a:r>
            <a:r>
              <a:rPr lang="fr-FR" sz="1600" b="1" dirty="0">
                <a:latin typeface="Lucida Calligraphy" panose="03010101010101010101" pitchFamily="66" charset="0"/>
              </a:rPr>
              <a:t> : </a:t>
            </a:r>
          </a:p>
        </p:txBody>
      </p:sp>
    </p:spTree>
    <p:extLst>
      <p:ext uri="{BB962C8B-B14F-4D97-AF65-F5344CB8AC3E}">
        <p14:creationId xmlns:p14="http://schemas.microsoft.com/office/powerpoint/2010/main" val="399379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9795420-239B-437F-AB8A-E74B2F499104}"/>
              </a:ext>
            </a:extLst>
          </p:cNvPr>
          <p:cNvSpPr txBox="1"/>
          <p:nvPr/>
        </p:nvSpPr>
        <p:spPr>
          <a:xfrm>
            <a:off x="3563897" y="615269"/>
            <a:ext cx="5064207" cy="646331"/>
          </a:xfrm>
          <a:prstGeom prst="rect">
            <a:avLst/>
          </a:prstGeom>
          <a:noFill/>
        </p:spPr>
        <p:txBody>
          <a:bodyPr wrap="none" rtlCol="0">
            <a:spAutoFit/>
          </a:bodyPr>
          <a:lstStyle/>
          <a:p>
            <a:r>
              <a:rPr lang="fr-FR" sz="3600" b="1" dirty="0">
                <a:latin typeface="Lucida Calligraphy" panose="03010101010101010101" pitchFamily="66" charset="0"/>
              </a:rPr>
              <a:t>Les Différents types</a:t>
            </a:r>
          </a:p>
        </p:txBody>
      </p:sp>
      <p:sp>
        <p:nvSpPr>
          <p:cNvPr id="3" name="Rectangle 2">
            <a:extLst>
              <a:ext uri="{FF2B5EF4-FFF2-40B4-BE49-F238E27FC236}">
                <a16:creationId xmlns:a16="http://schemas.microsoft.com/office/drawing/2014/main" id="{86518F31-D33A-427D-B422-EC04D8FBCD50}"/>
              </a:ext>
            </a:extLst>
          </p:cNvPr>
          <p:cNvSpPr/>
          <p:nvPr/>
        </p:nvSpPr>
        <p:spPr>
          <a:xfrm>
            <a:off x="785672" y="2395029"/>
            <a:ext cx="1886506" cy="369332"/>
          </a:xfrm>
          <a:prstGeom prst="rect">
            <a:avLst/>
          </a:prstGeom>
        </p:spPr>
        <p:txBody>
          <a:bodyPr wrap="square">
            <a:spAutoFit/>
          </a:bodyPr>
          <a:lstStyle/>
          <a:p>
            <a:r>
              <a:rPr lang="fr-FR" dirty="0">
                <a:latin typeface="Lucida Calligraphy" panose="03010101010101010101" pitchFamily="66" charset="0"/>
              </a:rPr>
              <a:t>L’avoidance : </a:t>
            </a:r>
          </a:p>
        </p:txBody>
      </p:sp>
      <p:sp>
        <p:nvSpPr>
          <p:cNvPr id="5" name="Rectangle 4">
            <a:extLst>
              <a:ext uri="{FF2B5EF4-FFF2-40B4-BE49-F238E27FC236}">
                <a16:creationId xmlns:a16="http://schemas.microsoft.com/office/drawing/2014/main" id="{B2558BCD-161F-4B3B-90FA-726231EBDA50}"/>
              </a:ext>
            </a:extLst>
          </p:cNvPr>
          <p:cNvSpPr/>
          <p:nvPr/>
        </p:nvSpPr>
        <p:spPr>
          <a:xfrm>
            <a:off x="785672" y="4327515"/>
            <a:ext cx="1793288" cy="369332"/>
          </a:xfrm>
          <a:prstGeom prst="rect">
            <a:avLst/>
          </a:prstGeom>
        </p:spPr>
        <p:txBody>
          <a:bodyPr wrap="square">
            <a:spAutoFit/>
          </a:bodyPr>
          <a:lstStyle/>
          <a:p>
            <a:r>
              <a:rPr lang="fr-FR" dirty="0">
                <a:latin typeface="Lucida Calligraphy" panose="03010101010101010101" pitchFamily="66" charset="0"/>
              </a:rPr>
              <a:t>L’agrogène : </a:t>
            </a:r>
          </a:p>
        </p:txBody>
      </p:sp>
      <p:sp>
        <p:nvSpPr>
          <p:cNvPr id="7" name="Rectangle 6">
            <a:extLst>
              <a:ext uri="{FF2B5EF4-FFF2-40B4-BE49-F238E27FC236}">
                <a16:creationId xmlns:a16="http://schemas.microsoft.com/office/drawing/2014/main" id="{A186381D-5381-46F1-AEAF-5E7F5A7FE01F}"/>
              </a:ext>
            </a:extLst>
          </p:cNvPr>
          <p:cNvSpPr/>
          <p:nvPr/>
        </p:nvSpPr>
        <p:spPr>
          <a:xfrm>
            <a:off x="785672" y="5293757"/>
            <a:ext cx="2041863" cy="369332"/>
          </a:xfrm>
          <a:prstGeom prst="rect">
            <a:avLst/>
          </a:prstGeom>
        </p:spPr>
        <p:txBody>
          <a:bodyPr wrap="square">
            <a:spAutoFit/>
          </a:bodyPr>
          <a:lstStyle/>
          <a:p>
            <a:r>
              <a:rPr lang="fr-FR" dirty="0">
                <a:latin typeface="Lucida Calligraphy" panose="03010101010101010101" pitchFamily="66" charset="0"/>
              </a:rPr>
              <a:t>Le Fury Tank : </a:t>
            </a:r>
          </a:p>
        </p:txBody>
      </p:sp>
      <p:sp>
        <p:nvSpPr>
          <p:cNvPr id="8" name="Rectangle 7">
            <a:extLst>
              <a:ext uri="{FF2B5EF4-FFF2-40B4-BE49-F238E27FC236}">
                <a16:creationId xmlns:a16="http://schemas.microsoft.com/office/drawing/2014/main" id="{D8B092F9-9B27-4F99-8317-B2FE373192F5}"/>
              </a:ext>
            </a:extLst>
          </p:cNvPr>
          <p:cNvSpPr/>
          <p:nvPr/>
        </p:nvSpPr>
        <p:spPr>
          <a:xfrm>
            <a:off x="785672" y="3361272"/>
            <a:ext cx="2010793" cy="369332"/>
          </a:xfrm>
          <a:prstGeom prst="rect">
            <a:avLst/>
          </a:prstGeom>
        </p:spPr>
        <p:txBody>
          <a:bodyPr wrap="square">
            <a:spAutoFit/>
          </a:bodyPr>
          <a:lstStyle/>
          <a:p>
            <a:r>
              <a:rPr lang="fr-FR" dirty="0">
                <a:latin typeface="Lucida Calligraphy" panose="03010101010101010101" pitchFamily="66" charset="0"/>
              </a:rPr>
              <a:t>La mitigation : </a:t>
            </a:r>
          </a:p>
        </p:txBody>
      </p:sp>
      <p:sp>
        <p:nvSpPr>
          <p:cNvPr id="10" name="Rectangle 9">
            <a:extLst>
              <a:ext uri="{FF2B5EF4-FFF2-40B4-BE49-F238E27FC236}">
                <a16:creationId xmlns:a16="http://schemas.microsoft.com/office/drawing/2014/main" id="{DD2DE50F-8994-4706-B8BB-6C5F684E1DFF}"/>
              </a:ext>
            </a:extLst>
          </p:cNvPr>
          <p:cNvSpPr/>
          <p:nvPr/>
        </p:nvSpPr>
        <p:spPr>
          <a:xfrm>
            <a:off x="3323204" y="2449402"/>
            <a:ext cx="8111232" cy="523220"/>
          </a:xfrm>
          <a:prstGeom prst="rect">
            <a:avLst/>
          </a:prstGeom>
        </p:spPr>
        <p:txBody>
          <a:bodyPr wrap="square">
            <a:spAutoFit/>
          </a:bodyPr>
          <a:lstStyle/>
          <a:p>
            <a:r>
              <a:rPr lang="fr-FR" sz="1400" dirty="0">
                <a:latin typeface="Lucida Calligraphy" panose="03010101010101010101" pitchFamily="66" charset="0"/>
              </a:rPr>
              <a:t>Ou évitement, est la capacité à éviter de prendre un coup, c'est-à-dire soit que le coup rate, soit le coup est esquivé, soit il est paré. </a:t>
            </a:r>
          </a:p>
        </p:txBody>
      </p:sp>
      <p:sp>
        <p:nvSpPr>
          <p:cNvPr id="11" name="Rectangle 10">
            <a:extLst>
              <a:ext uri="{FF2B5EF4-FFF2-40B4-BE49-F238E27FC236}">
                <a16:creationId xmlns:a16="http://schemas.microsoft.com/office/drawing/2014/main" id="{42344E36-C9C8-4A43-BCE0-71B2B23467E7}"/>
              </a:ext>
            </a:extLst>
          </p:cNvPr>
          <p:cNvSpPr/>
          <p:nvPr/>
        </p:nvSpPr>
        <p:spPr>
          <a:xfrm>
            <a:off x="3323204" y="3374266"/>
            <a:ext cx="8111231" cy="523220"/>
          </a:xfrm>
          <a:prstGeom prst="rect">
            <a:avLst/>
          </a:prstGeom>
        </p:spPr>
        <p:txBody>
          <a:bodyPr wrap="square">
            <a:spAutoFit/>
          </a:bodyPr>
          <a:lstStyle/>
          <a:p>
            <a:r>
              <a:rPr lang="fr-FR" sz="1400" dirty="0">
                <a:latin typeface="Lucida Calligraphy" panose="03010101010101010101" pitchFamily="66" charset="0"/>
              </a:rPr>
              <a:t>Est la capacité à réduire les dégâts subis, c'est-à-dire soit qui sont soit bloqués, soit encaissés.</a:t>
            </a:r>
            <a:endParaRPr lang="fr-FR" sz="1400" dirty="0"/>
          </a:p>
        </p:txBody>
      </p:sp>
      <p:sp>
        <p:nvSpPr>
          <p:cNvPr id="12" name="Rectangle 11">
            <a:extLst>
              <a:ext uri="{FF2B5EF4-FFF2-40B4-BE49-F238E27FC236}">
                <a16:creationId xmlns:a16="http://schemas.microsoft.com/office/drawing/2014/main" id="{BFB847DA-FB04-4E62-8863-57B07D3EA1A2}"/>
              </a:ext>
            </a:extLst>
          </p:cNvPr>
          <p:cNvSpPr/>
          <p:nvPr/>
        </p:nvSpPr>
        <p:spPr>
          <a:xfrm>
            <a:off x="3323204" y="4353503"/>
            <a:ext cx="8111231" cy="307777"/>
          </a:xfrm>
          <a:prstGeom prst="rect">
            <a:avLst/>
          </a:prstGeom>
        </p:spPr>
        <p:txBody>
          <a:bodyPr wrap="square">
            <a:spAutoFit/>
          </a:bodyPr>
          <a:lstStyle/>
          <a:p>
            <a:r>
              <a:rPr lang="fr-FR" sz="1400" dirty="0">
                <a:latin typeface="Lucida Calligraphy" panose="03010101010101010101" pitchFamily="66" charset="0"/>
              </a:rPr>
              <a:t>Est la capacité à généré une agros forte et rapide.</a:t>
            </a:r>
            <a:endParaRPr lang="fr-FR" sz="1400" dirty="0"/>
          </a:p>
        </p:txBody>
      </p:sp>
      <p:sp>
        <p:nvSpPr>
          <p:cNvPr id="14" name="Rectangle 13">
            <a:extLst>
              <a:ext uri="{FF2B5EF4-FFF2-40B4-BE49-F238E27FC236}">
                <a16:creationId xmlns:a16="http://schemas.microsoft.com/office/drawing/2014/main" id="{A74631E6-FDD2-49AA-8CD6-55FBDC67DEE3}"/>
              </a:ext>
            </a:extLst>
          </p:cNvPr>
          <p:cNvSpPr/>
          <p:nvPr/>
        </p:nvSpPr>
        <p:spPr>
          <a:xfrm>
            <a:off x="3323204" y="5324534"/>
            <a:ext cx="8111231" cy="307777"/>
          </a:xfrm>
          <a:prstGeom prst="rect">
            <a:avLst/>
          </a:prstGeom>
        </p:spPr>
        <p:txBody>
          <a:bodyPr wrap="square">
            <a:spAutoFit/>
          </a:bodyPr>
          <a:lstStyle/>
          <a:p>
            <a:r>
              <a:rPr lang="fr-FR" sz="1400" dirty="0">
                <a:latin typeface="Lucida Calligraphy" panose="03010101010101010101" pitchFamily="66" charset="0"/>
              </a:rPr>
              <a:t>Utilisé par les guildes qui souhaitent réaliser des first serveur/national/mondial.</a:t>
            </a:r>
            <a:endParaRPr lang="fr-FR" sz="1400" dirty="0"/>
          </a:p>
        </p:txBody>
      </p:sp>
    </p:spTree>
    <p:extLst>
      <p:ext uri="{BB962C8B-B14F-4D97-AF65-F5344CB8AC3E}">
        <p14:creationId xmlns:p14="http://schemas.microsoft.com/office/powerpoint/2010/main" val="493606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4C72D73-A871-4006-B68C-277D8EFE3018}"/>
              </a:ext>
            </a:extLst>
          </p:cNvPr>
          <p:cNvSpPr txBox="1"/>
          <p:nvPr/>
        </p:nvSpPr>
        <p:spPr>
          <a:xfrm>
            <a:off x="4525699" y="615269"/>
            <a:ext cx="3140603" cy="646331"/>
          </a:xfrm>
          <a:prstGeom prst="rect">
            <a:avLst/>
          </a:prstGeom>
          <a:noFill/>
        </p:spPr>
        <p:txBody>
          <a:bodyPr wrap="none" rtlCol="0">
            <a:spAutoFit/>
          </a:bodyPr>
          <a:lstStyle/>
          <a:p>
            <a:r>
              <a:rPr lang="fr-FR" sz="3600" b="1" dirty="0">
                <a:latin typeface="Lucida Calligraphy" panose="03010101010101010101" pitchFamily="66" charset="0"/>
              </a:rPr>
              <a:t>L’avoidance</a:t>
            </a:r>
          </a:p>
        </p:txBody>
      </p:sp>
      <p:sp>
        <p:nvSpPr>
          <p:cNvPr id="3" name="Rectangle 2">
            <a:extLst>
              <a:ext uri="{FF2B5EF4-FFF2-40B4-BE49-F238E27FC236}">
                <a16:creationId xmlns:a16="http://schemas.microsoft.com/office/drawing/2014/main" id="{EEA95D94-4FC1-4348-9F95-1C14F84F6798}"/>
              </a:ext>
            </a:extLst>
          </p:cNvPr>
          <p:cNvSpPr/>
          <p:nvPr/>
        </p:nvSpPr>
        <p:spPr>
          <a:xfrm>
            <a:off x="741282" y="2181965"/>
            <a:ext cx="2090693" cy="369332"/>
          </a:xfrm>
          <a:prstGeom prst="rect">
            <a:avLst/>
          </a:prstGeom>
        </p:spPr>
        <p:txBody>
          <a:bodyPr wrap="square">
            <a:spAutoFit/>
          </a:bodyPr>
          <a:lstStyle/>
          <a:p>
            <a:r>
              <a:rPr lang="fr-FR" dirty="0">
                <a:latin typeface="Lucida Calligraphy" panose="03010101010101010101" pitchFamily="66" charset="0"/>
              </a:rPr>
              <a:t>L’optimisation : </a:t>
            </a:r>
          </a:p>
        </p:txBody>
      </p:sp>
      <p:sp>
        <p:nvSpPr>
          <p:cNvPr id="4" name="Rectangle 3">
            <a:extLst>
              <a:ext uri="{FF2B5EF4-FFF2-40B4-BE49-F238E27FC236}">
                <a16:creationId xmlns:a16="http://schemas.microsoft.com/office/drawing/2014/main" id="{1F983EEE-620F-4536-81A8-A2B142556BE0}"/>
              </a:ext>
            </a:extLst>
          </p:cNvPr>
          <p:cNvSpPr/>
          <p:nvPr/>
        </p:nvSpPr>
        <p:spPr>
          <a:xfrm>
            <a:off x="2994732" y="2181965"/>
            <a:ext cx="8111232" cy="523220"/>
          </a:xfrm>
          <a:prstGeom prst="rect">
            <a:avLst/>
          </a:prstGeom>
        </p:spPr>
        <p:txBody>
          <a:bodyPr wrap="square">
            <a:spAutoFit/>
          </a:bodyPr>
          <a:lstStyle/>
          <a:p>
            <a:r>
              <a:rPr lang="fr-FR" sz="1400" dirty="0">
                <a:latin typeface="Lucida Calligraphy" panose="03010101010101010101" pitchFamily="66" charset="0"/>
              </a:rPr>
              <a:t>Dans l’ordre ; 440 de Défense, Esquive, Parade, Endurance Score de blocage puis Valeur de blocage. </a:t>
            </a:r>
          </a:p>
        </p:txBody>
      </p:sp>
      <p:sp>
        <p:nvSpPr>
          <p:cNvPr id="7" name="Signe Plus 6">
            <a:extLst>
              <a:ext uri="{FF2B5EF4-FFF2-40B4-BE49-F238E27FC236}">
                <a16:creationId xmlns:a16="http://schemas.microsoft.com/office/drawing/2014/main" id="{616289B3-DC82-4D09-9F78-F9589F5B026B}"/>
              </a:ext>
            </a:extLst>
          </p:cNvPr>
          <p:cNvSpPr/>
          <p:nvPr/>
        </p:nvSpPr>
        <p:spPr>
          <a:xfrm>
            <a:off x="3314331" y="3320811"/>
            <a:ext cx="674703" cy="656948"/>
          </a:xfrm>
          <a:prstGeom prst="mathPlus">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1B011885-006E-4918-BAC6-843C2688C3D4}"/>
              </a:ext>
            </a:extLst>
          </p:cNvPr>
          <p:cNvSpPr txBox="1"/>
          <p:nvPr/>
        </p:nvSpPr>
        <p:spPr>
          <a:xfrm>
            <a:off x="2105425" y="4320617"/>
            <a:ext cx="3092513" cy="954107"/>
          </a:xfrm>
          <a:prstGeom prst="rect">
            <a:avLst/>
          </a:prstGeom>
          <a:noFill/>
        </p:spPr>
        <p:txBody>
          <a:bodyPr wrap="none" rtlCol="0">
            <a:spAutoFit/>
          </a:bodyPr>
          <a:lstStyle/>
          <a:p>
            <a:pPr algn="ctr"/>
            <a:r>
              <a:rPr lang="fr-FR" sz="1400" dirty="0">
                <a:latin typeface="Lucida Calligraphy" panose="03010101010101010101" pitchFamily="66" charset="0"/>
              </a:rPr>
              <a:t>Peu éviter totalement un coup</a:t>
            </a:r>
          </a:p>
          <a:p>
            <a:pPr algn="ctr"/>
            <a:endParaRPr lang="fr-FR" sz="1400" dirty="0">
              <a:latin typeface="Lucida Calligraphy" panose="03010101010101010101" pitchFamily="66" charset="0"/>
            </a:endParaRPr>
          </a:p>
          <a:p>
            <a:pPr algn="ctr"/>
            <a:r>
              <a:rPr lang="fr-FR" sz="1400" dirty="0">
                <a:latin typeface="Lucida Calligraphy" panose="03010101010101010101" pitchFamily="66" charset="0"/>
              </a:rPr>
              <a:t>Grosse résistance physique</a:t>
            </a:r>
          </a:p>
          <a:p>
            <a:pPr algn="ctr"/>
            <a:endParaRPr lang="fr-FR" sz="1400" dirty="0">
              <a:latin typeface="Lucida Calligraphy" panose="03010101010101010101" pitchFamily="66" charset="0"/>
            </a:endParaRPr>
          </a:p>
        </p:txBody>
      </p:sp>
      <p:sp>
        <p:nvSpPr>
          <p:cNvPr id="9" name="Signe Moins 8">
            <a:extLst>
              <a:ext uri="{FF2B5EF4-FFF2-40B4-BE49-F238E27FC236}">
                <a16:creationId xmlns:a16="http://schemas.microsoft.com/office/drawing/2014/main" id="{C2207DFA-4DED-4D78-9BFA-6CD073DF9611}"/>
              </a:ext>
            </a:extLst>
          </p:cNvPr>
          <p:cNvSpPr/>
          <p:nvPr/>
        </p:nvSpPr>
        <p:spPr>
          <a:xfrm>
            <a:off x="7467609" y="3387675"/>
            <a:ext cx="674703" cy="523220"/>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3783EF31-6125-480E-8866-1207D35DFEB4}"/>
              </a:ext>
            </a:extLst>
          </p:cNvPr>
          <p:cNvSpPr txBox="1"/>
          <p:nvPr/>
        </p:nvSpPr>
        <p:spPr>
          <a:xfrm>
            <a:off x="6095998" y="4320617"/>
            <a:ext cx="3417923" cy="1169551"/>
          </a:xfrm>
          <a:prstGeom prst="rect">
            <a:avLst/>
          </a:prstGeom>
          <a:noFill/>
        </p:spPr>
        <p:txBody>
          <a:bodyPr wrap="none" rtlCol="0">
            <a:spAutoFit/>
          </a:bodyPr>
          <a:lstStyle/>
          <a:p>
            <a:pPr algn="ctr"/>
            <a:r>
              <a:rPr lang="fr-FR" sz="1400" dirty="0">
                <a:latin typeface="Lucida Calligraphy" panose="03010101010101010101" pitchFamily="66" charset="0"/>
              </a:rPr>
              <a:t>Agro Moyenne</a:t>
            </a:r>
          </a:p>
          <a:p>
            <a:pPr algn="ctr"/>
            <a:endParaRPr lang="fr-FR" sz="1400" dirty="0">
              <a:latin typeface="Lucida Calligraphy" panose="03010101010101010101" pitchFamily="66" charset="0"/>
            </a:endParaRPr>
          </a:p>
          <a:p>
            <a:pPr algn="ctr"/>
            <a:r>
              <a:rPr lang="fr-FR" sz="1400" dirty="0">
                <a:latin typeface="Lucida Calligraphy" panose="03010101010101010101" pitchFamily="66" charset="0"/>
              </a:rPr>
              <a:t>Prends des dégâts en dents de scie</a:t>
            </a:r>
          </a:p>
          <a:p>
            <a:pPr algn="ctr"/>
            <a:endParaRPr lang="fr-FR" sz="1400" dirty="0">
              <a:latin typeface="Lucida Calligraphy" panose="03010101010101010101" pitchFamily="66" charset="0"/>
            </a:endParaRPr>
          </a:p>
          <a:p>
            <a:pPr algn="ctr"/>
            <a:r>
              <a:rPr lang="fr-FR" sz="1400" dirty="0">
                <a:latin typeface="Lucida Calligraphy" panose="03010101010101010101" pitchFamily="66" charset="0"/>
              </a:rPr>
              <a:t>Faible génération de rage</a:t>
            </a:r>
          </a:p>
        </p:txBody>
      </p:sp>
    </p:spTree>
    <p:extLst>
      <p:ext uri="{BB962C8B-B14F-4D97-AF65-F5344CB8AC3E}">
        <p14:creationId xmlns:p14="http://schemas.microsoft.com/office/powerpoint/2010/main" val="2319726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4C72D73-A871-4006-B68C-277D8EFE3018}"/>
              </a:ext>
            </a:extLst>
          </p:cNvPr>
          <p:cNvSpPr txBox="1"/>
          <p:nvPr/>
        </p:nvSpPr>
        <p:spPr>
          <a:xfrm>
            <a:off x="4315705" y="615269"/>
            <a:ext cx="3560590" cy="646331"/>
          </a:xfrm>
          <a:prstGeom prst="rect">
            <a:avLst/>
          </a:prstGeom>
          <a:noFill/>
        </p:spPr>
        <p:txBody>
          <a:bodyPr wrap="none" rtlCol="0">
            <a:spAutoFit/>
          </a:bodyPr>
          <a:lstStyle/>
          <a:p>
            <a:r>
              <a:rPr lang="fr-FR" sz="3600" b="1" dirty="0">
                <a:latin typeface="Lucida Calligraphy" panose="03010101010101010101" pitchFamily="66" charset="0"/>
              </a:rPr>
              <a:t>La mitigation</a:t>
            </a:r>
          </a:p>
        </p:txBody>
      </p:sp>
      <p:sp>
        <p:nvSpPr>
          <p:cNvPr id="3" name="Rectangle 2">
            <a:extLst>
              <a:ext uri="{FF2B5EF4-FFF2-40B4-BE49-F238E27FC236}">
                <a16:creationId xmlns:a16="http://schemas.microsoft.com/office/drawing/2014/main" id="{EEA95D94-4FC1-4348-9F95-1C14F84F6798}"/>
              </a:ext>
            </a:extLst>
          </p:cNvPr>
          <p:cNvSpPr/>
          <p:nvPr/>
        </p:nvSpPr>
        <p:spPr>
          <a:xfrm>
            <a:off x="741282" y="2181965"/>
            <a:ext cx="2090693" cy="369332"/>
          </a:xfrm>
          <a:prstGeom prst="rect">
            <a:avLst/>
          </a:prstGeom>
        </p:spPr>
        <p:txBody>
          <a:bodyPr wrap="square">
            <a:spAutoFit/>
          </a:bodyPr>
          <a:lstStyle/>
          <a:p>
            <a:r>
              <a:rPr lang="fr-FR" dirty="0">
                <a:latin typeface="Lucida Calligraphy" panose="03010101010101010101" pitchFamily="66" charset="0"/>
              </a:rPr>
              <a:t>L’optimisation : </a:t>
            </a:r>
          </a:p>
        </p:txBody>
      </p:sp>
      <p:sp>
        <p:nvSpPr>
          <p:cNvPr id="4" name="Rectangle 3">
            <a:extLst>
              <a:ext uri="{FF2B5EF4-FFF2-40B4-BE49-F238E27FC236}">
                <a16:creationId xmlns:a16="http://schemas.microsoft.com/office/drawing/2014/main" id="{1F983EEE-620F-4536-81A8-A2B142556BE0}"/>
              </a:ext>
            </a:extLst>
          </p:cNvPr>
          <p:cNvSpPr/>
          <p:nvPr/>
        </p:nvSpPr>
        <p:spPr>
          <a:xfrm>
            <a:off x="2994732" y="2181965"/>
            <a:ext cx="8111232" cy="523220"/>
          </a:xfrm>
          <a:prstGeom prst="rect">
            <a:avLst/>
          </a:prstGeom>
        </p:spPr>
        <p:txBody>
          <a:bodyPr wrap="square">
            <a:spAutoFit/>
          </a:bodyPr>
          <a:lstStyle/>
          <a:p>
            <a:r>
              <a:rPr lang="fr-FR" sz="1400" dirty="0">
                <a:latin typeface="Lucida Calligraphy" panose="03010101010101010101" pitchFamily="66" charset="0"/>
              </a:rPr>
              <a:t>Dans l’ordre ; 440 de Défense, Armure, Score de blocage, Parade, Endurance, Valeur de blocage puis Esquive.</a:t>
            </a:r>
          </a:p>
        </p:txBody>
      </p:sp>
      <p:sp>
        <p:nvSpPr>
          <p:cNvPr id="7" name="Signe Plus 6">
            <a:extLst>
              <a:ext uri="{FF2B5EF4-FFF2-40B4-BE49-F238E27FC236}">
                <a16:creationId xmlns:a16="http://schemas.microsoft.com/office/drawing/2014/main" id="{616289B3-DC82-4D09-9F78-F9589F5B026B}"/>
              </a:ext>
            </a:extLst>
          </p:cNvPr>
          <p:cNvSpPr/>
          <p:nvPr/>
        </p:nvSpPr>
        <p:spPr>
          <a:xfrm>
            <a:off x="3314331" y="3320811"/>
            <a:ext cx="674703" cy="656948"/>
          </a:xfrm>
          <a:prstGeom prst="mathPlus">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1B011885-006E-4918-BAC6-843C2688C3D4}"/>
              </a:ext>
            </a:extLst>
          </p:cNvPr>
          <p:cNvSpPr txBox="1"/>
          <p:nvPr/>
        </p:nvSpPr>
        <p:spPr>
          <a:xfrm>
            <a:off x="2366715" y="4319583"/>
            <a:ext cx="2569935" cy="738664"/>
          </a:xfrm>
          <a:prstGeom prst="rect">
            <a:avLst/>
          </a:prstGeom>
          <a:noFill/>
        </p:spPr>
        <p:txBody>
          <a:bodyPr wrap="none" rtlCol="0">
            <a:spAutoFit/>
          </a:bodyPr>
          <a:lstStyle/>
          <a:p>
            <a:pPr algn="ctr"/>
            <a:r>
              <a:rPr lang="fr-FR" sz="1400" dirty="0">
                <a:latin typeface="Lucida Calligraphy" panose="03010101010101010101" pitchFamily="66" charset="0"/>
              </a:rPr>
              <a:t>Forte génération de rage</a:t>
            </a:r>
          </a:p>
          <a:p>
            <a:pPr algn="ctr"/>
            <a:endParaRPr lang="fr-FR" sz="1400" dirty="0">
              <a:latin typeface="Lucida Calligraphy" panose="03010101010101010101" pitchFamily="66" charset="0"/>
            </a:endParaRPr>
          </a:p>
          <a:p>
            <a:pPr algn="ctr"/>
            <a:r>
              <a:rPr lang="fr-FR" sz="1400" dirty="0">
                <a:latin typeface="Lucida Calligraphy" panose="03010101010101010101" pitchFamily="66" charset="0"/>
              </a:rPr>
              <a:t>Dégâts lisse</a:t>
            </a:r>
          </a:p>
        </p:txBody>
      </p:sp>
      <p:sp>
        <p:nvSpPr>
          <p:cNvPr id="9" name="Signe Moins 8">
            <a:extLst>
              <a:ext uri="{FF2B5EF4-FFF2-40B4-BE49-F238E27FC236}">
                <a16:creationId xmlns:a16="http://schemas.microsoft.com/office/drawing/2014/main" id="{C2207DFA-4DED-4D78-9BFA-6CD073DF9611}"/>
              </a:ext>
            </a:extLst>
          </p:cNvPr>
          <p:cNvSpPr/>
          <p:nvPr/>
        </p:nvSpPr>
        <p:spPr>
          <a:xfrm>
            <a:off x="7467609" y="3387675"/>
            <a:ext cx="674703" cy="523220"/>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3783EF31-6125-480E-8866-1207D35DFEB4}"/>
              </a:ext>
            </a:extLst>
          </p:cNvPr>
          <p:cNvSpPr txBox="1"/>
          <p:nvPr/>
        </p:nvSpPr>
        <p:spPr>
          <a:xfrm>
            <a:off x="5982814" y="4319583"/>
            <a:ext cx="3629520" cy="307777"/>
          </a:xfrm>
          <a:prstGeom prst="rect">
            <a:avLst/>
          </a:prstGeom>
          <a:noFill/>
        </p:spPr>
        <p:txBody>
          <a:bodyPr wrap="none" rtlCol="0">
            <a:spAutoFit/>
          </a:bodyPr>
          <a:lstStyle/>
          <a:p>
            <a:pPr algn="ctr"/>
            <a:r>
              <a:rPr lang="fr-FR" sz="1400" dirty="0">
                <a:latin typeface="Lucida Calligraphy" panose="03010101010101010101" pitchFamily="66" charset="0"/>
              </a:rPr>
              <a:t>Je ne suis pas objectif sur ce sujets </a:t>
            </a:r>
            <a:r>
              <a:rPr lang="fr-FR" sz="1400" dirty="0">
                <a:latin typeface="Lucida Calligraphy" panose="03010101010101010101" pitchFamily="66" charset="0"/>
                <a:sym typeface="Wingdings" panose="05000000000000000000" pitchFamily="2" charset="2"/>
              </a:rPr>
              <a:t></a:t>
            </a:r>
            <a:endParaRPr lang="fr-FR" sz="1400" dirty="0">
              <a:latin typeface="Lucida Calligraphy" panose="03010101010101010101" pitchFamily="66" charset="0"/>
            </a:endParaRPr>
          </a:p>
        </p:txBody>
      </p:sp>
    </p:spTree>
    <p:extLst>
      <p:ext uri="{BB962C8B-B14F-4D97-AF65-F5344CB8AC3E}">
        <p14:creationId xmlns:p14="http://schemas.microsoft.com/office/powerpoint/2010/main" val="743801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4C72D73-A871-4006-B68C-277D8EFE3018}"/>
              </a:ext>
            </a:extLst>
          </p:cNvPr>
          <p:cNvSpPr txBox="1"/>
          <p:nvPr/>
        </p:nvSpPr>
        <p:spPr>
          <a:xfrm>
            <a:off x="4673175" y="615269"/>
            <a:ext cx="2845651" cy="646331"/>
          </a:xfrm>
          <a:prstGeom prst="rect">
            <a:avLst/>
          </a:prstGeom>
          <a:noFill/>
        </p:spPr>
        <p:txBody>
          <a:bodyPr wrap="none" rtlCol="0">
            <a:spAutoFit/>
          </a:bodyPr>
          <a:lstStyle/>
          <a:p>
            <a:r>
              <a:rPr lang="fr-FR" sz="3600" b="1" dirty="0">
                <a:latin typeface="Lucida Calligraphy" panose="03010101010101010101" pitchFamily="66" charset="0"/>
              </a:rPr>
              <a:t>L’agrogène</a:t>
            </a:r>
          </a:p>
        </p:txBody>
      </p:sp>
      <p:sp>
        <p:nvSpPr>
          <p:cNvPr id="3" name="Rectangle 2">
            <a:extLst>
              <a:ext uri="{FF2B5EF4-FFF2-40B4-BE49-F238E27FC236}">
                <a16:creationId xmlns:a16="http://schemas.microsoft.com/office/drawing/2014/main" id="{EEA95D94-4FC1-4348-9F95-1C14F84F6798}"/>
              </a:ext>
            </a:extLst>
          </p:cNvPr>
          <p:cNvSpPr/>
          <p:nvPr/>
        </p:nvSpPr>
        <p:spPr>
          <a:xfrm>
            <a:off x="741282" y="2181965"/>
            <a:ext cx="2090693" cy="369332"/>
          </a:xfrm>
          <a:prstGeom prst="rect">
            <a:avLst/>
          </a:prstGeom>
        </p:spPr>
        <p:txBody>
          <a:bodyPr wrap="square">
            <a:spAutoFit/>
          </a:bodyPr>
          <a:lstStyle/>
          <a:p>
            <a:r>
              <a:rPr lang="fr-FR" dirty="0">
                <a:latin typeface="Lucida Calligraphy" panose="03010101010101010101" pitchFamily="66" charset="0"/>
              </a:rPr>
              <a:t>L’optimisation : </a:t>
            </a:r>
          </a:p>
        </p:txBody>
      </p:sp>
      <p:sp>
        <p:nvSpPr>
          <p:cNvPr id="4" name="Rectangle 3">
            <a:extLst>
              <a:ext uri="{FF2B5EF4-FFF2-40B4-BE49-F238E27FC236}">
                <a16:creationId xmlns:a16="http://schemas.microsoft.com/office/drawing/2014/main" id="{1F983EEE-620F-4536-81A8-A2B142556BE0}"/>
              </a:ext>
            </a:extLst>
          </p:cNvPr>
          <p:cNvSpPr/>
          <p:nvPr/>
        </p:nvSpPr>
        <p:spPr>
          <a:xfrm>
            <a:off x="2994732" y="2181965"/>
            <a:ext cx="8111232" cy="523220"/>
          </a:xfrm>
          <a:prstGeom prst="rect">
            <a:avLst/>
          </a:prstGeom>
        </p:spPr>
        <p:txBody>
          <a:bodyPr wrap="square">
            <a:spAutoFit/>
          </a:bodyPr>
          <a:lstStyle/>
          <a:p>
            <a:r>
              <a:rPr lang="fr-FR" sz="1400" dirty="0">
                <a:latin typeface="Lucida Calligraphy" panose="03010101010101010101" pitchFamily="66" charset="0"/>
              </a:rPr>
              <a:t>Dans l’ordre ; 440 de Défense, Score de toucher, Agilité, Parade, Esquive, Endurance, Score de blocage puis Valeur de blocage.</a:t>
            </a:r>
          </a:p>
        </p:txBody>
      </p:sp>
      <p:sp>
        <p:nvSpPr>
          <p:cNvPr id="7" name="Signe Plus 6">
            <a:extLst>
              <a:ext uri="{FF2B5EF4-FFF2-40B4-BE49-F238E27FC236}">
                <a16:creationId xmlns:a16="http://schemas.microsoft.com/office/drawing/2014/main" id="{616289B3-DC82-4D09-9F78-F9589F5B026B}"/>
              </a:ext>
            </a:extLst>
          </p:cNvPr>
          <p:cNvSpPr/>
          <p:nvPr/>
        </p:nvSpPr>
        <p:spPr>
          <a:xfrm>
            <a:off x="3314331" y="3320811"/>
            <a:ext cx="674703" cy="656948"/>
          </a:xfrm>
          <a:prstGeom prst="mathPlus">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1B011885-006E-4918-BAC6-843C2688C3D4}"/>
              </a:ext>
            </a:extLst>
          </p:cNvPr>
          <p:cNvSpPr txBox="1"/>
          <p:nvPr/>
        </p:nvSpPr>
        <p:spPr>
          <a:xfrm>
            <a:off x="2419613" y="4319583"/>
            <a:ext cx="2464136" cy="307777"/>
          </a:xfrm>
          <a:prstGeom prst="rect">
            <a:avLst/>
          </a:prstGeom>
          <a:noFill/>
        </p:spPr>
        <p:txBody>
          <a:bodyPr wrap="none" rtlCol="0">
            <a:spAutoFit/>
          </a:bodyPr>
          <a:lstStyle/>
          <a:p>
            <a:pPr algn="ctr"/>
            <a:r>
              <a:rPr lang="fr-FR" sz="1400" dirty="0">
                <a:latin typeface="Lucida Calligraphy" panose="03010101010101010101" pitchFamily="66" charset="0"/>
              </a:rPr>
              <a:t>Forte génération d’agro</a:t>
            </a:r>
          </a:p>
        </p:txBody>
      </p:sp>
      <p:sp>
        <p:nvSpPr>
          <p:cNvPr id="9" name="Signe Moins 8">
            <a:extLst>
              <a:ext uri="{FF2B5EF4-FFF2-40B4-BE49-F238E27FC236}">
                <a16:creationId xmlns:a16="http://schemas.microsoft.com/office/drawing/2014/main" id="{C2207DFA-4DED-4D78-9BFA-6CD073DF9611}"/>
              </a:ext>
            </a:extLst>
          </p:cNvPr>
          <p:cNvSpPr/>
          <p:nvPr/>
        </p:nvSpPr>
        <p:spPr>
          <a:xfrm>
            <a:off x="7467609" y="3387675"/>
            <a:ext cx="674703" cy="523220"/>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3783EF31-6125-480E-8866-1207D35DFEB4}"/>
              </a:ext>
            </a:extLst>
          </p:cNvPr>
          <p:cNvSpPr txBox="1"/>
          <p:nvPr/>
        </p:nvSpPr>
        <p:spPr>
          <a:xfrm>
            <a:off x="6282571" y="4319583"/>
            <a:ext cx="3029996" cy="307777"/>
          </a:xfrm>
          <a:prstGeom prst="rect">
            <a:avLst/>
          </a:prstGeom>
          <a:noFill/>
        </p:spPr>
        <p:txBody>
          <a:bodyPr wrap="none" rtlCol="0">
            <a:spAutoFit/>
          </a:bodyPr>
          <a:lstStyle/>
          <a:p>
            <a:pPr algn="ctr"/>
            <a:r>
              <a:rPr lang="fr-FR" sz="1400" dirty="0">
                <a:latin typeface="Lucida Calligraphy" panose="03010101010101010101" pitchFamily="66" charset="0"/>
              </a:rPr>
              <a:t>Demande un </a:t>
            </a:r>
            <a:r>
              <a:rPr lang="fr-FR" sz="1400" dirty="0" err="1">
                <a:latin typeface="Lucida Calligraphy" panose="03010101010101010101" pitchFamily="66" charset="0"/>
              </a:rPr>
              <a:t>stuff</a:t>
            </a:r>
            <a:r>
              <a:rPr lang="fr-FR" sz="1400" dirty="0">
                <a:latin typeface="Lucida Calligraphy" panose="03010101010101010101" pitchFamily="66" charset="0"/>
              </a:rPr>
              <a:t> conséquent</a:t>
            </a:r>
          </a:p>
        </p:txBody>
      </p:sp>
    </p:spTree>
    <p:extLst>
      <p:ext uri="{BB962C8B-B14F-4D97-AF65-F5344CB8AC3E}">
        <p14:creationId xmlns:p14="http://schemas.microsoft.com/office/powerpoint/2010/main" val="623228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4C72D73-A871-4006-B68C-277D8EFE3018}"/>
              </a:ext>
            </a:extLst>
          </p:cNvPr>
          <p:cNvSpPr txBox="1"/>
          <p:nvPr/>
        </p:nvSpPr>
        <p:spPr>
          <a:xfrm>
            <a:off x="4311697" y="615269"/>
            <a:ext cx="3568606" cy="646331"/>
          </a:xfrm>
          <a:prstGeom prst="rect">
            <a:avLst/>
          </a:prstGeom>
          <a:noFill/>
        </p:spPr>
        <p:txBody>
          <a:bodyPr wrap="none" rtlCol="0">
            <a:spAutoFit/>
          </a:bodyPr>
          <a:lstStyle/>
          <a:p>
            <a:r>
              <a:rPr lang="fr-FR" sz="3600" b="1" dirty="0">
                <a:latin typeface="Lucida Calligraphy" panose="03010101010101010101" pitchFamily="66" charset="0"/>
              </a:rPr>
              <a:t>Le Fury Tank</a:t>
            </a:r>
          </a:p>
        </p:txBody>
      </p:sp>
      <p:sp>
        <p:nvSpPr>
          <p:cNvPr id="3" name="Rectangle 2">
            <a:extLst>
              <a:ext uri="{FF2B5EF4-FFF2-40B4-BE49-F238E27FC236}">
                <a16:creationId xmlns:a16="http://schemas.microsoft.com/office/drawing/2014/main" id="{EEA95D94-4FC1-4348-9F95-1C14F84F6798}"/>
              </a:ext>
            </a:extLst>
          </p:cNvPr>
          <p:cNvSpPr/>
          <p:nvPr/>
        </p:nvSpPr>
        <p:spPr>
          <a:xfrm>
            <a:off x="741282" y="2181965"/>
            <a:ext cx="2090693" cy="369332"/>
          </a:xfrm>
          <a:prstGeom prst="rect">
            <a:avLst/>
          </a:prstGeom>
        </p:spPr>
        <p:txBody>
          <a:bodyPr wrap="square">
            <a:spAutoFit/>
          </a:bodyPr>
          <a:lstStyle/>
          <a:p>
            <a:r>
              <a:rPr lang="fr-FR" dirty="0">
                <a:latin typeface="Lucida Calligraphy" panose="03010101010101010101" pitchFamily="66" charset="0"/>
              </a:rPr>
              <a:t>L’optimisation : </a:t>
            </a:r>
          </a:p>
        </p:txBody>
      </p:sp>
      <p:sp>
        <p:nvSpPr>
          <p:cNvPr id="4" name="Rectangle 3">
            <a:extLst>
              <a:ext uri="{FF2B5EF4-FFF2-40B4-BE49-F238E27FC236}">
                <a16:creationId xmlns:a16="http://schemas.microsoft.com/office/drawing/2014/main" id="{1F983EEE-620F-4536-81A8-A2B142556BE0}"/>
              </a:ext>
            </a:extLst>
          </p:cNvPr>
          <p:cNvSpPr/>
          <p:nvPr/>
        </p:nvSpPr>
        <p:spPr>
          <a:xfrm>
            <a:off x="2994732" y="2181965"/>
            <a:ext cx="8111232" cy="523220"/>
          </a:xfrm>
          <a:prstGeom prst="rect">
            <a:avLst/>
          </a:prstGeom>
        </p:spPr>
        <p:txBody>
          <a:bodyPr wrap="square">
            <a:spAutoFit/>
          </a:bodyPr>
          <a:lstStyle/>
          <a:p>
            <a:r>
              <a:rPr lang="fr-FR" sz="1400" dirty="0">
                <a:latin typeface="Lucida Calligraphy" panose="03010101010101010101" pitchFamily="66" charset="0"/>
              </a:rPr>
              <a:t>Dans l’ordre ; 440 de Défense, Score de toucher, Agilité, Esquive, Armure puis Endurance.</a:t>
            </a:r>
          </a:p>
        </p:txBody>
      </p:sp>
      <p:sp>
        <p:nvSpPr>
          <p:cNvPr id="7" name="Signe Plus 6">
            <a:extLst>
              <a:ext uri="{FF2B5EF4-FFF2-40B4-BE49-F238E27FC236}">
                <a16:creationId xmlns:a16="http://schemas.microsoft.com/office/drawing/2014/main" id="{616289B3-DC82-4D09-9F78-F9589F5B026B}"/>
              </a:ext>
            </a:extLst>
          </p:cNvPr>
          <p:cNvSpPr/>
          <p:nvPr/>
        </p:nvSpPr>
        <p:spPr>
          <a:xfrm>
            <a:off x="3314331" y="3320811"/>
            <a:ext cx="674703" cy="656948"/>
          </a:xfrm>
          <a:prstGeom prst="mathPlus">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1B011885-006E-4918-BAC6-843C2688C3D4}"/>
              </a:ext>
            </a:extLst>
          </p:cNvPr>
          <p:cNvSpPr txBox="1"/>
          <p:nvPr/>
        </p:nvSpPr>
        <p:spPr>
          <a:xfrm>
            <a:off x="1709487" y="4319583"/>
            <a:ext cx="3884398" cy="738664"/>
          </a:xfrm>
          <a:prstGeom prst="rect">
            <a:avLst/>
          </a:prstGeom>
          <a:noFill/>
        </p:spPr>
        <p:txBody>
          <a:bodyPr wrap="none" rtlCol="0">
            <a:spAutoFit/>
          </a:bodyPr>
          <a:lstStyle/>
          <a:p>
            <a:pPr algn="ctr"/>
            <a:r>
              <a:rPr lang="fr-FR" sz="1400" dirty="0">
                <a:latin typeface="Lucida Calligraphy" panose="03010101010101010101" pitchFamily="66" charset="0"/>
              </a:rPr>
              <a:t>Agro comparable à un Tank</a:t>
            </a:r>
          </a:p>
          <a:p>
            <a:pPr algn="ctr"/>
            <a:endParaRPr lang="fr-FR" sz="1400" dirty="0">
              <a:latin typeface="Lucida Calligraphy" panose="03010101010101010101" pitchFamily="66" charset="0"/>
            </a:endParaRPr>
          </a:p>
          <a:p>
            <a:pPr algn="ctr"/>
            <a:r>
              <a:rPr lang="fr-FR" sz="1400" dirty="0">
                <a:latin typeface="Lucida Calligraphy" panose="03010101010101010101" pitchFamily="66" charset="0"/>
              </a:rPr>
              <a:t>Peu augmenter sa menace par seconde</a:t>
            </a:r>
          </a:p>
        </p:txBody>
      </p:sp>
      <p:sp>
        <p:nvSpPr>
          <p:cNvPr id="9" name="Signe Moins 8">
            <a:extLst>
              <a:ext uri="{FF2B5EF4-FFF2-40B4-BE49-F238E27FC236}">
                <a16:creationId xmlns:a16="http://schemas.microsoft.com/office/drawing/2014/main" id="{C2207DFA-4DED-4D78-9BFA-6CD073DF9611}"/>
              </a:ext>
            </a:extLst>
          </p:cNvPr>
          <p:cNvSpPr/>
          <p:nvPr/>
        </p:nvSpPr>
        <p:spPr>
          <a:xfrm>
            <a:off x="7467609" y="3387675"/>
            <a:ext cx="674703" cy="523220"/>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A7892D5B-C0EF-424A-A4D5-35BDF522C0AC}"/>
              </a:ext>
            </a:extLst>
          </p:cNvPr>
          <p:cNvSpPr txBox="1"/>
          <p:nvPr/>
        </p:nvSpPr>
        <p:spPr>
          <a:xfrm>
            <a:off x="6282571" y="4319583"/>
            <a:ext cx="3029996" cy="307777"/>
          </a:xfrm>
          <a:prstGeom prst="rect">
            <a:avLst/>
          </a:prstGeom>
          <a:noFill/>
        </p:spPr>
        <p:txBody>
          <a:bodyPr wrap="none" rtlCol="0">
            <a:spAutoFit/>
          </a:bodyPr>
          <a:lstStyle/>
          <a:p>
            <a:pPr algn="ctr"/>
            <a:r>
              <a:rPr lang="fr-FR" sz="1400" dirty="0">
                <a:latin typeface="Lucida Calligraphy" panose="03010101010101010101" pitchFamily="66" charset="0"/>
              </a:rPr>
              <a:t>Demande un </a:t>
            </a:r>
            <a:r>
              <a:rPr lang="fr-FR" sz="1400" dirty="0" err="1">
                <a:latin typeface="Lucida Calligraphy" panose="03010101010101010101" pitchFamily="66" charset="0"/>
              </a:rPr>
              <a:t>stuff</a:t>
            </a:r>
            <a:r>
              <a:rPr lang="fr-FR" sz="1400" dirty="0">
                <a:latin typeface="Lucida Calligraphy" panose="03010101010101010101" pitchFamily="66" charset="0"/>
              </a:rPr>
              <a:t> conséquent</a:t>
            </a:r>
          </a:p>
        </p:txBody>
      </p:sp>
    </p:spTree>
    <p:extLst>
      <p:ext uri="{BB962C8B-B14F-4D97-AF65-F5344CB8AC3E}">
        <p14:creationId xmlns:p14="http://schemas.microsoft.com/office/powerpoint/2010/main" val="1651736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B4716DD-6D6D-4C8F-95DB-47194BF6ABF9}"/>
              </a:ext>
            </a:extLst>
          </p:cNvPr>
          <p:cNvSpPr txBox="1"/>
          <p:nvPr/>
        </p:nvSpPr>
        <p:spPr>
          <a:xfrm>
            <a:off x="2819302" y="615269"/>
            <a:ext cx="6497291" cy="646331"/>
          </a:xfrm>
          <a:prstGeom prst="rect">
            <a:avLst/>
          </a:prstGeom>
          <a:noFill/>
        </p:spPr>
        <p:txBody>
          <a:bodyPr wrap="none" rtlCol="0">
            <a:spAutoFit/>
          </a:bodyPr>
          <a:lstStyle/>
          <a:p>
            <a:r>
              <a:rPr lang="fr-FR" sz="3600" b="1" dirty="0">
                <a:latin typeface="Lucida Calligraphy" panose="03010101010101010101" pitchFamily="66" charset="0"/>
              </a:rPr>
              <a:t>Optimisé son </a:t>
            </a:r>
            <a:r>
              <a:rPr lang="fr-FR" sz="3600" b="1" dirty="0" err="1">
                <a:latin typeface="Lucida Calligraphy" panose="03010101010101010101" pitchFamily="66" charset="0"/>
              </a:rPr>
              <a:t>core</a:t>
            </a:r>
            <a:r>
              <a:rPr lang="fr-FR" sz="3600" b="1" dirty="0">
                <a:latin typeface="Lucida Calligraphy" panose="03010101010101010101" pitchFamily="66" charset="0"/>
              </a:rPr>
              <a:t> de tank</a:t>
            </a:r>
          </a:p>
        </p:txBody>
      </p:sp>
      <p:sp>
        <p:nvSpPr>
          <p:cNvPr id="3" name="Rectangle 2">
            <a:extLst>
              <a:ext uri="{FF2B5EF4-FFF2-40B4-BE49-F238E27FC236}">
                <a16:creationId xmlns:a16="http://schemas.microsoft.com/office/drawing/2014/main" id="{72321977-6F19-4336-AC2E-B710B7410440}"/>
              </a:ext>
            </a:extLst>
          </p:cNvPr>
          <p:cNvSpPr/>
          <p:nvPr/>
        </p:nvSpPr>
        <p:spPr>
          <a:xfrm>
            <a:off x="1199543" y="1741441"/>
            <a:ext cx="2241616" cy="369332"/>
          </a:xfrm>
          <a:prstGeom prst="rect">
            <a:avLst/>
          </a:prstGeom>
        </p:spPr>
        <p:txBody>
          <a:bodyPr wrap="square">
            <a:spAutoFit/>
          </a:bodyPr>
          <a:lstStyle/>
          <a:p>
            <a:r>
              <a:rPr lang="fr-FR" dirty="0">
                <a:latin typeface="Lucida Calligraphy" panose="03010101010101010101" pitchFamily="66" charset="0"/>
              </a:rPr>
              <a:t>Guilde Hardcore  </a:t>
            </a:r>
          </a:p>
        </p:txBody>
      </p:sp>
      <p:sp>
        <p:nvSpPr>
          <p:cNvPr id="4" name="Rectangle 3">
            <a:extLst>
              <a:ext uri="{FF2B5EF4-FFF2-40B4-BE49-F238E27FC236}">
                <a16:creationId xmlns:a16="http://schemas.microsoft.com/office/drawing/2014/main" id="{D9A44003-3071-4653-94AE-03C3046675CA}"/>
              </a:ext>
            </a:extLst>
          </p:cNvPr>
          <p:cNvSpPr/>
          <p:nvPr/>
        </p:nvSpPr>
        <p:spPr>
          <a:xfrm>
            <a:off x="5133093" y="1741441"/>
            <a:ext cx="1925816" cy="369332"/>
          </a:xfrm>
          <a:prstGeom prst="rect">
            <a:avLst/>
          </a:prstGeom>
        </p:spPr>
        <p:txBody>
          <a:bodyPr wrap="square">
            <a:spAutoFit/>
          </a:bodyPr>
          <a:lstStyle/>
          <a:p>
            <a:r>
              <a:rPr lang="fr-FR" dirty="0">
                <a:latin typeface="Lucida Calligraphy" panose="03010101010101010101" pitchFamily="66" charset="0"/>
              </a:rPr>
              <a:t>Speed Runeur  </a:t>
            </a:r>
          </a:p>
        </p:txBody>
      </p:sp>
      <p:sp>
        <p:nvSpPr>
          <p:cNvPr id="5" name="Rectangle 4">
            <a:extLst>
              <a:ext uri="{FF2B5EF4-FFF2-40B4-BE49-F238E27FC236}">
                <a16:creationId xmlns:a16="http://schemas.microsoft.com/office/drawing/2014/main" id="{83D1B014-B4EA-47A1-86D3-FC19AF3F21C7}"/>
              </a:ext>
            </a:extLst>
          </p:cNvPr>
          <p:cNvSpPr/>
          <p:nvPr/>
        </p:nvSpPr>
        <p:spPr>
          <a:xfrm>
            <a:off x="8165817" y="1741441"/>
            <a:ext cx="3411662" cy="369332"/>
          </a:xfrm>
          <a:prstGeom prst="rect">
            <a:avLst/>
          </a:prstGeom>
        </p:spPr>
        <p:txBody>
          <a:bodyPr wrap="square">
            <a:spAutoFit/>
          </a:bodyPr>
          <a:lstStyle/>
          <a:p>
            <a:r>
              <a:rPr lang="fr-FR" dirty="0">
                <a:latin typeface="Lucida Calligraphy" panose="03010101010101010101" pitchFamily="66" charset="0"/>
              </a:rPr>
              <a:t>Semi </a:t>
            </a:r>
            <a:r>
              <a:rPr lang="fr-FR" dirty="0" err="1">
                <a:latin typeface="Lucida Calligraphy" panose="03010101010101010101" pitchFamily="66" charset="0"/>
              </a:rPr>
              <a:t>try</a:t>
            </a:r>
            <a:r>
              <a:rPr lang="fr-FR" dirty="0">
                <a:latin typeface="Lucida Calligraphy" panose="03010101010101010101" pitchFamily="66" charset="0"/>
              </a:rPr>
              <a:t> hard ou casual  </a:t>
            </a:r>
          </a:p>
        </p:txBody>
      </p:sp>
      <p:sp>
        <p:nvSpPr>
          <p:cNvPr id="7" name="Rectangle 6">
            <a:extLst>
              <a:ext uri="{FF2B5EF4-FFF2-40B4-BE49-F238E27FC236}">
                <a16:creationId xmlns:a16="http://schemas.microsoft.com/office/drawing/2014/main" id="{BDE94244-E4BB-4CDC-9898-187C312EC8E1}"/>
              </a:ext>
            </a:extLst>
          </p:cNvPr>
          <p:cNvSpPr/>
          <p:nvPr/>
        </p:nvSpPr>
        <p:spPr>
          <a:xfrm>
            <a:off x="568491" y="2464269"/>
            <a:ext cx="3503721" cy="2031325"/>
          </a:xfrm>
          <a:prstGeom prst="rect">
            <a:avLst/>
          </a:prstGeom>
        </p:spPr>
        <p:txBody>
          <a:bodyPr wrap="square">
            <a:spAutoFit/>
          </a:bodyPr>
          <a:lstStyle/>
          <a:p>
            <a:r>
              <a:rPr lang="fr-FR" sz="1400" dirty="0">
                <a:latin typeface="Lucida Calligraphy" panose="03010101010101010101" pitchFamily="66" charset="0"/>
              </a:rPr>
              <a:t>Une guilde hardcore, tout le monde va mettre un maximum de consommable. Les dégâts supplémentaires subis sont facilement absorbés par des guérisseurs compétents. L'objectif est de compléter le contenu du raid le plus rapidement et le plus harmonieusement possible.</a:t>
            </a:r>
          </a:p>
        </p:txBody>
      </p:sp>
      <p:sp>
        <p:nvSpPr>
          <p:cNvPr id="8" name="Rectangle 7">
            <a:extLst>
              <a:ext uri="{FF2B5EF4-FFF2-40B4-BE49-F238E27FC236}">
                <a16:creationId xmlns:a16="http://schemas.microsoft.com/office/drawing/2014/main" id="{E1DEC15E-D5C5-4606-96F2-BC0792CDE882}"/>
              </a:ext>
            </a:extLst>
          </p:cNvPr>
          <p:cNvSpPr/>
          <p:nvPr/>
        </p:nvSpPr>
        <p:spPr>
          <a:xfrm>
            <a:off x="4344140" y="2464269"/>
            <a:ext cx="3503721" cy="1384995"/>
          </a:xfrm>
          <a:prstGeom prst="rect">
            <a:avLst/>
          </a:prstGeom>
        </p:spPr>
        <p:txBody>
          <a:bodyPr wrap="square">
            <a:spAutoFit/>
          </a:bodyPr>
          <a:lstStyle/>
          <a:p>
            <a:r>
              <a:rPr lang="fr-FR" sz="1400" dirty="0">
                <a:latin typeface="Lucida Calligraphy" panose="03010101010101010101" pitchFamily="66" charset="0"/>
              </a:rPr>
              <a:t>Si votre guilde tente de graver son contenu aussi vite que possible ou de faire en sorte que ce gros mage s'enflamme mieux sur le kikimetter, un raid plus ciblé sur la menaces serait préférable.</a:t>
            </a:r>
          </a:p>
        </p:txBody>
      </p:sp>
      <p:sp>
        <p:nvSpPr>
          <p:cNvPr id="9" name="Rectangle 8">
            <a:extLst>
              <a:ext uri="{FF2B5EF4-FFF2-40B4-BE49-F238E27FC236}">
                <a16:creationId xmlns:a16="http://schemas.microsoft.com/office/drawing/2014/main" id="{0BFFB17B-74E5-418B-9781-FCA983E91107}"/>
              </a:ext>
            </a:extLst>
          </p:cNvPr>
          <p:cNvSpPr/>
          <p:nvPr/>
        </p:nvSpPr>
        <p:spPr>
          <a:xfrm>
            <a:off x="8119789" y="2464269"/>
            <a:ext cx="3503721" cy="1384995"/>
          </a:xfrm>
          <a:prstGeom prst="rect">
            <a:avLst/>
          </a:prstGeom>
        </p:spPr>
        <p:txBody>
          <a:bodyPr wrap="square">
            <a:spAutoFit/>
          </a:bodyPr>
          <a:lstStyle/>
          <a:p>
            <a:r>
              <a:rPr lang="fr-FR" sz="1400" dirty="0">
                <a:latin typeface="Lucida Calligraphy" panose="03010101010101010101" pitchFamily="66" charset="0"/>
              </a:rPr>
              <a:t>Avec une guilde régulière, il se peut que des guérisseurs soient moins présents ou qui aient des problèmes d'assiduité. Il est bon d'avoir de la marge pour que les choses continuent à fonctionner.</a:t>
            </a:r>
          </a:p>
        </p:txBody>
      </p:sp>
      <p:cxnSp>
        <p:nvCxnSpPr>
          <p:cNvPr id="11" name="Connecteur droit 10">
            <a:extLst>
              <a:ext uri="{FF2B5EF4-FFF2-40B4-BE49-F238E27FC236}">
                <a16:creationId xmlns:a16="http://schemas.microsoft.com/office/drawing/2014/main" id="{69DECA8A-F676-4A6B-90DF-B87918FE6C3E}"/>
              </a:ext>
            </a:extLst>
          </p:cNvPr>
          <p:cNvCxnSpPr>
            <a:cxnSpLocks/>
          </p:cNvCxnSpPr>
          <p:nvPr/>
        </p:nvCxnSpPr>
        <p:spPr>
          <a:xfrm>
            <a:off x="4214255" y="2087466"/>
            <a:ext cx="0" cy="4126697"/>
          </a:xfrm>
          <a:prstGeom prst="line">
            <a:avLst/>
          </a:prstGeom>
          <a:ln w="19050">
            <a:headEnd type="diamond" w="med" len="med"/>
            <a:tailEnd type="diamond" w="med" len="med"/>
          </a:ln>
        </p:spPr>
        <p:style>
          <a:lnRef idx="1">
            <a:schemeClr val="dk1"/>
          </a:lnRef>
          <a:fillRef idx="0">
            <a:schemeClr val="dk1"/>
          </a:fillRef>
          <a:effectRef idx="0">
            <a:schemeClr val="dk1"/>
          </a:effectRef>
          <a:fontRef idx="minor">
            <a:schemeClr val="tx1"/>
          </a:fontRef>
        </p:style>
      </p:cxnSp>
      <p:sp>
        <p:nvSpPr>
          <p:cNvPr id="13" name="ZoneTexte 12">
            <a:extLst>
              <a:ext uri="{FF2B5EF4-FFF2-40B4-BE49-F238E27FC236}">
                <a16:creationId xmlns:a16="http://schemas.microsoft.com/office/drawing/2014/main" id="{48C1FFAB-D44D-4852-B859-E7D970C45C78}"/>
              </a:ext>
            </a:extLst>
          </p:cNvPr>
          <p:cNvSpPr txBox="1"/>
          <p:nvPr/>
        </p:nvSpPr>
        <p:spPr>
          <a:xfrm>
            <a:off x="1506665" y="4662167"/>
            <a:ext cx="1436612" cy="369332"/>
          </a:xfrm>
          <a:prstGeom prst="rect">
            <a:avLst/>
          </a:prstGeom>
          <a:noFill/>
        </p:spPr>
        <p:txBody>
          <a:bodyPr wrap="none" rtlCol="0">
            <a:spAutoFit/>
          </a:bodyPr>
          <a:lstStyle/>
          <a:p>
            <a:r>
              <a:rPr lang="fr-FR" u="sng" dirty="0" err="1">
                <a:latin typeface="Lucida Calligraphy" panose="03010101010101010101" pitchFamily="66" charset="0"/>
              </a:rPr>
              <a:t>Core</a:t>
            </a:r>
            <a:r>
              <a:rPr lang="fr-FR" u="sng" dirty="0">
                <a:latin typeface="Lucida Calligraphy" panose="03010101010101010101" pitchFamily="66" charset="0"/>
              </a:rPr>
              <a:t> Tank</a:t>
            </a:r>
          </a:p>
        </p:txBody>
      </p:sp>
      <p:sp>
        <p:nvSpPr>
          <p:cNvPr id="14" name="ZoneTexte 13">
            <a:extLst>
              <a:ext uri="{FF2B5EF4-FFF2-40B4-BE49-F238E27FC236}">
                <a16:creationId xmlns:a16="http://schemas.microsoft.com/office/drawing/2014/main" id="{14EAFDA2-6F52-48D4-B9BA-12D312679D4F}"/>
              </a:ext>
            </a:extLst>
          </p:cNvPr>
          <p:cNvSpPr txBox="1"/>
          <p:nvPr/>
        </p:nvSpPr>
        <p:spPr>
          <a:xfrm>
            <a:off x="5377694" y="4664424"/>
            <a:ext cx="1436612" cy="369332"/>
          </a:xfrm>
          <a:prstGeom prst="rect">
            <a:avLst/>
          </a:prstGeom>
          <a:noFill/>
        </p:spPr>
        <p:txBody>
          <a:bodyPr wrap="none" rtlCol="0">
            <a:spAutoFit/>
          </a:bodyPr>
          <a:lstStyle/>
          <a:p>
            <a:r>
              <a:rPr lang="fr-FR" u="sng" dirty="0" err="1">
                <a:latin typeface="Lucida Calligraphy" panose="03010101010101010101" pitchFamily="66" charset="0"/>
              </a:rPr>
              <a:t>Core</a:t>
            </a:r>
            <a:r>
              <a:rPr lang="fr-FR" u="sng" dirty="0">
                <a:latin typeface="Lucida Calligraphy" panose="03010101010101010101" pitchFamily="66" charset="0"/>
              </a:rPr>
              <a:t> Tank</a:t>
            </a:r>
          </a:p>
        </p:txBody>
      </p:sp>
      <p:sp>
        <p:nvSpPr>
          <p:cNvPr id="15" name="ZoneTexte 14">
            <a:extLst>
              <a:ext uri="{FF2B5EF4-FFF2-40B4-BE49-F238E27FC236}">
                <a16:creationId xmlns:a16="http://schemas.microsoft.com/office/drawing/2014/main" id="{EF836BB3-0BD1-433C-9016-DC47EB54B7F5}"/>
              </a:ext>
            </a:extLst>
          </p:cNvPr>
          <p:cNvSpPr txBox="1"/>
          <p:nvPr/>
        </p:nvSpPr>
        <p:spPr>
          <a:xfrm>
            <a:off x="9153342" y="4662167"/>
            <a:ext cx="1436612" cy="369332"/>
          </a:xfrm>
          <a:prstGeom prst="rect">
            <a:avLst/>
          </a:prstGeom>
          <a:noFill/>
        </p:spPr>
        <p:txBody>
          <a:bodyPr wrap="none" rtlCol="0">
            <a:spAutoFit/>
          </a:bodyPr>
          <a:lstStyle/>
          <a:p>
            <a:r>
              <a:rPr lang="fr-FR" u="sng" dirty="0" err="1">
                <a:latin typeface="Lucida Calligraphy" panose="03010101010101010101" pitchFamily="66" charset="0"/>
              </a:rPr>
              <a:t>Core</a:t>
            </a:r>
            <a:r>
              <a:rPr lang="fr-FR" u="sng" dirty="0">
                <a:latin typeface="Lucida Calligraphy" panose="03010101010101010101" pitchFamily="66" charset="0"/>
              </a:rPr>
              <a:t> Tank</a:t>
            </a:r>
          </a:p>
        </p:txBody>
      </p:sp>
      <p:sp>
        <p:nvSpPr>
          <p:cNvPr id="16" name="ZoneTexte 15">
            <a:extLst>
              <a:ext uri="{FF2B5EF4-FFF2-40B4-BE49-F238E27FC236}">
                <a16:creationId xmlns:a16="http://schemas.microsoft.com/office/drawing/2014/main" id="{1A894BC0-4453-45A6-B553-85FB5E16115B}"/>
              </a:ext>
            </a:extLst>
          </p:cNvPr>
          <p:cNvSpPr txBox="1"/>
          <p:nvPr/>
        </p:nvSpPr>
        <p:spPr>
          <a:xfrm>
            <a:off x="1411286" y="5260057"/>
            <a:ext cx="1627369" cy="584775"/>
          </a:xfrm>
          <a:prstGeom prst="rect">
            <a:avLst/>
          </a:prstGeom>
          <a:noFill/>
        </p:spPr>
        <p:txBody>
          <a:bodyPr wrap="none" rtlCol="0">
            <a:spAutoFit/>
          </a:bodyPr>
          <a:lstStyle/>
          <a:p>
            <a:pPr algn="ctr"/>
            <a:r>
              <a:rPr lang="fr-FR" sz="1600" dirty="0">
                <a:latin typeface="Lucida Calligraphy" panose="03010101010101010101" pitchFamily="66" charset="0"/>
              </a:rPr>
              <a:t>2 Fury Tank </a:t>
            </a:r>
          </a:p>
          <a:p>
            <a:pPr algn="ctr"/>
            <a:r>
              <a:rPr lang="fr-FR" sz="1600" dirty="0">
                <a:latin typeface="Lucida Calligraphy" panose="03010101010101010101" pitchFamily="66" charset="0"/>
              </a:rPr>
              <a:t>1 </a:t>
            </a:r>
            <a:r>
              <a:rPr lang="fr-FR" sz="1600" dirty="0" err="1">
                <a:latin typeface="Lucida Calligraphy" panose="03010101010101010101" pitchFamily="66" charset="0"/>
              </a:rPr>
              <a:t>Féral</a:t>
            </a:r>
            <a:endParaRPr lang="fr-FR" sz="1600" dirty="0">
              <a:latin typeface="Lucida Calligraphy" panose="03010101010101010101" pitchFamily="66" charset="0"/>
            </a:endParaRPr>
          </a:p>
        </p:txBody>
      </p:sp>
      <p:sp>
        <p:nvSpPr>
          <p:cNvPr id="17" name="ZoneTexte 16">
            <a:extLst>
              <a:ext uri="{FF2B5EF4-FFF2-40B4-BE49-F238E27FC236}">
                <a16:creationId xmlns:a16="http://schemas.microsoft.com/office/drawing/2014/main" id="{AEAD8D81-A488-47FF-9AC2-40B5E4B4B020}"/>
              </a:ext>
            </a:extLst>
          </p:cNvPr>
          <p:cNvSpPr txBox="1"/>
          <p:nvPr/>
        </p:nvSpPr>
        <p:spPr>
          <a:xfrm>
            <a:off x="4765916" y="5136945"/>
            <a:ext cx="2635658" cy="830997"/>
          </a:xfrm>
          <a:prstGeom prst="rect">
            <a:avLst/>
          </a:prstGeom>
          <a:noFill/>
        </p:spPr>
        <p:txBody>
          <a:bodyPr wrap="none" rtlCol="0">
            <a:spAutoFit/>
          </a:bodyPr>
          <a:lstStyle/>
          <a:p>
            <a:pPr algn="ctr"/>
            <a:r>
              <a:rPr lang="fr-FR" sz="1600" dirty="0">
                <a:latin typeface="Lucida Calligraphy" panose="03010101010101010101" pitchFamily="66" charset="0"/>
              </a:rPr>
              <a:t>2 Fury Tank </a:t>
            </a:r>
          </a:p>
          <a:p>
            <a:pPr algn="ctr"/>
            <a:r>
              <a:rPr lang="fr-FR" sz="1600" dirty="0">
                <a:latin typeface="Lucida Calligraphy" panose="03010101010101010101" pitchFamily="66" charset="0"/>
              </a:rPr>
              <a:t>ou </a:t>
            </a:r>
          </a:p>
          <a:p>
            <a:pPr algn="ctr"/>
            <a:r>
              <a:rPr lang="fr-FR" sz="1600" dirty="0">
                <a:latin typeface="Lucida Calligraphy" panose="03010101010101010101" pitchFamily="66" charset="0"/>
              </a:rPr>
              <a:t>1 Fury tank et 1 </a:t>
            </a:r>
            <a:r>
              <a:rPr lang="fr-FR" sz="1600" dirty="0" err="1">
                <a:latin typeface="Lucida Calligraphy" panose="03010101010101010101" pitchFamily="66" charset="0"/>
              </a:rPr>
              <a:t>Féral</a:t>
            </a:r>
            <a:r>
              <a:rPr lang="fr-FR" sz="1600" dirty="0">
                <a:latin typeface="Lucida Calligraphy" panose="03010101010101010101" pitchFamily="66" charset="0"/>
              </a:rPr>
              <a:t> </a:t>
            </a:r>
          </a:p>
        </p:txBody>
      </p:sp>
      <p:sp>
        <p:nvSpPr>
          <p:cNvPr id="18" name="ZoneTexte 17">
            <a:extLst>
              <a:ext uri="{FF2B5EF4-FFF2-40B4-BE49-F238E27FC236}">
                <a16:creationId xmlns:a16="http://schemas.microsoft.com/office/drawing/2014/main" id="{6F4CCEDE-9B7F-47CF-B7E3-F1B1472EA74B}"/>
              </a:ext>
            </a:extLst>
          </p:cNvPr>
          <p:cNvSpPr txBox="1"/>
          <p:nvPr/>
        </p:nvSpPr>
        <p:spPr>
          <a:xfrm>
            <a:off x="9106054" y="5136945"/>
            <a:ext cx="1531188" cy="1077218"/>
          </a:xfrm>
          <a:prstGeom prst="rect">
            <a:avLst/>
          </a:prstGeom>
          <a:noFill/>
        </p:spPr>
        <p:txBody>
          <a:bodyPr wrap="none" rtlCol="0">
            <a:spAutoFit/>
          </a:bodyPr>
          <a:lstStyle/>
          <a:p>
            <a:pPr algn="ctr"/>
            <a:r>
              <a:rPr lang="fr-FR" sz="1600" dirty="0">
                <a:latin typeface="Lucida Calligraphy" panose="03010101010101010101" pitchFamily="66" charset="0"/>
              </a:rPr>
              <a:t>2 War Prot</a:t>
            </a:r>
          </a:p>
          <a:p>
            <a:pPr algn="ctr"/>
            <a:r>
              <a:rPr lang="fr-FR" sz="1600" dirty="0">
                <a:latin typeface="Lucida Calligraphy" panose="03010101010101010101" pitchFamily="66" charset="0"/>
              </a:rPr>
              <a:t>1 </a:t>
            </a:r>
            <a:r>
              <a:rPr lang="fr-FR" sz="1600" dirty="0" err="1">
                <a:latin typeface="Lucida Calligraphy" panose="03010101010101010101" pitchFamily="66" charset="0"/>
              </a:rPr>
              <a:t>Féral</a:t>
            </a:r>
            <a:endParaRPr lang="fr-FR" sz="1600" dirty="0">
              <a:latin typeface="Lucida Calligraphy" panose="03010101010101010101" pitchFamily="66" charset="0"/>
            </a:endParaRPr>
          </a:p>
          <a:p>
            <a:pPr algn="ctr"/>
            <a:r>
              <a:rPr lang="fr-FR" sz="1600" dirty="0">
                <a:latin typeface="Lucida Calligraphy" panose="03010101010101010101" pitchFamily="66" charset="0"/>
              </a:rPr>
              <a:t>Ou </a:t>
            </a:r>
          </a:p>
          <a:p>
            <a:pPr algn="ctr"/>
            <a:r>
              <a:rPr lang="fr-FR" sz="1600" dirty="0">
                <a:latin typeface="Lucida Calligraphy" panose="03010101010101010101" pitchFamily="66" charset="0"/>
              </a:rPr>
              <a:t>1 Fury Tank</a:t>
            </a:r>
          </a:p>
        </p:txBody>
      </p:sp>
      <p:cxnSp>
        <p:nvCxnSpPr>
          <p:cNvPr id="21" name="Connecteur droit 20">
            <a:extLst>
              <a:ext uri="{FF2B5EF4-FFF2-40B4-BE49-F238E27FC236}">
                <a16:creationId xmlns:a16="http://schemas.microsoft.com/office/drawing/2014/main" id="{9BEE06B2-9DE4-4BBA-9F26-7889689D495A}"/>
              </a:ext>
            </a:extLst>
          </p:cNvPr>
          <p:cNvCxnSpPr>
            <a:cxnSpLocks/>
          </p:cNvCxnSpPr>
          <p:nvPr/>
        </p:nvCxnSpPr>
        <p:spPr>
          <a:xfrm>
            <a:off x="7953234" y="2087466"/>
            <a:ext cx="0" cy="4126697"/>
          </a:xfrm>
          <a:prstGeom prst="line">
            <a:avLst/>
          </a:prstGeom>
          <a:ln w="19050">
            <a:headEnd type="diamond" w="med" len="med"/>
            <a:tailEnd type="diamond" w="med" len="med"/>
          </a:ln>
        </p:spPr>
        <p:style>
          <a:lnRef idx="1">
            <a:schemeClr val="dk1"/>
          </a:lnRef>
          <a:fillRef idx="0">
            <a:schemeClr val="dk1"/>
          </a:fillRef>
          <a:effectRef idx="0">
            <a:schemeClr val="dk1"/>
          </a:effectRef>
          <a:fontRef idx="minor">
            <a:schemeClr val="tx1"/>
          </a:fontRef>
        </p:style>
      </p:cxnSp>
      <p:sp>
        <p:nvSpPr>
          <p:cNvPr id="27" name="Rectangle 26">
            <a:extLst>
              <a:ext uri="{FF2B5EF4-FFF2-40B4-BE49-F238E27FC236}">
                <a16:creationId xmlns:a16="http://schemas.microsoft.com/office/drawing/2014/main" id="{A9EB917A-4C38-4609-928E-23ECF4398D6C}"/>
              </a:ext>
            </a:extLst>
          </p:cNvPr>
          <p:cNvSpPr/>
          <p:nvPr/>
        </p:nvSpPr>
        <p:spPr>
          <a:xfrm>
            <a:off x="3518117" y="1123100"/>
            <a:ext cx="5155765" cy="276999"/>
          </a:xfrm>
          <a:prstGeom prst="rect">
            <a:avLst/>
          </a:prstGeom>
        </p:spPr>
        <p:txBody>
          <a:bodyPr wrap="square">
            <a:spAutoFit/>
          </a:bodyPr>
          <a:lstStyle/>
          <a:p>
            <a:pPr algn="ctr"/>
            <a:r>
              <a:rPr lang="fr-FR" sz="1200" dirty="0">
                <a:latin typeface="Lucida Calligraphy" panose="03010101010101010101" pitchFamily="66" charset="0"/>
              </a:rPr>
              <a:t>Nous parlerons ici d’optimisation pas d’obligation</a:t>
            </a:r>
          </a:p>
        </p:txBody>
      </p:sp>
    </p:spTree>
    <p:extLst>
      <p:ext uri="{BB962C8B-B14F-4D97-AF65-F5344CB8AC3E}">
        <p14:creationId xmlns:p14="http://schemas.microsoft.com/office/powerpoint/2010/main" val="227720370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TotalTime>
  <Words>762</Words>
  <Application>Microsoft Office PowerPoint</Application>
  <PresentationFormat>Grand écran</PresentationFormat>
  <Paragraphs>83</Paragraphs>
  <Slides>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Arial</vt:lpstr>
      <vt:lpstr>Calibri</vt:lpstr>
      <vt:lpstr>Calibri Light</vt:lpstr>
      <vt:lpstr>Lucida Calligraphy</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War Tank</dc:title>
  <dc:creator>Fabien SUHAS</dc:creator>
  <cp:lastModifiedBy>Fabien SUHAS</cp:lastModifiedBy>
  <cp:revision>23</cp:revision>
  <dcterms:created xsi:type="dcterms:W3CDTF">2018-11-04T10:00:41Z</dcterms:created>
  <dcterms:modified xsi:type="dcterms:W3CDTF">2018-11-04T18:17:09Z</dcterms:modified>
</cp:coreProperties>
</file>