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7" r:id="rId6"/>
    <p:sldId id="266" r:id="rId7"/>
    <p:sldId id="263" r:id="rId8"/>
    <p:sldId id="260" r:id="rId9"/>
    <p:sldId id="264" r:id="rId10"/>
    <p:sldId id="269" r:id="rId11"/>
    <p:sldId id="268"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BA17163-B6A1-4887-9242-002C153F3712}">
          <p14:sldIdLst>
            <p14:sldId id="256"/>
            <p14:sldId id="257"/>
            <p14:sldId id="258"/>
            <p14:sldId id="267"/>
            <p14:sldId id="266"/>
            <p14:sldId id="263"/>
            <p14:sldId id="260"/>
            <p14:sldId id="264"/>
            <p14:sldId id="269"/>
            <p14:sldId id="268"/>
            <p14:sldId id="270"/>
          </p14:sldIdLst>
        </p14:section>
        <p14:section name="Section sans titre" id="{C2B386A8-E792-4D38-A2A8-6659A3CB26F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D2C"/>
    <a:srgbClr val="FA6A9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r>
              <a:rPr lang="fr-FR" dirty="0" smtClean="0"/>
              <a:t>DJRDER</a:t>
            </a:r>
            <a:endParaRPr lang="fr-FR" dirty="0"/>
          </a:p>
        </p:txBody>
      </p:sp>
      <p:sp>
        <p:nvSpPr>
          <p:cNvPr id="6" name="Espace réservé du numéro de diapositive 5"/>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24983142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01585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299484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2421709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843693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38404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50BAED-A8D5-4211-B436-612D91EDE713}"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1478905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50BAED-A8D5-4211-B436-612D91EDE713}" type="datetimeFigureOut">
              <a:rPr lang="fr-FR" smtClean="0"/>
              <a:t>30/03/2018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363748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E50BAED-A8D5-4211-B436-612D91EDE713}" type="datetimeFigureOut">
              <a:rPr lang="fr-FR" smtClean="0"/>
              <a:t>30/03/2018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147836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50BAED-A8D5-4211-B436-612D91EDE713}" type="datetimeFigureOut">
              <a:rPr lang="fr-FR" smtClean="0"/>
              <a:t>30/03/2018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360531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E50BAED-A8D5-4211-B436-612D91EDE713}"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11053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2014920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E50BAED-A8D5-4211-B436-612D91EDE713}"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353755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3882825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07D2FF-FCF5-489A-83B4-DC1CB6C5E011}" type="slidenum">
              <a:rPr lang="fr-FR" smtClean="0"/>
              <a:t>‹N°›</a:t>
            </a:fld>
            <a:endParaRPr lang="fr-FR"/>
          </a:p>
        </p:txBody>
      </p:sp>
    </p:spTree>
    <p:extLst>
      <p:ext uri="{BB962C8B-B14F-4D97-AF65-F5344CB8AC3E}">
        <p14:creationId xmlns:p14="http://schemas.microsoft.com/office/powerpoint/2010/main" val="248138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843910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B192F6-5F93-4616-92FC-A8E7E339E21D}"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2675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B192F6-5F93-4616-92FC-A8E7E339E21D}" type="datetimeFigureOut">
              <a:rPr lang="fr-FR" smtClean="0"/>
              <a:t>30/03/2018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10044059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0B192F6-5F93-4616-92FC-A8E7E339E21D}" type="datetimeFigureOut">
              <a:rPr lang="fr-FR" smtClean="0"/>
              <a:t>30/03/2018</a:t>
            </a:fld>
            <a:endParaRPr lang="fr-FR"/>
          </a:p>
        </p:txBody>
      </p:sp>
      <p:sp>
        <p:nvSpPr>
          <p:cNvPr id="4" name="Espace réservé du pied de page 3"/>
          <p:cNvSpPr>
            <a:spLocks noGrp="1"/>
          </p:cNvSpPr>
          <p:nvPr>
            <p:ph type="ftr" sz="quarter" idx="11"/>
          </p:nvPr>
        </p:nvSpPr>
        <p:spPr/>
        <p:txBody>
          <a:bodyPr/>
          <a:lstStyle/>
          <a:p>
            <a:r>
              <a:rPr lang="fr-FR" dirty="0" smtClean="0"/>
              <a:t>DFRYRDYDRY</a:t>
            </a:r>
            <a:endParaRPr lang="fr-FR" dirty="0"/>
          </a:p>
        </p:txBody>
      </p:sp>
      <p:sp>
        <p:nvSpPr>
          <p:cNvPr id="5" name="Espace réservé du numéro de diapositive 4"/>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837733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B192F6-5F93-4616-92FC-A8E7E339E21D}" type="datetimeFigureOut">
              <a:rPr lang="fr-FR" smtClean="0"/>
              <a:t>30/03/2018</a:t>
            </a:fld>
            <a:endParaRPr lang="fr-FR"/>
          </a:p>
        </p:txBody>
      </p:sp>
      <p:sp>
        <p:nvSpPr>
          <p:cNvPr id="3" name="Espace réservé du pied de page 2"/>
          <p:cNvSpPr>
            <a:spLocks noGrp="1"/>
          </p:cNvSpPr>
          <p:nvPr>
            <p:ph type="ftr" sz="quarter" idx="11"/>
          </p:nvPr>
        </p:nvSpPr>
        <p:spPr/>
        <p:txBody>
          <a:bodyPr/>
          <a:lstStyle/>
          <a:p>
            <a:r>
              <a:rPr lang="fr-FR" dirty="0" smtClean="0"/>
              <a:t>SIUHTEIOSEBTOBSEIOYT</a:t>
            </a:r>
            <a:endParaRPr lang="fr-FR" dirty="0"/>
          </a:p>
        </p:txBody>
      </p:sp>
      <p:sp>
        <p:nvSpPr>
          <p:cNvPr id="4" name="Espace réservé du numéro de diapositive 3"/>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8131491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0B192F6-5F93-4616-92FC-A8E7E339E21D}"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39077839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0B192F6-5F93-4616-92FC-A8E7E339E21D}" type="datetimeFigureOut">
              <a:rPr lang="fr-FR" smtClean="0"/>
              <a:t>30/03/2018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89829-DCBE-4500-9E2C-2FC4CEAB68E2}" type="slidenum">
              <a:rPr lang="fr-FR" smtClean="0"/>
              <a:t>‹N°›</a:t>
            </a:fld>
            <a:endParaRPr lang="fr-FR"/>
          </a:p>
        </p:txBody>
      </p:sp>
    </p:spTree>
    <p:extLst>
      <p:ext uri="{BB962C8B-B14F-4D97-AF65-F5344CB8AC3E}">
        <p14:creationId xmlns:p14="http://schemas.microsoft.com/office/powerpoint/2010/main" val="26383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192F6-5F93-4616-92FC-A8E7E339E21D}" type="datetimeFigureOut">
              <a:rPr lang="fr-FR" smtClean="0"/>
              <a:t>30/03/2018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DKR5TDJRDR6H5</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89829-DCBE-4500-9E2C-2FC4CEAB68E2}" type="slidenum">
              <a:rPr lang="fr-FR" smtClean="0"/>
              <a:t>‹N°›</a:t>
            </a:fld>
            <a:endParaRPr lang="fr-FR"/>
          </a:p>
        </p:txBody>
      </p:sp>
    </p:spTree>
    <p:extLst>
      <p:ext uri="{BB962C8B-B14F-4D97-AF65-F5344CB8AC3E}">
        <p14:creationId xmlns:p14="http://schemas.microsoft.com/office/powerpoint/2010/main" val="1677717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0BAED-A8D5-4211-B436-612D91EDE713}" type="datetimeFigureOut">
              <a:rPr lang="fr-FR" smtClean="0"/>
              <a:t>30/03/2018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RFJTFTRT</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7D2FF-FCF5-489A-83B4-DC1CB6C5E011}" type="slidenum">
              <a:rPr lang="fr-FR" smtClean="0"/>
              <a:t>‹N°›</a:t>
            </a:fld>
            <a:endParaRPr lang="fr-FR"/>
          </a:p>
        </p:txBody>
      </p:sp>
    </p:spTree>
    <p:extLst>
      <p:ext uri="{BB962C8B-B14F-4D97-AF65-F5344CB8AC3E}">
        <p14:creationId xmlns:p14="http://schemas.microsoft.com/office/powerpoint/2010/main" val="1059623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8828" y="2533559"/>
            <a:ext cx="10515600" cy="1325563"/>
          </a:xfrm>
          <a:solidFill>
            <a:schemeClr val="accent6">
              <a:lumMod val="60000"/>
              <a:lumOff val="40000"/>
            </a:schemeClr>
          </a:solidFill>
        </p:spPr>
        <p:txBody>
          <a:bodyPr>
            <a:normAutofit/>
          </a:bodyPr>
          <a:lstStyle/>
          <a:p>
            <a:pPr algn="ctr"/>
            <a:r>
              <a:rPr lang="fr-FR" sz="6600" dirty="0" smtClean="0">
                <a:solidFill>
                  <a:schemeClr val="bg1"/>
                </a:solidFill>
                <a:latin typeface="Caviar Dreams" panose="020B0402020204020504" pitchFamily="34" charset="0"/>
              </a:rPr>
              <a:t>Y</a:t>
            </a:r>
            <a:r>
              <a:rPr lang="fr-FR" sz="7200" dirty="0" smtClean="0">
                <a:solidFill>
                  <a:srgbClr val="C90D2C"/>
                </a:solidFill>
                <a:latin typeface="Caviar Dreams" panose="020B0402020204020504" pitchFamily="34" charset="0"/>
              </a:rPr>
              <a:t>O</a:t>
            </a:r>
            <a:r>
              <a:rPr lang="fr-FR" sz="6600" dirty="0" smtClean="0">
                <a:solidFill>
                  <a:schemeClr val="bg1"/>
                </a:solidFill>
                <a:latin typeface="Caviar Dreams" panose="020B0402020204020504" pitchFamily="34" charset="0"/>
              </a:rPr>
              <a:t>UR C</a:t>
            </a:r>
            <a:r>
              <a:rPr lang="fr-FR" sz="7200" dirty="0" smtClean="0">
                <a:solidFill>
                  <a:srgbClr val="C90D2C"/>
                </a:solidFill>
                <a:latin typeface="Caviar Dreams" panose="020B0402020204020504" pitchFamily="34" charset="0"/>
              </a:rPr>
              <a:t>O</a:t>
            </a:r>
            <a:r>
              <a:rPr lang="fr-FR" sz="6600" dirty="0" smtClean="0">
                <a:solidFill>
                  <a:schemeClr val="bg1"/>
                </a:solidFill>
                <a:latin typeface="Caviar Dreams" panose="020B0402020204020504" pitchFamily="34" charset="0"/>
              </a:rPr>
              <a:t>M’FACT</a:t>
            </a:r>
            <a:r>
              <a:rPr lang="fr-FR" sz="7200" dirty="0" smtClean="0">
                <a:solidFill>
                  <a:srgbClr val="C90D2C"/>
                </a:solidFill>
                <a:latin typeface="Caviar Dreams" panose="020B0402020204020504" pitchFamily="34" charset="0"/>
              </a:rPr>
              <a:t>O</a:t>
            </a:r>
            <a:r>
              <a:rPr lang="fr-FR" sz="6600" dirty="0" smtClean="0">
                <a:solidFill>
                  <a:schemeClr val="bg1"/>
                </a:solidFill>
                <a:latin typeface="Caviar Dreams" panose="020B0402020204020504" pitchFamily="34" charset="0"/>
              </a:rPr>
              <a:t>RY</a:t>
            </a:r>
            <a:endParaRPr lang="fr-FR" sz="6600" dirty="0">
              <a:solidFill>
                <a:schemeClr val="bg1"/>
              </a:solidFill>
              <a:latin typeface="Caviar Dreams" panose="020B0402020204020504" pitchFamily="34" charset="0"/>
            </a:endParaRPr>
          </a:p>
        </p:txBody>
      </p:sp>
    </p:spTree>
    <p:extLst>
      <p:ext uri="{BB962C8B-B14F-4D97-AF65-F5344CB8AC3E}">
        <p14:creationId xmlns:p14="http://schemas.microsoft.com/office/powerpoint/2010/main" val="3766284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6350" y="234498"/>
            <a:ext cx="3655422" cy="810532"/>
          </a:xfrm>
          <a:solidFill>
            <a:schemeClr val="accent6">
              <a:lumMod val="60000"/>
              <a:lumOff val="40000"/>
            </a:schemeClr>
          </a:solidFill>
        </p:spPr>
        <p:txBody>
          <a:bodyPr>
            <a:normAutofit fontScale="90000"/>
          </a:bodyPr>
          <a:lstStyle/>
          <a:p>
            <a:r>
              <a:rPr lang="fr-FR" dirty="0" smtClean="0">
                <a:solidFill>
                  <a:schemeClr val="bg1"/>
                </a:solidFill>
                <a:latin typeface="Caviar Dreams" panose="020B0402020204020504" pitchFamily="34" charset="0"/>
              </a:rPr>
              <a:t>PRODUCTIONS </a:t>
            </a:r>
            <a:endParaRPr lang="fr-FR" dirty="0">
              <a:solidFill>
                <a:schemeClr val="bg1"/>
              </a:solidFill>
              <a:latin typeface="Caviar Dreams" panose="020B04020202040205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47" y="2279332"/>
            <a:ext cx="4410075" cy="28479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562" y="1339452"/>
            <a:ext cx="3729855" cy="523657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9417" y="1339452"/>
            <a:ext cx="3703161" cy="5170614"/>
          </a:xfrm>
          <a:prstGeom prst="rect">
            <a:avLst/>
          </a:prstGeom>
        </p:spPr>
      </p:pic>
    </p:spTree>
    <p:extLst>
      <p:ext uri="{BB962C8B-B14F-4D97-AF65-F5344CB8AC3E}">
        <p14:creationId xmlns:p14="http://schemas.microsoft.com/office/powerpoint/2010/main" val="9001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39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19092"/>
          </a:xfrm>
          <a:solidFill>
            <a:schemeClr val="accent6">
              <a:lumMod val="60000"/>
              <a:lumOff val="40000"/>
            </a:schemeClr>
          </a:solidFill>
        </p:spPr>
        <p:txBody>
          <a:bodyPr>
            <a:normAutofit fontScale="90000"/>
          </a:bodyPr>
          <a:lstStyle/>
          <a:p>
            <a:pPr algn="ctr"/>
            <a:r>
              <a:rPr lang="fr-FR" sz="6000" dirty="0" smtClean="0">
                <a:solidFill>
                  <a:schemeClr val="bg1"/>
                </a:solidFill>
                <a:latin typeface="Caviar Dreams" panose="020B0402020204020504" pitchFamily="34" charset="0"/>
              </a:rPr>
              <a:t>PRESENTATION DU GROUPE</a:t>
            </a:r>
            <a:endParaRPr lang="fr-FR" sz="6000" dirty="0">
              <a:solidFill>
                <a:schemeClr val="bg1"/>
              </a:solidFill>
              <a:latin typeface="Caviar Dreams" panose="020B0402020204020504" pitchFamily="34" charset="0"/>
            </a:endParaRPr>
          </a:p>
        </p:txBody>
      </p:sp>
      <p:sp>
        <p:nvSpPr>
          <p:cNvPr id="3" name="Espace réservé du contenu 2"/>
          <p:cNvSpPr>
            <a:spLocks noGrp="1"/>
          </p:cNvSpPr>
          <p:nvPr>
            <p:ph idx="1"/>
          </p:nvPr>
        </p:nvSpPr>
        <p:spPr>
          <a:xfrm>
            <a:off x="838200" y="1240971"/>
            <a:ext cx="10515600" cy="5499464"/>
          </a:xfrm>
        </p:spPr>
        <p:txBody>
          <a:bodyPr>
            <a:normAutofit fontScale="85000" lnSpcReduction="20000"/>
          </a:bodyPr>
          <a:lstStyle/>
          <a:p>
            <a:pPr>
              <a:lnSpc>
                <a:spcPct val="120000"/>
              </a:lnSpc>
            </a:pPr>
            <a:r>
              <a:rPr lang="fr-FR" sz="2200" b="1" u="sng" dirty="0" smtClean="0">
                <a:solidFill>
                  <a:srgbClr val="C90D2C"/>
                </a:solidFill>
                <a:latin typeface="Caviar Dreams" panose="020B0402020204020504" pitchFamily="34" charset="0"/>
              </a:rPr>
              <a:t>Pourquoi nous choisir? </a:t>
            </a:r>
          </a:p>
          <a:p>
            <a:pPr marL="0" indent="0">
              <a:lnSpc>
                <a:spcPct val="170000"/>
              </a:lnSpc>
              <a:buNone/>
            </a:pPr>
            <a:r>
              <a:rPr lang="fr-FR" sz="1900" b="1" dirty="0" smtClean="0">
                <a:solidFill>
                  <a:schemeClr val="bg1">
                    <a:lumMod val="50000"/>
                  </a:schemeClr>
                </a:solidFill>
                <a:latin typeface="Caviar Dreams" panose="020B0402020204020504" pitchFamily="34" charset="0"/>
              </a:rPr>
              <a:t>N</a:t>
            </a:r>
            <a:r>
              <a:rPr lang="fr-FR" sz="1900" dirty="0" smtClean="0">
                <a:solidFill>
                  <a:schemeClr val="bg1">
                    <a:lumMod val="50000"/>
                  </a:schemeClr>
                </a:solidFill>
                <a:latin typeface="Caviar Dreams" panose="020B0402020204020504" pitchFamily="34" charset="0"/>
              </a:rPr>
              <a:t>ous sommes une équipe compétente sachant travailler en groupe tout en coordonnant nos idées afin d’effectuer au mieux les demandes des clients car nous voulons ce qu’il y’a de meilleur pour vous. Nos précédentes expériences nous ont apporté beaucoup de savoir-faire et du professionnalisme. Chaque membre de notre équipe apporte sa touche personnelle, ce qui fait la personnalité authentique de notre équipe </a:t>
            </a:r>
            <a:r>
              <a:rPr lang="fr-FR" sz="1900" b="1" dirty="0" smtClean="0">
                <a:solidFill>
                  <a:schemeClr val="bg1">
                    <a:lumMod val="50000"/>
                  </a:schemeClr>
                </a:solidFill>
                <a:latin typeface="Caviar Dreams" panose="020B0402020204020504" pitchFamily="34" charset="0"/>
              </a:rPr>
              <a:t>YOUR COM FACTORY ! </a:t>
            </a:r>
          </a:p>
          <a:p>
            <a:pPr marL="0" indent="0">
              <a:buNone/>
            </a:pPr>
            <a:endParaRPr lang="fr-FR" sz="2000" dirty="0" smtClean="0"/>
          </a:p>
          <a:p>
            <a:r>
              <a:rPr lang="fr-FR" sz="2200" b="1" u="sng" dirty="0" smtClean="0">
                <a:solidFill>
                  <a:srgbClr val="C90D2C"/>
                </a:solidFill>
                <a:latin typeface="Caviar Dreams" panose="020B0402020204020504" pitchFamily="34" charset="0"/>
              </a:rPr>
              <a:t>Notre équipe</a:t>
            </a:r>
            <a:endParaRPr lang="fr-FR" sz="2200" b="1" u="sng" dirty="0">
              <a:solidFill>
                <a:srgbClr val="C90D2C"/>
              </a:solidFill>
              <a:latin typeface="Caviar Dreams" panose="020B0402020204020504" pitchFamily="34" charset="0"/>
            </a:endParaRPr>
          </a:p>
          <a:p>
            <a:pPr marL="0" indent="0">
              <a:lnSpc>
                <a:spcPct val="110000"/>
              </a:lnSpc>
              <a:buNone/>
            </a:pPr>
            <a:endParaRPr lang="fr-FR" sz="1900" dirty="0" smtClean="0">
              <a:latin typeface="Caviar Dreams" panose="020B0402020204020504" pitchFamily="34" charset="0"/>
            </a:endParaRPr>
          </a:p>
          <a:p>
            <a:pPr>
              <a:lnSpc>
                <a:spcPct val="110000"/>
              </a:lnSpc>
              <a:buFont typeface="Wingdings" panose="05000000000000000000" pitchFamily="2" charset="2"/>
              <a:buChar char="v"/>
            </a:pPr>
            <a:r>
              <a:rPr lang="fr-FR" sz="2100" b="1" u="sng" dirty="0" smtClean="0">
                <a:solidFill>
                  <a:srgbClr val="C90D2C"/>
                </a:solidFill>
                <a:latin typeface="Caviar Dreams" panose="020B0402020204020504" pitchFamily="34" charset="0"/>
              </a:rPr>
              <a:t>Charline Jollit :</a:t>
            </a:r>
            <a:r>
              <a:rPr lang="fr-FR" sz="2100" b="1" dirty="0" smtClean="0">
                <a:solidFill>
                  <a:srgbClr val="C90D2C"/>
                </a:solidFill>
                <a:latin typeface="Caviar Dreams" panose="020B0402020204020504" pitchFamily="34" charset="0"/>
              </a:rPr>
              <a:t> </a:t>
            </a:r>
            <a:r>
              <a:rPr lang="fr-FR" sz="2100" dirty="0" smtClean="0">
                <a:solidFill>
                  <a:schemeClr val="bg1">
                    <a:lumMod val="50000"/>
                  </a:schemeClr>
                </a:solidFill>
                <a:latin typeface="Caviar Dreams" panose="020B0402020204020504" pitchFamily="34" charset="0"/>
              </a:rPr>
              <a:t>A l’écoute et spontanée, j’ai su développer grâce à mon expérience dans la restauration, les notions de rigueur, de rapidité et de professionnalisme.</a:t>
            </a:r>
          </a:p>
          <a:p>
            <a:pPr>
              <a:lnSpc>
                <a:spcPct val="110000"/>
              </a:lnSpc>
              <a:buFont typeface="Wingdings" panose="05000000000000000000" pitchFamily="2" charset="2"/>
              <a:buChar char="v"/>
            </a:pPr>
            <a:r>
              <a:rPr lang="fr-FR" sz="2100" b="1" u="sng" dirty="0" smtClean="0">
                <a:solidFill>
                  <a:srgbClr val="C90D2C"/>
                </a:solidFill>
                <a:latin typeface="Caviar Dreams" panose="020B0402020204020504" pitchFamily="34" charset="0"/>
              </a:rPr>
              <a:t>Elora Bretaud :</a:t>
            </a:r>
            <a:r>
              <a:rPr lang="fr-FR" sz="2100" b="1" dirty="0" smtClean="0">
                <a:solidFill>
                  <a:srgbClr val="C90D2C"/>
                </a:solidFill>
                <a:latin typeface="Caviar Dreams" panose="020B0402020204020504" pitchFamily="34" charset="0"/>
              </a:rPr>
              <a:t> </a:t>
            </a:r>
            <a:r>
              <a:rPr lang="fr-FR" sz="2100" dirty="0" smtClean="0">
                <a:solidFill>
                  <a:schemeClr val="bg1">
                    <a:lumMod val="50000"/>
                  </a:schemeClr>
                </a:solidFill>
                <a:latin typeface="Caviar Dreams" panose="020B0402020204020504" pitchFamily="34" charset="0"/>
              </a:rPr>
              <a:t>Créative et ouverte d’esprit, j’ai déjà participé à la création et à la communication d’évènements. </a:t>
            </a:r>
          </a:p>
          <a:p>
            <a:pPr>
              <a:lnSpc>
                <a:spcPct val="110000"/>
              </a:lnSpc>
              <a:buFont typeface="Wingdings" panose="05000000000000000000" pitchFamily="2" charset="2"/>
              <a:buChar char="v"/>
            </a:pPr>
            <a:r>
              <a:rPr lang="fr-FR" sz="2100" b="1" u="sng" dirty="0" smtClean="0">
                <a:solidFill>
                  <a:srgbClr val="C90D2C"/>
                </a:solidFill>
                <a:latin typeface="Caviar Dreams" panose="020B0402020204020504" pitchFamily="34" charset="0"/>
              </a:rPr>
              <a:t>Maurine Gaillard:</a:t>
            </a:r>
            <a:r>
              <a:rPr lang="fr-FR" sz="2100" b="1" dirty="0" smtClean="0">
                <a:solidFill>
                  <a:srgbClr val="C90D2C"/>
                </a:solidFill>
                <a:latin typeface="Caviar Dreams" panose="020B0402020204020504" pitchFamily="34" charset="0"/>
              </a:rPr>
              <a:t> </a:t>
            </a:r>
            <a:r>
              <a:rPr lang="fr-FR" sz="2100" dirty="0" smtClean="0">
                <a:solidFill>
                  <a:schemeClr val="bg1">
                    <a:lumMod val="50000"/>
                  </a:schemeClr>
                </a:solidFill>
                <a:latin typeface="Caviar Dreams" panose="020B0402020204020504" pitchFamily="34" charset="0"/>
              </a:rPr>
              <a:t>De nature curieuse, j’apprends actuellement à développer un bon sens du relationnel. Je maîtrise particulièrement les réseaux sociaux. </a:t>
            </a:r>
          </a:p>
          <a:p>
            <a:pPr>
              <a:lnSpc>
                <a:spcPct val="110000"/>
              </a:lnSpc>
              <a:buFont typeface="Wingdings" panose="05000000000000000000" pitchFamily="2" charset="2"/>
              <a:buChar char="v"/>
            </a:pPr>
            <a:r>
              <a:rPr lang="fr-FR" sz="2100" b="1" u="sng" dirty="0" smtClean="0">
                <a:solidFill>
                  <a:srgbClr val="C90D2C"/>
                </a:solidFill>
                <a:latin typeface="Caviar Dreams" panose="020B0402020204020504" pitchFamily="34" charset="0"/>
              </a:rPr>
              <a:t>Charlène Bullock :</a:t>
            </a:r>
            <a:r>
              <a:rPr lang="fr-FR" sz="2100" b="1" dirty="0" smtClean="0">
                <a:solidFill>
                  <a:srgbClr val="C90D2C"/>
                </a:solidFill>
                <a:latin typeface="Caviar Dreams" panose="020B0402020204020504" pitchFamily="34" charset="0"/>
              </a:rPr>
              <a:t> </a:t>
            </a:r>
            <a:r>
              <a:rPr lang="fr-FR" sz="2100" dirty="0" smtClean="0">
                <a:solidFill>
                  <a:schemeClr val="bg1">
                    <a:lumMod val="50000"/>
                  </a:schemeClr>
                </a:solidFill>
                <a:latin typeface="Caviar Dreams" panose="020B0402020204020504" pitchFamily="34" charset="0"/>
              </a:rPr>
              <a:t>Ouverte d’esprit, dynamique et soucieuse du détail, j’ai l’expérience de la vente et de la relation client qui me permet de mener à bien un projet de communication. </a:t>
            </a:r>
            <a:endParaRPr lang="fr-FR" sz="2100" dirty="0">
              <a:solidFill>
                <a:schemeClr val="bg1">
                  <a:lumMod val="50000"/>
                </a:schemeClr>
              </a:solidFill>
              <a:latin typeface="Caviar Dreams" panose="020B0402020204020504" pitchFamily="34" charset="0"/>
            </a:endParaRPr>
          </a:p>
        </p:txBody>
      </p:sp>
    </p:spTree>
    <p:extLst>
      <p:ext uri="{BB962C8B-B14F-4D97-AF65-F5344CB8AC3E}">
        <p14:creationId xmlns:p14="http://schemas.microsoft.com/office/powerpoint/2010/main" val="30354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566" y="235131"/>
            <a:ext cx="11861074" cy="770710"/>
          </a:xfrm>
          <a:solidFill>
            <a:schemeClr val="accent6">
              <a:lumMod val="60000"/>
              <a:lumOff val="40000"/>
            </a:schemeClr>
          </a:solidFill>
        </p:spPr>
        <p:txBody>
          <a:bodyPr>
            <a:normAutofit/>
          </a:bodyPr>
          <a:lstStyle/>
          <a:p>
            <a:pPr algn="ctr"/>
            <a:r>
              <a:rPr lang="fr-FR" sz="4800" dirty="0" smtClean="0">
                <a:solidFill>
                  <a:schemeClr val="bg1"/>
                </a:solidFill>
                <a:latin typeface="Caviar Dreams" panose="020B0402020204020504" pitchFamily="34" charset="0"/>
              </a:rPr>
              <a:t>BRIEF POUR LE CLIENT : BISTRO LYLY</a:t>
            </a:r>
            <a:endParaRPr lang="fr-FR" sz="4800" dirty="0">
              <a:solidFill>
                <a:schemeClr val="bg1"/>
              </a:solidFill>
              <a:latin typeface="Caviar Dreams" panose="020B0402020204020504" pitchFamily="34" charset="0"/>
            </a:endParaRPr>
          </a:p>
        </p:txBody>
      </p:sp>
      <p:sp>
        <p:nvSpPr>
          <p:cNvPr id="3" name="Espace réservé du contenu 2"/>
          <p:cNvSpPr>
            <a:spLocks noGrp="1"/>
          </p:cNvSpPr>
          <p:nvPr>
            <p:ph idx="1"/>
          </p:nvPr>
        </p:nvSpPr>
        <p:spPr>
          <a:xfrm>
            <a:off x="838200" y="1162594"/>
            <a:ext cx="10515600" cy="5525589"/>
          </a:xfrm>
        </p:spPr>
        <p:txBody>
          <a:bodyPr>
            <a:normAutofit fontScale="62500" lnSpcReduction="20000"/>
          </a:bodyPr>
          <a:lstStyle/>
          <a:p>
            <a:pPr marL="0" indent="0">
              <a:buNone/>
            </a:pPr>
            <a:r>
              <a:rPr lang="fr-FR" sz="2500" b="1" u="sng" dirty="0">
                <a:solidFill>
                  <a:srgbClr val="C90D2C"/>
                </a:solidFill>
                <a:latin typeface="Caviar Dreams" panose="020B0402020204020504" pitchFamily="34" charset="0"/>
              </a:rPr>
              <a:t>Les objectifs marketing/communication : </a:t>
            </a:r>
            <a:endParaRPr lang="fr-FR" sz="2500" dirty="0">
              <a:solidFill>
                <a:srgbClr val="C90D2C"/>
              </a:solidFill>
              <a:latin typeface="Caviar Dreams" panose="020B0402020204020504" pitchFamily="34" charset="0"/>
            </a:endParaRPr>
          </a:p>
          <a:p>
            <a:pPr lvl="0"/>
            <a:r>
              <a:rPr lang="fr-FR" sz="2500" dirty="0">
                <a:solidFill>
                  <a:schemeClr val="bg2">
                    <a:lumMod val="50000"/>
                  </a:schemeClr>
                </a:solidFill>
                <a:latin typeface="Caviar Dreams" panose="020B0402020204020504" pitchFamily="34" charset="0"/>
              </a:rPr>
              <a:t>Augmenter la notoriété du restaurant </a:t>
            </a:r>
          </a:p>
          <a:p>
            <a:pPr lvl="0"/>
            <a:r>
              <a:rPr lang="fr-FR" sz="2500" dirty="0">
                <a:solidFill>
                  <a:schemeClr val="bg2">
                    <a:lumMod val="50000"/>
                  </a:schemeClr>
                </a:solidFill>
                <a:latin typeface="Caviar Dreams" panose="020B0402020204020504" pitchFamily="34" charset="0"/>
              </a:rPr>
              <a:t>Améliorer l’image du restaurant </a:t>
            </a:r>
          </a:p>
          <a:p>
            <a:pPr lvl="0"/>
            <a:r>
              <a:rPr lang="fr-FR" sz="2500" dirty="0">
                <a:solidFill>
                  <a:schemeClr val="bg2">
                    <a:lumMod val="50000"/>
                  </a:schemeClr>
                </a:solidFill>
                <a:latin typeface="Caviar Dreams" panose="020B0402020204020504" pitchFamily="34" charset="0"/>
              </a:rPr>
              <a:t>Augmenter la communication concernant les événements </a:t>
            </a:r>
          </a:p>
          <a:p>
            <a:pPr marL="0" indent="0">
              <a:buNone/>
            </a:pPr>
            <a:r>
              <a:rPr lang="fr-FR" sz="2500" b="1" u="sng" dirty="0">
                <a:solidFill>
                  <a:srgbClr val="C90D2C"/>
                </a:solidFill>
                <a:latin typeface="Caviar Dreams" panose="020B0402020204020504" pitchFamily="34" charset="0"/>
              </a:rPr>
              <a:t>La population ciblée : </a:t>
            </a:r>
            <a:endParaRPr lang="fr-FR" sz="2500" dirty="0">
              <a:solidFill>
                <a:srgbClr val="C90D2C"/>
              </a:solidFill>
              <a:latin typeface="Caviar Dreams" panose="020B0402020204020504" pitchFamily="34" charset="0"/>
            </a:endParaRPr>
          </a:p>
          <a:p>
            <a:r>
              <a:rPr lang="fr-FR" sz="2500" dirty="0">
                <a:solidFill>
                  <a:schemeClr val="bg2">
                    <a:lumMod val="50000"/>
                  </a:schemeClr>
                </a:solidFill>
                <a:latin typeface="Caviar Dreams" panose="020B0402020204020504" pitchFamily="34" charset="0"/>
              </a:rPr>
              <a:t>Travailleurs et personnes âgées (en semaine) et familles (le week-end) </a:t>
            </a:r>
          </a:p>
          <a:p>
            <a:pPr marL="0" indent="0">
              <a:buNone/>
            </a:pPr>
            <a:r>
              <a:rPr lang="fr-FR" sz="2500" b="1" u="sng" dirty="0">
                <a:solidFill>
                  <a:srgbClr val="C90D2C"/>
                </a:solidFill>
                <a:latin typeface="Caviar Dreams" panose="020B0402020204020504" pitchFamily="34" charset="0"/>
              </a:rPr>
              <a:t>Positionnement, le « + produit » :</a:t>
            </a:r>
            <a:r>
              <a:rPr lang="fr-FR" sz="2500" b="1" dirty="0">
                <a:solidFill>
                  <a:srgbClr val="C90D2C"/>
                </a:solidFill>
                <a:latin typeface="Caviar Dreams" panose="020B0402020204020504" pitchFamily="34" charset="0"/>
              </a:rPr>
              <a:t> </a:t>
            </a:r>
            <a:endParaRPr lang="fr-FR" sz="2500" dirty="0">
              <a:solidFill>
                <a:srgbClr val="C90D2C"/>
              </a:solidFill>
              <a:latin typeface="Caviar Dreams" panose="020B0402020204020504" pitchFamily="34" charset="0"/>
            </a:endParaRPr>
          </a:p>
          <a:p>
            <a:r>
              <a:rPr lang="fr-FR" sz="2500" dirty="0">
                <a:solidFill>
                  <a:schemeClr val="bg2">
                    <a:lumMod val="50000"/>
                  </a:schemeClr>
                </a:solidFill>
                <a:latin typeface="Caviar Dreams" panose="020B0402020204020504" pitchFamily="34" charset="0"/>
              </a:rPr>
              <a:t>Bio/produits locaux/frais/convivialité/qualité/simplicité</a:t>
            </a:r>
          </a:p>
          <a:p>
            <a:pPr marL="0" indent="0">
              <a:buNone/>
            </a:pPr>
            <a:r>
              <a:rPr lang="fr-FR" sz="2500" b="1" u="sng" dirty="0">
                <a:solidFill>
                  <a:srgbClr val="C90D2C"/>
                </a:solidFill>
                <a:latin typeface="Caviar Dreams" panose="020B0402020204020504" pitchFamily="34" charset="0"/>
              </a:rPr>
              <a:t>Le « fait nouveau » </a:t>
            </a:r>
            <a:endParaRPr lang="fr-FR" sz="2500" dirty="0">
              <a:solidFill>
                <a:srgbClr val="C90D2C"/>
              </a:solidFill>
              <a:latin typeface="Caviar Dreams" panose="020B0402020204020504" pitchFamily="34" charset="0"/>
            </a:endParaRPr>
          </a:p>
          <a:p>
            <a:r>
              <a:rPr lang="fr-FR" sz="2500" dirty="0">
                <a:solidFill>
                  <a:schemeClr val="bg2">
                    <a:lumMod val="50000"/>
                  </a:schemeClr>
                </a:solidFill>
                <a:latin typeface="Caviar Dreams" panose="020B0402020204020504" pitchFamily="34" charset="0"/>
              </a:rPr>
              <a:t>Mis en place d’événements tels que les anniversaires, mariages </a:t>
            </a:r>
          </a:p>
          <a:p>
            <a:pPr marL="0" indent="0">
              <a:buNone/>
            </a:pPr>
            <a:r>
              <a:rPr lang="fr-FR" sz="2500" b="1" u="sng" dirty="0">
                <a:solidFill>
                  <a:srgbClr val="C90D2C"/>
                </a:solidFill>
                <a:latin typeface="Caviar Dreams" panose="020B0402020204020504" pitchFamily="34" charset="0"/>
              </a:rPr>
              <a:t>Problème à résoudre</a:t>
            </a:r>
            <a:endParaRPr lang="fr-FR" sz="2500" dirty="0">
              <a:solidFill>
                <a:srgbClr val="C90D2C"/>
              </a:solidFill>
              <a:latin typeface="Caviar Dreams" panose="020B0402020204020504" pitchFamily="34" charset="0"/>
            </a:endParaRPr>
          </a:p>
          <a:p>
            <a:r>
              <a:rPr lang="fr-FR" sz="2500" dirty="0">
                <a:solidFill>
                  <a:schemeClr val="bg2">
                    <a:lumMod val="50000"/>
                  </a:schemeClr>
                </a:solidFill>
                <a:latin typeface="Caviar Dreams" panose="020B0402020204020504" pitchFamily="34" charset="0"/>
              </a:rPr>
              <a:t>Référencier le restaurant sur Google lorsque les clients recherchent « événement, salle pour soirée/mariage » et supprimer l’ancienne page Google liée à l’ancien propriétaire du restaurant</a:t>
            </a:r>
          </a:p>
          <a:p>
            <a:pPr marL="0" indent="0">
              <a:buNone/>
            </a:pPr>
            <a:r>
              <a:rPr lang="fr-FR" sz="2500" b="1" u="sng" dirty="0">
                <a:solidFill>
                  <a:srgbClr val="C90D2C"/>
                </a:solidFill>
                <a:latin typeface="Caviar Dreams" panose="020B0402020204020504" pitchFamily="34" charset="0"/>
              </a:rPr>
              <a:t>Ce que les gens doivent se dire après la communication </a:t>
            </a:r>
            <a:endParaRPr lang="fr-FR" sz="2500" dirty="0">
              <a:solidFill>
                <a:srgbClr val="C90D2C"/>
              </a:solidFill>
              <a:latin typeface="Caviar Dreams" panose="020B0402020204020504" pitchFamily="34" charset="0"/>
            </a:endParaRPr>
          </a:p>
          <a:p>
            <a:r>
              <a:rPr lang="fr-FR" sz="2500" dirty="0">
                <a:solidFill>
                  <a:schemeClr val="bg2">
                    <a:lumMod val="50000"/>
                  </a:schemeClr>
                </a:solidFill>
                <a:latin typeface="Caviar Dreams" panose="020B0402020204020504" pitchFamily="34" charset="0"/>
              </a:rPr>
              <a:t>Simple/Bon/Frais/Convivial/Bon endroit pour faire un événement </a:t>
            </a:r>
          </a:p>
          <a:p>
            <a:pPr marL="0" indent="0">
              <a:buNone/>
            </a:pPr>
            <a:r>
              <a:rPr lang="fr-FR" sz="2500" b="1" u="sng" dirty="0">
                <a:solidFill>
                  <a:srgbClr val="C90D2C"/>
                </a:solidFill>
                <a:latin typeface="Caviar Dreams" panose="020B0402020204020504" pitchFamily="34" charset="0"/>
              </a:rPr>
              <a:t>Travail demandé </a:t>
            </a:r>
            <a:endParaRPr lang="fr-FR" sz="2500" dirty="0">
              <a:solidFill>
                <a:srgbClr val="C90D2C"/>
              </a:solidFill>
              <a:latin typeface="Caviar Dreams" panose="020B0402020204020504" pitchFamily="34" charset="0"/>
            </a:endParaRPr>
          </a:p>
          <a:p>
            <a:pPr lvl="0"/>
            <a:r>
              <a:rPr lang="fr-FR" sz="2500" b="1" u="sng" dirty="0">
                <a:solidFill>
                  <a:schemeClr val="bg2">
                    <a:lumMod val="50000"/>
                  </a:schemeClr>
                </a:solidFill>
                <a:latin typeface="Caviar Dreams" panose="020B0402020204020504" pitchFamily="34" charset="0"/>
              </a:rPr>
              <a:t>Type de média :</a:t>
            </a:r>
            <a:r>
              <a:rPr lang="fr-FR" sz="2500" dirty="0">
                <a:solidFill>
                  <a:schemeClr val="bg2">
                    <a:lumMod val="50000"/>
                  </a:schemeClr>
                </a:solidFill>
                <a:latin typeface="Caviar Dreams" panose="020B0402020204020504" pitchFamily="34" charset="0"/>
              </a:rPr>
              <a:t> charte graphique, panneaux publicitaires, cartes de visites, site web</a:t>
            </a:r>
            <a:r>
              <a:rPr lang="fr-FR" sz="2500" dirty="0">
                <a:latin typeface="Caviar Dreams" panose="020B0402020204020504" pitchFamily="34" charset="0"/>
              </a:rPr>
              <a:t> </a:t>
            </a:r>
          </a:p>
          <a:p>
            <a:pPr lvl="0"/>
            <a:r>
              <a:rPr lang="fr-FR" sz="2500" b="1" u="sng" dirty="0">
                <a:solidFill>
                  <a:schemeClr val="bg2">
                    <a:lumMod val="50000"/>
                  </a:schemeClr>
                </a:solidFill>
                <a:latin typeface="Caviar Dreams" panose="020B0402020204020504" pitchFamily="34" charset="0"/>
              </a:rPr>
              <a:t>Budget :</a:t>
            </a:r>
            <a:r>
              <a:rPr lang="fr-FR" sz="2500" dirty="0">
                <a:solidFill>
                  <a:schemeClr val="bg2">
                    <a:lumMod val="50000"/>
                  </a:schemeClr>
                </a:solidFill>
                <a:latin typeface="Caviar Dreams" panose="020B0402020204020504" pitchFamily="34" charset="0"/>
              </a:rPr>
              <a:t> 1000 euros </a:t>
            </a:r>
            <a:endParaRPr lang="fr-FR" sz="2500" dirty="0" smtClean="0">
              <a:solidFill>
                <a:schemeClr val="bg2">
                  <a:lumMod val="50000"/>
                </a:schemeClr>
              </a:solidFill>
              <a:latin typeface="Caviar Dreams" panose="020B0402020204020504" pitchFamily="34" charset="0"/>
            </a:endParaRPr>
          </a:p>
          <a:p>
            <a:pPr lvl="0"/>
            <a:r>
              <a:rPr lang="fr-FR" sz="2500" b="1" u="sng" dirty="0" smtClean="0">
                <a:solidFill>
                  <a:schemeClr val="bg2">
                    <a:lumMod val="50000"/>
                  </a:schemeClr>
                </a:solidFill>
                <a:latin typeface="Caviar Dreams" panose="020B0402020204020504" pitchFamily="34" charset="0"/>
              </a:rPr>
              <a:t>Timing:</a:t>
            </a:r>
            <a:r>
              <a:rPr lang="fr-FR" sz="2500" dirty="0" smtClean="0">
                <a:solidFill>
                  <a:schemeClr val="bg2">
                    <a:lumMod val="50000"/>
                  </a:schemeClr>
                </a:solidFill>
                <a:latin typeface="Caviar Dreams" panose="020B0402020204020504" pitchFamily="34" charset="0"/>
              </a:rPr>
              <a:t> pas d’information là-dessus </a:t>
            </a:r>
            <a:endParaRPr lang="fr-FR" sz="2500" b="1" u="sng" dirty="0">
              <a:solidFill>
                <a:schemeClr val="bg2">
                  <a:lumMod val="50000"/>
                </a:schemeClr>
              </a:solidFill>
              <a:latin typeface="Caviar Dreams" panose="020B0402020204020504" pitchFamily="34" charset="0"/>
            </a:endParaRPr>
          </a:p>
          <a:p>
            <a:pPr marL="0" indent="0">
              <a:buNone/>
            </a:pP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01631">
            <a:off x="9079446" y="1377931"/>
            <a:ext cx="2368188" cy="2231267"/>
          </a:xfrm>
          <a:prstGeom prst="rect">
            <a:avLst/>
          </a:prstGeom>
        </p:spPr>
      </p:pic>
    </p:spTree>
    <p:extLst>
      <p:ext uri="{BB962C8B-B14F-4D97-AF65-F5344CB8AC3E}">
        <p14:creationId xmlns:p14="http://schemas.microsoft.com/office/powerpoint/2010/main" val="2244531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4653" y="234497"/>
            <a:ext cx="2614749" cy="719091"/>
          </a:xfrm>
          <a:solidFill>
            <a:schemeClr val="accent6">
              <a:lumMod val="60000"/>
              <a:lumOff val="40000"/>
            </a:schemeClr>
          </a:solidFill>
        </p:spPr>
        <p:txBody>
          <a:bodyPr>
            <a:normAutofit/>
          </a:bodyPr>
          <a:lstStyle/>
          <a:p>
            <a:pPr algn="ctr"/>
            <a:r>
              <a:rPr lang="fr-FR" sz="3600" dirty="0" smtClean="0">
                <a:solidFill>
                  <a:schemeClr val="bg1"/>
                </a:solidFill>
                <a:latin typeface="Caviar Dreams" panose="020B0402020204020504" pitchFamily="34" charset="0"/>
              </a:rPr>
              <a:t>PORTER</a:t>
            </a:r>
            <a:endParaRPr lang="fr-FR" sz="3600" dirty="0">
              <a:solidFill>
                <a:schemeClr val="bg1"/>
              </a:solidFill>
              <a:latin typeface="Caviar Dreams" panose="020B0402020204020504" pitchFamily="34" charset="0"/>
            </a:endParaRPr>
          </a:p>
        </p:txBody>
      </p:sp>
      <p:pic>
        <p:nvPicPr>
          <p:cNvPr id="3" name="Image 2"/>
          <p:cNvPicPr>
            <a:picLocks noChangeAspect="1"/>
          </p:cNvPicPr>
          <p:nvPr/>
        </p:nvPicPr>
        <p:blipFill>
          <a:blip r:embed="rId2"/>
          <a:stretch>
            <a:fillRect/>
          </a:stretch>
        </p:blipFill>
        <p:spPr>
          <a:xfrm>
            <a:off x="7272242" y="2048211"/>
            <a:ext cx="4353702" cy="4112722"/>
          </a:xfrm>
          <a:prstGeom prst="rect">
            <a:avLst/>
          </a:prstGeom>
        </p:spPr>
      </p:pic>
      <p:sp>
        <p:nvSpPr>
          <p:cNvPr id="4" name="Rectangle 3"/>
          <p:cNvSpPr/>
          <p:nvPr/>
        </p:nvSpPr>
        <p:spPr>
          <a:xfrm>
            <a:off x="5092630" y="3749039"/>
            <a:ext cx="1438799" cy="3555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FOURNISSEURS</a:t>
            </a:r>
            <a:endParaRPr lang="fr-FR" sz="1200" dirty="0"/>
          </a:p>
        </p:txBody>
      </p:sp>
      <p:sp>
        <p:nvSpPr>
          <p:cNvPr id="5" name="Rectangle 4"/>
          <p:cNvSpPr/>
          <p:nvPr/>
        </p:nvSpPr>
        <p:spPr>
          <a:xfrm>
            <a:off x="5210195" y="4310742"/>
            <a:ext cx="1203667" cy="3324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200" dirty="0" smtClean="0">
                <a:solidFill>
                  <a:schemeClr val="tx1"/>
                </a:solidFill>
              </a:rPr>
              <a:t>Pas de moyen de négociation</a:t>
            </a:r>
            <a:endParaRPr lang="fr-FR" sz="1200" dirty="0">
              <a:solidFill>
                <a:schemeClr val="tx1"/>
              </a:solidFill>
            </a:endParaRPr>
          </a:p>
        </p:txBody>
      </p:sp>
      <p:sp>
        <p:nvSpPr>
          <p:cNvPr id="6" name="ZoneTexte 5"/>
          <p:cNvSpPr txBox="1"/>
          <p:nvPr/>
        </p:nvSpPr>
        <p:spPr>
          <a:xfrm>
            <a:off x="561703" y="2179378"/>
            <a:ext cx="3487783" cy="4247317"/>
          </a:xfrm>
          <a:prstGeom prst="rect">
            <a:avLst/>
          </a:prstGeom>
          <a:noFill/>
        </p:spPr>
        <p:txBody>
          <a:bodyPr wrap="square" rtlCol="0">
            <a:spAutoFit/>
          </a:bodyPr>
          <a:lstStyle/>
          <a:p>
            <a:r>
              <a:rPr lang="fr-FR" b="1" u="sng" dirty="0" smtClean="0">
                <a:solidFill>
                  <a:srgbClr val="C90D2C"/>
                </a:solidFill>
                <a:latin typeface="Caviar Dreams" panose="020B0402020204020504" pitchFamily="34" charset="0"/>
              </a:rPr>
              <a:t>Les facteurs clés de succès :</a:t>
            </a:r>
          </a:p>
          <a:p>
            <a:endParaRPr lang="fr-FR" dirty="0" smtClean="0">
              <a:latin typeface="Caviar Dreams" panose="020B0402020204020504" pitchFamily="34" charset="0"/>
            </a:endParaRPr>
          </a:p>
          <a:p>
            <a:pPr marL="285750" indent="-285750">
              <a:buFont typeface="Wingdings" panose="05000000000000000000" pitchFamily="2" charset="2"/>
              <a:buChar char="v"/>
            </a:pPr>
            <a:r>
              <a:rPr lang="fr-FR" dirty="0" smtClean="0">
                <a:solidFill>
                  <a:schemeClr val="bg2">
                    <a:lumMod val="50000"/>
                  </a:schemeClr>
                </a:solidFill>
                <a:latin typeface="Caviar Dreams" panose="020B0402020204020504" pitchFamily="34" charset="0"/>
              </a:rPr>
              <a:t>Le plus produit : BIO, produits fais et de saison / le plus service : </a:t>
            </a:r>
            <a:r>
              <a:rPr lang="fr-FR" dirty="0">
                <a:solidFill>
                  <a:schemeClr val="bg2">
                    <a:lumMod val="50000"/>
                  </a:schemeClr>
                </a:solidFill>
                <a:latin typeface="Caviar Dreams" panose="020B0402020204020504" pitchFamily="34" charset="0"/>
              </a:rPr>
              <a:t>e</a:t>
            </a:r>
            <a:r>
              <a:rPr lang="fr-FR" dirty="0" smtClean="0">
                <a:solidFill>
                  <a:schemeClr val="bg2">
                    <a:lumMod val="50000"/>
                  </a:schemeClr>
                </a:solidFill>
                <a:latin typeface="Caviar Dreams" panose="020B0402020204020504" pitchFamily="34" charset="0"/>
              </a:rPr>
              <a:t>space enfants, terrasse… </a:t>
            </a:r>
          </a:p>
          <a:p>
            <a:pPr marL="285750" indent="-285750">
              <a:buFont typeface="Wingdings" panose="05000000000000000000" pitchFamily="2" charset="2"/>
              <a:buChar char="v"/>
            </a:pPr>
            <a:r>
              <a:rPr lang="fr-FR" dirty="0" smtClean="0">
                <a:solidFill>
                  <a:schemeClr val="bg2">
                    <a:lumMod val="50000"/>
                  </a:schemeClr>
                </a:solidFill>
                <a:latin typeface="Caviar Dreams" panose="020B0402020204020504" pitchFamily="34" charset="0"/>
              </a:rPr>
              <a:t>Conserver une politique de fidélisation, entretenir sa notoriété</a:t>
            </a:r>
          </a:p>
          <a:p>
            <a:pPr marL="285750" indent="-285750">
              <a:buFont typeface="Wingdings" panose="05000000000000000000" pitchFamily="2" charset="2"/>
              <a:buChar char="v"/>
            </a:pPr>
            <a:r>
              <a:rPr lang="fr-FR" dirty="0" smtClean="0">
                <a:solidFill>
                  <a:schemeClr val="bg2">
                    <a:lumMod val="50000"/>
                  </a:schemeClr>
                </a:solidFill>
                <a:latin typeface="Caviar Dreams" panose="020B0402020204020504" pitchFamily="34" charset="0"/>
              </a:rPr>
              <a:t>Relation commerciale efficace : </a:t>
            </a:r>
          </a:p>
          <a:p>
            <a:r>
              <a:rPr lang="fr-FR" dirty="0" smtClean="0">
                <a:solidFill>
                  <a:schemeClr val="bg2">
                    <a:lumMod val="50000"/>
                  </a:schemeClr>
                </a:solidFill>
                <a:latin typeface="Caviar Dreams" panose="020B0402020204020504" pitchFamily="34" charset="0"/>
              </a:rPr>
              <a:t>      relation centrée sur le client</a:t>
            </a:r>
          </a:p>
          <a:p>
            <a:pPr marL="285750" indent="-285750">
              <a:buFont typeface="Wingdings" panose="05000000000000000000" pitchFamily="2" charset="2"/>
              <a:buChar char="v"/>
            </a:pPr>
            <a:r>
              <a:rPr lang="fr-FR" dirty="0" smtClean="0">
                <a:solidFill>
                  <a:schemeClr val="bg2">
                    <a:lumMod val="50000"/>
                  </a:schemeClr>
                </a:solidFill>
                <a:latin typeface="Caviar Dreams" panose="020B0402020204020504" pitchFamily="34" charset="0"/>
              </a:rPr>
              <a:t>Garder un bon rapport qualité prix</a:t>
            </a:r>
            <a:endParaRPr lang="fr-FR" dirty="0">
              <a:solidFill>
                <a:schemeClr val="bg2">
                  <a:lumMod val="50000"/>
                </a:schemeClr>
              </a:solidFill>
              <a:latin typeface="Caviar Dreams" panose="020B0402020204020504" pitchFamily="34" charset="0"/>
            </a:endParaRPr>
          </a:p>
        </p:txBody>
      </p:sp>
    </p:spTree>
    <p:extLst>
      <p:ext uri="{BB962C8B-B14F-4D97-AF65-F5344CB8AC3E}">
        <p14:creationId xmlns:p14="http://schemas.microsoft.com/office/powerpoint/2010/main" val="1569750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67041627"/>
              </p:ext>
            </p:extLst>
          </p:nvPr>
        </p:nvGraphicFramePr>
        <p:xfrm>
          <a:off x="117566" y="965278"/>
          <a:ext cx="12004760" cy="5799944"/>
        </p:xfrm>
        <a:graphic>
          <a:graphicData uri="http://schemas.openxmlformats.org/drawingml/2006/table">
            <a:tbl>
              <a:tblPr firstRow="1" bandRow="1">
                <a:tableStyleId>{93296810-A885-4BE3-A3E7-6D5BEEA58F35}</a:tableStyleId>
              </a:tblPr>
              <a:tblGrid>
                <a:gridCol w="1604328">
                  <a:extLst>
                    <a:ext uri="{9D8B030D-6E8A-4147-A177-3AD203B41FA5}">
                      <a16:colId xmlns:a16="http://schemas.microsoft.com/office/drawing/2014/main" val="2617276120"/>
                    </a:ext>
                  </a:extLst>
                </a:gridCol>
                <a:gridCol w="5794925">
                  <a:extLst>
                    <a:ext uri="{9D8B030D-6E8A-4147-A177-3AD203B41FA5}">
                      <a16:colId xmlns:a16="http://schemas.microsoft.com/office/drawing/2014/main" val="2838163335"/>
                    </a:ext>
                  </a:extLst>
                </a:gridCol>
                <a:gridCol w="4605507">
                  <a:extLst>
                    <a:ext uri="{9D8B030D-6E8A-4147-A177-3AD203B41FA5}">
                      <a16:colId xmlns:a16="http://schemas.microsoft.com/office/drawing/2014/main" val="2204867547"/>
                    </a:ext>
                  </a:extLst>
                </a:gridCol>
              </a:tblGrid>
              <a:tr h="366657">
                <a:tc>
                  <a:txBody>
                    <a:bodyPr/>
                    <a:lstStyle/>
                    <a:p>
                      <a:pPr algn="ctr"/>
                      <a:r>
                        <a:rPr lang="fr-FR" sz="1400" dirty="0" smtClean="0">
                          <a:latin typeface="Caviar Dreams" panose="020B0402020204020504" pitchFamily="34" charset="0"/>
                        </a:rPr>
                        <a:t>Analyse</a:t>
                      </a:r>
                      <a:r>
                        <a:rPr lang="fr-FR" sz="1400" baseline="0" dirty="0" smtClean="0">
                          <a:latin typeface="Caviar Dreams" panose="020B0402020204020504" pitchFamily="34" charset="0"/>
                        </a:rPr>
                        <a:t> Pestel</a:t>
                      </a:r>
                      <a:endParaRPr lang="fr-FR" sz="1400" dirty="0">
                        <a:latin typeface="Caviar Dreams" panose="020B0402020204020504" pitchFamily="34" charset="0"/>
                      </a:endParaRPr>
                    </a:p>
                  </a:txBody>
                  <a:tcPr marL="48928" marR="48928" marT="24465" marB="24465">
                    <a:solidFill>
                      <a:srgbClr val="C90D2C"/>
                    </a:solidFill>
                  </a:tcPr>
                </a:tc>
                <a:tc>
                  <a:txBody>
                    <a:bodyPr/>
                    <a:lstStyle/>
                    <a:p>
                      <a:pPr algn="ctr"/>
                      <a:r>
                        <a:rPr lang="fr-FR" sz="1400" dirty="0" smtClean="0">
                          <a:latin typeface="Caviar Dreams" panose="020B0402020204020504" pitchFamily="34" charset="0"/>
                        </a:rPr>
                        <a:t>Opportunités</a:t>
                      </a:r>
                      <a:endParaRPr lang="fr-FR" sz="1400" dirty="0">
                        <a:latin typeface="Caviar Dreams" panose="020B0402020204020504" pitchFamily="34" charset="0"/>
                      </a:endParaRPr>
                    </a:p>
                  </a:txBody>
                  <a:tcPr marL="48928" marR="48928" marT="24465" marB="24465">
                    <a:solidFill>
                      <a:srgbClr val="C90D2C"/>
                    </a:solidFill>
                  </a:tcPr>
                </a:tc>
                <a:tc>
                  <a:txBody>
                    <a:bodyPr/>
                    <a:lstStyle/>
                    <a:p>
                      <a:pPr algn="ctr"/>
                      <a:r>
                        <a:rPr lang="fr-FR" sz="1400" dirty="0" smtClean="0">
                          <a:latin typeface="Caviar Dreams" panose="020B0402020204020504" pitchFamily="34" charset="0"/>
                        </a:rPr>
                        <a:t>Menaces</a:t>
                      </a:r>
                      <a:endParaRPr lang="fr-FR" sz="1000" dirty="0">
                        <a:latin typeface="Caviar Dreams" panose="020B0402020204020504" pitchFamily="34" charset="0"/>
                      </a:endParaRPr>
                    </a:p>
                  </a:txBody>
                  <a:tcPr marL="48928" marR="48928" marT="24465" marB="24465">
                    <a:solidFill>
                      <a:srgbClr val="C90D2C"/>
                    </a:solidFill>
                  </a:tcPr>
                </a:tc>
                <a:extLst>
                  <a:ext uri="{0D108BD9-81ED-4DB2-BD59-A6C34878D82A}">
                    <a16:rowId xmlns:a16="http://schemas.microsoft.com/office/drawing/2014/main" val="495183729"/>
                  </a:ext>
                </a:extLst>
              </a:tr>
              <a:tr h="314283">
                <a:tc>
                  <a:txBody>
                    <a:bodyPr/>
                    <a:lstStyle/>
                    <a:p>
                      <a:r>
                        <a:rPr lang="fr-FR" sz="1100" b="1" dirty="0" smtClean="0">
                          <a:solidFill>
                            <a:schemeClr val="accent3">
                              <a:lumMod val="50000"/>
                            </a:schemeClr>
                          </a:solidFill>
                          <a:latin typeface="Caviar Dreams" panose="020B0402020204020504" pitchFamily="34" charset="0"/>
                        </a:rPr>
                        <a:t>Politique</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latin typeface="+mn-lt"/>
                        </a:rPr>
                        <a:t>*Aide à l’embauche de nouveaux</a:t>
                      </a:r>
                      <a:r>
                        <a:rPr lang="fr-FR" sz="1200" b="1" baseline="0" dirty="0" smtClean="0">
                          <a:solidFill>
                            <a:schemeClr val="accent3">
                              <a:lumMod val="50000"/>
                            </a:schemeClr>
                          </a:solidFill>
                          <a:latin typeface="+mn-lt"/>
                        </a:rPr>
                        <a:t> salariés</a:t>
                      </a:r>
                      <a:endParaRPr lang="fr-FR" sz="1200" b="1" dirty="0">
                        <a:solidFill>
                          <a:schemeClr val="accent3">
                            <a:lumMod val="50000"/>
                          </a:schemeClr>
                        </a:solidFill>
                        <a:latin typeface="+mn-lt"/>
                      </a:endParaRPr>
                    </a:p>
                  </a:txBody>
                  <a:tcPr marL="48928" marR="48928" marT="24465" marB="24465"/>
                </a:tc>
                <a:tc>
                  <a:txBody>
                    <a:bodyPr/>
                    <a:lstStyle/>
                    <a:p>
                      <a:pPr algn="l"/>
                      <a:r>
                        <a:rPr lang="fr-FR" sz="1200" b="1" dirty="0" smtClean="0">
                          <a:solidFill>
                            <a:schemeClr val="accent3">
                              <a:lumMod val="50000"/>
                            </a:schemeClr>
                          </a:solidFill>
                        </a:rPr>
                        <a:t>*Peu d’aides et de subventions</a:t>
                      </a:r>
                      <a:r>
                        <a:rPr lang="fr-FR" sz="1200" b="1" baseline="0" dirty="0" smtClean="0">
                          <a:solidFill>
                            <a:schemeClr val="accent3">
                              <a:lumMod val="50000"/>
                            </a:schemeClr>
                          </a:solidFill>
                        </a:rPr>
                        <a:t> au niveau politique</a:t>
                      </a:r>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144005972"/>
                  </a:ext>
                </a:extLst>
              </a:tr>
              <a:tr h="1580307">
                <a:tc>
                  <a:txBody>
                    <a:bodyPr/>
                    <a:lstStyle/>
                    <a:p>
                      <a:r>
                        <a:rPr lang="fr-FR" sz="1100" b="1" dirty="0" smtClean="0">
                          <a:solidFill>
                            <a:schemeClr val="accent3">
                              <a:lumMod val="50000"/>
                            </a:schemeClr>
                          </a:solidFill>
                          <a:latin typeface="Caviar Dreams" panose="020B0402020204020504" pitchFamily="34" charset="0"/>
                        </a:rPr>
                        <a:t>Economique</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rPr>
                        <a:t>*</a:t>
                      </a:r>
                      <a:r>
                        <a:rPr lang="fr-FR" sz="1200" b="1" dirty="0" smtClean="0">
                          <a:solidFill>
                            <a:schemeClr val="accent3">
                              <a:lumMod val="50000"/>
                            </a:schemeClr>
                          </a:solidFill>
                          <a:latin typeface="+mn-lt"/>
                        </a:rPr>
                        <a:t>Forte demande</a:t>
                      </a:r>
                      <a:r>
                        <a:rPr lang="fr-FR" sz="1200" b="1" baseline="0" dirty="0" smtClean="0">
                          <a:solidFill>
                            <a:schemeClr val="accent3">
                              <a:lumMod val="50000"/>
                            </a:schemeClr>
                          </a:solidFill>
                          <a:latin typeface="+mn-lt"/>
                        </a:rPr>
                        <a:t> sur le marché global</a:t>
                      </a:r>
                    </a:p>
                    <a:p>
                      <a:r>
                        <a:rPr lang="fr-FR" sz="1200" b="1" baseline="0" dirty="0" smtClean="0">
                          <a:solidFill>
                            <a:schemeClr val="accent3">
                              <a:lumMod val="50000"/>
                            </a:schemeClr>
                          </a:solidFill>
                          <a:latin typeface="+mn-lt"/>
                        </a:rPr>
                        <a:t>*Zone de chalandise: environ 22,5% de la population est située entre 60 et 74 ans</a:t>
                      </a:r>
                    </a:p>
                    <a:p>
                      <a:r>
                        <a:rPr lang="fr-FR" sz="1200" b="1" baseline="0" dirty="0" smtClean="0">
                          <a:solidFill>
                            <a:schemeClr val="accent3">
                              <a:lumMod val="50000"/>
                            </a:schemeClr>
                          </a:solidFill>
                          <a:latin typeface="+mn-lt"/>
                        </a:rPr>
                        <a:t>22,6% de la population est située entre 45 et 59 ans</a:t>
                      </a:r>
                    </a:p>
                    <a:p>
                      <a:r>
                        <a:rPr lang="fr-FR" sz="1200" b="1" baseline="0" dirty="0" smtClean="0">
                          <a:solidFill>
                            <a:schemeClr val="accent3">
                              <a:lumMod val="50000"/>
                            </a:schemeClr>
                          </a:solidFill>
                          <a:latin typeface="+mn-lt"/>
                        </a:rPr>
                        <a:t>35,2% des familles sont des couples avec des enfants </a:t>
                      </a:r>
                    </a:p>
                    <a:p>
                      <a:r>
                        <a:rPr lang="fr-FR" sz="1200" b="1" baseline="0" dirty="0" smtClean="0">
                          <a:solidFill>
                            <a:schemeClr val="accent3">
                              <a:lumMod val="50000"/>
                            </a:schemeClr>
                          </a:solidFill>
                          <a:latin typeface="+mn-lt"/>
                        </a:rPr>
                        <a:t>87,3% de la population est active </a:t>
                      </a:r>
                    </a:p>
                    <a:p>
                      <a:r>
                        <a:rPr lang="fr-FR" sz="1200" b="1" baseline="0" dirty="0" smtClean="0">
                          <a:solidFill>
                            <a:schemeClr val="accent3">
                              <a:lumMod val="50000"/>
                            </a:schemeClr>
                          </a:solidFill>
                          <a:latin typeface="+mn-lt"/>
                        </a:rPr>
                        <a:t>Il y a 1187 employés à Angoulins</a:t>
                      </a:r>
                    </a:p>
                    <a:p>
                      <a:r>
                        <a:rPr lang="fr-FR" sz="1200" b="1" baseline="0" dirty="0" smtClean="0">
                          <a:solidFill>
                            <a:schemeClr val="accent3">
                              <a:lumMod val="50000"/>
                            </a:schemeClr>
                          </a:solidFill>
                          <a:latin typeface="+mn-lt"/>
                        </a:rPr>
                        <a:t>-&gt; c’est une opportunité puisque la population adulte active et les familles sont susceptible d’aller manger au restaurant régulièrement.</a:t>
                      </a:r>
                      <a:endParaRPr lang="fr-FR" sz="1200" b="1" dirty="0">
                        <a:solidFill>
                          <a:schemeClr val="accent3">
                            <a:lumMod val="50000"/>
                          </a:schemeClr>
                        </a:solidFill>
                        <a:latin typeface="+mn-lt"/>
                      </a:endParaRPr>
                    </a:p>
                  </a:txBody>
                  <a:tcPr marL="48928" marR="48928" marT="24465" marB="24465"/>
                </a:tc>
                <a:tc>
                  <a:txBody>
                    <a:bodyPr/>
                    <a:lstStyle/>
                    <a:p>
                      <a:pPr algn="l"/>
                      <a:endParaRPr lang="fr-FR" sz="1200" b="1" dirty="0" smtClean="0">
                        <a:solidFill>
                          <a:schemeClr val="accent3">
                            <a:lumMod val="50000"/>
                          </a:schemeClr>
                        </a:solidFill>
                      </a:endParaRPr>
                    </a:p>
                    <a:p>
                      <a:pPr algn="l"/>
                      <a:endParaRPr lang="fr-FR" sz="1200" b="1" dirty="0" smtClean="0">
                        <a:solidFill>
                          <a:schemeClr val="accent3">
                            <a:lumMod val="50000"/>
                          </a:schemeClr>
                        </a:solidFill>
                      </a:endParaRPr>
                    </a:p>
                    <a:p>
                      <a:pPr algn="l"/>
                      <a:endParaRPr lang="fr-FR" sz="1200" b="1" dirty="0" smtClean="0">
                        <a:solidFill>
                          <a:schemeClr val="accent3">
                            <a:lumMod val="50000"/>
                          </a:schemeClr>
                        </a:solidFill>
                      </a:endParaRPr>
                    </a:p>
                    <a:p>
                      <a:pPr algn="l"/>
                      <a:r>
                        <a:rPr lang="fr-FR" sz="1200" b="1" dirty="0" smtClean="0">
                          <a:solidFill>
                            <a:schemeClr val="accent3">
                              <a:lumMod val="50000"/>
                            </a:schemeClr>
                          </a:solidFill>
                        </a:rPr>
                        <a:t>Pouvoir</a:t>
                      </a:r>
                      <a:r>
                        <a:rPr lang="fr-FR" sz="1200" b="1" baseline="0" dirty="0" smtClean="0">
                          <a:solidFill>
                            <a:schemeClr val="accent3">
                              <a:lumMod val="50000"/>
                            </a:schemeClr>
                          </a:solidFill>
                        </a:rPr>
                        <a:t> d’achat globalement en baisse depuis 50 ans selon L’INSEE</a:t>
                      </a:r>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4148507124"/>
                  </a:ext>
                </a:extLst>
              </a:tr>
              <a:tr h="951940">
                <a:tc>
                  <a:txBody>
                    <a:bodyPr/>
                    <a:lstStyle/>
                    <a:p>
                      <a:r>
                        <a:rPr lang="fr-FR" sz="1100" b="1" dirty="0" smtClean="0">
                          <a:solidFill>
                            <a:schemeClr val="accent3">
                              <a:lumMod val="50000"/>
                            </a:schemeClr>
                          </a:solidFill>
                          <a:latin typeface="Caviar Dreams" panose="020B0402020204020504" pitchFamily="34" charset="0"/>
                        </a:rPr>
                        <a:t>Sociologique</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rPr>
                        <a:t>Les mentalités change, évolution des habitudes alimentaires:</a:t>
                      </a:r>
                    </a:p>
                    <a:p>
                      <a:r>
                        <a:rPr lang="fr-FR" sz="1200" b="1" dirty="0" smtClean="0">
                          <a:solidFill>
                            <a:schemeClr val="accent3">
                              <a:lumMod val="50000"/>
                            </a:schemeClr>
                          </a:solidFill>
                        </a:rPr>
                        <a:t>Il faut</a:t>
                      </a:r>
                      <a:r>
                        <a:rPr lang="fr-FR" sz="1200" b="1" baseline="0" dirty="0" smtClean="0">
                          <a:solidFill>
                            <a:schemeClr val="accent3">
                              <a:lumMod val="50000"/>
                            </a:schemeClr>
                          </a:solidFill>
                        </a:rPr>
                        <a:t> manger bon équilibré. La mode est au bio, au produit frais, au produit d’origine française</a:t>
                      </a:r>
                      <a:endParaRPr lang="fr-FR" sz="1200" b="1" dirty="0">
                        <a:solidFill>
                          <a:schemeClr val="accent3">
                            <a:lumMod val="50000"/>
                          </a:schemeClr>
                        </a:solidFill>
                      </a:endParaRPr>
                    </a:p>
                  </a:txBody>
                  <a:tcPr marL="48928" marR="48928" marT="24465" marB="24465"/>
                </a:tc>
                <a:tc>
                  <a:txBody>
                    <a:bodyPr/>
                    <a:lstStyle/>
                    <a:p>
                      <a:pPr algn="l"/>
                      <a:r>
                        <a:rPr lang="fr-FR" sz="1200" b="1" dirty="0" smtClean="0">
                          <a:solidFill>
                            <a:schemeClr val="accent3">
                              <a:lumMod val="50000"/>
                            </a:schemeClr>
                          </a:solidFill>
                        </a:rPr>
                        <a:t>*Selon une étude de la QAPA,</a:t>
                      </a:r>
                      <a:r>
                        <a:rPr lang="fr-FR" sz="1200" b="1" baseline="0" dirty="0" smtClean="0">
                          <a:solidFill>
                            <a:schemeClr val="accent3">
                              <a:lumMod val="50000"/>
                            </a:schemeClr>
                          </a:solidFill>
                        </a:rPr>
                        <a:t> seul 4% des français qui travaillent, mangent au restaurant car ils ont en moyenne 30 minutes pour déjeuner. </a:t>
                      </a:r>
                    </a:p>
                    <a:p>
                      <a:pPr algn="l"/>
                      <a:r>
                        <a:rPr lang="fr-FR" sz="1200" b="1" baseline="0" dirty="0" smtClean="0">
                          <a:solidFill>
                            <a:schemeClr val="accent3">
                              <a:lumMod val="50000"/>
                            </a:schemeClr>
                          </a:solidFill>
                        </a:rPr>
                        <a:t>-&gt; il faudrait donc travailler sur la rapidité du service le midi.</a:t>
                      </a:r>
                    </a:p>
                    <a:p>
                      <a:pPr algn="l"/>
                      <a:r>
                        <a:rPr lang="fr-FR" sz="1200" b="1" baseline="0" dirty="0" smtClean="0">
                          <a:solidFill>
                            <a:schemeClr val="accent3">
                              <a:lumMod val="50000"/>
                            </a:schemeClr>
                          </a:solidFill>
                        </a:rPr>
                        <a:t>*Tendance de consommation = uber eats, livraison../les fastfoods et les boulangeries du fait de la rapidité concurrentielle</a:t>
                      </a:r>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97174417"/>
                  </a:ext>
                </a:extLst>
              </a:tr>
              <a:tr h="1247316">
                <a:tc>
                  <a:txBody>
                    <a:bodyPr/>
                    <a:lstStyle/>
                    <a:p>
                      <a:r>
                        <a:rPr lang="fr-FR" sz="1100" b="1" dirty="0" smtClean="0">
                          <a:solidFill>
                            <a:schemeClr val="accent3">
                              <a:lumMod val="50000"/>
                            </a:schemeClr>
                          </a:solidFill>
                          <a:latin typeface="Caviar Dreams" panose="020B0402020204020504" pitchFamily="34" charset="0"/>
                        </a:rPr>
                        <a:t>Technologique</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rPr>
                        <a:t>*Rapidité</a:t>
                      </a:r>
                      <a:r>
                        <a:rPr lang="fr-FR" sz="1200" b="1" baseline="0" dirty="0" smtClean="0">
                          <a:solidFill>
                            <a:schemeClr val="accent3">
                              <a:lumMod val="50000"/>
                            </a:schemeClr>
                          </a:solidFill>
                        </a:rPr>
                        <a:t> d’encaissement, paiements sécurisés</a:t>
                      </a:r>
                    </a:p>
                    <a:p>
                      <a:r>
                        <a:rPr lang="fr-FR" sz="1200" b="1" baseline="0" dirty="0" smtClean="0">
                          <a:solidFill>
                            <a:schemeClr val="accent3">
                              <a:lumMod val="50000"/>
                            </a:schemeClr>
                          </a:solidFill>
                        </a:rPr>
                        <a:t>*Contacte facile avec les fournisseurs, collègues via internet </a:t>
                      </a:r>
                    </a:p>
                    <a:p>
                      <a:r>
                        <a:rPr lang="fr-FR" sz="1200" b="1" baseline="0" dirty="0" smtClean="0">
                          <a:solidFill>
                            <a:schemeClr val="accent3">
                              <a:lumMod val="50000"/>
                            </a:schemeClr>
                          </a:solidFill>
                        </a:rPr>
                        <a:t>*Essor d’internet -&gt; visibilité des informations concernant le restaurant, facilités de réservations, communication simplifiée (avec les réseaux sociaux et les sites internet)</a:t>
                      </a:r>
                    </a:p>
                    <a:p>
                      <a:r>
                        <a:rPr lang="fr-FR" sz="1200" b="1" baseline="0" dirty="0" smtClean="0">
                          <a:solidFill>
                            <a:schemeClr val="accent3">
                              <a:lumMod val="50000"/>
                            </a:schemeClr>
                          </a:solidFill>
                        </a:rPr>
                        <a:t>*Avec les nouvelles technologie nous pouvons faire des pubs facilement et sans frais</a:t>
                      </a:r>
                    </a:p>
                    <a:p>
                      <a:r>
                        <a:rPr lang="fr-FR" sz="1200" b="1" baseline="0" dirty="0" smtClean="0">
                          <a:solidFill>
                            <a:schemeClr val="accent3">
                              <a:lumMod val="50000"/>
                            </a:schemeClr>
                          </a:solidFill>
                        </a:rPr>
                        <a:t>*Certificat d’excellence sur TripAdvisor -&gt; bonne image du restaurant, crédibilité  </a:t>
                      </a:r>
                    </a:p>
                  </a:txBody>
                  <a:tcPr marL="48928" marR="48928" marT="24465" marB="24465"/>
                </a:tc>
                <a:tc>
                  <a:txBody>
                    <a:bodyPr/>
                    <a:lstStyle/>
                    <a:p>
                      <a:pPr algn="l"/>
                      <a:r>
                        <a:rPr lang="fr-FR" sz="1200" b="1" dirty="0" smtClean="0">
                          <a:solidFill>
                            <a:schemeClr val="accent3">
                              <a:lumMod val="50000"/>
                            </a:schemeClr>
                          </a:solidFill>
                        </a:rPr>
                        <a:t>*Coût</a:t>
                      </a:r>
                      <a:r>
                        <a:rPr lang="fr-FR" sz="1200" b="1" baseline="0" dirty="0" smtClean="0">
                          <a:solidFill>
                            <a:schemeClr val="accent3">
                              <a:lumMod val="50000"/>
                            </a:schemeClr>
                          </a:solidFill>
                        </a:rPr>
                        <a:t> de l’énergie </a:t>
                      </a:r>
                    </a:p>
                    <a:p>
                      <a:pPr algn="l"/>
                      <a:r>
                        <a:rPr lang="fr-FR" sz="1200" b="1" baseline="0" dirty="0" smtClean="0">
                          <a:solidFill>
                            <a:schemeClr val="accent3">
                              <a:lumMod val="50000"/>
                            </a:schemeClr>
                          </a:solidFill>
                        </a:rPr>
                        <a:t>*Fiabilité des technologies non assurée : risque de bug…</a:t>
                      </a:r>
                    </a:p>
                    <a:p>
                      <a:pPr algn="l"/>
                      <a:r>
                        <a:rPr lang="fr-FR" sz="1200" b="1" baseline="0" dirty="0" smtClean="0">
                          <a:solidFill>
                            <a:schemeClr val="accent3">
                              <a:lumMod val="50000"/>
                            </a:schemeClr>
                          </a:solidFill>
                        </a:rPr>
                        <a:t>*L’essor de la livraison</a:t>
                      </a:r>
                    </a:p>
                    <a:p>
                      <a:pPr algn="l"/>
                      <a:r>
                        <a:rPr lang="fr-FR" sz="1200" b="1" baseline="0" dirty="0" smtClean="0">
                          <a:solidFill>
                            <a:schemeClr val="accent3">
                              <a:lumMod val="50000"/>
                            </a:schemeClr>
                          </a:solidFill>
                        </a:rPr>
                        <a:t>*Image faussée du restaurant sur Google : avis négatif (problème à régler)</a:t>
                      </a:r>
                    </a:p>
                    <a:p>
                      <a:pPr algn="l"/>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3314550136"/>
                  </a:ext>
                </a:extLst>
              </a:tr>
              <a:tr h="796315">
                <a:tc>
                  <a:txBody>
                    <a:bodyPr/>
                    <a:lstStyle/>
                    <a:p>
                      <a:r>
                        <a:rPr lang="fr-FR" sz="1100" b="1" dirty="0" smtClean="0">
                          <a:solidFill>
                            <a:schemeClr val="accent3">
                              <a:lumMod val="50000"/>
                            </a:schemeClr>
                          </a:solidFill>
                          <a:latin typeface="Caviar Dreams" panose="020B0402020204020504" pitchFamily="34" charset="0"/>
                        </a:rPr>
                        <a:t>Ecologique </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rPr>
                        <a:t>*Recyclage</a:t>
                      </a:r>
                    </a:p>
                    <a:p>
                      <a:r>
                        <a:rPr lang="fr-FR" sz="1200" b="1" dirty="0" smtClean="0">
                          <a:solidFill>
                            <a:schemeClr val="accent3">
                              <a:lumMod val="50000"/>
                            </a:schemeClr>
                          </a:solidFill>
                        </a:rPr>
                        <a:t>*Utilisation de produits</a:t>
                      </a:r>
                      <a:r>
                        <a:rPr lang="fr-FR" sz="1200" b="1" baseline="0" dirty="0" smtClean="0">
                          <a:solidFill>
                            <a:schemeClr val="accent3">
                              <a:lumMod val="50000"/>
                            </a:schemeClr>
                          </a:solidFill>
                        </a:rPr>
                        <a:t> BIO : le restaurant s’inscrit dans le cadre du « politiquement correct »</a:t>
                      </a:r>
                    </a:p>
                    <a:p>
                      <a:r>
                        <a:rPr lang="fr-FR" sz="1200" b="1" baseline="0" dirty="0" smtClean="0">
                          <a:solidFill>
                            <a:schemeClr val="accent3">
                              <a:lumMod val="50000"/>
                            </a:schemeClr>
                          </a:solidFill>
                        </a:rPr>
                        <a:t>*Utilisation de produits fais, locaux, français</a:t>
                      </a:r>
                      <a:endParaRPr lang="fr-FR" sz="1200" b="1" dirty="0">
                        <a:solidFill>
                          <a:schemeClr val="accent3">
                            <a:lumMod val="50000"/>
                          </a:schemeClr>
                        </a:solidFill>
                      </a:endParaRPr>
                    </a:p>
                  </a:txBody>
                  <a:tcPr marL="48928" marR="48928" marT="24465" marB="24465"/>
                </a:tc>
                <a:tc>
                  <a:txBody>
                    <a:bodyPr/>
                    <a:lstStyle/>
                    <a:p>
                      <a:pPr algn="l"/>
                      <a:r>
                        <a:rPr lang="fr-FR" sz="1200" b="1" dirty="0" smtClean="0">
                          <a:solidFill>
                            <a:schemeClr val="accent3">
                              <a:lumMod val="50000"/>
                            </a:schemeClr>
                          </a:solidFill>
                        </a:rPr>
                        <a:t>*Météo</a:t>
                      </a:r>
                      <a:r>
                        <a:rPr lang="fr-FR" sz="1200" b="1" baseline="0" dirty="0" smtClean="0">
                          <a:solidFill>
                            <a:schemeClr val="accent3">
                              <a:lumMod val="50000"/>
                            </a:schemeClr>
                          </a:solidFill>
                        </a:rPr>
                        <a:t> et climat</a:t>
                      </a:r>
                    </a:p>
                    <a:p>
                      <a:pPr algn="l"/>
                      <a:r>
                        <a:rPr lang="fr-FR" sz="1200" b="1" baseline="0" dirty="0" smtClean="0">
                          <a:solidFill>
                            <a:schemeClr val="accent3">
                              <a:lumMod val="50000"/>
                            </a:schemeClr>
                          </a:solidFill>
                        </a:rPr>
                        <a:t>Ex: risque de mauvaises récoltes + non accès de la terrasse </a:t>
                      </a:r>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3300205527"/>
                  </a:ext>
                </a:extLst>
              </a:tr>
              <a:tr h="348856">
                <a:tc>
                  <a:txBody>
                    <a:bodyPr/>
                    <a:lstStyle/>
                    <a:p>
                      <a:r>
                        <a:rPr lang="fr-FR" sz="1100" b="1" dirty="0" smtClean="0">
                          <a:solidFill>
                            <a:schemeClr val="accent3">
                              <a:lumMod val="50000"/>
                            </a:schemeClr>
                          </a:solidFill>
                          <a:latin typeface="Caviar Dreams" panose="020B0402020204020504" pitchFamily="34" charset="0"/>
                        </a:rPr>
                        <a:t>Légal</a:t>
                      </a:r>
                      <a:endParaRPr lang="fr-FR" sz="1100" b="1" dirty="0">
                        <a:solidFill>
                          <a:schemeClr val="accent3">
                            <a:lumMod val="50000"/>
                          </a:schemeClr>
                        </a:solidFill>
                        <a:latin typeface="Caviar Dreams" panose="020B0402020204020504" pitchFamily="34" charset="0"/>
                      </a:endParaRPr>
                    </a:p>
                  </a:txBody>
                  <a:tcPr marL="48928" marR="48928" marT="24465" marB="24465"/>
                </a:tc>
                <a:tc>
                  <a:txBody>
                    <a:bodyPr/>
                    <a:lstStyle/>
                    <a:p>
                      <a:r>
                        <a:rPr lang="fr-FR" sz="1200" b="1" dirty="0" smtClean="0">
                          <a:solidFill>
                            <a:schemeClr val="accent3">
                              <a:lumMod val="50000"/>
                            </a:schemeClr>
                          </a:solidFill>
                        </a:rPr>
                        <a:t>Droit des contrats</a:t>
                      </a:r>
                      <a:endParaRPr lang="fr-FR" sz="1200" b="1" dirty="0">
                        <a:solidFill>
                          <a:schemeClr val="accent3">
                            <a:lumMod val="50000"/>
                          </a:schemeClr>
                        </a:solidFill>
                      </a:endParaRPr>
                    </a:p>
                  </a:txBody>
                  <a:tcPr marL="48928" marR="48928" marT="24465" marB="24465"/>
                </a:tc>
                <a:tc>
                  <a:txBody>
                    <a:bodyPr/>
                    <a:lstStyle/>
                    <a:p>
                      <a:pPr algn="l"/>
                      <a:r>
                        <a:rPr lang="fr-FR" sz="1200" b="1" dirty="0" smtClean="0">
                          <a:solidFill>
                            <a:schemeClr val="accent3">
                              <a:lumMod val="50000"/>
                            </a:schemeClr>
                          </a:solidFill>
                        </a:rPr>
                        <a:t>Règlement</a:t>
                      </a:r>
                      <a:r>
                        <a:rPr lang="fr-FR" sz="1200" b="1" baseline="0" dirty="0" smtClean="0">
                          <a:solidFill>
                            <a:schemeClr val="accent3">
                              <a:lumMod val="50000"/>
                            </a:schemeClr>
                          </a:solidFill>
                        </a:rPr>
                        <a:t>ation sur la sécurité, l’emploi et les normes </a:t>
                      </a:r>
                      <a:endParaRPr lang="fr-FR" sz="1200" b="1" dirty="0">
                        <a:solidFill>
                          <a:schemeClr val="accent3">
                            <a:lumMod val="50000"/>
                          </a:schemeClr>
                        </a:solidFill>
                      </a:endParaRPr>
                    </a:p>
                  </a:txBody>
                  <a:tcPr marL="48928" marR="48928" marT="24465" marB="24465"/>
                </a:tc>
                <a:extLst>
                  <a:ext uri="{0D108BD9-81ED-4DB2-BD59-A6C34878D82A}">
                    <a16:rowId xmlns:a16="http://schemas.microsoft.com/office/drawing/2014/main" val="882298432"/>
                  </a:ext>
                </a:extLst>
              </a:tr>
            </a:tbl>
          </a:graphicData>
        </a:graphic>
      </p:graphicFrame>
      <p:sp>
        <p:nvSpPr>
          <p:cNvPr id="5" name="ZoneTexte 4"/>
          <p:cNvSpPr txBox="1"/>
          <p:nvPr/>
        </p:nvSpPr>
        <p:spPr>
          <a:xfrm>
            <a:off x="4722221" y="96879"/>
            <a:ext cx="2795451" cy="646331"/>
          </a:xfrm>
          <a:prstGeom prst="rect">
            <a:avLst/>
          </a:prstGeom>
          <a:solidFill>
            <a:schemeClr val="accent6">
              <a:lumMod val="60000"/>
              <a:lumOff val="40000"/>
            </a:schemeClr>
          </a:solidFill>
        </p:spPr>
        <p:txBody>
          <a:bodyPr wrap="square" rtlCol="0">
            <a:spAutoFit/>
          </a:bodyPr>
          <a:lstStyle/>
          <a:p>
            <a:pPr algn="ctr"/>
            <a:r>
              <a:rPr lang="fr-FR" sz="3600" dirty="0" smtClean="0">
                <a:solidFill>
                  <a:schemeClr val="bg1"/>
                </a:solidFill>
                <a:latin typeface="Caviar Dreams" panose="020B0402020204020504" pitchFamily="34" charset="0"/>
              </a:rPr>
              <a:t>PESTEL</a:t>
            </a:r>
            <a:endParaRPr lang="fr-FR" sz="3600" dirty="0">
              <a:solidFill>
                <a:schemeClr val="bg1"/>
              </a:solidFill>
              <a:latin typeface="Caviar Dreams" panose="020B0402020204020504" pitchFamily="34" charset="0"/>
            </a:endParaRPr>
          </a:p>
        </p:txBody>
      </p:sp>
    </p:spTree>
    <p:extLst>
      <p:ext uri="{BB962C8B-B14F-4D97-AF65-F5344CB8AC3E}">
        <p14:creationId xmlns:p14="http://schemas.microsoft.com/office/powerpoint/2010/main" val="291885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486485386"/>
              </p:ext>
            </p:extLst>
          </p:nvPr>
        </p:nvGraphicFramePr>
        <p:xfrm>
          <a:off x="914398" y="883160"/>
          <a:ext cx="9353008" cy="5548351"/>
        </p:xfrm>
        <a:graphic>
          <a:graphicData uri="http://schemas.openxmlformats.org/drawingml/2006/table">
            <a:tbl>
              <a:tblPr firstRow="1" bandRow="1">
                <a:tableStyleId>{93296810-A885-4BE3-A3E7-6D5BEEA58F35}</a:tableStyleId>
              </a:tblPr>
              <a:tblGrid>
                <a:gridCol w="1877304">
                  <a:extLst>
                    <a:ext uri="{9D8B030D-6E8A-4147-A177-3AD203B41FA5}">
                      <a16:colId xmlns:a16="http://schemas.microsoft.com/office/drawing/2014/main" val="1967899698"/>
                    </a:ext>
                  </a:extLst>
                </a:gridCol>
                <a:gridCol w="2055650">
                  <a:extLst>
                    <a:ext uri="{9D8B030D-6E8A-4147-A177-3AD203B41FA5}">
                      <a16:colId xmlns:a16="http://schemas.microsoft.com/office/drawing/2014/main" val="3412098202"/>
                    </a:ext>
                  </a:extLst>
                </a:gridCol>
                <a:gridCol w="2710027">
                  <a:extLst>
                    <a:ext uri="{9D8B030D-6E8A-4147-A177-3AD203B41FA5}">
                      <a16:colId xmlns:a16="http://schemas.microsoft.com/office/drawing/2014/main" val="1561108169"/>
                    </a:ext>
                  </a:extLst>
                </a:gridCol>
                <a:gridCol w="2710027">
                  <a:extLst>
                    <a:ext uri="{9D8B030D-6E8A-4147-A177-3AD203B41FA5}">
                      <a16:colId xmlns:a16="http://schemas.microsoft.com/office/drawing/2014/main" val="822344164"/>
                    </a:ext>
                  </a:extLst>
                </a:gridCol>
              </a:tblGrid>
              <a:tr h="825166">
                <a:tc>
                  <a:txBody>
                    <a:bodyPr/>
                    <a:lstStyle/>
                    <a:p>
                      <a:endParaRPr lang="fr-FR" sz="1600" dirty="0"/>
                    </a:p>
                  </a:txBody>
                  <a:tcPr marL="81114" marR="81114" marT="40557" marB="40557">
                    <a:solidFill>
                      <a:schemeClr val="bg1"/>
                    </a:solidFill>
                  </a:tcPr>
                </a:tc>
                <a:tc>
                  <a:txBody>
                    <a:bodyPr/>
                    <a:lstStyle/>
                    <a:p>
                      <a:r>
                        <a:rPr lang="fr-FR" sz="1600" dirty="0" smtClean="0">
                          <a:latin typeface="Caviar Dreams" panose="020B0402020204020504" pitchFamily="34" charset="0"/>
                        </a:rPr>
                        <a:t>La</a:t>
                      </a:r>
                      <a:r>
                        <a:rPr lang="fr-FR" sz="1600" baseline="0" dirty="0" smtClean="0">
                          <a:latin typeface="Caviar Dreams" panose="020B0402020204020504" pitchFamily="34" charset="0"/>
                        </a:rPr>
                        <a:t> popote du marché</a:t>
                      </a:r>
                    </a:p>
                    <a:p>
                      <a:r>
                        <a:rPr lang="fr-FR" sz="1600" baseline="0" dirty="0" smtClean="0">
                          <a:latin typeface="Caviar Dreams" panose="020B0402020204020504" pitchFamily="34" charset="0"/>
                        </a:rPr>
                        <a:t>Angoulins</a:t>
                      </a:r>
                      <a:endParaRPr lang="fr-FR" sz="1600" dirty="0">
                        <a:latin typeface="Caviar Dreams" panose="020B0402020204020504" pitchFamily="34" charset="0"/>
                      </a:endParaRPr>
                    </a:p>
                  </a:txBody>
                  <a:tcPr marL="81114" marR="81114" marT="40557" marB="40557">
                    <a:solidFill>
                      <a:srgbClr val="C90D2C"/>
                    </a:solidFill>
                  </a:tcPr>
                </a:tc>
                <a:tc>
                  <a:txBody>
                    <a:bodyPr/>
                    <a:lstStyle/>
                    <a:p>
                      <a:r>
                        <a:rPr lang="fr-FR" sz="1600" dirty="0" smtClean="0">
                          <a:latin typeface="Caviar Dreams" panose="020B0402020204020504" pitchFamily="34" charset="0"/>
                        </a:rPr>
                        <a:t>L’</a:t>
                      </a:r>
                      <a:r>
                        <a:rPr lang="fr-FR" sz="1600" dirty="0" err="1" smtClean="0">
                          <a:latin typeface="Caviar Dreams" panose="020B0402020204020504" pitchFamily="34" charset="0"/>
                        </a:rPr>
                        <a:t>ilôt</a:t>
                      </a:r>
                      <a:r>
                        <a:rPr lang="fr-FR" sz="1600" dirty="0" smtClean="0">
                          <a:latin typeface="Caviar Dreams" panose="020B0402020204020504" pitchFamily="34" charset="0"/>
                        </a:rPr>
                        <a:t> des Lys </a:t>
                      </a:r>
                    </a:p>
                    <a:p>
                      <a:r>
                        <a:rPr lang="fr-FR" sz="1600" dirty="0" smtClean="0">
                          <a:latin typeface="Caviar Dreams" panose="020B0402020204020504" pitchFamily="34" charset="0"/>
                        </a:rPr>
                        <a:t>Aytré</a:t>
                      </a:r>
                      <a:endParaRPr lang="fr-FR" sz="1600" dirty="0">
                        <a:latin typeface="Caviar Dreams" panose="020B0402020204020504" pitchFamily="34" charset="0"/>
                      </a:endParaRPr>
                    </a:p>
                  </a:txBody>
                  <a:tcPr marL="81114" marR="81114" marT="40557" marB="40557">
                    <a:solidFill>
                      <a:srgbClr val="C90D2C"/>
                    </a:solidFill>
                  </a:tcPr>
                </a:tc>
                <a:tc>
                  <a:txBody>
                    <a:bodyPr/>
                    <a:lstStyle/>
                    <a:p>
                      <a:r>
                        <a:rPr lang="fr-FR" sz="1600" dirty="0" smtClean="0">
                          <a:latin typeface="Caviar Dreams" panose="020B0402020204020504" pitchFamily="34" charset="0"/>
                        </a:rPr>
                        <a:t>L’eau à la bouche</a:t>
                      </a:r>
                    </a:p>
                    <a:p>
                      <a:r>
                        <a:rPr lang="fr-FR" sz="1600" dirty="0" smtClean="0">
                          <a:latin typeface="Caviar Dreams" panose="020B0402020204020504" pitchFamily="34" charset="0"/>
                        </a:rPr>
                        <a:t>Chatelaillon</a:t>
                      </a:r>
                      <a:endParaRPr lang="fr-FR" sz="1600" dirty="0">
                        <a:latin typeface="Caviar Dreams" panose="020B0402020204020504" pitchFamily="34" charset="0"/>
                      </a:endParaRPr>
                    </a:p>
                  </a:txBody>
                  <a:tcPr marL="81114" marR="81114" marT="40557" marB="40557">
                    <a:solidFill>
                      <a:srgbClr val="C90D2C"/>
                    </a:solidFill>
                  </a:tcPr>
                </a:tc>
                <a:extLst>
                  <a:ext uri="{0D108BD9-81ED-4DB2-BD59-A6C34878D82A}">
                    <a16:rowId xmlns:a16="http://schemas.microsoft.com/office/drawing/2014/main" val="3050622057"/>
                  </a:ext>
                </a:extLst>
              </a:tr>
              <a:tr h="329131">
                <a:tc>
                  <a:txBody>
                    <a:bodyPr/>
                    <a:lstStyle/>
                    <a:p>
                      <a:r>
                        <a:rPr lang="fr-FR" sz="1600" b="1" dirty="0" smtClean="0">
                          <a:solidFill>
                            <a:schemeClr val="bg1"/>
                          </a:solidFill>
                          <a:latin typeface="Caviar Dreams" panose="020B0402020204020504" pitchFamily="34" charset="0"/>
                        </a:rPr>
                        <a:t>Prix</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13 à 15 €</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10,80 à 14,20€</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13,90 à 16 €</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1261545807"/>
                  </a:ext>
                </a:extLst>
              </a:tr>
              <a:tr h="627367">
                <a:tc>
                  <a:txBody>
                    <a:bodyPr/>
                    <a:lstStyle/>
                    <a:p>
                      <a:r>
                        <a:rPr lang="fr-FR" sz="1600" b="1" dirty="0" smtClean="0">
                          <a:solidFill>
                            <a:schemeClr val="bg1"/>
                          </a:solidFill>
                          <a:latin typeface="Caviar Dreams" panose="020B0402020204020504" pitchFamily="34" charset="0"/>
                        </a:rPr>
                        <a:t>Accès</a:t>
                      </a:r>
                      <a:r>
                        <a:rPr lang="fr-FR" sz="1600" b="1" baseline="0" dirty="0" smtClean="0">
                          <a:solidFill>
                            <a:schemeClr val="bg1"/>
                          </a:solidFill>
                          <a:latin typeface="Caviar Dreams" panose="020B0402020204020504" pitchFamily="34" charset="0"/>
                        </a:rPr>
                        <a:t> ( parking…)</a:t>
                      </a:r>
                    </a:p>
                    <a:p>
                      <a:endParaRPr lang="fr-FR" sz="1600" b="1" baseline="0" dirty="0" smtClean="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Oui</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Non</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Non</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1800302846"/>
                  </a:ext>
                </a:extLst>
              </a:tr>
              <a:tr h="1073183">
                <a:tc>
                  <a:txBody>
                    <a:bodyPr/>
                    <a:lstStyle/>
                    <a:p>
                      <a:r>
                        <a:rPr lang="fr-FR" sz="1600" b="1" dirty="0" smtClean="0">
                          <a:solidFill>
                            <a:schemeClr val="bg1"/>
                          </a:solidFill>
                          <a:latin typeface="Caviar Dreams" panose="020B0402020204020504" pitchFamily="34" charset="0"/>
                        </a:rPr>
                        <a:t>Déco/hygiène</a:t>
                      </a:r>
                      <a:r>
                        <a:rPr lang="fr-FR" sz="1600" b="1" baseline="0" dirty="0" smtClean="0">
                          <a:solidFill>
                            <a:schemeClr val="bg1"/>
                          </a:solidFill>
                          <a:latin typeface="Caviar Dreams" panose="020B0402020204020504" pitchFamily="34" charset="0"/>
                        </a:rPr>
                        <a:t> </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Bonne hygiène</a:t>
                      </a:r>
                    </a:p>
                    <a:p>
                      <a:r>
                        <a:rPr lang="fr-FR" sz="1600" b="1" dirty="0" smtClean="0">
                          <a:solidFill>
                            <a:schemeClr val="accent3">
                              <a:lumMod val="50000"/>
                            </a:schemeClr>
                          </a:solidFill>
                          <a:latin typeface="+mn-lt"/>
                        </a:rPr>
                        <a:t>Ambiance jardinier/champêtre</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Bonne hygiène </a:t>
                      </a:r>
                    </a:p>
                    <a:p>
                      <a:r>
                        <a:rPr lang="fr-FR" sz="1600" b="1" dirty="0" smtClean="0">
                          <a:solidFill>
                            <a:schemeClr val="accent3">
                              <a:lumMod val="50000"/>
                            </a:schemeClr>
                          </a:solidFill>
                        </a:rPr>
                        <a:t>Moderne</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Bonne hygiène</a:t>
                      </a:r>
                    </a:p>
                    <a:p>
                      <a:r>
                        <a:rPr lang="fr-FR" sz="1600" b="1" dirty="0" smtClean="0">
                          <a:solidFill>
                            <a:schemeClr val="accent3">
                              <a:lumMod val="50000"/>
                            </a:schemeClr>
                          </a:solidFill>
                        </a:rPr>
                        <a:t>Moderne et Floral</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327311954"/>
                  </a:ext>
                </a:extLst>
              </a:tr>
              <a:tr h="714041">
                <a:tc>
                  <a:txBody>
                    <a:bodyPr/>
                    <a:lstStyle/>
                    <a:p>
                      <a:r>
                        <a:rPr lang="fr-FR" sz="1600" b="1" dirty="0" smtClean="0">
                          <a:solidFill>
                            <a:schemeClr val="bg1"/>
                          </a:solidFill>
                          <a:latin typeface="Caviar Dreams" panose="020B0402020204020504" pitchFamily="34" charset="0"/>
                        </a:rPr>
                        <a:t>Pub</a:t>
                      </a:r>
                      <a:r>
                        <a:rPr lang="fr-FR" sz="1600" b="1" baseline="0" dirty="0" smtClean="0">
                          <a:solidFill>
                            <a:schemeClr val="bg1"/>
                          </a:solidFill>
                          <a:latin typeface="Caviar Dreams" panose="020B0402020204020504" pitchFamily="34" charset="0"/>
                        </a:rPr>
                        <a:t> supports écrits ( cartes de visites…)</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Oui</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Oui</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Oui</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1316946748"/>
                  </a:ext>
                </a:extLst>
              </a:tr>
              <a:tr h="329131">
                <a:tc>
                  <a:txBody>
                    <a:bodyPr/>
                    <a:lstStyle/>
                    <a:p>
                      <a:r>
                        <a:rPr lang="fr-FR" sz="1600" b="1" dirty="0" smtClean="0">
                          <a:solidFill>
                            <a:schemeClr val="bg1"/>
                          </a:solidFill>
                          <a:latin typeface="Caviar Dreams" panose="020B0402020204020504" pitchFamily="34" charset="0"/>
                        </a:rPr>
                        <a:t>Visibilité</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Très bonne</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Bonne</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Bonne</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2341028815"/>
                  </a:ext>
                </a:extLst>
              </a:tr>
              <a:tr h="1073183">
                <a:tc>
                  <a:txBody>
                    <a:bodyPr/>
                    <a:lstStyle/>
                    <a:p>
                      <a:r>
                        <a:rPr lang="fr-FR" sz="1600" b="1" dirty="0" smtClean="0">
                          <a:solidFill>
                            <a:schemeClr val="bg1"/>
                          </a:solidFill>
                          <a:latin typeface="Caviar Dreams" panose="020B0402020204020504" pitchFamily="34" charset="0"/>
                        </a:rPr>
                        <a:t>Avis</a:t>
                      </a:r>
                      <a:r>
                        <a:rPr lang="fr-FR" sz="1600" b="1" baseline="0" dirty="0" smtClean="0">
                          <a:solidFill>
                            <a:schemeClr val="bg1"/>
                          </a:solidFill>
                          <a:latin typeface="Caviar Dreams" panose="020B0402020204020504" pitchFamily="34" charset="0"/>
                        </a:rPr>
                        <a:t> ( Trip Advisor, Facebook…)</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4,5/5 28</a:t>
                      </a:r>
                      <a:r>
                        <a:rPr lang="fr-FR" sz="1600" b="1" baseline="0" dirty="0" smtClean="0">
                          <a:solidFill>
                            <a:schemeClr val="accent3">
                              <a:lumMod val="50000"/>
                            </a:schemeClr>
                          </a:solidFill>
                          <a:latin typeface="+mn-lt"/>
                        </a:rPr>
                        <a:t> avis sur Trip Advisor</a:t>
                      </a:r>
                    </a:p>
                    <a:p>
                      <a:r>
                        <a:rPr lang="fr-FR" sz="1600" b="1" dirty="0" smtClean="0">
                          <a:solidFill>
                            <a:schemeClr val="accent3">
                              <a:lumMod val="50000"/>
                            </a:schemeClr>
                          </a:solidFill>
                          <a:latin typeface="+mn-lt"/>
                        </a:rPr>
                        <a:t>4,9/5</a:t>
                      </a:r>
                      <a:r>
                        <a:rPr lang="fr-FR" sz="1600" b="1" baseline="0" dirty="0" smtClean="0">
                          <a:solidFill>
                            <a:schemeClr val="accent3">
                              <a:lumMod val="50000"/>
                            </a:schemeClr>
                          </a:solidFill>
                          <a:latin typeface="+mn-lt"/>
                        </a:rPr>
                        <a:t> 18 avis sur Facebook</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4,5/5 38</a:t>
                      </a:r>
                      <a:r>
                        <a:rPr lang="fr-FR" sz="1600" b="1" baseline="0" dirty="0" smtClean="0">
                          <a:solidFill>
                            <a:schemeClr val="accent3">
                              <a:lumMod val="50000"/>
                            </a:schemeClr>
                          </a:solidFill>
                        </a:rPr>
                        <a:t> avis sur Trip Advisor</a:t>
                      </a:r>
                    </a:p>
                    <a:p>
                      <a:r>
                        <a:rPr lang="fr-FR" sz="1600" b="1" dirty="0" smtClean="0">
                          <a:solidFill>
                            <a:schemeClr val="accent3">
                              <a:lumMod val="50000"/>
                            </a:schemeClr>
                          </a:solidFill>
                        </a:rPr>
                        <a:t>4,9/5 19 avis sur Facebook</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4/5 1 avis</a:t>
                      </a:r>
                      <a:r>
                        <a:rPr lang="fr-FR" sz="1600" b="1" baseline="0" dirty="0" smtClean="0">
                          <a:solidFill>
                            <a:schemeClr val="accent3">
                              <a:lumMod val="50000"/>
                            </a:schemeClr>
                          </a:solidFill>
                        </a:rPr>
                        <a:t> sur Petit Futé</a:t>
                      </a:r>
                    </a:p>
                    <a:p>
                      <a:r>
                        <a:rPr lang="fr-FR" sz="1600" b="1" baseline="0" dirty="0" smtClean="0">
                          <a:solidFill>
                            <a:schemeClr val="accent3">
                              <a:lumMod val="50000"/>
                            </a:schemeClr>
                          </a:solidFill>
                        </a:rPr>
                        <a:t>4,7/5 28 avis sur Facebook</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2477357301"/>
                  </a:ext>
                </a:extLst>
              </a:tr>
              <a:tr h="577149">
                <a:tc>
                  <a:txBody>
                    <a:bodyPr/>
                    <a:lstStyle/>
                    <a:p>
                      <a:r>
                        <a:rPr lang="fr-FR" sz="1600" b="1" dirty="0" smtClean="0">
                          <a:solidFill>
                            <a:schemeClr val="bg1"/>
                          </a:solidFill>
                          <a:latin typeface="Caviar Dreams" panose="020B0402020204020504" pitchFamily="34" charset="0"/>
                        </a:rPr>
                        <a:t>Qualités</a:t>
                      </a:r>
                      <a:endParaRPr lang="fr-FR" sz="1600" b="1" dirty="0">
                        <a:solidFill>
                          <a:schemeClr val="bg1"/>
                        </a:solidFill>
                        <a:latin typeface="Caviar Dreams" panose="020B0402020204020504" pitchFamily="34" charset="0"/>
                      </a:endParaRPr>
                    </a:p>
                  </a:txBody>
                  <a:tcPr marL="81114" marR="81114" marT="40557" marB="40557">
                    <a:solidFill>
                      <a:srgbClr val="C90D2C"/>
                    </a:solidFill>
                  </a:tcPr>
                </a:tc>
                <a:tc>
                  <a:txBody>
                    <a:bodyPr/>
                    <a:lstStyle/>
                    <a:p>
                      <a:r>
                        <a:rPr lang="fr-FR" sz="1600" b="1" dirty="0" smtClean="0">
                          <a:solidFill>
                            <a:schemeClr val="accent3">
                              <a:lumMod val="50000"/>
                            </a:schemeClr>
                          </a:solidFill>
                          <a:latin typeface="+mn-lt"/>
                        </a:rPr>
                        <a:t>Frais/Bio/Local</a:t>
                      </a:r>
                      <a:endParaRPr lang="fr-FR" sz="1600" b="1" dirty="0">
                        <a:solidFill>
                          <a:schemeClr val="accent3">
                            <a:lumMod val="50000"/>
                          </a:schemeClr>
                        </a:solidFill>
                        <a:latin typeface="+mn-lt"/>
                      </a:endParaRPr>
                    </a:p>
                  </a:txBody>
                  <a:tcPr marL="81114" marR="81114" marT="40557" marB="40557"/>
                </a:tc>
                <a:tc>
                  <a:txBody>
                    <a:bodyPr/>
                    <a:lstStyle/>
                    <a:p>
                      <a:r>
                        <a:rPr lang="fr-FR" sz="1600" b="1" dirty="0" smtClean="0">
                          <a:solidFill>
                            <a:schemeClr val="accent3">
                              <a:lumMod val="50000"/>
                            </a:schemeClr>
                          </a:solidFill>
                        </a:rPr>
                        <a:t>Diversité</a:t>
                      </a:r>
                      <a:r>
                        <a:rPr lang="fr-FR" sz="1600" b="1" baseline="0" dirty="0" smtClean="0">
                          <a:solidFill>
                            <a:schemeClr val="accent3">
                              <a:lumMod val="50000"/>
                            </a:schemeClr>
                          </a:solidFill>
                        </a:rPr>
                        <a:t> des produits/Frais</a:t>
                      </a:r>
                      <a:endParaRPr lang="fr-FR" sz="1600" b="1" dirty="0">
                        <a:solidFill>
                          <a:schemeClr val="accent3">
                            <a:lumMod val="50000"/>
                          </a:schemeClr>
                        </a:solidFill>
                      </a:endParaRPr>
                    </a:p>
                  </a:txBody>
                  <a:tcPr marL="81114" marR="81114" marT="40557" marB="40557"/>
                </a:tc>
                <a:tc>
                  <a:txBody>
                    <a:bodyPr/>
                    <a:lstStyle/>
                    <a:p>
                      <a:r>
                        <a:rPr lang="fr-FR" sz="1600" b="1" dirty="0" smtClean="0">
                          <a:solidFill>
                            <a:schemeClr val="accent3">
                              <a:lumMod val="50000"/>
                            </a:schemeClr>
                          </a:solidFill>
                        </a:rPr>
                        <a:t>Produit frais</a:t>
                      </a:r>
                      <a:endParaRPr lang="fr-FR" sz="1600" b="1" dirty="0">
                        <a:solidFill>
                          <a:schemeClr val="accent3">
                            <a:lumMod val="50000"/>
                          </a:schemeClr>
                        </a:solidFill>
                      </a:endParaRPr>
                    </a:p>
                  </a:txBody>
                  <a:tcPr marL="81114" marR="81114" marT="40557" marB="40557"/>
                </a:tc>
                <a:extLst>
                  <a:ext uri="{0D108BD9-81ED-4DB2-BD59-A6C34878D82A}">
                    <a16:rowId xmlns:a16="http://schemas.microsoft.com/office/drawing/2014/main" val="508086863"/>
                  </a:ext>
                </a:extLst>
              </a:tr>
            </a:tbl>
          </a:graphicData>
        </a:graphic>
      </p:graphicFrame>
      <p:sp>
        <p:nvSpPr>
          <p:cNvPr id="4" name="ZoneTexte 3"/>
          <p:cNvSpPr txBox="1"/>
          <p:nvPr/>
        </p:nvSpPr>
        <p:spPr>
          <a:xfrm>
            <a:off x="2821389" y="111745"/>
            <a:ext cx="6936749" cy="646331"/>
          </a:xfrm>
          <a:prstGeom prst="rect">
            <a:avLst/>
          </a:prstGeom>
          <a:solidFill>
            <a:schemeClr val="accent6">
              <a:lumMod val="60000"/>
              <a:lumOff val="40000"/>
            </a:schemeClr>
          </a:solidFill>
        </p:spPr>
        <p:txBody>
          <a:bodyPr wrap="square" rtlCol="0">
            <a:spAutoFit/>
          </a:bodyPr>
          <a:lstStyle/>
          <a:p>
            <a:pPr algn="ctr"/>
            <a:r>
              <a:rPr lang="fr-FR" sz="3600" dirty="0" smtClean="0">
                <a:solidFill>
                  <a:schemeClr val="bg1"/>
                </a:solidFill>
                <a:latin typeface="Caviar Dreams" panose="020B0402020204020504" pitchFamily="34" charset="0"/>
              </a:rPr>
              <a:t>ANALYSE DE LA CONCURRENCE</a:t>
            </a:r>
            <a:endParaRPr lang="fr-FR" sz="3600" dirty="0">
              <a:solidFill>
                <a:schemeClr val="bg1"/>
              </a:solidFill>
              <a:latin typeface="Caviar Dreams" panose="020B0402020204020504" pitchFamily="34" charset="0"/>
            </a:endParaRPr>
          </a:p>
        </p:txBody>
      </p:sp>
      <p:sp>
        <p:nvSpPr>
          <p:cNvPr id="2" name="Étoile à 10 branches 1"/>
          <p:cNvSpPr/>
          <p:nvPr/>
        </p:nvSpPr>
        <p:spPr>
          <a:xfrm>
            <a:off x="4127864" y="1149531"/>
            <a:ext cx="522513" cy="491704"/>
          </a:xfrm>
          <a:prstGeom prst="star1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1</a:t>
            </a:r>
            <a:endParaRPr lang="fr-FR" sz="3200" dirty="0"/>
          </a:p>
        </p:txBody>
      </p:sp>
    </p:spTree>
    <p:extLst>
      <p:ext uri="{BB962C8B-B14F-4D97-AF65-F5344CB8AC3E}">
        <p14:creationId xmlns:p14="http://schemas.microsoft.com/office/powerpoint/2010/main" val="2619137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95944" y="1984099"/>
            <a:ext cx="5486400" cy="4664894"/>
          </a:xfrm>
          <a:solidFill>
            <a:schemeClr val="bg1"/>
          </a:solidFill>
        </p:spPr>
        <p:txBody>
          <a:bodyPr/>
          <a:lstStyle/>
          <a:p>
            <a:pPr marL="0" indent="0">
              <a:buNone/>
            </a:pPr>
            <a:r>
              <a:rPr lang="fr-FR" sz="1800" b="1" u="sng" dirty="0" smtClean="0">
                <a:solidFill>
                  <a:srgbClr val="C90D2C"/>
                </a:solidFill>
                <a:latin typeface="Caviar Dreams" panose="020B0402020204020504" pitchFamily="34" charset="0"/>
              </a:rPr>
              <a:t>Communication </a:t>
            </a:r>
            <a:r>
              <a:rPr lang="fr-FR" sz="1800" b="1" u="sng" dirty="0" err="1" smtClean="0">
                <a:solidFill>
                  <a:srgbClr val="C90D2C"/>
                </a:solidFill>
                <a:latin typeface="Caviar Dreams" panose="020B0402020204020504" pitchFamily="34" charset="0"/>
              </a:rPr>
              <a:t>exterieur</a:t>
            </a:r>
            <a:r>
              <a:rPr lang="fr-FR" sz="1800" b="1" u="sng" dirty="0" smtClean="0">
                <a:solidFill>
                  <a:srgbClr val="C90D2C"/>
                </a:solidFill>
                <a:latin typeface="Caviar Dreams" panose="020B0402020204020504" pitchFamily="34" charset="0"/>
              </a:rPr>
              <a:t> à améliorer :</a:t>
            </a:r>
            <a:r>
              <a:rPr lang="fr-FR" sz="1800" b="1" dirty="0" smtClean="0">
                <a:solidFill>
                  <a:srgbClr val="C90D2C"/>
                </a:solidFill>
                <a:latin typeface="Caviar Dreams" panose="020B0402020204020504" pitchFamily="34" charset="0"/>
              </a:rPr>
              <a:t> </a:t>
            </a:r>
          </a:p>
          <a:p>
            <a:pPr>
              <a:buFont typeface="Wingdings" panose="05000000000000000000" pitchFamily="2" charset="2"/>
              <a:buChar char="v"/>
            </a:pPr>
            <a:r>
              <a:rPr lang="fr-FR" sz="1800" dirty="0" smtClean="0">
                <a:solidFill>
                  <a:schemeClr val="bg2">
                    <a:lumMod val="50000"/>
                  </a:schemeClr>
                </a:solidFill>
                <a:latin typeface="Caviar Dreams" panose="020B0402020204020504" pitchFamily="34" charset="0"/>
              </a:rPr>
              <a:t>peu de renseignements sur votre position géographique, panneaux de publicité extérieurs en mauvais état.</a:t>
            </a:r>
          </a:p>
          <a:p>
            <a:pPr marL="0" indent="0">
              <a:buNone/>
            </a:pPr>
            <a:r>
              <a:rPr lang="fr-FR" sz="1800" b="1" u="sng" dirty="0" smtClean="0">
                <a:solidFill>
                  <a:srgbClr val="C90D2C"/>
                </a:solidFill>
                <a:latin typeface="Caviar Dreams" panose="020B0402020204020504" pitchFamily="34" charset="0"/>
              </a:rPr>
              <a:t>Bonne communication digitale :</a:t>
            </a:r>
            <a:r>
              <a:rPr lang="fr-FR" sz="1800" b="1" dirty="0" smtClean="0">
                <a:solidFill>
                  <a:srgbClr val="C90D2C"/>
                </a:solidFill>
                <a:latin typeface="Caviar Dreams" panose="020B0402020204020504" pitchFamily="34" charset="0"/>
              </a:rPr>
              <a:t> </a:t>
            </a:r>
          </a:p>
          <a:p>
            <a:pPr>
              <a:buFont typeface="Wingdings" panose="05000000000000000000" pitchFamily="2" charset="2"/>
              <a:buChar char="v"/>
            </a:pPr>
            <a:r>
              <a:rPr lang="fr-FR" sz="1800" dirty="0" smtClean="0">
                <a:solidFill>
                  <a:schemeClr val="bg2">
                    <a:lumMod val="50000"/>
                  </a:schemeClr>
                </a:solidFill>
                <a:latin typeface="Caviar Dreams" panose="020B0402020204020504" pitchFamily="34" charset="0"/>
              </a:rPr>
              <a:t>site web, réseaux sociaux (Instagram peu développé)</a:t>
            </a:r>
          </a:p>
          <a:p>
            <a:pPr marL="0" indent="0">
              <a:buNone/>
            </a:pPr>
            <a:r>
              <a:rPr lang="fr-FR" sz="1800" b="1" u="sng" dirty="0" smtClean="0">
                <a:solidFill>
                  <a:srgbClr val="C90D2C"/>
                </a:solidFill>
                <a:latin typeface="Caviar Dreams" panose="020B0402020204020504" pitchFamily="34" charset="0"/>
              </a:rPr>
              <a:t>Problème </a:t>
            </a:r>
            <a:r>
              <a:rPr lang="fr-FR" sz="1800" b="1" u="sng" dirty="0" err="1" smtClean="0">
                <a:solidFill>
                  <a:srgbClr val="C90D2C"/>
                </a:solidFill>
                <a:latin typeface="Caviar Dreams" panose="020B0402020204020504" pitchFamily="34" charset="0"/>
              </a:rPr>
              <a:t>google</a:t>
            </a:r>
            <a:r>
              <a:rPr lang="fr-FR" sz="1800" b="1" u="sng" dirty="0" smtClean="0">
                <a:solidFill>
                  <a:srgbClr val="C90D2C"/>
                </a:solidFill>
                <a:latin typeface="Caviar Dreams" panose="020B0402020204020504" pitchFamily="34" charset="0"/>
              </a:rPr>
              <a:t> :</a:t>
            </a:r>
            <a:r>
              <a:rPr lang="fr-FR" sz="1800" b="1" dirty="0" smtClean="0">
                <a:solidFill>
                  <a:srgbClr val="C90D2C"/>
                </a:solidFill>
                <a:latin typeface="Caviar Dreams" panose="020B0402020204020504" pitchFamily="34" charset="0"/>
              </a:rPr>
              <a:t> </a:t>
            </a:r>
          </a:p>
          <a:p>
            <a:pPr>
              <a:buFont typeface="Wingdings" panose="05000000000000000000" pitchFamily="2" charset="2"/>
              <a:buChar char="v"/>
            </a:pPr>
            <a:r>
              <a:rPr lang="fr-FR" sz="1800" dirty="0" smtClean="0">
                <a:solidFill>
                  <a:schemeClr val="bg2">
                    <a:lumMod val="50000"/>
                  </a:schemeClr>
                </a:solidFill>
                <a:latin typeface="Caviar Dreams" panose="020B0402020204020504" pitchFamily="34" charset="0"/>
              </a:rPr>
              <a:t>ancien site de l’ancien propriétaire qui se confond avec le nouveau ( du coup on y voit les mauvais avis…)</a:t>
            </a:r>
          </a:p>
          <a:p>
            <a:pPr marL="0" indent="0">
              <a:buNone/>
            </a:pPr>
            <a:r>
              <a:rPr lang="fr-FR" sz="1800" b="1" u="sng" dirty="0" smtClean="0">
                <a:solidFill>
                  <a:srgbClr val="C90D2C"/>
                </a:solidFill>
                <a:latin typeface="Caviar Dreams" panose="020B0402020204020504" pitchFamily="34" charset="0"/>
              </a:rPr>
              <a:t>Charte graphique :</a:t>
            </a:r>
            <a:r>
              <a:rPr lang="fr-FR" sz="1800" b="1" dirty="0" smtClean="0">
                <a:solidFill>
                  <a:srgbClr val="C90D2C"/>
                </a:solidFill>
                <a:latin typeface="Caviar Dreams" panose="020B0402020204020504" pitchFamily="34" charset="0"/>
              </a:rPr>
              <a:t> </a:t>
            </a:r>
          </a:p>
          <a:p>
            <a:pPr>
              <a:buFont typeface="Wingdings" panose="05000000000000000000" pitchFamily="2" charset="2"/>
              <a:buChar char="v"/>
            </a:pPr>
            <a:r>
              <a:rPr lang="fr-FR" sz="1800" dirty="0" smtClean="0">
                <a:solidFill>
                  <a:schemeClr val="bg2">
                    <a:lumMod val="50000"/>
                  </a:schemeClr>
                </a:solidFill>
                <a:latin typeface="Caviar Dreams" panose="020B0402020204020504" pitchFamily="34" charset="0"/>
              </a:rPr>
              <a:t>pas assez moderne et ne correspond pas à l’image que les propriétaires veulent transmettre</a:t>
            </a:r>
            <a:endParaRPr lang="fr-FR" sz="1800" dirty="0">
              <a:solidFill>
                <a:schemeClr val="bg2">
                  <a:lumMod val="50000"/>
                </a:schemeClr>
              </a:solidFill>
              <a:latin typeface="Caviar Dreams" panose="020B04020202040205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866494149"/>
              </p:ext>
            </p:extLst>
          </p:nvPr>
        </p:nvGraphicFramePr>
        <p:xfrm>
          <a:off x="6087752" y="411342"/>
          <a:ext cx="5851696" cy="6237651"/>
        </p:xfrm>
        <a:graphic>
          <a:graphicData uri="http://schemas.openxmlformats.org/drawingml/2006/table">
            <a:tbl>
              <a:tblPr firstRow="1" bandRow="1">
                <a:tableStyleId>{93296810-A885-4BE3-A3E7-6D5BEEA58F35}</a:tableStyleId>
              </a:tblPr>
              <a:tblGrid>
                <a:gridCol w="1462924">
                  <a:extLst>
                    <a:ext uri="{9D8B030D-6E8A-4147-A177-3AD203B41FA5}">
                      <a16:colId xmlns:a16="http://schemas.microsoft.com/office/drawing/2014/main" val="3188174037"/>
                    </a:ext>
                  </a:extLst>
                </a:gridCol>
                <a:gridCol w="1462924">
                  <a:extLst>
                    <a:ext uri="{9D8B030D-6E8A-4147-A177-3AD203B41FA5}">
                      <a16:colId xmlns:a16="http://schemas.microsoft.com/office/drawing/2014/main" val="1724976473"/>
                    </a:ext>
                  </a:extLst>
                </a:gridCol>
                <a:gridCol w="1462924">
                  <a:extLst>
                    <a:ext uri="{9D8B030D-6E8A-4147-A177-3AD203B41FA5}">
                      <a16:colId xmlns:a16="http://schemas.microsoft.com/office/drawing/2014/main" val="2418610085"/>
                    </a:ext>
                  </a:extLst>
                </a:gridCol>
                <a:gridCol w="1462924">
                  <a:extLst>
                    <a:ext uri="{9D8B030D-6E8A-4147-A177-3AD203B41FA5}">
                      <a16:colId xmlns:a16="http://schemas.microsoft.com/office/drawing/2014/main" val="4289876874"/>
                    </a:ext>
                  </a:extLst>
                </a:gridCol>
              </a:tblGrid>
              <a:tr h="351191">
                <a:tc>
                  <a:txBody>
                    <a:bodyPr/>
                    <a:lstStyle/>
                    <a:p>
                      <a:r>
                        <a:rPr lang="fr-FR" sz="1400" dirty="0" smtClean="0"/>
                        <a:t>OPPORTUNITES </a:t>
                      </a:r>
                      <a:endParaRPr lang="fr-FR" sz="1400" dirty="0"/>
                    </a:p>
                  </a:txBody>
                  <a:tcPr marL="82198" marR="82198" marT="41099" marB="41099">
                    <a:solidFill>
                      <a:schemeClr val="accent6">
                        <a:lumMod val="60000"/>
                        <a:lumOff val="40000"/>
                      </a:schemeClr>
                    </a:solidFill>
                  </a:tcPr>
                </a:tc>
                <a:tc>
                  <a:txBody>
                    <a:bodyPr/>
                    <a:lstStyle/>
                    <a:p>
                      <a:r>
                        <a:rPr lang="fr-FR" sz="1400" dirty="0" smtClean="0"/>
                        <a:t>MENACES</a:t>
                      </a:r>
                      <a:endParaRPr lang="fr-FR" sz="1400" dirty="0"/>
                    </a:p>
                  </a:txBody>
                  <a:tcPr marL="82198" marR="82198" marT="41099" marB="41099">
                    <a:solidFill>
                      <a:schemeClr val="accent6">
                        <a:lumMod val="60000"/>
                        <a:lumOff val="40000"/>
                      </a:schemeClr>
                    </a:solidFill>
                  </a:tcPr>
                </a:tc>
                <a:tc>
                  <a:txBody>
                    <a:bodyPr/>
                    <a:lstStyle/>
                    <a:p>
                      <a:r>
                        <a:rPr lang="fr-FR" sz="1400" dirty="0" smtClean="0"/>
                        <a:t> FORCES </a:t>
                      </a:r>
                      <a:endParaRPr lang="fr-FR" sz="1400" dirty="0"/>
                    </a:p>
                  </a:txBody>
                  <a:tcPr marL="82198" marR="82198" marT="41099" marB="41099">
                    <a:solidFill>
                      <a:schemeClr val="accent6">
                        <a:lumMod val="60000"/>
                        <a:lumOff val="40000"/>
                      </a:schemeClr>
                    </a:solidFill>
                  </a:tcPr>
                </a:tc>
                <a:tc>
                  <a:txBody>
                    <a:bodyPr/>
                    <a:lstStyle/>
                    <a:p>
                      <a:r>
                        <a:rPr lang="fr-FR" sz="1400" dirty="0" smtClean="0"/>
                        <a:t>FAIBLESSES</a:t>
                      </a:r>
                      <a:endParaRPr lang="fr-FR" sz="1400" dirty="0"/>
                    </a:p>
                  </a:txBody>
                  <a:tcPr marL="82198" marR="82198" marT="41099" marB="41099">
                    <a:solidFill>
                      <a:schemeClr val="accent6">
                        <a:lumMod val="60000"/>
                        <a:lumOff val="40000"/>
                      </a:schemeClr>
                    </a:solidFill>
                  </a:tcPr>
                </a:tc>
                <a:extLst>
                  <a:ext uri="{0D108BD9-81ED-4DB2-BD59-A6C34878D82A}">
                    <a16:rowId xmlns:a16="http://schemas.microsoft.com/office/drawing/2014/main" val="2012745086"/>
                  </a:ext>
                </a:extLst>
              </a:tr>
              <a:tr h="5886460">
                <a:tc>
                  <a:txBody>
                    <a:bodyPr/>
                    <a:lstStyle/>
                    <a:p>
                      <a:pPr marL="285750" indent="-285750">
                        <a:buFont typeface="Arial" panose="020B0604020202020204" pitchFamily="34" charset="0"/>
                        <a:buChar char="•"/>
                      </a:pPr>
                      <a:r>
                        <a:rPr lang="fr-FR" sz="1300" dirty="0" smtClean="0"/>
                        <a:t>Augmentation</a:t>
                      </a:r>
                      <a:r>
                        <a:rPr lang="fr-FR" sz="1300" baseline="0" dirty="0" smtClean="0"/>
                        <a:t> de la bonne nutrition </a:t>
                      </a:r>
                    </a:p>
                    <a:p>
                      <a:pPr marL="285750" indent="-285750">
                        <a:buFont typeface="Arial" panose="020B0604020202020204" pitchFamily="34" charset="0"/>
                        <a:buChar char="•"/>
                      </a:pPr>
                      <a:r>
                        <a:rPr lang="fr-FR" sz="1300" baseline="0" dirty="0" smtClean="0"/>
                        <a:t>Zone commerciale = beaucoup de monde</a:t>
                      </a:r>
                    </a:p>
                    <a:p>
                      <a:pPr marL="285750" indent="-285750">
                        <a:buFont typeface="Arial" panose="020B0604020202020204" pitchFamily="34" charset="0"/>
                        <a:buChar char="•"/>
                      </a:pPr>
                      <a:endParaRPr lang="fr-FR" sz="1300" baseline="0" dirty="0" smtClean="0"/>
                    </a:p>
                  </a:txBody>
                  <a:tcPr marL="82198" marR="82198" marT="41099" marB="41099"/>
                </a:tc>
                <a:tc>
                  <a:txBody>
                    <a:bodyPr/>
                    <a:lstStyle/>
                    <a:p>
                      <a:pPr marL="285750" indent="-285750">
                        <a:buFont typeface="Arial" panose="020B0604020202020204" pitchFamily="34" charset="0"/>
                        <a:buChar char="•"/>
                      </a:pPr>
                      <a:r>
                        <a:rPr lang="fr-FR" sz="1300" dirty="0" smtClean="0"/>
                        <a:t>Restauration</a:t>
                      </a:r>
                      <a:r>
                        <a:rPr lang="fr-FR" sz="1300" baseline="0" dirty="0" smtClean="0"/>
                        <a:t> rapide + 60% devant la brasserie-restauration</a:t>
                      </a:r>
                    </a:p>
                    <a:p>
                      <a:pPr marL="285750" indent="-285750">
                        <a:buFont typeface="Arial" panose="020B0604020202020204" pitchFamily="34" charset="0"/>
                        <a:buChar char="•"/>
                      </a:pPr>
                      <a:r>
                        <a:rPr lang="fr-FR" sz="1300" baseline="0" dirty="0" smtClean="0"/>
                        <a:t>Nouvelle concurrence ( livraison à domicile comme UberEats, nouveaux fastfoods…) </a:t>
                      </a:r>
                    </a:p>
                    <a:p>
                      <a:pPr marL="285750" indent="-285750">
                        <a:buFont typeface="Arial" panose="020B0604020202020204" pitchFamily="34" charset="0"/>
                        <a:buChar char="•"/>
                      </a:pPr>
                      <a:endParaRPr lang="fr-FR" sz="1300" baseline="0" dirty="0" smtClean="0"/>
                    </a:p>
                    <a:p>
                      <a:endParaRPr lang="fr-FR" sz="1300" dirty="0"/>
                    </a:p>
                  </a:txBody>
                  <a:tcPr marL="82198" marR="82198" marT="41099" marB="41099"/>
                </a:tc>
                <a:tc>
                  <a:txBody>
                    <a:bodyPr/>
                    <a:lstStyle/>
                    <a:p>
                      <a:r>
                        <a:rPr lang="fr-FR" sz="1300" dirty="0" smtClean="0"/>
                        <a:t>Qualité</a:t>
                      </a:r>
                      <a:r>
                        <a:rPr lang="fr-FR" sz="1300" baseline="0" dirty="0" smtClean="0"/>
                        <a:t> des produits:</a:t>
                      </a:r>
                    </a:p>
                    <a:p>
                      <a:pPr marL="285750" indent="-285750">
                        <a:buFont typeface="Arial" panose="020B0604020202020204" pitchFamily="34" charset="0"/>
                        <a:buChar char="•"/>
                      </a:pPr>
                      <a:r>
                        <a:rPr lang="fr-FR" sz="1300" baseline="0" dirty="0" smtClean="0"/>
                        <a:t>Fait maison</a:t>
                      </a:r>
                    </a:p>
                    <a:p>
                      <a:pPr marL="285750" indent="-285750">
                        <a:buFont typeface="Arial" panose="020B0604020202020204" pitchFamily="34" charset="0"/>
                        <a:buChar char="•"/>
                      </a:pPr>
                      <a:r>
                        <a:rPr lang="fr-FR" sz="1300" baseline="0" dirty="0" smtClean="0"/>
                        <a:t>Traçabilité des produits ( viande française, produits locaux) </a:t>
                      </a:r>
                    </a:p>
                    <a:p>
                      <a:pPr marL="285750" indent="-285750">
                        <a:buFont typeface="Arial" panose="020B0604020202020204" pitchFamily="34" charset="0"/>
                        <a:buChar char="•"/>
                      </a:pPr>
                      <a:r>
                        <a:rPr lang="fr-FR" sz="1300" baseline="0" dirty="0" smtClean="0"/>
                        <a:t> Certifié bio</a:t>
                      </a:r>
                    </a:p>
                    <a:p>
                      <a:pPr marL="285750" indent="-285750">
                        <a:buFont typeface="Arial" panose="020B0604020202020204" pitchFamily="34" charset="0"/>
                        <a:buChar char="•"/>
                      </a:pPr>
                      <a:r>
                        <a:rPr lang="fr-FR" sz="1300" baseline="0" dirty="0" smtClean="0"/>
                        <a:t>Diversité des plats chaque jour ( produits frais et plats veggie) </a:t>
                      </a:r>
                    </a:p>
                    <a:p>
                      <a:pPr marL="285750" indent="-285750">
                        <a:buFont typeface="Arial" panose="020B0604020202020204" pitchFamily="34" charset="0"/>
                        <a:buChar char="•"/>
                      </a:pPr>
                      <a:r>
                        <a:rPr lang="fr-FR" sz="1300" baseline="0" dirty="0" smtClean="0"/>
                        <a:t>Accessibilité des prix </a:t>
                      </a:r>
                    </a:p>
                    <a:p>
                      <a:pPr marL="285750" indent="-285750">
                        <a:buFont typeface="Arial" panose="020B0604020202020204" pitchFamily="34" charset="0"/>
                        <a:buChar char="•"/>
                      </a:pPr>
                      <a:r>
                        <a:rPr lang="fr-FR" sz="1300" baseline="0" dirty="0" smtClean="0"/>
                        <a:t>Propreté  Accessibilité ( parking ) </a:t>
                      </a:r>
                    </a:p>
                    <a:p>
                      <a:pPr marL="285750" indent="-285750">
                        <a:buFont typeface="Arial" panose="020B0604020202020204" pitchFamily="34" charset="0"/>
                        <a:buChar char="•"/>
                      </a:pPr>
                      <a:r>
                        <a:rPr lang="fr-FR" sz="1300" baseline="0" dirty="0" smtClean="0"/>
                        <a:t> Terrasse extérieure</a:t>
                      </a:r>
                    </a:p>
                    <a:p>
                      <a:pPr marL="285750" indent="-285750">
                        <a:buFont typeface="Arial" panose="020B0604020202020204" pitchFamily="34" charset="0"/>
                        <a:buChar char="•"/>
                      </a:pPr>
                      <a:r>
                        <a:rPr lang="fr-FR" sz="1300" baseline="0" dirty="0" smtClean="0"/>
                        <a:t>Coin enfant </a:t>
                      </a:r>
                    </a:p>
                    <a:p>
                      <a:pPr marL="285750" indent="-285750">
                        <a:buFont typeface="Arial" panose="020B0604020202020204" pitchFamily="34" charset="0"/>
                        <a:buChar char="•"/>
                      </a:pPr>
                      <a:r>
                        <a:rPr lang="fr-FR" sz="1300" baseline="0" dirty="0" smtClean="0"/>
                        <a:t>Coin burger </a:t>
                      </a:r>
                    </a:p>
                    <a:p>
                      <a:pPr marL="285750" indent="-285750">
                        <a:buFont typeface="Arial" panose="020B0604020202020204" pitchFamily="34" charset="0"/>
                        <a:buChar char="•"/>
                      </a:pPr>
                      <a:r>
                        <a:rPr lang="fr-FR" sz="1300" baseline="0" dirty="0" smtClean="0"/>
                        <a:t>Atmosphère </a:t>
                      </a:r>
                    </a:p>
                    <a:p>
                      <a:pPr marL="285750" indent="-285750">
                        <a:buFont typeface="Arial" panose="020B0604020202020204" pitchFamily="34" charset="0"/>
                        <a:buChar char="•"/>
                      </a:pPr>
                      <a:r>
                        <a:rPr lang="fr-FR" sz="1300" baseline="0" dirty="0" smtClean="0"/>
                        <a:t> Evènements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300" baseline="0" dirty="0" smtClean="0"/>
                        <a:t>Publicité sur les réseaux sociaux</a:t>
                      </a:r>
                    </a:p>
                  </a:txBody>
                  <a:tcPr marL="82198" marR="82198" marT="41099" marB="41099"/>
                </a:tc>
                <a:tc>
                  <a:txBody>
                    <a:bodyPr/>
                    <a:lstStyle/>
                    <a:p>
                      <a:pPr marL="285750" indent="-285750">
                        <a:buFont typeface="Arial" panose="020B0604020202020204" pitchFamily="34" charset="0"/>
                        <a:buChar char="•"/>
                      </a:pPr>
                      <a:r>
                        <a:rPr lang="fr-FR" sz="1300" baseline="0" dirty="0" smtClean="0"/>
                        <a:t>Antécédents du précédent propriétaire  ( mauvais avis des clients,..) </a:t>
                      </a:r>
                    </a:p>
                    <a:p>
                      <a:pPr marL="285750" indent="-285750">
                        <a:buFont typeface="Arial" panose="020B0604020202020204" pitchFamily="34" charset="0"/>
                        <a:buChar char="•"/>
                      </a:pPr>
                      <a:r>
                        <a:rPr lang="fr-FR" sz="1300" baseline="0" dirty="0" smtClean="0"/>
                        <a:t>Mauvaise communication extérieure </a:t>
                      </a:r>
                    </a:p>
                    <a:p>
                      <a:pPr marL="0" indent="0">
                        <a:buFont typeface="Arial" panose="020B0604020202020204" pitchFamily="34" charset="0"/>
                        <a:buNone/>
                      </a:pPr>
                      <a:r>
                        <a:rPr lang="fr-FR" sz="1300" baseline="0" dirty="0" smtClean="0"/>
                        <a:t> </a:t>
                      </a:r>
                    </a:p>
                    <a:p>
                      <a:pPr marL="285750" indent="-285750">
                        <a:buFont typeface="Arial" panose="020B0604020202020204" pitchFamily="34" charset="0"/>
                        <a:buChar char="•"/>
                      </a:pPr>
                      <a:endParaRPr lang="fr-FR" sz="1300" dirty="0"/>
                    </a:p>
                  </a:txBody>
                  <a:tcPr marL="82198" marR="82198" marT="41099" marB="41099"/>
                </a:tc>
                <a:extLst>
                  <a:ext uri="{0D108BD9-81ED-4DB2-BD59-A6C34878D82A}">
                    <a16:rowId xmlns:a16="http://schemas.microsoft.com/office/drawing/2014/main" val="4155863555"/>
                  </a:ext>
                </a:extLst>
              </a:tr>
            </a:tbl>
          </a:graphicData>
        </a:graphic>
      </p:graphicFrame>
      <p:sp>
        <p:nvSpPr>
          <p:cNvPr id="5" name="ZoneTexte 4"/>
          <p:cNvSpPr txBox="1"/>
          <p:nvPr/>
        </p:nvSpPr>
        <p:spPr>
          <a:xfrm>
            <a:off x="195944" y="411342"/>
            <a:ext cx="5486400" cy="954107"/>
          </a:xfrm>
          <a:prstGeom prst="rect">
            <a:avLst/>
          </a:prstGeom>
          <a:solidFill>
            <a:schemeClr val="accent6">
              <a:lumMod val="60000"/>
              <a:lumOff val="40000"/>
            </a:schemeClr>
          </a:solidFill>
        </p:spPr>
        <p:txBody>
          <a:bodyPr wrap="square" rtlCol="0">
            <a:spAutoFit/>
          </a:bodyPr>
          <a:lstStyle/>
          <a:p>
            <a:r>
              <a:rPr lang="fr-FR" sz="2800" dirty="0" smtClean="0">
                <a:solidFill>
                  <a:schemeClr val="bg1"/>
                </a:solidFill>
                <a:latin typeface="Caviar Dreams" panose="020B0402020204020504" pitchFamily="34" charset="0"/>
              </a:rPr>
              <a:t>Diagnostic de la communication actuelle et SWOT </a:t>
            </a:r>
            <a:endParaRPr lang="fr-FR" sz="2800" dirty="0">
              <a:solidFill>
                <a:schemeClr val="bg1"/>
              </a:solidFill>
              <a:latin typeface="Caviar Dreams" panose="020B0402020204020504" pitchFamily="34" charset="0"/>
            </a:endParaRPr>
          </a:p>
        </p:txBody>
      </p:sp>
    </p:spTree>
    <p:extLst>
      <p:ext uri="{BB962C8B-B14F-4D97-AF65-F5344CB8AC3E}">
        <p14:creationId xmlns:p14="http://schemas.microsoft.com/office/powerpoint/2010/main" val="1508010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0628" y="295835"/>
            <a:ext cx="11743125" cy="644691"/>
          </a:xfrm>
          <a:prstGeom prst="rect">
            <a:avLst/>
          </a:prstGeom>
          <a:solidFill>
            <a:schemeClr val="accent6">
              <a:lumMod val="60000"/>
              <a:lumOff val="40000"/>
            </a:schemeClr>
          </a:solidFill>
        </p:spPr>
        <p:txBody>
          <a:bodyPr wrap="square" rtlCol="0">
            <a:spAutoFit/>
          </a:bodyPr>
          <a:lstStyle/>
          <a:p>
            <a:r>
              <a:rPr lang="fr-FR" sz="3600" dirty="0" smtClean="0">
                <a:solidFill>
                  <a:schemeClr val="bg1"/>
                </a:solidFill>
                <a:latin typeface="Caviar Dreams" panose="020B0402020204020504" pitchFamily="34" charset="0"/>
              </a:rPr>
              <a:t>PLAN DE COMMUNICATION + Matrice des prestataires </a:t>
            </a:r>
            <a:endParaRPr lang="fr-FR" sz="3600" dirty="0">
              <a:solidFill>
                <a:schemeClr val="bg1"/>
              </a:solidFill>
              <a:latin typeface="Caviar Dreams" panose="020B0402020204020504" pitchFamily="34"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8" y="1411940"/>
            <a:ext cx="11551025" cy="4545105"/>
          </a:xfrm>
          <a:prstGeom prst="rect">
            <a:avLst/>
          </a:prstGeom>
        </p:spPr>
      </p:pic>
      <p:sp>
        <p:nvSpPr>
          <p:cNvPr id="2" name="ZoneTexte 1"/>
          <p:cNvSpPr txBox="1"/>
          <p:nvPr/>
        </p:nvSpPr>
        <p:spPr>
          <a:xfrm>
            <a:off x="9953513" y="6258642"/>
            <a:ext cx="1920240" cy="339634"/>
          </a:xfrm>
          <a:prstGeom prst="rect">
            <a:avLst/>
          </a:prstGeom>
          <a:solidFill>
            <a:srgbClr val="C90D2C"/>
          </a:solidFill>
        </p:spPr>
        <p:txBody>
          <a:bodyPr wrap="square" rtlCol="0">
            <a:spAutoFit/>
          </a:bodyPr>
          <a:lstStyle/>
          <a:p>
            <a:r>
              <a:rPr lang="fr-FR" sz="1600" dirty="0" smtClean="0">
                <a:solidFill>
                  <a:schemeClr val="bg1"/>
                </a:solidFill>
                <a:latin typeface="Caviar Dreams" panose="020B0402020204020504" pitchFamily="34" charset="0"/>
              </a:rPr>
              <a:t>Prix final = 1187 €</a:t>
            </a:r>
            <a:endParaRPr lang="fr-FR" sz="1600" dirty="0">
              <a:solidFill>
                <a:schemeClr val="bg1"/>
              </a:solidFill>
              <a:latin typeface="Caviar Dreams" panose="020B0402020204020504" pitchFamily="34" charset="0"/>
            </a:endParaRPr>
          </a:p>
        </p:txBody>
      </p:sp>
    </p:spTree>
    <p:extLst>
      <p:ext uri="{BB962C8B-B14F-4D97-AF65-F5344CB8AC3E}">
        <p14:creationId xmlns:p14="http://schemas.microsoft.com/office/powerpoint/2010/main" val="110271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886" y="130629"/>
            <a:ext cx="6605670" cy="6467638"/>
          </a:xfrm>
          <a:prstGeom prst="rect">
            <a:avLst/>
          </a:prstGeom>
        </p:spPr>
      </p:pic>
    </p:spTree>
    <p:extLst>
      <p:ext uri="{BB962C8B-B14F-4D97-AF65-F5344CB8AC3E}">
        <p14:creationId xmlns:p14="http://schemas.microsoft.com/office/powerpoint/2010/main" val="1112247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930</Words>
  <Application>Microsoft Office PowerPoint</Application>
  <PresentationFormat>Grand écran</PresentationFormat>
  <Paragraphs>162</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11</vt:i4>
      </vt:variant>
    </vt:vector>
  </HeadingPairs>
  <TitlesOfParts>
    <vt:vector size="18" baseType="lpstr">
      <vt:lpstr>Arial</vt:lpstr>
      <vt:lpstr>Calibri</vt:lpstr>
      <vt:lpstr>Calibri Light</vt:lpstr>
      <vt:lpstr>Caviar Dreams</vt:lpstr>
      <vt:lpstr>Wingdings</vt:lpstr>
      <vt:lpstr>Thème Office</vt:lpstr>
      <vt:lpstr>Conception personnalisée</vt:lpstr>
      <vt:lpstr>YOUR COM’FACTORY</vt:lpstr>
      <vt:lpstr>PRESENTATION DU GROUPE</vt:lpstr>
      <vt:lpstr>BRIEF POUR LE CLIENT : BISTRO LYLY</vt:lpstr>
      <vt:lpstr>PORTER</vt:lpstr>
      <vt:lpstr>Présentation PowerPoint</vt:lpstr>
      <vt:lpstr>Présentation PowerPoint</vt:lpstr>
      <vt:lpstr>Présentation PowerPoint</vt:lpstr>
      <vt:lpstr>Présentation PowerPoint</vt:lpstr>
      <vt:lpstr>Présentation PowerPoint</vt:lpstr>
      <vt:lpstr>PRODUCTIONS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COM FACTORY</dc:title>
  <dc:creator>etudiant</dc:creator>
  <cp:lastModifiedBy>etudiant</cp:lastModifiedBy>
  <cp:revision>61</cp:revision>
  <dcterms:created xsi:type="dcterms:W3CDTF">2018-02-02T08:41:53Z</dcterms:created>
  <dcterms:modified xsi:type="dcterms:W3CDTF">2018-03-30T08:06:09Z</dcterms:modified>
</cp:coreProperties>
</file>