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81" r:id="rId5"/>
    <p:sldId id="280" r:id="rId6"/>
    <p:sldId id="279" r:id="rId7"/>
    <p:sldId id="278" r:id="rId8"/>
    <p:sldId id="277" r:id="rId9"/>
    <p:sldId id="276" r:id="rId10"/>
    <p:sldId id="275" r:id="rId11"/>
    <p:sldId id="274" r:id="rId12"/>
    <p:sldId id="273" r:id="rId13"/>
    <p:sldId id="272" r:id="rId14"/>
    <p:sldId id="271" r:id="rId15"/>
    <p:sldId id="270" r:id="rId16"/>
    <p:sldId id="269" r:id="rId17"/>
    <p:sldId id="268" r:id="rId18"/>
    <p:sldId id="267" r:id="rId19"/>
    <p:sldId id="266" r:id="rId20"/>
    <p:sldId id="265" r:id="rId21"/>
    <p:sldId id="264" r:id="rId22"/>
    <p:sldId id="263" r:id="rId23"/>
    <p:sldId id="262" r:id="rId24"/>
    <p:sldId id="261" r:id="rId2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Bp2cQW6L0jwBEuhJBXQqw==" hashData="H+Pr0pDkOZxqkSOyRW7Vkpmo9P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2" d="100"/>
          <a:sy n="82" d="100"/>
        </p:scale>
        <p:origin x="-1464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D8CF8E-33C5-4D7B-AEFD-5721CC6620C8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8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96515-AE3C-48A6-8455-F3B02FB0C55A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38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A574B7-034E-4144-8750-8D0E66989E49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63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7FA9F2-F181-4839-B9B6-397BA05BAED8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3418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52E458-F797-496E-B3D8-5C5A56589CF1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16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CF6FC4-7290-40AF-8DEB-4D0949AD6F55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12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9EBF01-43B0-4578-A2F0-840CD056E4DE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306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A3B4A7-C573-4E32-A5FF-27ADD8F40BF7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5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H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9D4525-9C90-4031-B164-F09E4EEB135C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0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9F98B4-A8C1-4F7E-A536-21E171534069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59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EF81A-58EC-4D91-899B-C02475594874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774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5000">
              <a:schemeClr val="accent1">
                <a:lumMod val="25000"/>
              </a:schemeClr>
            </a:gs>
            <a:gs pos="50000">
              <a:schemeClr val="accent1">
                <a:lumMod val="25000"/>
              </a:schemeClr>
            </a:gs>
            <a:gs pos="6000">
              <a:schemeClr val="tx1"/>
            </a:gs>
            <a:gs pos="45000">
              <a:schemeClr val="accent1">
                <a:lumMod val="25000"/>
              </a:schemeClr>
            </a:gs>
            <a:gs pos="20000">
              <a:schemeClr val="tx1"/>
            </a:gs>
            <a:gs pos="80000">
              <a:schemeClr val="tx1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4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2334" tIns="51170" rIns="102334" bIns="5117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2334" tIns="51170" rIns="102334" bIns="5117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768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6813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2334" tIns="51170" rIns="102334" bIns="51170" numCol="1" anchor="t" anchorCtr="0" compatLnSpc="1">
            <a:prstTxWarp prst="textNoShape">
              <a:avLst/>
            </a:prstTxWarp>
          </a:bodyPr>
          <a:lstStyle>
            <a:lvl1pPr defTabSz="1023938">
              <a:defRPr sz="16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768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6813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2334" tIns="51170" rIns="102334" bIns="51170" numCol="1" anchor="t" anchorCtr="0" compatLnSpc="1">
            <a:prstTxWarp prst="textNoShape">
              <a:avLst/>
            </a:prstTxWarp>
          </a:bodyPr>
          <a:lstStyle>
            <a:lvl1pPr algn="ctr" defTabSz="1023938">
              <a:defRPr sz="16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768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6813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2334" tIns="51170" rIns="102334" bIns="51170" numCol="1" anchor="t" anchorCtr="0" compatLnSpc="1">
            <a:prstTxWarp prst="textNoShape">
              <a:avLst/>
            </a:prstTxWarp>
          </a:bodyPr>
          <a:lstStyle>
            <a:lvl1pPr algn="r" defTabSz="1023938">
              <a:defRPr sz="16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710FF5-6D89-4F79-9EEE-E216CB2D262A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017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  <p:txStyles>
    <p:titleStyle>
      <a:lvl1pPr algn="ctr" defTabSz="1023938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023938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2pPr>
      <a:lvl3pPr algn="ctr" defTabSz="1023938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3pPr>
      <a:lvl4pPr algn="ctr" defTabSz="1023938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4pPr>
      <a:lvl5pPr algn="ctr" defTabSz="1023938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5pPr>
      <a:lvl6pPr marL="457200" algn="ctr" defTabSz="1023938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6pPr>
      <a:lvl7pPr marL="914400" algn="ctr" defTabSz="1023938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7pPr>
      <a:lvl8pPr marL="1371600" algn="ctr" defTabSz="1023938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8pPr>
      <a:lvl9pPr marL="1828800" algn="ctr" defTabSz="1023938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9pPr>
    </p:titleStyle>
    <p:bodyStyle>
      <a:lvl1pPr marL="384175" indent="-384175" algn="l" defTabSz="1023938" rtl="0" eaLnBrk="0" fontAlgn="base" hangingPunct="0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31850" indent="-319088" algn="l" defTabSz="1023938" rtl="0" eaLnBrk="0" fontAlgn="base" hangingPunct="0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</a:defRPr>
      </a:lvl2pPr>
      <a:lvl3pPr marL="1279525" indent="-255588" algn="l" defTabSz="1023938" rtl="0" eaLnBrk="0" fontAlgn="base" hangingPunct="0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</a:defRPr>
      </a:lvl3pPr>
      <a:lvl4pPr marL="1792288" indent="-255588" algn="l" defTabSz="1023938" rtl="0" eaLnBrk="0" fontAlgn="base" hangingPunct="0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</a:defRPr>
      </a:lvl4pPr>
      <a:lvl5pPr marL="2305050" indent="-257175" algn="l" defTabSz="1023938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5pPr>
      <a:lvl6pPr marL="2762250" indent="-257175" algn="l" defTabSz="1023938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6pPr>
      <a:lvl7pPr marL="3219450" indent="-257175" algn="l" defTabSz="1023938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7pPr>
      <a:lvl8pPr marL="3676650" indent="-257175" algn="l" defTabSz="1023938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8pPr>
      <a:lvl9pPr marL="4133850" indent="-257175" algn="l" defTabSz="1023938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www.linternaute.com/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photos.linternaute.com/photo/1302986/1069630034/1444/le-village-se-prepare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photos.linternaute.com/photo/1302986/1069630034/1444/le-village-se-prepar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photos.linternaute.com/m-claude-gortchakoff-12655031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photos.linternaute.com/m-corinne-roger-2057945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photos.linternaute.com/m-jean-jacques-cordier-1952430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photos.linternaute.com/m-jean-marc-romain-14970346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photos.linternaute.com/m-crt-midi-pyrenees-16759950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ggocmoi.wordpress.com/" TargetMode="External"/><Relationship Id="rId2" Type="http://schemas.openxmlformats.org/officeDocument/2006/relationships/hyperlink" Target="http://www.linternaute.com/nature-animaux/fauve/le-projet-big-cat/en-savoir-plus.shtml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85304" y="332656"/>
            <a:ext cx="902811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G</a:t>
            </a:r>
            <a:r>
              <a:rPr lang="fr-FR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go</a:t>
            </a:r>
          </a:p>
        </p:txBody>
      </p:sp>
      <p:sp>
        <p:nvSpPr>
          <p:cNvPr id="4" name="Rectangle 3"/>
          <p:cNvSpPr/>
          <p:nvPr/>
        </p:nvSpPr>
        <p:spPr>
          <a:xfrm>
            <a:off x="7769842" y="342646"/>
            <a:ext cx="902811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G</a:t>
            </a:r>
            <a:r>
              <a:rPr lang="fr-FR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go</a:t>
            </a:r>
          </a:p>
        </p:txBody>
      </p:sp>
      <p:sp>
        <p:nvSpPr>
          <p:cNvPr id="5" name="Rectangle 4"/>
          <p:cNvSpPr/>
          <p:nvPr/>
        </p:nvSpPr>
        <p:spPr>
          <a:xfrm>
            <a:off x="2265025" y="1498567"/>
            <a:ext cx="4629794" cy="206210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4000" b="1" kern="0" cap="all" dirty="0" smtClean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l</a:t>
            </a:r>
            <a:r>
              <a:rPr lang="fr-FR" sz="2000" b="1" kern="0" cap="all" dirty="0" smtClean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es</a:t>
            </a:r>
            <a:r>
              <a:rPr lang="fr-FR" sz="2400" b="1" kern="0" cap="all" dirty="0" smtClean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 </a:t>
            </a:r>
            <a:r>
              <a:rPr lang="fr-FR" sz="4000" b="1" kern="0" cap="all" dirty="0" smtClean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v</a:t>
            </a:r>
            <a:r>
              <a:rPr lang="fr-FR" sz="2000" b="1" kern="0" cap="all" dirty="0" smtClean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illages  </a:t>
            </a:r>
            <a:r>
              <a:rPr lang="fr-FR" sz="4000" b="1" kern="0" cap="all" dirty="0" smtClean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</a:t>
            </a:r>
            <a:r>
              <a:rPr lang="fr-FR" sz="2000" b="1" kern="0" cap="all" dirty="0" smtClean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e</a:t>
            </a:r>
            <a:r>
              <a:rPr lang="fr-FR" sz="2400" b="1" kern="0" cap="all" dirty="0" smtClean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 </a:t>
            </a:r>
            <a:r>
              <a:rPr lang="fr-FR" sz="4000" b="1" kern="0" cap="all" dirty="0" smtClean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F</a:t>
            </a:r>
            <a:r>
              <a:rPr lang="fr-FR" sz="2000" b="1" kern="0" cap="all" dirty="0" smtClean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rance</a:t>
            </a:r>
            <a:r>
              <a:rPr lang="fr-FR" sz="2400" b="1" kern="0" cap="all" dirty="0" smtClean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</a:p>
          <a:p>
            <a:pPr algn="ctr">
              <a:defRPr/>
            </a:pPr>
            <a:r>
              <a:rPr lang="fr-FR" sz="4000" b="1" kern="0" cap="all" dirty="0" smtClean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l</a:t>
            </a:r>
            <a:r>
              <a:rPr lang="fr-FR" sz="2000" b="1" kern="0" cap="all" dirty="0" smtClean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es</a:t>
            </a:r>
            <a:r>
              <a:rPr lang="fr-FR" sz="2400" b="1" kern="0" cap="all" dirty="0" smtClean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 </a:t>
            </a:r>
            <a:r>
              <a:rPr lang="fr-FR" sz="4000" b="1" kern="0" cap="all" dirty="0" smtClean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</a:t>
            </a:r>
            <a:r>
              <a:rPr lang="fr-FR" sz="2000" b="1" kern="0" cap="all" dirty="0" smtClean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lus</a:t>
            </a:r>
            <a:r>
              <a:rPr lang="fr-FR" sz="2400" b="1" kern="0" cap="all" dirty="0" smtClean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 </a:t>
            </a:r>
            <a:r>
              <a:rPr lang="fr-FR" sz="4000" b="1" kern="0" cap="all" dirty="0" smtClean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r</a:t>
            </a:r>
            <a:r>
              <a:rPr lang="fr-FR" sz="2000" b="1" kern="0" cap="all" dirty="0" smtClean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omantiques</a:t>
            </a:r>
            <a:endParaRPr lang="fr-FR" sz="24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>
              <a:defRPr/>
            </a:pPr>
            <a:endParaRPr lang="fr-FR" sz="24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>
              <a:defRPr/>
            </a:pPr>
            <a:endParaRPr lang="fr-FR" sz="24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359532" y="332656"/>
            <a:ext cx="8424936" cy="6192688"/>
          </a:xfrm>
          <a:prstGeom prst="rect">
            <a:avLst/>
          </a:prstGeom>
          <a:noFill/>
          <a:ln w="38100" cap="flat" cmpd="tri" algn="ctr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CH" kern="0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493587" y="3573016"/>
            <a:ext cx="2133918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</a:t>
            </a:r>
            <a:r>
              <a:rPr lang="fr-FR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résenté par</a:t>
            </a:r>
          </a:p>
          <a:p>
            <a:pPr algn="ctr">
              <a:defRPr/>
            </a:pPr>
            <a:r>
              <a:rPr lang="fr-FR" sz="14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... </a:t>
            </a:r>
            <a:r>
              <a:rPr lang="fr-FR" sz="3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G</a:t>
            </a:r>
            <a:r>
              <a:rPr lang="fr-FR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go</a:t>
            </a:r>
            <a:r>
              <a:rPr lang="fr-FR" sz="14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...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814718" y="5879013"/>
            <a:ext cx="3491661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M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anuellement </a:t>
            </a: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e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t </a:t>
            </a: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m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usical – </a:t>
            </a: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02/2012</a:t>
            </a:r>
          </a:p>
        </p:txBody>
      </p:sp>
      <p:sp>
        <p:nvSpPr>
          <p:cNvPr id="2" name="Triangle rectangle 1"/>
          <p:cNvSpPr/>
          <p:nvPr/>
        </p:nvSpPr>
        <p:spPr>
          <a:xfrm>
            <a:off x="539552" y="5421813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11" name="Triangle rectangle 10"/>
          <p:cNvSpPr/>
          <p:nvPr/>
        </p:nvSpPr>
        <p:spPr>
          <a:xfrm rot="16200000">
            <a:off x="7668344" y="5421066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257541" y="6580182"/>
            <a:ext cx="3544560" cy="24622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Clic ...               pour passer à la diapo suivante</a:t>
            </a: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6674626"/>
            <a:ext cx="274320" cy="8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09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diamond/>
        <p:sndAc>
          <p:stSnd loop="1">
            <p:snd r:embed="rId2" name="Gheorghe Zamfir - THE ROSE (120-2).wav"/>
          </p:stSnd>
        </p:sndAc>
      </p:transition>
    </mc:Choice>
    <mc:Fallback>
      <p:transition spd="slow">
        <p:diamond/>
        <p:sndAc>
          <p:stSnd loop="1">
            <p:snd r:embed="rId2" name="Gheorghe Zamfir - THE ROSE (120-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59532" y="332656"/>
            <a:ext cx="8424936" cy="6192688"/>
          </a:xfrm>
          <a:prstGeom prst="rect">
            <a:avLst/>
          </a:prstGeom>
          <a:noFill/>
          <a:ln w="38100" cap="flat" cmpd="tri" algn="ctr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CH" kern="0">
              <a:solidFill>
                <a:srgbClr val="FFFFFF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574238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6" name="Triangle rectangle 5"/>
          <p:cNvSpPr/>
          <p:nvPr/>
        </p:nvSpPr>
        <p:spPr>
          <a:xfrm>
            <a:off x="574238" y="5393179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>
            <a:off x="7656755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6200000">
            <a:off x="7669712" y="5409407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174013" y="2636912"/>
            <a:ext cx="2795958" cy="138499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dirty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</a:rPr>
              <a:t>Vieilles pierres, </a:t>
            </a:r>
            <a:endParaRPr lang="fr-CH" sz="1200" dirty="0" smtClean="0">
              <a:gradFill flip="none" rotWithShape="1"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  <a:tileRect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</a:rPr>
              <a:t>petits </a:t>
            </a:r>
            <a:r>
              <a:rPr lang="fr-CH" sz="1200" dirty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</a:rPr>
              <a:t>ponts, </a:t>
            </a:r>
            <a:endParaRPr lang="fr-CH" sz="1200" dirty="0" smtClean="0">
              <a:gradFill flip="none" rotWithShape="1"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  <a:tileRect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</a:rPr>
              <a:t>toitures </a:t>
            </a:r>
            <a:r>
              <a:rPr lang="fr-CH" sz="1200" dirty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</a:rPr>
              <a:t>atypiques et maisons fleuries </a:t>
            </a:r>
            <a:r>
              <a:rPr lang="fr-CH" sz="1200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</a:rPr>
              <a:t>:</a:t>
            </a:r>
          </a:p>
          <a:p>
            <a:pPr algn="ctr">
              <a:defRPr/>
            </a:pPr>
            <a:r>
              <a:rPr lang="fr-CH" sz="1200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</a:rPr>
              <a:t> </a:t>
            </a:r>
          </a:p>
          <a:p>
            <a:pPr algn="ctr">
              <a:defRPr/>
            </a:pPr>
            <a:r>
              <a:rPr lang="fr-CH" sz="1200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</a:rPr>
              <a:t>ces </a:t>
            </a:r>
            <a:r>
              <a:rPr lang="fr-CH" sz="1200" dirty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</a:rPr>
              <a:t>communes vous offriront un </a:t>
            </a:r>
            <a:endParaRPr lang="fr-CH" sz="1200" dirty="0" smtClean="0">
              <a:gradFill flip="none" rotWithShape="1"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  <a:tileRect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</a:rPr>
              <a:t>cadre </a:t>
            </a:r>
            <a:r>
              <a:rPr lang="fr-CH" sz="1200" dirty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</a:rPr>
              <a:t>de rêve pour la Saint-Valentin </a:t>
            </a:r>
            <a:endParaRPr lang="fr-CH" sz="1200" dirty="0" smtClean="0">
              <a:gradFill flip="none" rotWithShape="1"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  <a:tileRect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</a:rPr>
              <a:t>ou </a:t>
            </a:r>
            <a:r>
              <a:rPr lang="fr-CH" sz="1200" dirty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</a:rPr>
              <a:t>à l'occasion d'un week-end à deux.</a:t>
            </a:r>
            <a:endParaRPr lang="fr-CH" sz="12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0"/>
              </a:gra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47675" y="548679"/>
            <a:ext cx="4448654" cy="10156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les  villages  de  France </a:t>
            </a:r>
            <a:r>
              <a:rPr lang="fr-CH" sz="1200" b="1" kern="0" cap="all" dirty="0" smtClean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les  </a:t>
            </a: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plus  romantiques</a:t>
            </a:r>
          </a:p>
          <a:p>
            <a:pPr algn="ctr">
              <a:defRPr/>
            </a:pPr>
            <a:endParaRPr lang="fr-CH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>
              <a:defRPr/>
            </a:pP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Galerie Images</a:t>
            </a:r>
          </a:p>
          <a:p>
            <a:pPr algn="ctr">
              <a:defRPr/>
            </a:pPr>
            <a:endParaRPr lang="fr-CH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>
              <a:defRPr/>
            </a:pP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hlinkClick r:id="rId2"/>
              </a:rPr>
              <a:t>Linternaute.com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723" y="6644459"/>
            <a:ext cx="274320" cy="8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73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59532" y="332656"/>
            <a:ext cx="8424936" cy="6192688"/>
          </a:xfrm>
          <a:prstGeom prst="rect">
            <a:avLst/>
          </a:prstGeom>
          <a:noFill/>
          <a:ln w="38100" cap="flat" cmpd="tri" algn="ctr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CH" kern="0">
              <a:solidFill>
                <a:srgbClr val="FFFFFF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574238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05" y="1357097"/>
            <a:ext cx="6215704" cy="4143804"/>
          </a:xfrm>
          <a:prstGeom prst="rect">
            <a:avLst/>
          </a:prstGeom>
        </p:spPr>
      </p:pic>
      <p:sp>
        <p:nvSpPr>
          <p:cNvPr id="6" name="Triangle rectangle 5"/>
          <p:cNvSpPr/>
          <p:nvPr/>
        </p:nvSpPr>
        <p:spPr>
          <a:xfrm>
            <a:off x="574238" y="5393179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>
            <a:off x="7656755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6200000">
            <a:off x="7669712" y="5409407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59644" y="5645859"/>
            <a:ext cx="5604418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dirty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</a:rPr>
              <a:t>Dans le Gard, près des gorges de l'Ardèche, </a:t>
            </a:r>
            <a:endParaRPr lang="fr-CH" sz="1200" dirty="0" smtClean="0">
              <a:gradFill flip="none" rotWithShape="1"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  <a:tileRect/>
              </a:gradFill>
            </a:endParaRPr>
          </a:p>
          <a:p>
            <a:pPr algn="ctr">
              <a:defRPr/>
            </a:pPr>
            <a:r>
              <a:rPr lang="fr-CH" sz="1200" dirty="0" err="1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</a:rPr>
              <a:t>Aiguèze</a:t>
            </a:r>
            <a:r>
              <a:rPr lang="fr-CH" sz="1200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</a:rPr>
              <a:t> </a:t>
            </a:r>
            <a:r>
              <a:rPr lang="fr-CH" sz="1200" dirty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</a:rPr>
              <a:t>est perché sur une falaise et entouré de l'autre côté par des vignobles. </a:t>
            </a:r>
            <a:endParaRPr lang="fr-CH" sz="1200" dirty="0" smtClean="0">
              <a:gradFill flip="none" rotWithShape="1"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  <a:tileRect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</a:rPr>
              <a:t>Le </a:t>
            </a:r>
            <a:r>
              <a:rPr lang="fr-CH" sz="1200" dirty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</a:rPr>
              <a:t>village se trouve entre Alès et Montélimar, </a:t>
            </a:r>
          </a:p>
          <a:p>
            <a:pPr algn="ctr">
              <a:defRPr/>
            </a:pPr>
            <a:r>
              <a:rPr lang="fr-CH" sz="1200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</a:rPr>
              <a:t>ce </a:t>
            </a:r>
            <a:r>
              <a:rPr lang="fr-CH" sz="1200" dirty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</a:rPr>
              <a:t>qui vous donne l'occasion de visiter le pont du Gard, </a:t>
            </a:r>
            <a:endParaRPr lang="fr-CH" sz="1200" dirty="0" smtClean="0">
              <a:gradFill flip="none" rotWithShape="1"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  <a:tileRect/>
              </a:gradFill>
            </a:endParaRPr>
          </a:p>
          <a:p>
            <a:pPr algn="ctr">
              <a:defRPr/>
            </a:pPr>
            <a:endParaRPr lang="fr-CH" sz="1200" dirty="0" smtClean="0">
              <a:gradFill flip="none" rotWithShape="1"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  <a:tileRect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</a:rPr>
              <a:t>mais </a:t>
            </a:r>
            <a:r>
              <a:rPr lang="fr-CH" sz="1200" dirty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</a:rPr>
              <a:t>aussi les communes de Bagnols sur Cèze et d'Uzès. © </a:t>
            </a:r>
            <a:r>
              <a:rPr lang="fr-CH" sz="1200" dirty="0">
                <a:hlinkClick r:id="rId3"/>
              </a:rPr>
              <a:t>Odette Lefebvre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094145" y="548679"/>
            <a:ext cx="955711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fr-CH" sz="1200" b="1" kern="0" cap="all" dirty="0" err="1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Aiguèze</a:t>
            </a: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723" y="6644459"/>
            <a:ext cx="274320" cy="8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43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59532" y="332656"/>
            <a:ext cx="8424936" cy="6192688"/>
          </a:xfrm>
          <a:prstGeom prst="rect">
            <a:avLst/>
          </a:prstGeom>
          <a:noFill/>
          <a:ln w="38100" cap="flat" cmpd="tri" algn="ctr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CH" kern="0">
              <a:solidFill>
                <a:srgbClr val="FFFFFF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574238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04" y="1357097"/>
            <a:ext cx="6215706" cy="4143804"/>
          </a:xfrm>
          <a:prstGeom prst="rect">
            <a:avLst/>
          </a:prstGeom>
        </p:spPr>
      </p:pic>
      <p:sp>
        <p:nvSpPr>
          <p:cNvPr id="6" name="Triangle rectangle 5"/>
          <p:cNvSpPr/>
          <p:nvPr/>
        </p:nvSpPr>
        <p:spPr>
          <a:xfrm>
            <a:off x="574238" y="5393179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>
            <a:off x="7656755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6200000">
            <a:off x="7669712" y="5409407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55926" y="5645859"/>
            <a:ext cx="7011855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Niché dans le Tarn-et-Garonne, entre les villes d'Agen et de Montauban, </a:t>
            </a: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la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ville d'Auvillar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possède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une des plus belles places de France avec sa place circulaire de la Halle </a:t>
            </a: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qui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date de 1825.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Très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charmante aussi, la place du </a:t>
            </a: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Château qui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permet d'observer un point de vue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sur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la vallée de la Garonne.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endParaRPr lang="fr-CH" sz="12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La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petite église Saint-Pierre ajoute encore un zeste de romantisme à ce petit village. 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955212" y="548679"/>
            <a:ext cx="3233578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Auvillar et sa place de l'horloge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723" y="6644459"/>
            <a:ext cx="274320" cy="8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9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59532" y="332656"/>
            <a:ext cx="8424936" cy="6192688"/>
          </a:xfrm>
          <a:prstGeom prst="rect">
            <a:avLst/>
          </a:prstGeom>
          <a:noFill/>
          <a:ln w="38100" cap="flat" cmpd="tri" algn="ctr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CH" kern="0">
              <a:solidFill>
                <a:srgbClr val="FFFFFF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574238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4503" y="1357097"/>
            <a:ext cx="5674708" cy="4143804"/>
          </a:xfrm>
          <a:prstGeom prst="rect">
            <a:avLst/>
          </a:prstGeom>
        </p:spPr>
      </p:pic>
      <p:sp>
        <p:nvSpPr>
          <p:cNvPr id="6" name="Triangle rectangle 5"/>
          <p:cNvSpPr/>
          <p:nvPr/>
        </p:nvSpPr>
        <p:spPr>
          <a:xfrm>
            <a:off x="574238" y="5393179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>
            <a:off x="7656755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6200000">
            <a:off x="7669712" y="5409407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96399" y="5645859"/>
            <a:ext cx="6130909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A l'image de ce manoir du XVe siècle, tout le village de Beuvron-en-Auge est splendide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avec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ses maisons à pans de bois du XVIIe et XVIIIe siècle,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ses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halles en toit de chaume entourées par des jardinières de fleurs à la belle saison,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et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son église Saint-Martin du XVIIe siècle.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endParaRPr lang="fr-CH" sz="12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© </a:t>
            </a:r>
            <a:r>
              <a:rPr lang="fr-CH" sz="1200" dirty="0">
                <a:hlinkClick r:id="rId3"/>
              </a:rPr>
              <a:t>Philippe </a:t>
            </a:r>
            <a:r>
              <a:rPr lang="fr-CH" sz="1200" dirty="0" err="1">
                <a:hlinkClick r:id="rId3"/>
              </a:rPr>
              <a:t>Delmer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667473" y="548679"/>
            <a:ext cx="3809056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Beuvron-en-Auge et ses maisons uniques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723" y="6644459"/>
            <a:ext cx="274320" cy="8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9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59532" y="332656"/>
            <a:ext cx="8424936" cy="6192688"/>
          </a:xfrm>
          <a:prstGeom prst="rect">
            <a:avLst/>
          </a:prstGeom>
          <a:noFill/>
          <a:ln w="38100" cap="flat" cmpd="tri" algn="ctr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CH" kern="0">
              <a:solidFill>
                <a:srgbClr val="FFFFFF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574238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04" y="1357097"/>
            <a:ext cx="6215706" cy="4143804"/>
          </a:xfrm>
          <a:prstGeom prst="rect">
            <a:avLst/>
          </a:prstGeom>
        </p:spPr>
      </p:pic>
      <p:sp>
        <p:nvSpPr>
          <p:cNvPr id="6" name="Triangle rectangle 5"/>
          <p:cNvSpPr/>
          <p:nvPr/>
        </p:nvSpPr>
        <p:spPr>
          <a:xfrm>
            <a:off x="574238" y="5393179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>
            <a:off x="7656755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6200000">
            <a:off x="7669712" y="5409407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80672" y="5645859"/>
            <a:ext cx="5362365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dirty="0" err="1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Cardaillac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 fait partie de l'aire urbaine de Figeac (Lot, région Midi-Pyrénées).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Ce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village se caractérise par ses très belles maisons anciennes,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et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un vestige de son époque médiévale : </a:t>
            </a: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un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fort avec deux tours carrées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et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une tour ronde donnant une vue panoramique sur </a:t>
            </a:r>
            <a:r>
              <a:rPr lang="fr-CH" sz="1200" dirty="0" err="1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Cardaillac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endParaRPr lang="fr-CH" sz="12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© </a:t>
            </a:r>
            <a:r>
              <a:rPr lang="fr-CH" sz="1200" dirty="0" err="1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Jpazam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 - </a:t>
            </a:r>
            <a:r>
              <a:rPr lang="fr-CH" sz="1200" dirty="0" err="1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FlickR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 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992882" y="548679"/>
            <a:ext cx="3158237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b="1" kern="0" cap="all" dirty="0" err="1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Cardaillac</a:t>
            </a: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et ses tours carrées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723" y="6644459"/>
            <a:ext cx="274320" cy="8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9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59532" y="332656"/>
            <a:ext cx="8424936" cy="6192688"/>
          </a:xfrm>
          <a:prstGeom prst="rect">
            <a:avLst/>
          </a:prstGeom>
          <a:noFill/>
          <a:ln w="38100" cap="flat" cmpd="tri" algn="ctr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CH" kern="0">
              <a:solidFill>
                <a:srgbClr val="FFFFFF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574238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04" y="1357097"/>
            <a:ext cx="6215706" cy="4143804"/>
          </a:xfrm>
          <a:prstGeom prst="rect">
            <a:avLst/>
          </a:prstGeom>
        </p:spPr>
      </p:pic>
      <p:sp>
        <p:nvSpPr>
          <p:cNvPr id="6" name="Triangle rectangle 5"/>
          <p:cNvSpPr/>
          <p:nvPr/>
        </p:nvSpPr>
        <p:spPr>
          <a:xfrm>
            <a:off x="574238" y="5393179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>
            <a:off x="7656755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6200000">
            <a:off x="7669712" y="5409407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50303" y="5645859"/>
            <a:ext cx="6423105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Ce très beau village jouxte la ville de Gaillac, </a:t>
            </a: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et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vaut le détour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pour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profiter d'un moment en amoureux sous les halles de la place des Arcades (en photo).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Castelnau-de-</a:t>
            </a:r>
            <a:r>
              <a:rPr lang="fr-CH" sz="1200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Montmiral</a:t>
            </a: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compte des maisons en pierre et à colombages </a:t>
            </a: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entourés </a:t>
            </a: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par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des vestiges de remparts </a:t>
            </a: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et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de très belles portes fortifiées. Un lieu à ne pas manquer.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169741" y="548679"/>
            <a:ext cx="4804520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Castelnau-de-</a:t>
            </a:r>
            <a:r>
              <a:rPr lang="fr-CH" sz="1200" b="1" kern="0" cap="all" dirty="0" err="1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Montmiral</a:t>
            </a: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et la forêt de la </a:t>
            </a:r>
            <a:r>
              <a:rPr lang="fr-CH" sz="1200" b="1" kern="0" cap="all" dirty="0" err="1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Grésigne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723" y="6644459"/>
            <a:ext cx="274320" cy="8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9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59532" y="332656"/>
            <a:ext cx="8424936" cy="6192688"/>
          </a:xfrm>
          <a:prstGeom prst="rect">
            <a:avLst/>
          </a:prstGeom>
          <a:noFill/>
          <a:ln w="38100" cap="flat" cmpd="tri" algn="ctr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CH" kern="0">
              <a:solidFill>
                <a:srgbClr val="FFFFFF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574238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04" y="1357097"/>
            <a:ext cx="6215706" cy="4143804"/>
          </a:xfrm>
          <a:prstGeom prst="rect">
            <a:avLst/>
          </a:prstGeom>
        </p:spPr>
      </p:pic>
      <p:sp>
        <p:nvSpPr>
          <p:cNvPr id="6" name="Triangle rectangle 5"/>
          <p:cNvSpPr/>
          <p:nvPr/>
        </p:nvSpPr>
        <p:spPr>
          <a:xfrm>
            <a:off x="574238" y="5393179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>
            <a:off x="7656755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6200000">
            <a:off x="7669712" y="5409407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68325" y="5645859"/>
            <a:ext cx="6587060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Pour ceux qui aiment les villages en bord de rivière, La Roque-</a:t>
            </a:r>
            <a:r>
              <a:rPr lang="fr-CH" sz="1200" dirty="0" err="1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Gageac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 est un incontournable.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Cerné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par les falaises d'une part et le fleuve de l'autre,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ce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lieu compte un joli manoir du XVe siècle, et un fort troglodyte assez particulier.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La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longue rue qui longe le fleuve est un véritable lieu de vie,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endParaRPr lang="fr-CH" sz="12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puisqu'on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y croise tous les commerces du village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607360" y="548679"/>
            <a:ext cx="3929282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La Roque </a:t>
            </a:r>
            <a:r>
              <a:rPr lang="fr-CH" sz="1200" b="1" kern="0" cap="all" dirty="0" err="1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Gageac</a:t>
            </a: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au bord de la Dordogne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723" y="6644459"/>
            <a:ext cx="274320" cy="8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9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59532" y="332656"/>
            <a:ext cx="8424936" cy="6192688"/>
          </a:xfrm>
          <a:prstGeom prst="rect">
            <a:avLst/>
          </a:prstGeom>
          <a:noFill/>
          <a:ln w="38100" cap="flat" cmpd="tri" algn="ctr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CH" kern="0">
              <a:solidFill>
                <a:srgbClr val="FFFFFF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574238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04" y="1357097"/>
            <a:ext cx="6215706" cy="4143804"/>
          </a:xfrm>
          <a:prstGeom prst="rect">
            <a:avLst/>
          </a:prstGeom>
        </p:spPr>
      </p:pic>
      <p:sp>
        <p:nvSpPr>
          <p:cNvPr id="6" name="Triangle rectangle 5"/>
          <p:cNvSpPr/>
          <p:nvPr/>
        </p:nvSpPr>
        <p:spPr>
          <a:xfrm>
            <a:off x="574238" y="5393179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>
            <a:off x="7656755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6200000">
            <a:off x="7669712" y="5409407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07736" y="5645859"/>
            <a:ext cx="5508239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En Languedoc-Roussillon, </a:t>
            </a: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près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des cascades du </a:t>
            </a:r>
            <a:r>
              <a:rPr lang="fr-CH" sz="1200" dirty="0" err="1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Sautadet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,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son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vieux pont à douze arches mérite une petite pause à la belle saison.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L'intérieur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du village est aussi très particulier avec ses ruelles pavées pentues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et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ses maisons de pierres blondes à génoises.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38857" y="548679"/>
            <a:ext cx="4466287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La Roque-sur-Cèze et les cascades du </a:t>
            </a:r>
            <a:r>
              <a:rPr lang="fr-CH" sz="1200" b="1" kern="0" cap="all" dirty="0" err="1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Sautadet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723" y="6644459"/>
            <a:ext cx="274320" cy="8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9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59532" y="332656"/>
            <a:ext cx="8424936" cy="6192688"/>
          </a:xfrm>
          <a:prstGeom prst="rect">
            <a:avLst/>
          </a:prstGeom>
          <a:noFill/>
          <a:ln w="38100" cap="flat" cmpd="tri" algn="ctr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CH" kern="0">
              <a:solidFill>
                <a:srgbClr val="FFFFFF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574238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04" y="1357097"/>
            <a:ext cx="6215706" cy="4143804"/>
          </a:xfrm>
          <a:prstGeom prst="rect">
            <a:avLst/>
          </a:prstGeom>
        </p:spPr>
      </p:pic>
      <p:sp>
        <p:nvSpPr>
          <p:cNvPr id="6" name="Triangle rectangle 5"/>
          <p:cNvSpPr/>
          <p:nvPr/>
        </p:nvSpPr>
        <p:spPr>
          <a:xfrm>
            <a:off x="574238" y="5393179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>
            <a:off x="7656755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6200000">
            <a:off x="7669712" y="5409407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16140" y="5645859"/>
            <a:ext cx="569143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Village d'Auvergne près de Brioude, </a:t>
            </a:r>
            <a:r>
              <a:rPr lang="fr-CH" sz="1200" dirty="0" err="1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Lavaudieu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 est vraiment un endroit magique.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Entre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son vieux pont sur </a:t>
            </a:r>
            <a:r>
              <a:rPr lang="fr-CH" sz="1200" dirty="0" err="1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Senouire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, son abbaye Saint-André,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ses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vieilles rues aux maisons traditionnelles en pierre, il a tout pour plaire.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466296" y="548679"/>
            <a:ext cx="4211410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b="1" kern="0" cap="all" dirty="0" err="1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Lavaudieu</a:t>
            </a: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et ses maisons aux pierres dorées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723" y="6644459"/>
            <a:ext cx="274320" cy="8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9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59532" y="332656"/>
            <a:ext cx="8424936" cy="6192688"/>
          </a:xfrm>
          <a:prstGeom prst="rect">
            <a:avLst/>
          </a:prstGeom>
          <a:noFill/>
          <a:ln w="38100" cap="flat" cmpd="tri" algn="ctr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CH" kern="0">
              <a:solidFill>
                <a:srgbClr val="FFFFFF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574238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05" y="1357097"/>
            <a:ext cx="6215704" cy="4143804"/>
          </a:xfrm>
          <a:prstGeom prst="rect">
            <a:avLst/>
          </a:prstGeom>
        </p:spPr>
      </p:pic>
      <p:sp>
        <p:nvSpPr>
          <p:cNvPr id="6" name="Triangle rectangle 5"/>
          <p:cNvSpPr/>
          <p:nvPr/>
        </p:nvSpPr>
        <p:spPr>
          <a:xfrm>
            <a:off x="574238" y="5393179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>
            <a:off x="7656755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6200000">
            <a:off x="7669712" y="5409407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16414" y="5645859"/>
            <a:ext cx="6490879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Les Baux-de-Provence sont assurément romantiques mais assez courtisés par les touristes.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Il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faut donc éviter de préférence la haute saison (de mi-juin à mi-septembre)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pour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pouvoir parcourir ses jolies rues étroites, </a:t>
            </a: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voir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les ruines de son château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et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profiter des boutiques d'artisans de la commune ou des vignobles à proximité.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endParaRPr lang="fr-CH" sz="12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© </a:t>
            </a:r>
            <a:r>
              <a:rPr lang="fr-CH" sz="1200" dirty="0">
                <a:hlinkClick r:id="rId3"/>
              </a:rPr>
              <a:t>Claude </a:t>
            </a:r>
            <a:r>
              <a:rPr lang="fr-CH" sz="1200" dirty="0" err="1">
                <a:hlinkClick r:id="rId3"/>
              </a:rPr>
              <a:t>Gortchakoff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94775" y="548679"/>
            <a:ext cx="4554452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Les Baux-de-Provence et ses petites rues pavées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723" y="6644459"/>
            <a:ext cx="274320" cy="8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9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59532" y="332656"/>
            <a:ext cx="8424936" cy="6192688"/>
          </a:xfrm>
          <a:prstGeom prst="rect">
            <a:avLst/>
          </a:prstGeom>
          <a:noFill/>
          <a:ln w="38100" cap="flat" cmpd="tri" algn="ctr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CH" kern="0">
              <a:solidFill>
                <a:srgbClr val="FFFFFF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574238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04" y="1357097"/>
            <a:ext cx="6215706" cy="4143804"/>
          </a:xfrm>
          <a:prstGeom prst="rect">
            <a:avLst/>
          </a:prstGeom>
        </p:spPr>
      </p:pic>
      <p:sp>
        <p:nvSpPr>
          <p:cNvPr id="6" name="Triangle rectangle 5"/>
          <p:cNvSpPr/>
          <p:nvPr/>
        </p:nvSpPr>
        <p:spPr>
          <a:xfrm>
            <a:off x="574238" y="5393179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>
            <a:off x="7656755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6200000">
            <a:off x="7669712" y="5409407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82565" y="5666301"/>
            <a:ext cx="6758581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Minerve, commune de l'Hérault près de Narbonne,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se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trouve au milieu de gorges creusées par les rivières du Brian et de la Cesse.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Ce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village connu pour sa viticulture possède de nombreuses perles pour les visiteurs,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à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commencer par ses remparts, l'église Saint-Étienne, son pont-viaduc et la porte des templiers.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endParaRPr lang="fr-CH" sz="12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© </a:t>
            </a:r>
            <a:r>
              <a:rPr lang="fr-CH" sz="1200" dirty="0" err="1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Penilla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 - Fotolia.com 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881474" y="548679"/>
            <a:ext cx="3381054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Minerve et ses canyons majestueux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723" y="6644459"/>
            <a:ext cx="274320" cy="8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9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59532" y="332656"/>
            <a:ext cx="8424936" cy="6192688"/>
          </a:xfrm>
          <a:prstGeom prst="rect">
            <a:avLst/>
          </a:prstGeom>
          <a:noFill/>
          <a:ln w="38100" cap="flat" cmpd="tri" algn="ctr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CH" kern="0">
              <a:solidFill>
                <a:srgbClr val="FFFFFF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574238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04" y="1357097"/>
            <a:ext cx="6215706" cy="4143804"/>
          </a:xfrm>
          <a:prstGeom prst="rect">
            <a:avLst/>
          </a:prstGeom>
        </p:spPr>
      </p:pic>
      <p:sp>
        <p:nvSpPr>
          <p:cNvPr id="6" name="Triangle rectangle 5"/>
          <p:cNvSpPr/>
          <p:nvPr/>
        </p:nvSpPr>
        <p:spPr>
          <a:xfrm>
            <a:off x="574238" y="5393179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>
            <a:off x="7656755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6200000">
            <a:off x="7669712" y="5409407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94587" y="5645859"/>
            <a:ext cx="6734537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Au sud du Périgord, le village de Monpazier compte de nombreux lieux romantiques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comme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par exemple la place des cornières, le château de Saint-Germain, </a:t>
            </a: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la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maison du chapitre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et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l'église Saint-Dominique. </a:t>
            </a: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De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nombreux bancs sur la place des Arcades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permettent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aux couples </a:t>
            </a: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de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profiter des rayons du soleil au calme.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endParaRPr lang="fr-CH" sz="12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© </a:t>
            </a:r>
            <a:r>
              <a:rPr lang="fr-CH" sz="1200" dirty="0" err="1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Marlee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 - Fotolia.com 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649840" y="548679"/>
            <a:ext cx="3844322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Monpazier et sa porte rue Saint-Jacques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723" y="6644459"/>
            <a:ext cx="274320" cy="8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9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59532" y="332656"/>
            <a:ext cx="8424936" cy="6192688"/>
          </a:xfrm>
          <a:prstGeom prst="rect">
            <a:avLst/>
          </a:prstGeom>
          <a:noFill/>
          <a:ln w="38100" cap="flat" cmpd="tri" algn="ctr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CH" kern="0">
              <a:solidFill>
                <a:srgbClr val="FFFFFF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574238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05" y="1357097"/>
            <a:ext cx="6215704" cy="4143804"/>
          </a:xfrm>
          <a:prstGeom prst="rect">
            <a:avLst/>
          </a:prstGeom>
        </p:spPr>
      </p:pic>
      <p:sp>
        <p:nvSpPr>
          <p:cNvPr id="6" name="Triangle rectangle 5"/>
          <p:cNvSpPr/>
          <p:nvPr/>
        </p:nvSpPr>
        <p:spPr>
          <a:xfrm>
            <a:off x="574238" y="5393179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>
            <a:off x="7656755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6200000">
            <a:off x="7669712" y="5409407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40497" y="5645859"/>
            <a:ext cx="6642716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Moustiers-Sainte-Marie est un lieu à part près des gorges du Verdon et du lac de Sainte-Croix.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Connu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pour sa production de faïence et de lavande, il compte plusieurs endroits romantiques :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le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pont sur le </a:t>
            </a:r>
            <a:r>
              <a:rPr lang="fr-CH" sz="1200" dirty="0" err="1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Riou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, le clocher de l'église </a:t>
            </a:r>
            <a:r>
              <a:rPr lang="fr-CH" sz="1200" dirty="0" err="1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Notre-Dame-de-l'Assomption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mais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aussi les rues pavées du centre-ville. © </a:t>
            </a:r>
            <a:r>
              <a:rPr lang="fr-CH" sz="1200" dirty="0">
                <a:hlinkClick r:id="rId3"/>
              </a:rPr>
              <a:t>Corinne ROGER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124856" y="548679"/>
            <a:ext cx="4894289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b="1" kern="0" cap="all" dirty="0" err="1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Moustiers</a:t>
            </a: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dans le parc naturel régional du Verdon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723" y="6644459"/>
            <a:ext cx="274320" cy="8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9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59532" y="332656"/>
            <a:ext cx="8424936" cy="6192688"/>
          </a:xfrm>
          <a:prstGeom prst="rect">
            <a:avLst/>
          </a:prstGeom>
          <a:noFill/>
          <a:ln w="38100" cap="flat" cmpd="tri" algn="ctr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CH" kern="0">
              <a:solidFill>
                <a:srgbClr val="FFFFFF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574238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05" y="1357097"/>
            <a:ext cx="6215704" cy="4143804"/>
          </a:xfrm>
          <a:prstGeom prst="rect">
            <a:avLst/>
          </a:prstGeom>
        </p:spPr>
      </p:pic>
      <p:sp>
        <p:nvSpPr>
          <p:cNvPr id="6" name="Triangle rectangle 5"/>
          <p:cNvSpPr/>
          <p:nvPr/>
        </p:nvSpPr>
        <p:spPr>
          <a:xfrm>
            <a:off x="574238" y="5393179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>
            <a:off x="7656755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6200000">
            <a:off x="7669712" y="5409407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43427" y="5645859"/>
            <a:ext cx="5836854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Noyers-sur-serein est un ancien bourg médiéval qui possède 78 bâtiments classés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ou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inscrits aux monuments historiques.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Le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porche d'entrée, les rues pavées et les halles couvertes permettent aux piétons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de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profiter </a:t>
            </a: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d'un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moment de tranquillité.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endParaRPr lang="fr-CH" sz="12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© </a:t>
            </a:r>
            <a:r>
              <a:rPr lang="fr-CH" sz="1200" dirty="0">
                <a:hlinkClick r:id="rId3"/>
              </a:rPr>
              <a:t>Jean-Jacques CORDIER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561675" y="548679"/>
            <a:ext cx="4020652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Noyers-sur-serein sur la route du Morvan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723" y="6644459"/>
            <a:ext cx="274320" cy="8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9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59532" y="332656"/>
            <a:ext cx="8424936" cy="6192688"/>
          </a:xfrm>
          <a:prstGeom prst="rect">
            <a:avLst/>
          </a:prstGeom>
          <a:noFill/>
          <a:ln w="38100" cap="flat" cmpd="tri" algn="ctr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CH" kern="0">
              <a:solidFill>
                <a:srgbClr val="FFFFFF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574238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04" y="1357097"/>
            <a:ext cx="6215706" cy="4143804"/>
          </a:xfrm>
          <a:prstGeom prst="rect">
            <a:avLst/>
          </a:prstGeom>
        </p:spPr>
      </p:pic>
      <p:sp>
        <p:nvSpPr>
          <p:cNvPr id="6" name="Triangle rectangle 5"/>
          <p:cNvSpPr/>
          <p:nvPr/>
        </p:nvSpPr>
        <p:spPr>
          <a:xfrm>
            <a:off x="574238" y="5393179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>
            <a:off x="7656755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6200000">
            <a:off x="7669712" y="5409407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89352" y="5645859"/>
            <a:ext cx="6345006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Ses maisons en pierre restaurées et ses grandes rues piétonnes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permettent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aux commerçants de maintenir une vraie vie dans ce petit village de caractère.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Sa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tour du XVe siècle et la belle vue depuis </a:t>
            </a:r>
            <a:r>
              <a:rPr lang="fr-CH" sz="1200" dirty="0" err="1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Oingt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 sur les vignobles du Beaujolais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assurent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l'émerveillement.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endParaRPr lang="fr-CH" sz="12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© </a:t>
            </a:r>
            <a:r>
              <a:rPr lang="fr-CH" sz="1200" dirty="0" err="1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Dimitrios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 </a:t>
            </a:r>
            <a:r>
              <a:rPr lang="fr-CH" sz="1200" dirty="0" err="1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Dalagiorgos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 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131268" y="548679"/>
            <a:ext cx="4881465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b="1" kern="0" cap="all" dirty="0" err="1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Oingt</a:t>
            </a: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, lieu romantique insoupçonné au nord de Lyon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723" y="6644459"/>
            <a:ext cx="274320" cy="8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9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59532" y="332656"/>
            <a:ext cx="8424936" cy="6192688"/>
          </a:xfrm>
          <a:prstGeom prst="rect">
            <a:avLst/>
          </a:prstGeom>
          <a:noFill/>
          <a:ln w="38100" cap="flat" cmpd="tri" algn="ctr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CH" kern="0">
              <a:solidFill>
                <a:srgbClr val="FFFFFF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574238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04" y="1357097"/>
            <a:ext cx="6215706" cy="4143804"/>
          </a:xfrm>
          <a:prstGeom prst="rect">
            <a:avLst/>
          </a:prstGeom>
        </p:spPr>
      </p:pic>
      <p:sp>
        <p:nvSpPr>
          <p:cNvPr id="6" name="Triangle rectangle 5"/>
          <p:cNvSpPr/>
          <p:nvPr/>
        </p:nvSpPr>
        <p:spPr>
          <a:xfrm>
            <a:off x="574238" y="5393179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>
            <a:off x="7656755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6200000">
            <a:off x="7669712" y="5409407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80211" y="5645859"/>
            <a:ext cx="6163289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dirty="0" err="1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Peyre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 se trouve sur la rive droite du Tarn, à seulement 7 kilomètres de la ville de Millau.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Il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a pour particularité de posséder une église semi-troglodyte et une place ouverte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offrant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un joli point de vue sur le Tarn.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endParaRPr lang="fr-CH" sz="12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©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Jacques "</a:t>
            </a:r>
            <a:r>
              <a:rPr lang="fr-CH" sz="1200" dirty="0" err="1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Diegojack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" - </a:t>
            </a:r>
            <a:r>
              <a:rPr lang="fr-CH" sz="1200" dirty="0" err="1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FlickR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 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099482" y="548679"/>
            <a:ext cx="2945037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b="1" kern="0" cap="all" dirty="0" err="1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Peyre</a:t>
            </a: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près du viaduc de Millau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723" y="6644459"/>
            <a:ext cx="274320" cy="8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9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59532" y="332656"/>
            <a:ext cx="8424936" cy="6192688"/>
          </a:xfrm>
          <a:prstGeom prst="rect">
            <a:avLst/>
          </a:prstGeom>
          <a:noFill/>
          <a:ln w="38100" cap="flat" cmpd="tri" algn="ctr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CH" kern="0">
              <a:solidFill>
                <a:srgbClr val="FFFFFF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574238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04" y="1357097"/>
            <a:ext cx="6215706" cy="4143804"/>
          </a:xfrm>
          <a:prstGeom prst="rect">
            <a:avLst/>
          </a:prstGeom>
        </p:spPr>
      </p:pic>
      <p:sp>
        <p:nvSpPr>
          <p:cNvPr id="6" name="Triangle rectangle 5"/>
          <p:cNvSpPr/>
          <p:nvPr/>
        </p:nvSpPr>
        <p:spPr>
          <a:xfrm>
            <a:off x="574238" y="5393179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>
            <a:off x="7656755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6200000">
            <a:off x="7669712" y="5409407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55740" y="5645859"/>
            <a:ext cx="7212231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Riquewihr possède tout le charme des communes alsaciennes mais conserve la taille d'un petit village.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Ses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maisons à colombages aux balcons fleuris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et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ses vieilles cours pavées donnent envie de s'y promener.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endParaRPr lang="fr-CH" sz="12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© </a:t>
            </a:r>
            <a:r>
              <a:rPr lang="fr-CH" sz="1200" dirty="0" err="1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Picturenick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 - Fotolia.com 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618581" y="548679"/>
            <a:ext cx="3906839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Riquewihr, village alsacien de traditions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723" y="6644459"/>
            <a:ext cx="274320" cy="8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9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59532" y="332656"/>
            <a:ext cx="8424936" cy="6192688"/>
          </a:xfrm>
          <a:prstGeom prst="rect">
            <a:avLst/>
          </a:prstGeom>
          <a:noFill/>
          <a:ln w="38100" cap="flat" cmpd="tri" algn="ctr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CH" kern="0">
              <a:solidFill>
                <a:srgbClr val="FFFFFF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574238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05" y="1357097"/>
            <a:ext cx="6215704" cy="4143804"/>
          </a:xfrm>
          <a:prstGeom prst="rect">
            <a:avLst/>
          </a:prstGeom>
        </p:spPr>
      </p:pic>
      <p:sp>
        <p:nvSpPr>
          <p:cNvPr id="6" name="Triangle rectangle 5"/>
          <p:cNvSpPr/>
          <p:nvPr/>
        </p:nvSpPr>
        <p:spPr>
          <a:xfrm>
            <a:off x="574238" y="5393179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>
            <a:off x="7656755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6200000">
            <a:off x="7669712" y="5409407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12782" y="5645859"/>
            <a:ext cx="6098144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Cette photo de la place principale du village montre bien la diversité architecturale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que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l'on peut observer à Rochefort-en-Terre</a:t>
            </a: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.</a:t>
            </a: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Avec ses nombreux bancs et parterres fleuris, vous devriez succomber à son charme.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endParaRPr lang="fr-CH" sz="12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© </a:t>
            </a:r>
            <a:r>
              <a:rPr lang="fr-CH" sz="1200" dirty="0">
                <a:hlinkClick r:id="rId3"/>
              </a:rPr>
              <a:t>Jean-Marc Romain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713686" y="548679"/>
            <a:ext cx="5716630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Rochefort-en-Terre, une cité bretonne pas comme les autres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723" y="6644459"/>
            <a:ext cx="274320" cy="8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9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59532" y="332656"/>
            <a:ext cx="8424936" cy="6192688"/>
          </a:xfrm>
          <a:prstGeom prst="rect">
            <a:avLst/>
          </a:prstGeom>
          <a:noFill/>
          <a:ln w="38100" cap="flat" cmpd="tri" algn="ctr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CH" kern="0">
              <a:solidFill>
                <a:srgbClr val="FFFFFF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574238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04" y="1357097"/>
            <a:ext cx="6215706" cy="4143804"/>
          </a:xfrm>
          <a:prstGeom prst="rect">
            <a:avLst/>
          </a:prstGeom>
        </p:spPr>
      </p:pic>
      <p:sp>
        <p:nvSpPr>
          <p:cNvPr id="6" name="Triangle rectangle 5"/>
          <p:cNvSpPr/>
          <p:nvPr/>
        </p:nvSpPr>
        <p:spPr>
          <a:xfrm>
            <a:off x="574238" y="5393179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>
            <a:off x="7656755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6200000">
            <a:off x="7669712" y="5409407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12542" y="5645859"/>
            <a:ext cx="5498621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Au nord du Luberon, </a:t>
            </a: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Roussillon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est un village </a:t>
            </a: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qui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a été construit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à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partir de l'exploitation des carrières d'ocres de la région.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Cela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confère une couleur très chaleureuse à ses maisons, </a:t>
            </a: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un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aspect renforcé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par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les escaliers en pierre </a:t>
            </a: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et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les petites ruelles qui permettent d'y circuler.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©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Cyril Comtat - Fotolia.com 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29051" y="548679"/>
            <a:ext cx="4685899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Roussillon, le village ocre aux paysages uniques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723" y="6644459"/>
            <a:ext cx="274320" cy="8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9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59532" y="332656"/>
            <a:ext cx="8424936" cy="6192688"/>
          </a:xfrm>
          <a:prstGeom prst="rect">
            <a:avLst/>
          </a:prstGeom>
          <a:noFill/>
          <a:ln w="38100" cap="flat" cmpd="tri" algn="ctr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CH" kern="0">
              <a:solidFill>
                <a:srgbClr val="FFFFFF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574238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05" y="1357097"/>
            <a:ext cx="6215704" cy="4143804"/>
          </a:xfrm>
          <a:prstGeom prst="rect">
            <a:avLst/>
          </a:prstGeom>
        </p:spPr>
      </p:pic>
      <p:sp>
        <p:nvSpPr>
          <p:cNvPr id="6" name="Triangle rectangle 5"/>
          <p:cNvSpPr/>
          <p:nvPr/>
        </p:nvSpPr>
        <p:spPr>
          <a:xfrm>
            <a:off x="574238" y="5393179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>
            <a:off x="7656755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6200000">
            <a:off x="7669712" y="5409407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5156" y="5645859"/>
            <a:ext cx="6553397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Saint-Cirq-Lapopie propose un cadre très particulier aux visiteurs </a:t>
            </a: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avec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ses maisons </a:t>
            </a: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en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pierre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aux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tuiles brunes. </a:t>
            </a: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Ce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village surplombe le Lot et offre un joli point de vue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du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haut des ruines de ses anciens châteaux.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Plusieurs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artistes s'y sont installés à travers les époques.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endParaRPr lang="fr-CH" sz="12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© </a:t>
            </a:r>
            <a:r>
              <a:rPr lang="fr-CH" sz="1200" dirty="0">
                <a:hlinkClick r:id="rId3"/>
              </a:rPr>
              <a:t>D. Viet - CRT Midi-Pyrénées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773271" y="548679"/>
            <a:ext cx="3597460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Saint-Cirq-Lapopie, un site majestueux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723" y="6644459"/>
            <a:ext cx="274320" cy="8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9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59532" y="332656"/>
            <a:ext cx="8424936" cy="6192688"/>
          </a:xfrm>
          <a:prstGeom prst="rect">
            <a:avLst/>
          </a:prstGeom>
          <a:noFill/>
          <a:ln w="38100" cap="flat" cmpd="tri" algn="ctr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CH" kern="0">
              <a:solidFill>
                <a:srgbClr val="FFFFFF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574238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04" y="1357097"/>
            <a:ext cx="6215706" cy="4143804"/>
          </a:xfrm>
          <a:prstGeom prst="rect">
            <a:avLst/>
          </a:prstGeom>
        </p:spPr>
      </p:pic>
      <p:sp>
        <p:nvSpPr>
          <p:cNvPr id="6" name="Triangle rectangle 5"/>
          <p:cNvSpPr/>
          <p:nvPr/>
        </p:nvSpPr>
        <p:spPr>
          <a:xfrm>
            <a:off x="574238" y="5393179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>
            <a:off x="7656755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6200000">
            <a:off x="7669712" y="5409407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28199" y="5645859"/>
            <a:ext cx="5867311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Dans le Vaucluse, non loin du Mont Ventoux,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cette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commune saisit le visiteur par son aspect médiéval préservé : </a:t>
            </a: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ruelles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pavées,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vestige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de fortifications, fontaine et lavoirs, </a:t>
            </a: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beffroi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et arches à l'entrée du village.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endParaRPr lang="fr-CH" sz="12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©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Phil25 - Wikipédia 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667473" y="548679"/>
            <a:ext cx="3809056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b="1" kern="0" cap="all" dirty="0" err="1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Séguret</a:t>
            </a: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et son ancien château médiéval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723" y="6644459"/>
            <a:ext cx="274320" cy="8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9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59532" y="332656"/>
            <a:ext cx="8424936" cy="6192688"/>
          </a:xfrm>
          <a:prstGeom prst="rect">
            <a:avLst/>
          </a:prstGeom>
          <a:noFill/>
          <a:ln w="38100" cap="flat" cmpd="tri" algn="ctr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CH" kern="0">
              <a:solidFill>
                <a:srgbClr val="FFFFFF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574238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04" y="1357097"/>
            <a:ext cx="6215706" cy="4143804"/>
          </a:xfrm>
          <a:prstGeom prst="rect">
            <a:avLst/>
          </a:prstGeom>
        </p:spPr>
      </p:pic>
      <p:sp>
        <p:nvSpPr>
          <p:cNvPr id="6" name="Triangle rectangle 5"/>
          <p:cNvSpPr/>
          <p:nvPr/>
        </p:nvSpPr>
        <p:spPr>
          <a:xfrm>
            <a:off x="574238" y="5393179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>
            <a:off x="7656755" y="54868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6200000">
            <a:off x="7669712" y="5409407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05533" y="5645859"/>
            <a:ext cx="7312643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Réputé pour sa production d'huile d'olive, le village de </a:t>
            </a:r>
            <a:r>
              <a:rPr lang="fr-CH" sz="1200" dirty="0" err="1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Tourtour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 possède quelques jolis passages voûtés,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un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vieux moulin à huile, quelques maisons provençales typiques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et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une place très appréciée des badauds. </a:t>
            </a: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endParaRPr lang="fr-CH" sz="12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endParaRPr lang="fr-CH" sz="12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</a:endParaRPr>
          </a:p>
          <a:p>
            <a:pPr algn="ctr">
              <a:defRPr/>
            </a:pPr>
            <a:r>
              <a:rPr lang="fr-CH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© 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André Ouellet - </a:t>
            </a:r>
            <a:r>
              <a:rPr lang="fr-CH" sz="1200" dirty="0" err="1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FlickR</a:t>
            </a:r>
            <a:r>
              <a:rPr lang="fr-CH" sz="12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</a:rPr>
              <a:t> 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661862" y="548679"/>
            <a:ext cx="3820278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CH" sz="1200" b="1" kern="0" cap="all" dirty="0" err="1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Tourtour</a:t>
            </a:r>
            <a:r>
              <a:rPr lang="fr-CH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et sa place aux huit fontaines</a:t>
            </a:r>
            <a:endParaRPr lang="fr-FR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723" y="6644459"/>
            <a:ext cx="274320" cy="8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9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85304" y="332656"/>
            <a:ext cx="902811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G</a:t>
            </a:r>
            <a:r>
              <a:rPr lang="fr-FR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go</a:t>
            </a:r>
          </a:p>
        </p:txBody>
      </p:sp>
      <p:sp>
        <p:nvSpPr>
          <p:cNvPr id="4" name="Rectangle 3"/>
          <p:cNvSpPr/>
          <p:nvPr/>
        </p:nvSpPr>
        <p:spPr>
          <a:xfrm>
            <a:off x="7769842" y="342646"/>
            <a:ext cx="902811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G</a:t>
            </a:r>
            <a:r>
              <a:rPr lang="fr-FR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go</a:t>
            </a:r>
          </a:p>
        </p:txBody>
      </p:sp>
      <p:sp>
        <p:nvSpPr>
          <p:cNvPr id="5" name="Rectangle 4"/>
          <p:cNvSpPr/>
          <p:nvPr/>
        </p:nvSpPr>
        <p:spPr>
          <a:xfrm>
            <a:off x="2474074" y="1484784"/>
            <a:ext cx="4172937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L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e </a:t>
            </a: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g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oût </a:t>
            </a: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e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st </a:t>
            </a: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t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oujours </a:t>
            </a: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b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arbare</a:t>
            </a:r>
          </a:p>
          <a:p>
            <a:pPr algn="ctr">
              <a:defRPr/>
            </a:pP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Q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uand </a:t>
            </a: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i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l </a:t>
            </a: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m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êle </a:t>
            </a: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l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es </a:t>
            </a: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ésires </a:t>
            </a: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e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t </a:t>
            </a: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l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es </a:t>
            </a: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é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motions</a:t>
            </a:r>
          </a:p>
          <a:p>
            <a:pPr algn="ctr">
              <a:defRPr/>
            </a:pP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À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l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’appréciation </a:t>
            </a: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e </a:t>
            </a: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l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a </a:t>
            </a: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b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eauté</a:t>
            </a:r>
          </a:p>
        </p:txBody>
      </p:sp>
      <p:sp>
        <p:nvSpPr>
          <p:cNvPr id="6" name="Rectangle 5"/>
          <p:cNvSpPr/>
          <p:nvPr/>
        </p:nvSpPr>
        <p:spPr>
          <a:xfrm>
            <a:off x="3122486" y="2886544"/>
            <a:ext cx="2876108" cy="108491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5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Musique :</a:t>
            </a:r>
          </a:p>
          <a:p>
            <a:pPr algn="ctr">
              <a:defRPr/>
            </a:pPr>
            <a:r>
              <a:rPr lang="en-US" sz="105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Gheorghe </a:t>
            </a:r>
            <a:r>
              <a:rPr lang="en-US" sz="1050" b="1" kern="0" cap="all" dirty="0" err="1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Zamfir</a:t>
            </a:r>
            <a:r>
              <a:rPr lang="en-US" sz="105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- THE </a:t>
            </a:r>
            <a:r>
              <a:rPr lang="en-US" sz="1050" b="1" kern="0" cap="all" dirty="0" smtClean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ROSE - (</a:t>
            </a:r>
            <a:r>
              <a:rPr lang="en-US" sz="105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120-2</a:t>
            </a:r>
            <a:r>
              <a:rPr lang="en-US" sz="105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)</a:t>
            </a:r>
          </a:p>
          <a:p>
            <a:pPr algn="ctr">
              <a:defRPr/>
            </a:pPr>
            <a:endParaRPr lang="en-US" sz="105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>
              <a:defRPr/>
            </a:pPr>
            <a:r>
              <a:rPr lang="en-US" sz="105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Images :</a:t>
            </a:r>
          </a:p>
          <a:p>
            <a:pPr algn="ctr">
              <a:defRPr/>
            </a:pPr>
            <a:r>
              <a:rPr lang="fr-FR" sz="105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hlinkClick r:id="rId2"/>
              </a:rPr>
              <a:t>Linternaute.com</a:t>
            </a:r>
            <a:endParaRPr lang="fr-FR" sz="105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>
              <a:defRPr/>
            </a:pPr>
            <a:endParaRPr lang="en-US" sz="1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237106" y="4904293"/>
            <a:ext cx="2646878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hlinkClick r:id="rId3"/>
              </a:rPr>
              <a:t>L</a:t>
            </a:r>
            <a:r>
              <a:rPr lang="fr-FR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hlinkClick r:id="rId3"/>
              </a:rPr>
              <a:t>’Espace de </a:t>
            </a:r>
            <a:r>
              <a:rPr lang="fr-FR" sz="3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hlinkClick r:id="rId3"/>
              </a:rPr>
              <a:t>G</a:t>
            </a:r>
            <a:r>
              <a:rPr lang="fr-FR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hlinkClick r:id="rId3"/>
              </a:rPr>
              <a:t>go</a:t>
            </a:r>
            <a:endParaRPr lang="fr-FR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359532" y="332656"/>
            <a:ext cx="8424936" cy="6192688"/>
          </a:xfrm>
          <a:prstGeom prst="rect">
            <a:avLst/>
          </a:prstGeom>
          <a:noFill/>
          <a:ln w="38100" cap="flat" cmpd="tri" algn="ctr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CH" kern="0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43279" y="4293096"/>
            <a:ext cx="2034531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... </a:t>
            </a: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L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es </a:t>
            </a: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iaporamas ... </a:t>
            </a:r>
          </a:p>
          <a:p>
            <a:pPr algn="ctr">
              <a:defRPr/>
            </a:pP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ans</a:t>
            </a:r>
          </a:p>
        </p:txBody>
      </p:sp>
      <p:sp>
        <p:nvSpPr>
          <p:cNvPr id="10" name="Rectangle 9"/>
          <p:cNvSpPr/>
          <p:nvPr/>
        </p:nvSpPr>
        <p:spPr>
          <a:xfrm>
            <a:off x="3870289" y="5879013"/>
            <a:ext cx="1380507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f</a:t>
            </a:r>
            <a:r>
              <a:rPr lang="fr-FR" sz="1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évrier </a:t>
            </a:r>
            <a:r>
              <a:rPr lang="fr-FR" sz="1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2012</a:t>
            </a:r>
          </a:p>
        </p:txBody>
      </p:sp>
      <p:sp>
        <p:nvSpPr>
          <p:cNvPr id="2" name="Triangle rectangle 1"/>
          <p:cNvSpPr/>
          <p:nvPr/>
        </p:nvSpPr>
        <p:spPr>
          <a:xfrm>
            <a:off x="539552" y="5421813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  <p:sp>
        <p:nvSpPr>
          <p:cNvPr id="11" name="Triangle rectangle 10"/>
          <p:cNvSpPr/>
          <p:nvPr/>
        </p:nvSpPr>
        <p:spPr>
          <a:xfrm rot="16200000">
            <a:off x="7661854" y="5397200"/>
            <a:ext cx="914400" cy="914400"/>
          </a:xfrm>
          <a:prstGeom prst="rtTriangle">
            <a:avLst/>
          </a:prstGeom>
          <a:noFill/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612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_Copie de OK_ma_dernière_page_de_LA_BELLE_HISTOIRE_DE_FAITH_chris">
  <a:themeElements>
    <a:clrScheme name="1_Copie de OK_ma_dernière_page_de_LA_BELLE_HISTOIRE_DE_FAITH_chri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opie de OK_ma_dernière_page_de_LA_BELLE_HISTOIRE_DE_FAITH_chri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opie de OK_ma_dernière_page_de_LA_BELLE_HISTOIRE_DE_FAITH_chri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pie de OK_ma_dernière_page_de_LA_BELLE_HISTOIRE_DE_FAITH_chri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pie de OK_ma_dernière_page_de_LA_BELLE_HISTOIRE_DE_FAITH_chri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pie de OK_ma_dernière_page_de_LA_BELLE_HISTOIRE_DE_FAITH_chri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pie de OK_ma_dernière_page_de_LA_BELLE_HISTOIRE_DE_FAITH_chri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pie de OK_ma_dernière_page_de_LA_BELLE_HISTOIRE_DE_FAITH_chri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pie de OK_ma_dernière_page_de_LA_BELLE_HISTOIRE_DE_FAITH_chri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pie de OK_ma_dernière_page_de_LA_BELLE_HISTOIRE_DE_FAITH_chri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pie de OK_ma_dernière_page_de_LA_BELLE_HISTOIRE_DE_FAITH_chri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pie de OK_ma_dernière_page_de_LA_BELLE_HISTOIRE_DE_FAITH_chri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pie de OK_ma_dernière_page_de_LA_BELLE_HISTOIRE_DE_FAITH_chri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pie de OK_ma_dernière_page_de_LA_BELLE_HISTOIRE_DE_FAITH_chri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1348</Words>
  <Application>Microsoft Office PowerPoint</Application>
  <PresentationFormat>Affichage à l'écran (4:3)</PresentationFormat>
  <Paragraphs>172</Paragraphs>
  <Slides>24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5" baseType="lpstr">
      <vt:lpstr>2_Copie de OK_ma_dernière_page_de_LA_BELLE_HISTOIRE_DE_FAITH_chris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Ggo</Company>
  <LinksUpToDate>false</LinksUpToDate>
  <SharedDoc>false</SharedDoc>
  <HyperlinkBase>Ggo ... Diaporamas</HyperlinkBase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120-2 - les  villages de France les plus romantiques - Ggo ...</dc:title>
  <dc:subject>Diaporama</dc:subject>
  <dc:creator>Ggo</dc:creator>
  <cp:keywords>Découverte, Voyage, Paysage,</cp:keywords>
  <dc:description>Février 2012 - Ggo ...</dc:description>
  <cp:lastModifiedBy>Ggo</cp:lastModifiedBy>
  <cp:revision>12</cp:revision>
  <dcterms:created xsi:type="dcterms:W3CDTF">2012-02-22T21:41:53Z</dcterms:created>
  <dcterms:modified xsi:type="dcterms:W3CDTF">2012-02-23T15:46:35Z</dcterms:modified>
  <cp:category>Découverte, Voyage, Paysage,</cp:category>
  <cp:contentStatus>Diaporama</cp:contentStatus>
</cp:coreProperties>
</file>