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66" r:id="rId4"/>
    <p:sldId id="267" r:id="rId5"/>
    <p:sldId id="269" r:id="rId6"/>
    <p:sldId id="270" r:id="rId7"/>
    <p:sldId id="268" r:id="rId8"/>
    <p:sldId id="275" r:id="rId9"/>
    <p:sldId id="274" r:id="rId10"/>
    <p:sldId id="273" r:id="rId11"/>
    <p:sldId id="272" r:id="rId12"/>
    <p:sldId id="271" r:id="rId13"/>
    <p:sldId id="276" r:id="rId14"/>
    <p:sldId id="277" r:id="rId15"/>
    <p:sldId id="278" r:id="rId16"/>
    <p:sldId id="279" r:id="rId17"/>
    <p:sldId id="281" r:id="rId18"/>
    <p:sldId id="280" r:id="rId19"/>
    <p:sldId id="282" r:id="rId20"/>
    <p:sldId id="284" r:id="rId21"/>
    <p:sldId id="265" r:id="rId22"/>
    <p:sldId id="263" r:id="rId23"/>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4I7KA/VSs7Uz8HREGKkSfw==" hashData="TOIiSH7OENLzYY35hI3lLLuclj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D9C6"/>
    <a:srgbClr val="ECE5E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autoAdjust="0"/>
    <p:restoredTop sz="94654" autoAdjust="0"/>
  </p:normalViewPr>
  <p:slideViewPr>
    <p:cSldViewPr>
      <p:cViewPr>
        <p:scale>
          <a:sx n="90" d="100"/>
          <a:sy n="90" d="100"/>
        </p:scale>
        <p:origin x="-420" y="-822"/>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1992"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2AE26175-D1B8-48D0-AAED-E2BAA8BF8DE3}" type="datetimeFigureOut">
              <a:rPr lang="en-US"/>
              <a:pPr>
                <a:defRPr/>
              </a:pPr>
              <a:t>5/29/2012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7600DD48-550D-41B6-8DA8-767CE55D9290}"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58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E19F581-AE17-49BC-99C7-01CF8BB979CE}" type="slidenum">
              <a:rPr lang="en-US" smtClean="0"/>
              <a:pPr fontAlgn="base">
                <a:spcBef>
                  <a:spcPct val="0"/>
                </a:spcBef>
                <a:spcAft>
                  <a:spcPct val="0"/>
                </a:spcAft>
                <a:defRPr/>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DBB875E4-762C-407E-B9EA-83CDDA4F6EA9}"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78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0E324BF-E9F9-4C19-9E9C-F139731751D9}" type="slidenum">
              <a:rPr lang="en-US" smtClean="0"/>
              <a:pPr fontAlgn="base">
                <a:spcBef>
                  <a:spcPct val="0"/>
                </a:spcBef>
                <a:spcAft>
                  <a:spcPct val="0"/>
                </a:spcAft>
                <a:defRPr/>
              </a:pPr>
              <a:t>22</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BEF59EE-5355-4253-B46A-4D321C527B85}" type="datetimeFigureOut">
              <a:rPr lang="en-US"/>
              <a:pPr>
                <a:defRPr/>
              </a:pPr>
              <a:t>5/29/2012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0F4D534-9911-48BA-94A6-ACDD7BCEB425}" type="slidenum">
              <a:rPr lang="en-US"/>
              <a:pPr>
                <a:defRPr/>
              </a:pPr>
              <a:t>‹#›</a:t>
            </a:fld>
            <a:endParaRPr lang="en-U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70F8DAE-52D2-4507-9AB8-C9DEA576597E}" type="datetimeFigureOut">
              <a:rPr lang="en-US"/>
              <a:pPr>
                <a:defRPr/>
              </a:pPr>
              <a:t>5/29/2012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DF32FF7-E3AA-4D14-80CA-1B1478B6C2FD}" type="slidenum">
              <a:rPr lang="en-US"/>
              <a:pPr>
                <a:defRPr/>
              </a:pPr>
              <a:t>‹#›</a:t>
            </a:fld>
            <a:endParaRPr lang="en-U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9F1AE19-A2BC-4DDD-BCD5-514F250600A3}" type="datetimeFigureOut">
              <a:rPr lang="en-US"/>
              <a:pPr>
                <a:defRPr/>
              </a:pPr>
              <a:t>5/29/2012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D1E199-317C-484D-9C4F-FE313B7618B5}" type="slidenum">
              <a:rPr lang="en-US"/>
              <a:pPr>
                <a:defRPr/>
              </a:pPr>
              <a:t>‹#›</a:t>
            </a:fld>
            <a:endParaRPr lang="en-U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4CA2EA7A-3A7B-4FE0-B340-A20E20F09910}" type="datetimeFigureOut">
              <a:rPr lang="en-US"/>
              <a:pPr>
                <a:defRPr/>
              </a:pPr>
              <a:t>5/29/2012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93C665-4F41-4D20-81FC-1F283629984E}" type="slidenum">
              <a:rPr lang="en-US"/>
              <a:pPr>
                <a:defRPr/>
              </a:pPr>
              <a:t>‹#›</a:t>
            </a:fld>
            <a:endParaRPr lang="en-U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7305A36-3306-4449-861E-2EA21F0622B6}" type="datetimeFigureOut">
              <a:rPr lang="en-US"/>
              <a:pPr>
                <a:defRPr/>
              </a:pPr>
              <a:t>5/29/2012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A7BD818-30FB-4AC0-9E69-FF10BD2357EA}" type="slidenum">
              <a:rPr lang="en-US"/>
              <a:pPr>
                <a:defRPr/>
              </a:pPr>
              <a:t>‹#›</a:t>
            </a:fld>
            <a:endParaRPr lang="en-U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3652E01-5582-45F4-8C92-D6261A28E655}" type="datetimeFigureOut">
              <a:rPr lang="en-US"/>
              <a:pPr>
                <a:defRPr/>
              </a:pPr>
              <a:t>5/29/2012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D8D6368-96CE-49CC-96FE-D7656E1AFDB9}" type="slidenum">
              <a:rPr lang="en-US"/>
              <a:pPr>
                <a:defRPr/>
              </a:pPr>
              <a:t>‹#›</a:t>
            </a:fld>
            <a:endParaRPr lang="en-U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682EFA5-01AC-4789-8704-A88559A61090}" type="datetimeFigureOut">
              <a:rPr lang="en-US"/>
              <a:pPr>
                <a:defRPr/>
              </a:pPr>
              <a:t>5/29/2012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24FCB76-11D8-47BC-8593-25A2E377287B}" type="slidenum">
              <a:rPr lang="en-US"/>
              <a:pPr>
                <a:defRPr/>
              </a:pPr>
              <a:t>‹#›</a:t>
            </a:fld>
            <a:endParaRPr lang="en-U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392C15F-C7A0-4C06-AB17-068CF909CE20}" type="datetimeFigureOut">
              <a:rPr lang="en-US"/>
              <a:pPr>
                <a:defRPr/>
              </a:pPr>
              <a:t>5/29/2012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949FC82-2C7C-4CB6-A354-B893B3738538}" type="slidenum">
              <a:rPr lang="en-US"/>
              <a:pPr>
                <a:defRPr/>
              </a:pPr>
              <a:t>‹#›</a:t>
            </a:fld>
            <a:endParaRPr lang="en-U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61915B8-9725-4861-9EBB-4C356B445969}" type="datetimeFigureOut">
              <a:rPr lang="en-US"/>
              <a:pPr>
                <a:defRPr/>
              </a:pPr>
              <a:t>5/29/2012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C807434-10C4-452B-AA94-864BDBA79971}" type="slidenum">
              <a:rPr lang="en-US"/>
              <a:pPr>
                <a:defRPr/>
              </a:pPr>
              <a:t>‹#›</a:t>
            </a:fld>
            <a:endParaRPr lang="en-U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44B43E4-C139-42AE-84F3-46FE020D7897}" type="datetimeFigureOut">
              <a:rPr lang="en-US"/>
              <a:pPr>
                <a:defRPr/>
              </a:pPr>
              <a:t>5/29/2012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E5D5BF8-23C0-40DD-B927-79E88BAE4EB0}" type="slidenum">
              <a:rPr lang="en-US"/>
              <a:pPr>
                <a:defRPr/>
              </a:pPr>
              <a:t>‹#›</a:t>
            </a:fld>
            <a:endParaRPr lang="en-U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672A67A-0FC1-4642-A72D-E7AC36051C8C}" type="datetimeFigureOut">
              <a:rPr lang="en-US"/>
              <a:pPr>
                <a:defRPr/>
              </a:pPr>
              <a:t>5/29/2012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E1FA889-D1E9-40F7-95CF-6F23C88C3782}" type="slidenum">
              <a:rPr lang="en-US"/>
              <a:pPr>
                <a:defRPr/>
              </a:pPr>
              <a:t>‹#›</a:t>
            </a:fld>
            <a:endParaRPr lang="en-US"/>
          </a:p>
        </p:txBody>
      </p:sp>
    </p:spTree>
  </p:cSld>
  <p:clrMapOvr>
    <a:masterClrMapping/>
  </p:clrMapOvr>
  <p:transition spd="slow" advTm="10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6FF412DB-73C6-4C45-BE13-AB7C2323476D}" type="datetimeFigureOut">
              <a:rPr lang="en-US"/>
              <a:pPr>
                <a:defRPr/>
              </a:pPr>
              <a:t>5/29/2012</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B510584F-6AB0-4CA0-AEF3-3F7BF61C7F6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hyperlink" Target="http://www.authorstream.com/Presentation/michaelasanda-1431406-abbas-katouzian/" TargetMode="External"/><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0.gif"/><Relationship Id="rId5" Type="http://schemas.openxmlformats.org/officeDocument/2006/relationships/hyperlink" Target="http://www.slideshare.net/michaelasanda" TargetMode="External"/><Relationship Id="rId4" Type="http://schemas.openxmlformats.org/officeDocument/2006/relationships/image" Target="../media/image39.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pic>
        <p:nvPicPr>
          <p:cNvPr id="4" name="Picture 3" descr="AddBooksBird.gif"/>
          <p:cNvPicPr>
            <a:picLocks noChangeAspect="1"/>
          </p:cNvPicPr>
          <p:nvPr/>
        </p:nvPicPr>
        <p:blipFill>
          <a:blip r:embed="rId5" cstate="print"/>
          <a:srcRect/>
          <a:stretch>
            <a:fillRect/>
          </a:stretch>
        </p:blipFill>
        <p:spPr bwMode="auto">
          <a:xfrm rot="-1268169">
            <a:off x="-1881188" y="3644900"/>
            <a:ext cx="3762376" cy="3236913"/>
          </a:xfrm>
          <a:prstGeom prst="rect">
            <a:avLst/>
          </a:prstGeom>
          <a:noFill/>
          <a:ln w="9525">
            <a:noFill/>
            <a:miter lim="800000"/>
            <a:headEnd/>
            <a:tailEnd/>
          </a:ln>
        </p:spPr>
      </p:pic>
      <p:sp>
        <p:nvSpPr>
          <p:cNvPr id="5" name="WordArt 5"/>
          <p:cNvSpPr>
            <a:spLocks noChangeArrowheads="1" noChangeShapeType="1" noTextEdit="1"/>
          </p:cNvSpPr>
          <p:nvPr/>
        </p:nvSpPr>
        <p:spPr bwMode="auto">
          <a:xfrm>
            <a:off x="395288" y="1762125"/>
            <a:ext cx="8424862" cy="1836738"/>
          </a:xfrm>
          <a:prstGeom prst="rect">
            <a:avLst/>
          </a:prstGeom>
        </p:spPr>
        <p:txBody>
          <a:bodyPr wrap="none" fromWordArt="1">
            <a:prstTxWarp prst="textPlain">
              <a:avLst>
                <a:gd name="adj" fmla="val 50000"/>
              </a:avLst>
            </a:prstTxWarp>
            <a:scene3d>
              <a:camera prst="legacyPerspectiveTopLeft"/>
              <a:lightRig rig="legacyNormal2" dir="t"/>
            </a:scene3d>
            <a:sp3d extrusionH="430200" prstMaterial="legacyPlastic">
              <a:extrusionClr>
                <a:srgbClr val="0F243D"/>
              </a:extrusionClr>
            </a:sp3d>
          </a:bodyPr>
          <a:lstStyle/>
          <a:p>
            <a:pPr algn="ctr"/>
            <a:r>
              <a:rPr lang="en-US" sz="2800" b="1" kern="10">
                <a:ln w="9525">
                  <a:round/>
                  <a:headEnd/>
                  <a:tailEnd/>
                </a:ln>
                <a:solidFill>
                  <a:srgbClr val="00B0F0"/>
                </a:solidFill>
                <a:latin typeface="Lucida Handwriting"/>
              </a:rPr>
              <a:t>Abbas  Katouzian</a:t>
            </a:r>
          </a:p>
        </p:txBody>
      </p:sp>
      <p:pic>
        <p:nvPicPr>
          <p:cNvPr id="6" name="persian sad song very sad.wav">
            <a:hlinkClick r:id="" action="ppaction://media"/>
          </p:cNvPr>
          <p:cNvPicPr>
            <a:picLocks noRot="1" noChangeAspect="1"/>
          </p:cNvPicPr>
          <p:nvPr>
            <a:wavAudioFile r:embed="rId1" name="persian sad song very sad.wav"/>
          </p:nvPr>
        </p:nvPicPr>
        <p:blipFill>
          <a:blip r:embed="rId6" cstate="print"/>
          <a:srcRect/>
          <a:stretch>
            <a:fillRect/>
          </a:stretch>
        </p:blipFill>
        <p:spPr bwMode="auto">
          <a:xfrm>
            <a:off x="2195513" y="5143500"/>
            <a:ext cx="304800" cy="304800"/>
          </a:xfrm>
          <a:prstGeom prst="rect">
            <a:avLst/>
          </a:prstGeom>
          <a:noFill/>
          <a:ln w="9525">
            <a:noFill/>
            <a:miter lim="800000"/>
            <a:headEnd/>
            <a:tailEnd/>
          </a:ln>
        </p:spPr>
      </p:pic>
      <p:sp>
        <p:nvSpPr>
          <p:cNvPr id="2053" name="TextBox 6"/>
          <p:cNvSpPr txBox="1">
            <a:spLocks noChangeArrowheads="1"/>
          </p:cNvSpPr>
          <p:nvPr/>
        </p:nvSpPr>
        <p:spPr bwMode="auto">
          <a:xfrm>
            <a:off x="4427538" y="4948238"/>
            <a:ext cx="4716462" cy="230187"/>
          </a:xfrm>
          <a:prstGeom prst="rect">
            <a:avLst/>
          </a:prstGeom>
          <a:noFill/>
          <a:ln w="9525">
            <a:noFill/>
            <a:miter lim="800000"/>
            <a:headEnd/>
            <a:tailEnd/>
          </a:ln>
        </p:spPr>
        <p:txBody>
          <a:bodyPr>
            <a:spAutoFit/>
          </a:bodyPr>
          <a:lstStyle/>
          <a:p>
            <a:r>
              <a:rPr lang="en-US" sz="900">
                <a:solidFill>
                  <a:srgbClr val="FF0000"/>
                </a:solidFill>
                <a:hlinkClick r:id="rId7"/>
              </a:rPr>
              <a:t>http://www.authorstream.com/Presentation/michaelasanda-1431406-abbas-katouzian/</a:t>
            </a:r>
            <a:endParaRPr lang="en-US" sz="900">
              <a:solidFill>
                <a:srgbClr val="FF0000"/>
              </a:solidFill>
            </a:endParaRPr>
          </a:p>
        </p:txBody>
      </p:sp>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23" presetClass="entr" presetSubtype="528"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5000" fill="hold"/>
                                        <p:tgtEl>
                                          <p:spTgt spid="5"/>
                                        </p:tgtEl>
                                        <p:attrNameLst>
                                          <p:attrName>ppt_w</p:attrName>
                                        </p:attrNameLst>
                                      </p:cBhvr>
                                      <p:tavLst>
                                        <p:tav tm="0">
                                          <p:val>
                                            <p:fltVal val="0"/>
                                          </p:val>
                                        </p:tav>
                                        <p:tav tm="100000">
                                          <p:val>
                                            <p:strVal val="#ppt_w"/>
                                          </p:val>
                                        </p:tav>
                                      </p:tavLst>
                                    </p:anim>
                                    <p:anim calcmode="lin" valueType="num">
                                      <p:cBhvr>
                                        <p:cTn id="10" dur="5000" fill="hold"/>
                                        <p:tgtEl>
                                          <p:spTgt spid="5"/>
                                        </p:tgtEl>
                                        <p:attrNameLst>
                                          <p:attrName>ppt_h</p:attrName>
                                        </p:attrNameLst>
                                      </p:cBhvr>
                                      <p:tavLst>
                                        <p:tav tm="0">
                                          <p:val>
                                            <p:fltVal val="0"/>
                                          </p:val>
                                        </p:tav>
                                        <p:tav tm="100000">
                                          <p:val>
                                            <p:strVal val="#ppt_h"/>
                                          </p:val>
                                        </p:tav>
                                      </p:tavLst>
                                    </p:anim>
                                    <p:anim calcmode="lin" valueType="num">
                                      <p:cBhvr>
                                        <p:cTn id="11" dur="5000" fill="hold"/>
                                        <p:tgtEl>
                                          <p:spTgt spid="5"/>
                                        </p:tgtEl>
                                        <p:attrNameLst>
                                          <p:attrName>ppt_x</p:attrName>
                                        </p:attrNameLst>
                                      </p:cBhvr>
                                      <p:tavLst>
                                        <p:tav tm="0">
                                          <p:val>
                                            <p:fltVal val="0.5"/>
                                          </p:val>
                                        </p:tav>
                                        <p:tav tm="100000">
                                          <p:val>
                                            <p:strVal val="#ppt_x"/>
                                          </p:val>
                                        </p:tav>
                                      </p:tavLst>
                                    </p:anim>
                                    <p:anim calcmode="lin" valueType="num">
                                      <p:cBhvr>
                                        <p:cTn id="12" dur="5000" fill="hold"/>
                                        <p:tgtEl>
                                          <p:spTgt spid="5"/>
                                        </p:tgtEl>
                                        <p:attrNameLst>
                                          <p:attrName>ppt_y</p:attrName>
                                        </p:attrNameLst>
                                      </p:cBhvr>
                                      <p:tavLst>
                                        <p:tav tm="0">
                                          <p:val>
                                            <p:fltVal val="0.5"/>
                                          </p:val>
                                        </p:tav>
                                        <p:tav tm="100000">
                                          <p:val>
                                            <p:strVal val="#ppt_y"/>
                                          </p:val>
                                        </p:tav>
                                      </p:tavLst>
                                    </p:anim>
                                  </p:childTnLst>
                                </p:cTn>
                              </p:par>
                            </p:childTnLst>
                          </p:cTn>
                        </p:par>
                        <p:par>
                          <p:cTn id="13" fill="hold">
                            <p:stCondLst>
                              <p:cond delay="5000"/>
                            </p:stCondLst>
                            <p:childTnLst>
                              <p:par>
                                <p:cTn id="14" presetID="2" presetClass="exit" presetSubtype="3" fill="hold" nodeType="afterEffect">
                                  <p:stCondLst>
                                    <p:cond delay="0"/>
                                  </p:stCondLst>
                                  <p:childTnLst>
                                    <p:anim calcmode="lin" valueType="num">
                                      <p:cBhvr additive="base">
                                        <p:cTn id="15" dur="8000"/>
                                        <p:tgtEl>
                                          <p:spTgt spid="4"/>
                                        </p:tgtEl>
                                        <p:attrNameLst>
                                          <p:attrName>ppt_x</p:attrName>
                                        </p:attrNameLst>
                                      </p:cBhvr>
                                      <p:tavLst>
                                        <p:tav tm="0">
                                          <p:val>
                                            <p:strVal val="ppt_x"/>
                                          </p:val>
                                        </p:tav>
                                        <p:tav tm="100000">
                                          <p:val>
                                            <p:strVal val="1+ppt_w/2"/>
                                          </p:val>
                                        </p:tav>
                                      </p:tavLst>
                                    </p:anim>
                                    <p:anim calcmode="lin" valueType="num">
                                      <p:cBhvr additive="base">
                                        <p:cTn id="16" dur="8000"/>
                                        <p:tgtEl>
                                          <p:spTgt spid="4"/>
                                        </p:tgtEl>
                                        <p:attrNameLst>
                                          <p:attrName>ppt_y</p:attrName>
                                        </p:attrNameLst>
                                      </p:cBhvr>
                                      <p:tavLst>
                                        <p:tav tm="0">
                                          <p:val>
                                            <p:strVal val="ppt_y"/>
                                          </p:val>
                                        </p:tav>
                                        <p:tav tm="100000">
                                          <p:val>
                                            <p:strVal val="0-ppt_h/2"/>
                                          </p:val>
                                        </p:tav>
                                      </p:tavLst>
                                    </p:anim>
                                    <p:set>
                                      <p:cBhvr>
                                        <p:cTn id="17" dur="1" fill="hold">
                                          <p:stCondLst>
                                            <p:cond delay="7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77">
                <p:cTn id="18" fill="hold" display="0">
                  <p:stCondLst>
                    <p:cond delay="indefinite"/>
                  </p:stCondLst>
                  <p:endCondLst>
                    <p:cond evt="onPrev" delay="0">
                      <p:tgtEl>
                        <p:sldTgt/>
                      </p:tgtEl>
                    </p:cond>
                    <p:cond evt="onStopAudio" delay="0">
                      <p:tgtEl>
                        <p:sldTgt/>
                      </p:tgtEl>
                    </p:cond>
                  </p:endCondLst>
                </p:cTn>
                <p:tgtEl>
                  <p:spTgt spid="6"/>
                </p:tgtEl>
              </p:cMediaNode>
            </p:audio>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074" name="Rectangle 1"/>
          <p:cNvSpPr>
            <a:spLocks noChangeArrowheads="1"/>
          </p:cNvSpPr>
          <p:nvPr/>
        </p:nvSpPr>
        <p:spPr bwMode="auto">
          <a:xfrm>
            <a:off x="107950" y="3759200"/>
            <a:ext cx="8893175" cy="1384300"/>
          </a:xfrm>
          <a:prstGeom prst="rect">
            <a:avLst/>
          </a:prstGeom>
          <a:noFill/>
          <a:ln w="9525">
            <a:noFill/>
            <a:miter lim="800000"/>
            <a:headEnd/>
            <a:tailEnd/>
          </a:ln>
        </p:spPr>
        <p:txBody>
          <a:bodyPr anchor="ctr">
            <a:spAutoFit/>
          </a:bodyPr>
          <a:lstStyle/>
          <a:p>
            <a:pPr algn="just" eaLnBrk="0" hangingPunct="0"/>
            <a:r>
              <a:rPr lang="en-US" sz="1400">
                <a:solidFill>
                  <a:srgbClr val="FFFFBD"/>
                </a:solidFill>
                <a:latin typeface="Lucida Handwriting" pitchFamily="66" charset="0"/>
                <a:ea typeface="Calibri" pitchFamily="34" charset="0"/>
                <a:cs typeface="Times New Roman" pitchFamily="18" charset="0"/>
              </a:rPr>
              <a:t>Mr. Katouzian has gained national recognition as a master artist. With more than 26 exhibitions in Tehran and 9 in Abadan. Mr. Katouzian has had 6 exhibitions in the United States and once in Great Britain in the Lytton House library. </a:t>
            </a:r>
          </a:p>
          <a:p>
            <a:pPr algn="just" eaLnBrk="0" hangingPunct="0"/>
            <a:r>
              <a:rPr lang="en-US" sz="1400">
                <a:solidFill>
                  <a:srgbClr val="FFFFBD"/>
                </a:solidFill>
                <a:latin typeface="Lucida Handwriting" pitchFamily="66" charset="0"/>
                <a:ea typeface="Calibri" pitchFamily="34" charset="0"/>
                <a:cs typeface="Times New Roman" pitchFamily="18" charset="0"/>
              </a:rPr>
              <a:t>In 1973 Mr. Katouzian participated in a joint exhibition at the National Consultative Assembly with the works of the late Kamal-ul Mulk. Katouzians paintings have graced the covers of more than 200 magazines.</a:t>
            </a:r>
          </a:p>
        </p:txBody>
      </p:sp>
      <p:sp>
        <p:nvSpPr>
          <p:cNvPr id="3075" name="Rectangle 2"/>
          <p:cNvSpPr>
            <a:spLocks noChangeArrowheads="1"/>
          </p:cNvSpPr>
          <p:nvPr/>
        </p:nvSpPr>
        <p:spPr bwMode="auto">
          <a:xfrm>
            <a:off x="107950" y="195263"/>
            <a:ext cx="5976938" cy="3540125"/>
          </a:xfrm>
          <a:prstGeom prst="rect">
            <a:avLst/>
          </a:prstGeom>
          <a:noFill/>
          <a:ln w="9525">
            <a:noFill/>
            <a:miter lim="800000"/>
            <a:headEnd/>
            <a:tailEnd/>
          </a:ln>
        </p:spPr>
        <p:txBody>
          <a:bodyPr anchor="ctr">
            <a:spAutoFit/>
          </a:bodyPr>
          <a:lstStyle/>
          <a:p>
            <a:pPr algn="just" eaLnBrk="0" hangingPunct="0"/>
            <a:r>
              <a:rPr lang="en-US" sz="1400">
                <a:solidFill>
                  <a:srgbClr val="FFFFBD"/>
                </a:solidFill>
                <a:latin typeface="Lucida Handwriting" pitchFamily="66" charset="0"/>
                <a:ea typeface="Calibri" pitchFamily="34" charset="0"/>
                <a:cs typeface="Times New Roman" pitchFamily="18" charset="0"/>
              </a:rPr>
              <a:t>Abbas Katouzian (1923 - April 12, 2008) was an Iranian painter and artist.</a:t>
            </a:r>
          </a:p>
          <a:p>
            <a:pPr algn="just" eaLnBrk="0" hangingPunct="0"/>
            <a:r>
              <a:rPr lang="en-US" sz="1400">
                <a:solidFill>
                  <a:srgbClr val="FFFFBD"/>
                </a:solidFill>
                <a:latin typeface="Lucida Handwriting" pitchFamily="66" charset="0"/>
                <a:ea typeface="Calibri" pitchFamily="34" charset="0"/>
                <a:cs typeface="Times New Roman" pitchFamily="18" charset="0"/>
              </a:rPr>
              <a:t>Born in Tehran, Katouzian studied art history during his childhood and chose his mentor as Kamalolmolk. He followed the latter in developing the realistic movement in Iran. </a:t>
            </a:r>
          </a:p>
          <a:p>
            <a:pPr algn="just" eaLnBrk="0" hangingPunct="0"/>
            <a:r>
              <a:rPr lang="en-US" sz="1400">
                <a:solidFill>
                  <a:srgbClr val="FFFFBD"/>
                </a:solidFill>
                <a:latin typeface="Lucida Handwriting" pitchFamily="66" charset="0"/>
                <a:ea typeface="Calibri" pitchFamily="34" charset="0"/>
                <a:cs typeface="Times New Roman" pitchFamily="18" charset="0"/>
              </a:rPr>
              <a:t>He died on April 12, 2008 in Tehran, aged 86.</a:t>
            </a:r>
          </a:p>
          <a:p>
            <a:pPr algn="just" eaLnBrk="0" hangingPunct="0"/>
            <a:r>
              <a:rPr lang="en-US" sz="1400">
                <a:solidFill>
                  <a:srgbClr val="FFFFBD"/>
                </a:solidFill>
                <a:latin typeface="Lucida Handwriting" pitchFamily="66" charset="0"/>
                <a:ea typeface="Calibri" pitchFamily="34" charset="0"/>
                <a:cs typeface="Times New Roman" pitchFamily="18" charset="0"/>
              </a:rPr>
              <a:t>An international prize on painting dubbed as ''Abbas Katouzian Prize'' will be awarded to the best portrait painter from 2009. Ms. Shohreh Katouzian, daughter of late Abbas Katouzian, announced the event on a commemoration ceremony for her father, one of the best-known portrait painters in contemporary Iran who passed away in 2008. She expressed hope that such an action would revive and promote the art of painting portrait in Iran and the world.</a:t>
            </a:r>
          </a:p>
        </p:txBody>
      </p:sp>
      <p:pic>
        <p:nvPicPr>
          <p:cNvPr id="4100" name="Picture 3" descr="HUSSAIN.jpg"/>
          <p:cNvPicPr>
            <a:picLocks noChangeAspect="1"/>
          </p:cNvPicPr>
          <p:nvPr/>
        </p:nvPicPr>
        <p:blipFill>
          <a:blip r:embed="rId4" cstate="print"/>
          <a:stretch>
            <a:fillRect/>
          </a:stretch>
        </p:blipFill>
        <p:spPr bwMode="auto">
          <a:xfrm>
            <a:off x="6156176" y="339502"/>
            <a:ext cx="2590800" cy="1748790"/>
          </a:xfrm>
          <a:prstGeom prst="rect">
            <a:avLst/>
          </a:prstGeom>
          <a:noFill/>
          <a:ln w="9525">
            <a:noFill/>
            <a:miter lim="800000"/>
            <a:headEnd/>
            <a:tailEnd/>
          </a:ln>
          <a:effectLst>
            <a:reflection blurRad="6350" stA="50000" endA="295" endPos="92000" dist="101600" dir="5400000" sy="-100000" algn="bl" rotWithShape="0"/>
          </a:effectLst>
        </p:spPr>
      </p:pic>
    </p:spTree>
  </p:cSld>
  <p:clrMapOvr>
    <a:masterClrMapping/>
  </p:clrMapOvr>
  <p:transition spd="slow" advTm="33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12-l.jpg"/>
          <p:cNvPicPr>
            <a:picLocks noChangeAspect="1"/>
          </p:cNvPicPr>
          <p:nvPr/>
        </p:nvPicPr>
        <p:blipFill>
          <a:blip r:embed="rId2" cstate="print"/>
          <a:stretch>
            <a:fillRect/>
          </a:stretch>
        </p:blipFill>
        <p:spPr>
          <a:xfrm>
            <a:off x="5219700" y="0"/>
            <a:ext cx="3438525" cy="5143500"/>
          </a:xfrm>
          <a:prstGeom prst="rect">
            <a:avLst/>
          </a:prstGeom>
          <a:ln>
            <a:noFill/>
          </a:ln>
          <a:effectLst>
            <a:outerShdw blurRad="292100" dist="139700" dir="2700000" algn="tl" rotWithShape="0">
              <a:srgbClr val="333333">
                <a:alpha val="65000"/>
              </a:srgbClr>
            </a:outerShdw>
          </a:effectLst>
        </p:spPr>
      </p:pic>
      <p:pic>
        <p:nvPicPr>
          <p:cNvPr id="3" name="Picture 2" descr="abbas katozian e.jpg"/>
          <p:cNvPicPr>
            <a:picLocks noChangeAspect="1"/>
          </p:cNvPicPr>
          <p:nvPr/>
        </p:nvPicPr>
        <p:blipFill>
          <a:blip r:embed="rId3" cstate="print"/>
          <a:stretch>
            <a:fillRect/>
          </a:stretch>
        </p:blipFill>
        <p:spPr>
          <a:xfrm>
            <a:off x="971550" y="0"/>
            <a:ext cx="38576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2-l.jpg"/>
          <p:cNvPicPr>
            <a:picLocks noChangeAspect="1"/>
          </p:cNvPicPr>
          <p:nvPr/>
        </p:nvPicPr>
        <p:blipFill>
          <a:blip r:embed="rId2" cstate="print"/>
          <a:stretch>
            <a:fillRect/>
          </a:stretch>
        </p:blipFill>
        <p:spPr>
          <a:xfrm>
            <a:off x="541338" y="0"/>
            <a:ext cx="3435350" cy="5143500"/>
          </a:xfrm>
          <a:prstGeom prst="rect">
            <a:avLst/>
          </a:prstGeom>
          <a:ln>
            <a:noFill/>
          </a:ln>
          <a:effectLst>
            <a:outerShdw blurRad="292100" dist="139700" dir="2700000" algn="tl" rotWithShape="0">
              <a:srgbClr val="333333">
                <a:alpha val="65000"/>
              </a:srgbClr>
            </a:outerShdw>
          </a:effectLst>
        </p:spPr>
      </p:pic>
      <p:pic>
        <p:nvPicPr>
          <p:cNvPr id="4" name="Picture 3" descr="p02.jpg"/>
          <p:cNvPicPr>
            <a:picLocks noChangeAspect="1"/>
          </p:cNvPicPr>
          <p:nvPr/>
        </p:nvPicPr>
        <p:blipFill>
          <a:blip r:embed="rId3" cstate="print"/>
          <a:stretch>
            <a:fillRect/>
          </a:stretch>
        </p:blipFill>
        <p:spPr>
          <a:xfrm>
            <a:off x="4932363" y="195263"/>
            <a:ext cx="3810000" cy="48006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2-l.jpg"/>
          <p:cNvPicPr>
            <a:picLocks noChangeAspect="1"/>
          </p:cNvPicPr>
          <p:nvPr/>
        </p:nvPicPr>
        <p:blipFill>
          <a:blip r:embed="rId2" cstate="print"/>
          <a:stretch>
            <a:fillRect/>
          </a:stretch>
        </p:blipFill>
        <p:spPr>
          <a:xfrm>
            <a:off x="4716463" y="3175"/>
            <a:ext cx="3435350" cy="5140325"/>
          </a:xfrm>
          <a:prstGeom prst="rect">
            <a:avLst/>
          </a:prstGeom>
          <a:ln>
            <a:noFill/>
          </a:ln>
          <a:effectLst>
            <a:outerShdw blurRad="292100" dist="139700" dir="2700000" algn="tl" rotWithShape="0">
              <a:srgbClr val="333333">
                <a:alpha val="65000"/>
              </a:srgbClr>
            </a:outerShdw>
          </a:effectLst>
        </p:spPr>
      </p:pic>
      <p:pic>
        <p:nvPicPr>
          <p:cNvPr id="6" name="Picture 5" descr="Picture1.png"/>
          <p:cNvPicPr>
            <a:picLocks noChangeAspect="1"/>
          </p:cNvPicPr>
          <p:nvPr/>
        </p:nvPicPr>
        <p:blipFill>
          <a:blip r:embed="rId3" cstate="print"/>
          <a:stretch>
            <a:fillRect/>
          </a:stretch>
        </p:blipFill>
        <p:spPr>
          <a:xfrm>
            <a:off x="755650" y="771525"/>
            <a:ext cx="2816225" cy="376078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5-l.jpg"/>
          <p:cNvPicPr>
            <a:picLocks noChangeAspect="1"/>
          </p:cNvPicPr>
          <p:nvPr/>
        </p:nvPicPr>
        <p:blipFill>
          <a:blip r:embed="rId2" cstate="print"/>
          <a:stretch>
            <a:fillRect/>
          </a:stretch>
        </p:blipFill>
        <p:spPr>
          <a:xfrm>
            <a:off x="684213" y="0"/>
            <a:ext cx="3436937" cy="5143500"/>
          </a:xfrm>
          <a:prstGeom prst="rect">
            <a:avLst/>
          </a:prstGeom>
          <a:ln>
            <a:noFill/>
          </a:ln>
          <a:effectLst>
            <a:outerShdw blurRad="292100" dist="139700" dir="2700000" algn="tl" rotWithShape="0">
              <a:srgbClr val="333333">
                <a:alpha val="65000"/>
              </a:srgbClr>
            </a:outerShdw>
          </a:effectLst>
        </p:spPr>
      </p:pic>
      <p:pic>
        <p:nvPicPr>
          <p:cNvPr id="4" name="Picture 3" descr="abbas katuzian last works.jpg"/>
          <p:cNvPicPr>
            <a:picLocks noChangeAspect="1"/>
          </p:cNvPicPr>
          <p:nvPr/>
        </p:nvPicPr>
        <p:blipFill>
          <a:blip r:embed="rId3" cstate="print"/>
          <a:stretch>
            <a:fillRect/>
          </a:stretch>
        </p:blipFill>
        <p:spPr>
          <a:xfrm>
            <a:off x="4787900" y="0"/>
            <a:ext cx="343535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6-l.jpg"/>
          <p:cNvPicPr>
            <a:picLocks noChangeAspect="1"/>
          </p:cNvPicPr>
          <p:nvPr/>
        </p:nvPicPr>
        <p:blipFill>
          <a:blip r:embed="rId2" cstate="print"/>
          <a:stretch>
            <a:fillRect/>
          </a:stretch>
        </p:blipFill>
        <p:spPr>
          <a:xfrm>
            <a:off x="2790825" y="0"/>
            <a:ext cx="356235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20-l.jpg"/>
          <p:cNvPicPr>
            <a:picLocks noChangeAspect="1"/>
          </p:cNvPicPr>
          <p:nvPr/>
        </p:nvPicPr>
        <p:blipFill>
          <a:blip r:embed="rId2" cstate="print"/>
          <a:stretch>
            <a:fillRect/>
          </a:stretch>
        </p:blipFill>
        <p:spPr>
          <a:xfrm>
            <a:off x="611188" y="0"/>
            <a:ext cx="3438525" cy="5143500"/>
          </a:xfrm>
          <a:prstGeom prst="rect">
            <a:avLst/>
          </a:prstGeom>
          <a:ln>
            <a:noFill/>
          </a:ln>
          <a:effectLst>
            <a:outerShdw blurRad="292100" dist="139700" dir="2700000" algn="tl" rotWithShape="0">
              <a:srgbClr val="333333">
                <a:alpha val="65000"/>
              </a:srgbClr>
            </a:outerShdw>
          </a:effectLst>
        </p:spPr>
      </p:pic>
      <p:pic>
        <p:nvPicPr>
          <p:cNvPr id="9219" name="Picture 2" descr="2463400763_d2142a0eba.jpg"/>
          <p:cNvPicPr>
            <a:picLocks noChangeAspect="1"/>
          </p:cNvPicPr>
          <p:nvPr/>
        </p:nvPicPr>
        <p:blipFill>
          <a:blip r:embed="rId3" cstate="print"/>
          <a:srcRect/>
          <a:stretch>
            <a:fillRect/>
          </a:stretch>
        </p:blipFill>
        <p:spPr bwMode="auto">
          <a:xfrm>
            <a:off x="5003800" y="0"/>
            <a:ext cx="3435350" cy="5143500"/>
          </a:xfrm>
          <a:prstGeom prst="rect">
            <a:avLst/>
          </a:prstGeom>
          <a:noFill/>
          <a:ln w="9525">
            <a:noFill/>
            <a:miter lim="800000"/>
            <a:headEnd/>
            <a:tailEnd/>
          </a:ln>
        </p:spPr>
      </p:pic>
    </p:spTree>
  </p:cSld>
  <p:clrMapOvr>
    <a:masterClrMapping/>
  </p:clrMapOvr>
  <p:transition spd="slow" advTm="10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11-l.jpg"/>
          <p:cNvPicPr>
            <a:picLocks noChangeAspect="1"/>
          </p:cNvPicPr>
          <p:nvPr/>
        </p:nvPicPr>
        <p:blipFill>
          <a:blip r:embed="rId2" cstate="print"/>
          <a:stretch>
            <a:fillRect/>
          </a:stretch>
        </p:blipFill>
        <p:spPr>
          <a:xfrm>
            <a:off x="3995738" y="0"/>
            <a:ext cx="34385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7-l.jpg"/>
          <p:cNvPicPr>
            <a:picLocks noChangeAspect="1"/>
          </p:cNvPicPr>
          <p:nvPr/>
        </p:nvPicPr>
        <p:blipFill>
          <a:blip r:embed="rId2" cstate="print"/>
          <a:stretch>
            <a:fillRect/>
          </a:stretch>
        </p:blipFill>
        <p:spPr>
          <a:xfrm>
            <a:off x="827088" y="0"/>
            <a:ext cx="3306762" cy="5143500"/>
          </a:xfrm>
          <a:prstGeom prst="rect">
            <a:avLst/>
          </a:prstGeom>
          <a:ln>
            <a:noFill/>
          </a:ln>
          <a:effectLst>
            <a:outerShdw blurRad="292100" dist="139700" dir="2700000" algn="tl" rotWithShape="0">
              <a:srgbClr val="333333">
                <a:alpha val="65000"/>
              </a:srgbClr>
            </a:outerShdw>
          </a:effectLst>
        </p:spPr>
      </p:pic>
      <p:pic>
        <p:nvPicPr>
          <p:cNvPr id="11267" name="Picture 2" descr="69701-1209383877-8-l.jpg"/>
          <p:cNvPicPr>
            <a:picLocks noChangeAspect="1"/>
          </p:cNvPicPr>
          <p:nvPr/>
        </p:nvPicPr>
        <p:blipFill>
          <a:blip r:embed="rId3" cstate="print"/>
          <a:srcRect/>
          <a:stretch>
            <a:fillRect/>
          </a:stretch>
        </p:blipFill>
        <p:spPr bwMode="auto">
          <a:xfrm>
            <a:off x="5076825" y="0"/>
            <a:ext cx="3436938" cy="5143500"/>
          </a:xfrm>
          <a:prstGeom prst="rect">
            <a:avLst/>
          </a:prstGeom>
          <a:noFill/>
          <a:ln w="9525">
            <a:noFill/>
            <a:miter lim="800000"/>
            <a:headEnd/>
            <a:tailEnd/>
          </a:ln>
        </p:spPr>
      </p:pic>
    </p:spTree>
  </p:cSld>
  <p:clrMapOvr>
    <a:masterClrMapping/>
  </p:clrMapOvr>
  <p:transition spd="slow" advTm="10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14.jpg"/>
          <p:cNvPicPr>
            <a:picLocks noChangeAspect="1"/>
          </p:cNvPicPr>
          <p:nvPr/>
        </p:nvPicPr>
        <p:blipFill>
          <a:blip r:embed="rId2" cstate="print"/>
          <a:stretch>
            <a:fillRect/>
          </a:stretch>
        </p:blipFill>
        <p:spPr>
          <a:xfrm>
            <a:off x="2884488" y="47625"/>
            <a:ext cx="3375025" cy="50482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10-l.jpg"/>
          <p:cNvPicPr>
            <a:picLocks noChangeAspect="1"/>
          </p:cNvPicPr>
          <p:nvPr/>
        </p:nvPicPr>
        <p:blipFill>
          <a:blip r:embed="rId2" cstate="print"/>
          <a:stretch>
            <a:fillRect/>
          </a:stretch>
        </p:blipFill>
        <p:spPr>
          <a:xfrm>
            <a:off x="1042988" y="0"/>
            <a:ext cx="3438525" cy="5143500"/>
          </a:xfrm>
          <a:prstGeom prst="rect">
            <a:avLst/>
          </a:prstGeom>
          <a:ln>
            <a:noFill/>
          </a:ln>
          <a:effectLst>
            <a:outerShdw blurRad="292100" dist="139700" dir="2700000" algn="tl" rotWithShape="0">
              <a:srgbClr val="333333">
                <a:alpha val="65000"/>
              </a:srgbClr>
            </a:outerShdw>
          </a:effectLst>
        </p:spPr>
      </p:pic>
      <p:pic>
        <p:nvPicPr>
          <p:cNvPr id="3" name="Picture 2" descr="ahmadi-nastaran20080413105203203.jpg"/>
          <p:cNvPicPr>
            <a:picLocks noChangeAspect="1"/>
          </p:cNvPicPr>
          <p:nvPr/>
        </p:nvPicPr>
        <p:blipFill>
          <a:blip r:embed="rId3" cstate="print"/>
          <a:stretch>
            <a:fillRect/>
          </a:stretch>
        </p:blipFill>
        <p:spPr>
          <a:xfrm>
            <a:off x="5651500" y="3076575"/>
            <a:ext cx="2241550" cy="1511300"/>
          </a:xfrm>
          <a:prstGeom prst="rect">
            <a:avLst/>
          </a:prstGeom>
          <a:ln>
            <a:noFill/>
          </a:ln>
          <a:effectLst>
            <a:outerShdw blurRad="292100" dist="139700" dir="2700000" algn="tl" rotWithShape="0">
              <a:srgbClr val="333333">
                <a:alpha val="65000"/>
              </a:srgbClr>
            </a:outerShdw>
          </a:effectLst>
        </p:spPr>
      </p:pic>
      <p:sp>
        <p:nvSpPr>
          <p:cNvPr id="13316" name="TextBox 3"/>
          <p:cNvSpPr txBox="1">
            <a:spLocks noChangeArrowheads="1"/>
          </p:cNvSpPr>
          <p:nvPr/>
        </p:nvSpPr>
        <p:spPr bwMode="auto">
          <a:xfrm>
            <a:off x="5219700" y="4681538"/>
            <a:ext cx="3636963" cy="461962"/>
          </a:xfrm>
          <a:prstGeom prst="rect">
            <a:avLst/>
          </a:prstGeom>
          <a:noFill/>
          <a:ln w="9525">
            <a:noFill/>
            <a:miter lim="800000"/>
            <a:headEnd/>
            <a:tailEnd/>
          </a:ln>
        </p:spPr>
        <p:txBody>
          <a:bodyPr>
            <a:spAutoFit/>
          </a:bodyPr>
          <a:lstStyle/>
          <a:p>
            <a:pPr algn="just"/>
            <a:r>
              <a:rPr lang="en-US" sz="1200">
                <a:latin typeface="Lucida Handwriting" pitchFamily="66" charset="0"/>
              </a:rPr>
              <a:t>Katouzian poses in front of Hakim Omar-e Khayyam at his exhibit</a:t>
            </a:r>
          </a:p>
        </p:txBody>
      </p:sp>
    </p:spTree>
  </p:cSld>
  <p:clrMapOvr>
    <a:masterClrMapping/>
  </p:clrMapOvr>
  <p:transition spd="slow" advTm="10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13-l.jpg"/>
          <p:cNvPicPr>
            <a:picLocks noChangeAspect="1"/>
          </p:cNvPicPr>
          <p:nvPr/>
        </p:nvPicPr>
        <p:blipFill>
          <a:blip r:embed="rId2" cstate="print"/>
          <a:stretch>
            <a:fillRect/>
          </a:stretch>
        </p:blipFill>
        <p:spPr>
          <a:xfrm>
            <a:off x="1066800" y="228600"/>
            <a:ext cx="7010400" cy="46863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9701-1209383877-15-l.jpg"/>
          <p:cNvPicPr>
            <a:picLocks noChangeAspect="1"/>
          </p:cNvPicPr>
          <p:nvPr/>
        </p:nvPicPr>
        <p:blipFill>
          <a:blip r:embed="rId2" cstate="print"/>
          <a:stretch>
            <a:fillRect/>
          </a:stretch>
        </p:blipFill>
        <p:spPr>
          <a:xfrm>
            <a:off x="179388" y="0"/>
            <a:ext cx="3649662" cy="5143500"/>
          </a:xfrm>
          <a:prstGeom prst="rect">
            <a:avLst/>
          </a:prstGeom>
          <a:ln>
            <a:noFill/>
          </a:ln>
          <a:effectLst>
            <a:outerShdw blurRad="292100" dist="139700" dir="2700000" algn="tl" rotWithShape="0">
              <a:srgbClr val="333333">
                <a:alpha val="65000"/>
              </a:srgbClr>
            </a:outerShdw>
          </a:effectLst>
        </p:spPr>
      </p:pic>
      <p:pic>
        <p:nvPicPr>
          <p:cNvPr id="3" name="Picture 2" descr="69701-1209383877-19-l.jpg"/>
          <p:cNvPicPr>
            <a:picLocks noChangeAspect="1"/>
          </p:cNvPicPr>
          <p:nvPr/>
        </p:nvPicPr>
        <p:blipFill>
          <a:blip r:embed="rId3" cstate="print"/>
          <a:stretch>
            <a:fillRect/>
          </a:stretch>
        </p:blipFill>
        <p:spPr>
          <a:xfrm>
            <a:off x="4572000" y="0"/>
            <a:ext cx="34385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bbas katuzian That-Familiar-Look.jpg"/>
          <p:cNvPicPr>
            <a:picLocks noChangeAspect="1"/>
          </p:cNvPicPr>
          <p:nvPr/>
        </p:nvPicPr>
        <p:blipFill>
          <a:blip r:embed="rId2" cstate="print"/>
          <a:stretch>
            <a:fillRect/>
          </a:stretch>
        </p:blipFill>
        <p:spPr>
          <a:xfrm>
            <a:off x="684213" y="195263"/>
            <a:ext cx="3554412" cy="4824412"/>
          </a:xfrm>
          <a:prstGeom prst="rect">
            <a:avLst/>
          </a:prstGeom>
          <a:ln>
            <a:noFill/>
          </a:ln>
          <a:effectLst>
            <a:outerShdw blurRad="292100" dist="139700" dir="2700000" algn="tl" rotWithShape="0">
              <a:srgbClr val="333333">
                <a:alpha val="65000"/>
              </a:srgbClr>
            </a:outerShdw>
          </a:effectLst>
        </p:spPr>
      </p:pic>
      <p:pic>
        <p:nvPicPr>
          <p:cNvPr id="3" name="Picture 2" descr="p03.jpg"/>
          <p:cNvPicPr>
            <a:picLocks noChangeAspect="1"/>
          </p:cNvPicPr>
          <p:nvPr/>
        </p:nvPicPr>
        <p:blipFill>
          <a:blip r:embed="rId3" cstate="print"/>
          <a:stretch>
            <a:fillRect/>
          </a:stretch>
        </p:blipFill>
        <p:spPr>
          <a:xfrm>
            <a:off x="4787900" y="66675"/>
            <a:ext cx="3810000" cy="50768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05.jpg"/>
          <p:cNvPicPr>
            <a:picLocks noChangeAspect="1"/>
          </p:cNvPicPr>
          <p:nvPr/>
        </p:nvPicPr>
        <p:blipFill>
          <a:blip r:embed="rId2" cstate="print"/>
          <a:stretch>
            <a:fillRect/>
          </a:stretch>
        </p:blipFill>
        <p:spPr>
          <a:xfrm>
            <a:off x="900113" y="0"/>
            <a:ext cx="3505200" cy="5143500"/>
          </a:xfrm>
          <a:prstGeom prst="rect">
            <a:avLst/>
          </a:prstGeom>
          <a:ln>
            <a:noFill/>
          </a:ln>
          <a:effectLst>
            <a:outerShdw blurRad="292100" dist="139700" dir="2700000" algn="tl" rotWithShape="0">
              <a:srgbClr val="333333">
                <a:alpha val="65000"/>
              </a:srgbClr>
            </a:outerShdw>
          </a:effectLst>
        </p:spPr>
      </p:pic>
      <p:pic>
        <p:nvPicPr>
          <p:cNvPr id="3" name="Picture 2" descr="69701-1209452495-0.jpg"/>
          <p:cNvPicPr>
            <a:picLocks noChangeAspect="1"/>
          </p:cNvPicPr>
          <p:nvPr/>
        </p:nvPicPr>
        <p:blipFill>
          <a:blip r:embed="rId3" cstate="print"/>
          <a:stretch>
            <a:fillRect/>
          </a:stretch>
        </p:blipFill>
        <p:spPr>
          <a:xfrm>
            <a:off x="5003800" y="0"/>
            <a:ext cx="34385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04.jpg"/>
          <p:cNvPicPr>
            <a:picLocks noChangeAspect="1"/>
          </p:cNvPicPr>
          <p:nvPr/>
        </p:nvPicPr>
        <p:blipFill>
          <a:blip r:embed="rId2" cstate="print"/>
          <a:stretch>
            <a:fillRect/>
          </a:stretch>
        </p:blipFill>
        <p:spPr>
          <a:xfrm>
            <a:off x="2754313" y="0"/>
            <a:ext cx="363537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004.jpg"/>
          <p:cNvPicPr>
            <a:picLocks noChangeAspect="1"/>
          </p:cNvPicPr>
          <p:nvPr/>
        </p:nvPicPr>
        <p:blipFill>
          <a:blip r:embed="rId2" cstate="print"/>
          <a:stretch>
            <a:fillRect/>
          </a:stretch>
        </p:blipFill>
        <p:spPr>
          <a:xfrm>
            <a:off x="1073150" y="0"/>
            <a:ext cx="699770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005.jpg"/>
          <p:cNvPicPr>
            <a:picLocks noChangeAspect="1"/>
          </p:cNvPicPr>
          <p:nvPr/>
        </p:nvPicPr>
        <p:blipFill>
          <a:blip r:embed="rId2" cstate="print"/>
          <a:stretch>
            <a:fillRect/>
          </a:stretch>
        </p:blipFill>
        <p:spPr>
          <a:xfrm>
            <a:off x="1311275" y="0"/>
            <a:ext cx="652145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bbas katuzian old man.jpg"/>
          <p:cNvPicPr>
            <a:picLocks noChangeAspect="1"/>
          </p:cNvPicPr>
          <p:nvPr/>
        </p:nvPicPr>
        <p:blipFill>
          <a:blip r:embed="rId2" cstate="print"/>
          <a:stretch>
            <a:fillRect/>
          </a:stretch>
        </p:blipFill>
        <p:spPr>
          <a:xfrm>
            <a:off x="35496" y="555526"/>
            <a:ext cx="3026900" cy="4155926"/>
          </a:xfrm>
          <a:prstGeom prst="rect">
            <a:avLst/>
          </a:prstGeom>
          <a:ln>
            <a:noFill/>
          </a:ln>
          <a:effectLst>
            <a:outerShdw blurRad="292100" dist="139700" dir="2700000" algn="tl" rotWithShape="0">
              <a:srgbClr val="333333">
                <a:alpha val="65000"/>
              </a:srgbClr>
            </a:outerShdw>
          </a:effectLst>
          <a:scene3d>
            <a:camera prst="perspectiveContrastingRightFacing"/>
            <a:lightRig rig="threePt" dir="t"/>
          </a:scene3d>
          <a:sp3d>
            <a:bevelT w="152400" h="50800" prst="softRound"/>
          </a:sp3d>
        </p:spPr>
      </p:pic>
      <p:pic>
        <p:nvPicPr>
          <p:cNvPr id="21507" name="Picture 2" descr="69701-1209452495-1-l.jpg"/>
          <p:cNvPicPr>
            <a:picLocks noChangeAspect="1"/>
          </p:cNvPicPr>
          <p:nvPr/>
        </p:nvPicPr>
        <p:blipFill>
          <a:blip r:embed="rId3" cstate="print"/>
          <a:srcRect/>
          <a:stretch>
            <a:fillRect/>
          </a:stretch>
        </p:blipFill>
        <p:spPr bwMode="auto">
          <a:xfrm>
            <a:off x="3348038" y="1131888"/>
            <a:ext cx="5570537" cy="3724275"/>
          </a:xfrm>
          <a:prstGeom prst="rect">
            <a:avLst/>
          </a:prstGeom>
          <a:noFill/>
          <a:ln w="9525">
            <a:noFill/>
            <a:miter lim="800000"/>
            <a:headEnd/>
            <a:tailEnd/>
          </a:ln>
        </p:spPr>
      </p:pic>
      <p:pic>
        <p:nvPicPr>
          <p:cNvPr id="4" name="Picture 3" descr="31QMRNJJHGL._SL500_AA300_.jpg"/>
          <p:cNvPicPr>
            <a:picLocks noChangeAspect="1"/>
          </p:cNvPicPr>
          <p:nvPr/>
        </p:nvPicPr>
        <p:blipFill>
          <a:blip r:embed="rId4" cstate="print"/>
          <a:srcRect l="19760" t="9681" r="22280" b="9681"/>
          <a:stretch>
            <a:fillRect/>
          </a:stretch>
        </p:blipFill>
        <p:spPr>
          <a:xfrm>
            <a:off x="2339752" y="2499742"/>
            <a:ext cx="1656184" cy="2304256"/>
          </a:xfrm>
          <a:prstGeom prst="rect">
            <a:avLst/>
          </a:prstGeom>
          <a:scene3d>
            <a:camera prst="perspectiveContrastingRightFacing"/>
            <a:lightRig rig="threePt" dir="t"/>
          </a:scene3d>
        </p:spPr>
      </p:pic>
    </p:spTree>
  </p:cSld>
  <p:clrMapOvr>
    <a:masterClrMapping/>
  </p:clrMapOvr>
  <p:transition spd="slow" advTm="10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463397509_d1d48e076a.jpg"/>
          <p:cNvPicPr>
            <a:picLocks noChangeAspect="1"/>
          </p:cNvPicPr>
          <p:nvPr/>
        </p:nvPicPr>
        <p:blipFill>
          <a:blip r:embed="rId2" cstate="print"/>
          <a:stretch>
            <a:fillRect/>
          </a:stretch>
        </p:blipFill>
        <p:spPr>
          <a:xfrm>
            <a:off x="1042988" y="0"/>
            <a:ext cx="3436937" cy="5143500"/>
          </a:xfrm>
          <a:prstGeom prst="rect">
            <a:avLst/>
          </a:prstGeom>
          <a:ln>
            <a:noFill/>
          </a:ln>
          <a:effectLst>
            <a:outerShdw blurRad="292100" dist="139700" dir="2700000" algn="tl" rotWithShape="0">
              <a:srgbClr val="333333">
                <a:alpha val="65000"/>
              </a:srgbClr>
            </a:outerShdw>
          </a:effectLst>
        </p:spPr>
      </p:pic>
      <p:pic>
        <p:nvPicPr>
          <p:cNvPr id="4" name="Picture 3" descr="69701-1209452495-2-l.jpg"/>
          <p:cNvPicPr>
            <a:picLocks noChangeAspect="1"/>
          </p:cNvPicPr>
          <p:nvPr/>
        </p:nvPicPr>
        <p:blipFill>
          <a:blip r:embed="rId3" cstate="print"/>
          <a:stretch>
            <a:fillRect/>
          </a:stretch>
        </p:blipFill>
        <p:spPr>
          <a:xfrm>
            <a:off x="4859338" y="0"/>
            <a:ext cx="34385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0" y="4587875"/>
            <a:ext cx="5651500" cy="230188"/>
          </a:xfrm>
          <a:prstGeom prst="rect">
            <a:avLst/>
          </a:prstGeom>
          <a:noFill/>
          <a:ln w="9525">
            <a:noFill/>
            <a:miter lim="800000"/>
            <a:headEnd/>
            <a:tailEnd/>
          </a:ln>
        </p:spPr>
        <p:txBody>
          <a:bodyPr>
            <a:spAutoFit/>
          </a:bodyPr>
          <a:lstStyle/>
          <a:p>
            <a:pPr>
              <a:spcBef>
                <a:spcPct val="50000"/>
              </a:spcBef>
            </a:pPr>
            <a:r>
              <a:rPr lang="en-US" sz="900">
                <a:solidFill>
                  <a:srgbClr val="FF0000"/>
                </a:solidFill>
                <a:latin typeface="Lucida Handwriting" pitchFamily="66" charset="0"/>
              </a:rPr>
              <a:t>Sound</a:t>
            </a:r>
            <a:r>
              <a:rPr lang="ro-RO" sz="900">
                <a:solidFill>
                  <a:srgbClr val="FF0000"/>
                </a:solidFill>
                <a:latin typeface="Lucida Handwriting" pitchFamily="66" charset="0"/>
              </a:rPr>
              <a:t>:</a:t>
            </a:r>
            <a:r>
              <a:rPr lang="en-US" sz="900">
                <a:solidFill>
                  <a:srgbClr val="FF0000"/>
                </a:solidFill>
                <a:latin typeface="Lucida Handwriting" pitchFamily="66" charset="0"/>
              </a:rPr>
              <a:t>          persian sad song </a:t>
            </a:r>
          </a:p>
        </p:txBody>
      </p:sp>
      <p:pic>
        <p:nvPicPr>
          <p:cNvPr id="9" name="Picture 3" descr="clip-monde-continents"/>
          <p:cNvPicPr>
            <a:picLocks noChangeAspect="1" noChangeArrowheads="1" noCrop="1"/>
          </p:cNvPicPr>
          <p:nvPr/>
        </p:nvPicPr>
        <p:blipFill>
          <a:blip r:embed="rId4" cstate="print">
            <a:duotone>
              <a:prstClr val="black"/>
              <a:schemeClr val="accent2">
                <a:tint val="45000"/>
                <a:satMod val="400000"/>
              </a:schemeClr>
            </a:duotone>
          </a:blip>
          <a:stretch>
            <a:fillRect/>
          </a:stretch>
        </p:blipFill>
        <p:spPr bwMode="auto">
          <a:xfrm>
            <a:off x="179512" y="123478"/>
            <a:ext cx="3124200" cy="1714500"/>
          </a:xfrm>
          <a:prstGeom prst="rect">
            <a:avLst/>
          </a:prstGeom>
          <a:ln>
            <a:noFill/>
          </a:ln>
          <a:effectLst>
            <a:outerShdw blurRad="292100" dist="139700" dir="2700000" algn="tl" rotWithShape="0">
              <a:srgbClr val="333333">
                <a:alpha val="65000"/>
              </a:srgbClr>
            </a:outerShdw>
          </a:effectLst>
        </p:spPr>
      </p:pic>
      <p:sp>
        <p:nvSpPr>
          <p:cNvPr id="10" name="Text Box 3"/>
          <p:cNvSpPr txBox="1">
            <a:spLocks noChangeArrowheads="1"/>
          </p:cNvSpPr>
          <p:nvPr/>
        </p:nvSpPr>
        <p:spPr bwMode="auto">
          <a:xfrm>
            <a:off x="5580063" y="3867150"/>
            <a:ext cx="3563937" cy="1177925"/>
          </a:xfrm>
          <a:prstGeom prst="rect">
            <a:avLst/>
          </a:prstGeom>
          <a:noFill/>
          <a:ln w="9525">
            <a:noFill/>
            <a:miter lim="800000"/>
            <a:headEnd/>
            <a:tailEnd/>
          </a:ln>
        </p:spPr>
        <p:txBody>
          <a:bodyPr>
            <a:spAutoFit/>
          </a:bodyPr>
          <a:lstStyle/>
          <a:p>
            <a:pPr>
              <a:spcBef>
                <a:spcPct val="50000"/>
              </a:spcBef>
            </a:pPr>
            <a:r>
              <a:rPr lang="en-US" sz="1200">
                <a:solidFill>
                  <a:srgbClr val="FF0000"/>
                </a:solidFill>
                <a:latin typeface="Lucida Handwriting" pitchFamily="66" charset="0"/>
              </a:rPr>
              <a:t>Text and pictures: Internet</a:t>
            </a:r>
          </a:p>
          <a:p>
            <a:pPr>
              <a:spcBef>
                <a:spcPct val="50000"/>
              </a:spcBef>
            </a:pPr>
            <a:r>
              <a:rPr lang="en-US" sz="900">
                <a:solidFill>
                  <a:srgbClr val="FF0000"/>
                </a:solidFill>
                <a:latin typeface="Lucida Handwriting" pitchFamily="66" charset="0"/>
              </a:rPr>
              <a:t>Copyright: All the images belong to their authors</a:t>
            </a:r>
            <a:endParaRPr lang="en-US" sz="1200">
              <a:solidFill>
                <a:srgbClr val="FF0000"/>
              </a:solidFill>
              <a:latin typeface="Lucida Handwriting" pitchFamily="66" charset="0"/>
            </a:endParaRPr>
          </a:p>
          <a:p>
            <a:pPr>
              <a:spcBef>
                <a:spcPct val="50000"/>
              </a:spcBef>
            </a:pPr>
            <a:r>
              <a:rPr lang="en-US" sz="1200">
                <a:solidFill>
                  <a:srgbClr val="FF0000"/>
                </a:solidFill>
                <a:latin typeface="Lucida Handwriting" pitchFamily="66" charset="0"/>
              </a:rPr>
              <a:t>Arangement:  </a:t>
            </a:r>
            <a:r>
              <a:rPr lang="ro-RO" sz="1200">
                <a:solidFill>
                  <a:srgbClr val="FF0000"/>
                </a:solidFill>
                <a:latin typeface="Lucida Handwriting" pitchFamily="66" charset="0"/>
              </a:rPr>
              <a:t>Sanda Foişoreanu</a:t>
            </a:r>
            <a:endParaRPr lang="en-US" sz="1200">
              <a:solidFill>
                <a:srgbClr val="FF0000"/>
              </a:solidFill>
              <a:latin typeface="Lucida Handwriting" pitchFamily="66" charset="0"/>
            </a:endParaRPr>
          </a:p>
          <a:p>
            <a:pPr>
              <a:spcBef>
                <a:spcPct val="50000"/>
              </a:spcBef>
            </a:pPr>
            <a:r>
              <a:rPr lang="en-US" sz="900">
                <a:solidFill>
                  <a:srgbClr val="FF0000"/>
                </a:solidFill>
                <a:latin typeface="Lucida Handwriting" pitchFamily="66" charset="0"/>
                <a:hlinkClick r:id="rId5"/>
              </a:rPr>
              <a:t>www.slideshare.net/michaelasanda</a:t>
            </a:r>
            <a:endParaRPr lang="en-US" sz="900">
              <a:solidFill>
                <a:srgbClr val="FF0000"/>
              </a:solidFill>
              <a:latin typeface="Lucida Handwriting" pitchFamily="66" charset="0"/>
            </a:endParaRPr>
          </a:p>
          <a:p>
            <a:pPr>
              <a:spcBef>
                <a:spcPct val="50000"/>
              </a:spcBef>
            </a:pPr>
            <a:endParaRPr lang="en-US" sz="900">
              <a:solidFill>
                <a:srgbClr val="FF0000"/>
              </a:solidFill>
              <a:latin typeface="Lucida Handwriting" pitchFamily="66" charset="0"/>
            </a:endParaRPr>
          </a:p>
        </p:txBody>
      </p:sp>
      <p:pic>
        <p:nvPicPr>
          <p:cNvPr id="7" name="Picture 6" descr="cd_gold12"/>
          <p:cNvPicPr>
            <a:picLocks noChangeAspect="1" noChangeArrowheads="1" noCrop="1"/>
          </p:cNvPicPr>
          <p:nvPr/>
        </p:nvPicPr>
        <p:blipFill>
          <a:blip r:embed="rId6" cstate="print"/>
          <a:srcRect/>
          <a:stretch>
            <a:fillRect/>
          </a:stretch>
        </p:blipFill>
        <p:spPr bwMode="auto">
          <a:xfrm>
            <a:off x="539750" y="4516438"/>
            <a:ext cx="360363" cy="325437"/>
          </a:xfrm>
          <a:prstGeom prst="rect">
            <a:avLst/>
          </a:prstGeom>
          <a:noFill/>
          <a:ln w="9525">
            <a:noFill/>
            <a:miter lim="800000"/>
            <a:headEnd/>
            <a:tailEnd/>
          </a:ln>
        </p:spPr>
      </p:pic>
    </p:spTree>
  </p:cSld>
  <p:clrMapOvr>
    <a:masterClrMapping/>
  </p:clrMapOvr>
  <p:transition spd="slow"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lide(fromLeft)">
                                      <p:cBhvr>
                                        <p:cTn id="7" dur="2000"/>
                                        <p:tgtEl>
                                          <p:spTgt spid="11"/>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childTnLst>
                                </p:cTn>
                              </p:par>
                              <p:par>
                                <p:cTn id="12" presetID="7" presetClass="entr" presetSubtype="4"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0" fill="hold"/>
                                        <p:tgtEl>
                                          <p:spTgt spid="10"/>
                                        </p:tgtEl>
                                        <p:attrNameLst>
                                          <p:attrName>ppt_x</p:attrName>
                                        </p:attrNameLst>
                                      </p:cBhvr>
                                      <p:tavLst>
                                        <p:tav tm="0">
                                          <p:val>
                                            <p:strVal val="#ppt_x"/>
                                          </p:val>
                                        </p:tav>
                                        <p:tav tm="100000">
                                          <p:val>
                                            <p:strVal val="#ppt_x"/>
                                          </p:val>
                                        </p:tav>
                                      </p:tavLst>
                                    </p:anim>
                                    <p:anim calcmode="lin" valueType="num">
                                      <p:cBhvr additive="base">
                                        <p:cTn id="15" dur="5000" fill="hold"/>
                                        <p:tgtEl>
                                          <p:spTgt spid="10"/>
                                        </p:tgtEl>
                                        <p:attrNameLst>
                                          <p:attrName>ppt_y</p:attrName>
                                        </p:attrNameLst>
                                      </p:cBhvr>
                                      <p:tavLst>
                                        <p:tav tm="0">
                                          <p:val>
                                            <p:strVal val="1+#ppt_h/2"/>
                                          </p:val>
                                        </p:tav>
                                        <p:tav tm="100000">
                                          <p:val>
                                            <p:strVal val="#ppt_y"/>
                                          </p:val>
                                        </p:tav>
                                      </p:tavLst>
                                    </p:anim>
                                  </p:childTnLst>
                                </p:cTn>
                              </p:par>
                            </p:childTnLst>
                          </p:cTn>
                        </p:par>
                        <p:par>
                          <p:cTn id="16" fill="hold">
                            <p:stCondLst>
                              <p:cond delay="70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theme/theme1.xml><?xml version="1.0" encoding="utf-8"?>
<a:theme xmlns:a="http://schemas.openxmlformats.org/drawingml/2006/main" name="abbas katouzia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abbas katouzian</Template>
  <TotalTime>0</TotalTime>
  <Words>268</Words>
  <Application>Microsoft Office PowerPoint</Application>
  <PresentationFormat>On-screen Show (16:9)</PresentationFormat>
  <Paragraphs>17</Paragraphs>
  <Slides>22</Slides>
  <Notes>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Lucida Handwriting</vt:lpstr>
      <vt:lpstr>Times New Roman</vt:lpstr>
      <vt:lpstr>abbas katouzian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vector>
  </TitlesOfParts>
  <Company>Acasa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abbas Katouzian (1923 -  2008) </dc:title>
  <dc:subject>Iranian painter and artist</dc:subject>
  <dc:creator>sanda foişoreanu</dc:creator>
  <dc:description>sound: sad persian song</dc:description>
  <cp:lastModifiedBy>Sanda</cp:lastModifiedBy>
  <cp:revision>17</cp:revision>
  <dcterms:created xsi:type="dcterms:W3CDTF">2012-05-29T11:39:35Z</dcterms:created>
  <dcterms:modified xsi:type="dcterms:W3CDTF">2012-05-29T11:40:11Z</dcterms:modified>
</cp:coreProperties>
</file>