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4" r:id="rId20"/>
    <p:sldId id="273"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FF00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09" autoAdjust="0"/>
    <p:restoredTop sz="84275" autoAdjust="0"/>
  </p:normalViewPr>
  <p:slideViewPr>
    <p:cSldViewPr snapToGrid="0" showGuides="1">
      <p:cViewPr varScale="1">
        <p:scale>
          <a:sx n="92" d="100"/>
          <a:sy n="92" d="100"/>
        </p:scale>
        <p:origin x="12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207A6D-429B-4AE1-ABDD-D45B654BACF2}" type="datetimeFigureOut">
              <a:rPr lang="fr-FR" smtClean="0"/>
              <a:t>08/10/2017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979DF-91FC-44B9-9039-12ADD4CC93AF}" type="slidenum">
              <a:rPr lang="fr-FR" smtClean="0"/>
              <a:t>‹N°›</a:t>
            </a:fld>
            <a:endParaRPr lang="fr-FR"/>
          </a:p>
        </p:txBody>
      </p:sp>
    </p:spTree>
    <p:extLst>
      <p:ext uri="{BB962C8B-B14F-4D97-AF65-F5344CB8AC3E}">
        <p14:creationId xmlns:p14="http://schemas.microsoft.com/office/powerpoint/2010/main" val="2685894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reussirmavie.net/Operation-Phenix-ces-litteraires-qui-choisissent-l-entreprise_a2477.html"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Grp="1"/>
          </p:cNvSpPr>
          <p:nvPr>
            <p:ph type="body" idx="1"/>
          </p:nvPr>
        </p:nvSpPr>
        <p:spPr bwMode="auto"/>
        <p:txBody>
          <a:bodyPr/>
          <a:lstStyle/>
          <a:p>
            <a:pPr>
              <a:lnSpc>
                <a:spcPct val="85000"/>
              </a:lnSpc>
              <a:spcBef>
                <a:spcPct val="0"/>
              </a:spcBef>
              <a:defRPr/>
            </a:pPr>
            <a:r>
              <a:rPr lang="fr-FR" sz="1800" b="1" i="1" smtClean="0">
                <a:effectLst>
                  <a:outerShdw blurRad="38100" dist="38100" dir="2700000" algn="tl">
                    <a:srgbClr val="C0C0C0"/>
                  </a:outerShdw>
                </a:effectLst>
                <a:latin typeface="Verdana" pitchFamily="34" charset="0"/>
              </a:rPr>
              <a:t>Organiser et mettre en oeuvre des projets culturels</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Concevoir une programmation</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Participer </a:t>
            </a:r>
            <a:r>
              <a:rPr lang="fr-FR" sz="1800" b="1" i="1" smtClean="0">
                <a:effectLst>
                  <a:outerShdw blurRad="38100" dist="38100" dir="2700000" algn="tl">
                    <a:srgbClr val="C0C0C0"/>
                  </a:outerShdw>
                </a:effectLst>
                <a:latin typeface="Arial"/>
              </a:rPr>
              <a:t>à</a:t>
            </a:r>
            <a:r>
              <a:rPr lang="fr-FR" sz="1800" b="1" i="1" smtClean="0">
                <a:effectLst>
                  <a:outerShdw blurRad="38100" dist="38100" dir="2700000" algn="tl">
                    <a:srgbClr val="C0C0C0"/>
                  </a:outerShdw>
                </a:effectLst>
                <a:latin typeface="Verdana" pitchFamily="34" charset="0"/>
              </a:rPr>
              <a:t> la gestion budg</a:t>
            </a:r>
            <a:r>
              <a:rPr lang="fr-FR" sz="1800" b="1" i="1" smtClean="0">
                <a:effectLst>
                  <a:outerShdw blurRad="38100" dist="38100" dir="2700000" algn="tl">
                    <a:srgbClr val="C0C0C0"/>
                  </a:outerShdw>
                </a:effectLst>
                <a:latin typeface="Arial"/>
              </a:rPr>
              <a:t>é</a:t>
            </a:r>
            <a:r>
              <a:rPr lang="fr-FR" sz="1800" b="1" i="1" smtClean="0">
                <a:effectLst>
                  <a:outerShdw blurRad="38100" dist="38100" dir="2700000" algn="tl">
                    <a:srgbClr val="C0C0C0"/>
                  </a:outerShdw>
                </a:effectLst>
                <a:latin typeface="Verdana" pitchFamily="34" charset="0"/>
              </a:rPr>
              <a:t>taire de projets culturels</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G</a:t>
            </a:r>
            <a:r>
              <a:rPr lang="fr-FR" sz="1800" b="1" i="1" smtClean="0">
                <a:effectLst>
                  <a:outerShdw blurRad="38100" dist="38100" dir="2700000" algn="tl">
                    <a:srgbClr val="C0C0C0"/>
                  </a:outerShdw>
                </a:effectLst>
                <a:latin typeface="Arial"/>
              </a:rPr>
              <a:t>é</a:t>
            </a:r>
            <a:r>
              <a:rPr lang="fr-FR" sz="1800" b="1" i="1" smtClean="0">
                <a:effectLst>
                  <a:outerShdw blurRad="38100" dist="38100" dir="2700000" algn="tl">
                    <a:srgbClr val="C0C0C0"/>
                  </a:outerShdw>
                </a:effectLst>
                <a:latin typeface="Verdana" pitchFamily="34" charset="0"/>
              </a:rPr>
              <a:t>rer une salle de spectacle</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Promouvoir des projets et des </a:t>
            </a:r>
            <a:r>
              <a:rPr lang="fr-FR" sz="1800" b="1" i="1" smtClean="0">
                <a:effectLst>
                  <a:outerShdw blurRad="38100" dist="38100" dir="2700000" algn="tl">
                    <a:srgbClr val="C0C0C0"/>
                  </a:outerShdw>
                </a:effectLst>
                <a:latin typeface="Arial"/>
              </a:rPr>
              <a:t>é</a:t>
            </a:r>
            <a:r>
              <a:rPr lang="fr-FR" sz="1800" b="1" i="1" smtClean="0">
                <a:effectLst>
                  <a:outerShdw blurRad="38100" dist="38100" dir="2700000" algn="tl">
                    <a:srgbClr val="C0C0C0"/>
                  </a:outerShdw>
                </a:effectLst>
                <a:latin typeface="Verdana" pitchFamily="34" charset="0"/>
              </a:rPr>
              <a:t>quipements</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Animer des partenariats</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a:t>
            </a:r>
            <a:r>
              <a:rPr lang="fr-FR" sz="1800" b="1" i="1" smtClean="0">
                <a:effectLst>
                  <a:outerShdw blurRad="38100" dist="38100" dir="2700000" algn="tl">
                    <a:srgbClr val="C0C0C0"/>
                  </a:outerShdw>
                </a:effectLst>
                <a:latin typeface="Arial"/>
              </a:rPr>
              <a:t>É</a:t>
            </a:r>
            <a:r>
              <a:rPr lang="fr-FR" sz="1800" b="1" i="1" smtClean="0">
                <a:effectLst>
                  <a:outerShdw blurRad="38100" dist="38100" dir="2700000" algn="tl">
                    <a:srgbClr val="C0C0C0"/>
                  </a:outerShdw>
                </a:effectLst>
                <a:latin typeface="Verdana" pitchFamily="34" charset="0"/>
              </a:rPr>
              <a:t>valuer des projets culturels</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Organiser les relations avec la population</a:t>
            </a:r>
          </a:p>
          <a:p>
            <a:pPr>
              <a:lnSpc>
                <a:spcPct val="85000"/>
              </a:lnSpc>
              <a:spcBef>
                <a:spcPct val="0"/>
              </a:spcBef>
              <a:defRPr/>
            </a:pPr>
            <a:r>
              <a:rPr lang="fr-FR" sz="1800" b="1" i="1" smtClean="0">
                <a:effectLst>
                  <a:outerShdw blurRad="38100" dist="38100" dir="2700000" algn="tl">
                    <a:srgbClr val="C0C0C0"/>
                  </a:outerShdw>
                </a:effectLst>
                <a:latin typeface="Verdana" pitchFamily="34" charset="0"/>
              </a:rPr>
              <a:t>- D</a:t>
            </a:r>
            <a:r>
              <a:rPr lang="fr-FR" sz="1800" b="1" i="1" smtClean="0">
                <a:effectLst>
                  <a:outerShdw blurRad="38100" dist="38100" dir="2700000" algn="tl">
                    <a:srgbClr val="C0C0C0"/>
                  </a:outerShdw>
                </a:effectLst>
                <a:latin typeface="Arial"/>
              </a:rPr>
              <a:t>é</a:t>
            </a:r>
            <a:r>
              <a:rPr lang="fr-FR" sz="1800" b="1" i="1" smtClean="0">
                <a:effectLst>
                  <a:outerShdw blurRad="38100" dist="38100" dir="2700000" algn="tl">
                    <a:srgbClr val="C0C0C0"/>
                  </a:outerShdw>
                </a:effectLst>
                <a:latin typeface="Verdana" pitchFamily="34" charset="0"/>
              </a:rPr>
              <a:t>velopper des publics</a:t>
            </a:r>
          </a:p>
        </p:txBody>
      </p:sp>
    </p:spTree>
    <p:extLst>
      <p:ext uri="{BB962C8B-B14F-4D97-AF65-F5344CB8AC3E}">
        <p14:creationId xmlns:p14="http://schemas.microsoft.com/office/powerpoint/2010/main" val="3679564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Espace réservé des commentaires 2"/>
          <p:cNvSpPr>
            <a:spLocks noGrp="1"/>
          </p:cNvSpPr>
          <p:nvPr>
            <p:ph type="body" idx="1"/>
          </p:nvPr>
        </p:nvSpPr>
        <p:spPr/>
        <p:txBody>
          <a:bodyPr>
            <a:normAutofit fontScale="55000" lnSpcReduction="20000"/>
          </a:bodyPr>
          <a:lstStyle/>
          <a:p>
            <a:pPr>
              <a:defRPr/>
            </a:pPr>
            <a:r>
              <a:rPr lang="fr-FR" b="1" dirty="0" smtClean="0"/>
              <a:t>Les employeurs de la médiation culturelle</a:t>
            </a:r>
          </a:p>
          <a:p>
            <a:pPr>
              <a:defRPr/>
            </a:pPr>
            <a:r>
              <a:rPr lang="fr-FR" dirty="0" smtClean="0"/>
              <a:t>Les employeurs de la médiation culturelle sont au nombre de trois : collectivités territoriales, institutions culturelles (publiques ou privées) et les entreprises culturelles. Nous allons voir ensemble leurs caractéristiques.</a:t>
            </a:r>
          </a:p>
          <a:p>
            <a:pPr>
              <a:defRPr/>
            </a:pPr>
            <a:r>
              <a:rPr lang="fr-FR" dirty="0" smtClean="0"/>
              <a:t>a) Collectivités territoriales</a:t>
            </a:r>
          </a:p>
          <a:p>
            <a:pPr>
              <a:defRPr/>
            </a:pPr>
            <a:r>
              <a:rPr lang="fr-FR" dirty="0" smtClean="0"/>
              <a:t>Sont définies comme "collectivités territoriales de la République" à l’article 72 de la Constitution, après la révision du 28 mars 2003 :</a:t>
            </a:r>
          </a:p>
          <a:p>
            <a:pPr>
              <a:defRPr/>
            </a:pPr>
            <a:r>
              <a:rPr lang="fr-FR" dirty="0" smtClean="0"/>
              <a:t>- Les communes ; les départements ; les collectivités à statut particulier, notamment la collectivité territoriale de Corse ; les collectivités d’outre-mer (Mayotte, Saint-Pierre-et-Miquelon, les îles Wallis et Futuna, la Polynésie française). Elles offrent des emplois dans de larges secteurs de la culture publique. Avant, les postes n’étaient accessibles que par le biais des concours de la fonction publique mais depuis une dizaine d’années, le concours n’est plus obligatoire. Ainsi ceux qui travaillent pour les collectivités territoriales ne sont plus des fonctionnaires mais des agents contractuels. La différence réside dans le fait que les fonctionnaires bénéficient de la sécurité de l’emploi, ils ne peuvent être licenciés.</a:t>
            </a:r>
          </a:p>
          <a:p>
            <a:pPr>
              <a:defRPr/>
            </a:pPr>
            <a:r>
              <a:rPr lang="fr-FR" dirty="0" smtClean="0"/>
              <a:t>b) Les institutions culturelles privées ou publiques</a:t>
            </a:r>
          </a:p>
          <a:p>
            <a:pPr>
              <a:defRPr/>
            </a:pPr>
            <a:r>
              <a:rPr lang="fr-FR" dirty="0" smtClean="0"/>
              <a:t>Les institutions, sont des structures de la société dans lesquelles les valeurs et les normes sont transmises. Par extension, une institution culturelle est un lieu où la culture du pays est transmise. Elles ont en charge la gestion et la promotion du patrimoine historique, artistique et culturel. En France, la grande majorité des institutions culturelles sont publiques : académies, musées, bibliothèques, médiathèques, conservatoires, quelques salles de concert et de théâtres, les Opéras, les Maisons des jeunes et de la culture et les ministères. La France est l'un des seuls pays où il existe un Ministère de la Culture (l’« exception culturelle »). On trouve aussi des institutions privées (châteaux privés, écomusée d'Alsace, le Puy du Fou…) qui sont issues le plus souvent d'initiatives régionales, même si leur rayonnement est souvent national. Dans le modèle des institutions, on distingue deux modèles : le modèle américain, caractérisé par une alliance forte entre public et privé (où le privé joue un rôle prépondérant en matière purement culturelle), et le modèle européen, essentiellement public. c)Les entreprises culturelles (associations, clubs…)</a:t>
            </a:r>
          </a:p>
          <a:p>
            <a:pPr>
              <a:defRPr/>
            </a:pPr>
            <a:r>
              <a:rPr lang="fr-FR" dirty="0" smtClean="0"/>
              <a:t>Les entreprises culturelles occupent une place importante dans notre société. Les associations et les clubs en sont les principaux protagonistes. Leur objet est le développement, la production, la promotion, la diffusion ou la vente des biens à contenu culturel. Le contenu culturel est souvent défini comme une « création de l’esprit », une « production unique véhiculant des valeurs, des connaissances, des sensibilités artistiques ». Les entreprises culturelles reflètent l'identité culturelle d'un peuple car les œuvres qu’elles proposent parlent de lui, de ses us et coutumes, de ses valeurs, de ses contradictions et de ses aspirations. Elles permettent aussi au citoyen de s'ouvrir au monde en présentant la réalité des autres cultures. De plus, les entreprises culturelles constituent une force économique importante étant donné le nombre d'emplois qu'elles génèrent et leur contribution au produit national brut du pays. Selon la définition qu’on lui donne, l’entreprise culturelle peut aussi comprendre les industries culturelles (films, CD, spectacles de variétés, édition, métiers d’art…) et les médias (radio, télévision, journaux, périodiques...).</a:t>
            </a:r>
          </a:p>
          <a:p>
            <a:pPr>
              <a:defRPr/>
            </a:pPr>
            <a:r>
              <a:rPr lang="fr-FR" dirty="0" smtClean="0"/>
              <a:t>On peut conclure en notant que dans le contexte actuel, la culture fait partie des responsabilités de l'Union européenne, dans le cadre des principes de subsidiarité. Par ce caractère, on peut espérer que </a:t>
            </a:r>
          </a:p>
          <a:p>
            <a:pPr>
              <a:defRPr/>
            </a:pPr>
            <a:r>
              <a:rPr lang="fr-FR" dirty="0" smtClean="0"/>
              <a:t>l’offre d’emploi du secteur de la médiation culturelle ira de pair avec une nouvelle politique de la culture.</a:t>
            </a:r>
          </a:p>
          <a:p>
            <a:pPr>
              <a:defRPr/>
            </a:pPr>
            <a:r>
              <a:rPr lang="fr-FR" b="1" dirty="0" err="1" smtClean="0"/>
              <a:t>Lic</a:t>
            </a:r>
            <a:r>
              <a:rPr lang="fr-FR" b="1" dirty="0" smtClean="0"/>
              <a:t> Pro Aix-Marseille</a:t>
            </a:r>
          </a:p>
          <a:p>
            <a:r>
              <a:rPr lang="fr-FR" sz="1200" b="0" i="0" kern="1200" dirty="0" smtClean="0">
                <a:solidFill>
                  <a:schemeClr val="tx1"/>
                </a:solidFill>
                <a:effectLst/>
                <a:latin typeface="+mn-lt"/>
                <a:ea typeface="+mn-ea"/>
                <a:cs typeface="+mn-cs"/>
              </a:rPr>
              <a:t>Elle est organisée en 4 séries d’enseignements (fondamentaux, pratiques, stratégiques et professionnels) et 3 parcours de spécialisation :</a:t>
            </a:r>
          </a:p>
          <a:p>
            <a:r>
              <a:rPr lang="fr-FR" sz="1200" b="1" i="0" kern="1200" dirty="0" smtClean="0">
                <a:solidFill>
                  <a:schemeClr val="tx1"/>
                </a:solidFill>
                <a:effectLst/>
                <a:latin typeface="+mn-lt"/>
                <a:ea typeface="+mn-ea"/>
                <a:cs typeface="+mn-cs"/>
              </a:rPr>
              <a:t>Métiers de la médiation du livre et de la lecture,</a:t>
            </a:r>
            <a:endParaRPr lang="fr-FR" sz="1200" b="0" i="0" kern="1200" dirty="0" smtClean="0">
              <a:solidFill>
                <a:schemeClr val="tx1"/>
              </a:solidFill>
              <a:effectLst/>
              <a:latin typeface="+mn-lt"/>
              <a:ea typeface="+mn-ea"/>
              <a:cs typeface="+mn-cs"/>
            </a:endParaRPr>
          </a:p>
          <a:p>
            <a:r>
              <a:rPr lang="fr-FR" sz="1200" b="1" i="0" kern="1200" dirty="0" smtClean="0">
                <a:solidFill>
                  <a:schemeClr val="tx1"/>
                </a:solidFill>
                <a:effectLst/>
                <a:latin typeface="+mn-lt"/>
                <a:ea typeface="+mn-ea"/>
                <a:cs typeface="+mn-cs"/>
              </a:rPr>
              <a:t>Métiers de la médiation des arts plastiques et des patrimoines,</a:t>
            </a:r>
            <a:endParaRPr lang="fr-FR" sz="1200" b="0" i="0" kern="1200" dirty="0" smtClean="0">
              <a:solidFill>
                <a:schemeClr val="tx1"/>
              </a:solidFill>
              <a:effectLst/>
              <a:latin typeface="+mn-lt"/>
              <a:ea typeface="+mn-ea"/>
              <a:cs typeface="+mn-cs"/>
            </a:endParaRPr>
          </a:p>
          <a:p>
            <a:r>
              <a:rPr lang="fr-FR" sz="1200" b="1" i="0" kern="1200" dirty="0" smtClean="0">
                <a:solidFill>
                  <a:schemeClr val="tx1"/>
                </a:solidFill>
                <a:effectLst/>
                <a:latin typeface="+mn-lt"/>
                <a:ea typeface="+mn-ea"/>
                <a:cs typeface="+mn-cs"/>
              </a:rPr>
              <a:t>Métiers de la médiation des arts vivants et de la scène.</a:t>
            </a:r>
            <a:endParaRPr lang="fr-FR" sz="1200" b="0" i="0" kern="1200" dirty="0" smtClean="0">
              <a:solidFill>
                <a:schemeClr val="tx1"/>
              </a:solidFill>
              <a:effectLst/>
              <a:latin typeface="+mn-lt"/>
              <a:ea typeface="+mn-ea"/>
              <a:cs typeface="+mn-cs"/>
            </a:endParaRPr>
          </a:p>
          <a:p>
            <a:pPr>
              <a:defRPr/>
            </a:pPr>
            <a:endParaRPr lang="fr-FR" dirty="0" smtClean="0"/>
          </a:p>
          <a:p>
            <a:pPr>
              <a:defRPr/>
            </a:pPr>
            <a:endParaRPr lang="fr-FR" dirty="0"/>
          </a:p>
        </p:txBody>
      </p:sp>
      <p:sp>
        <p:nvSpPr>
          <p:cNvPr id="4" name="Espace réservé du numéro de diapositive 3"/>
          <p:cNvSpPr>
            <a:spLocks noGrp="1"/>
          </p:cNvSpPr>
          <p:nvPr>
            <p:ph type="sldNum" sz="quarter" idx="5"/>
          </p:nvPr>
        </p:nvSpPr>
        <p:spPr/>
        <p:txBody>
          <a:bodyPr/>
          <a:lstStyle/>
          <a:p>
            <a:pPr>
              <a:defRPr/>
            </a:pPr>
            <a:fld id="{925F5C12-D1E1-4175-867C-2C3DCF4876BF}" type="slidenum">
              <a:rPr lang="fr-FR" smtClean="0"/>
              <a:pPr>
                <a:defRPr/>
              </a:pPr>
              <a:t>14</a:t>
            </a:fld>
            <a:endParaRPr lang="fr-FR"/>
          </a:p>
        </p:txBody>
      </p:sp>
    </p:spTree>
    <p:extLst>
      <p:ext uri="{BB962C8B-B14F-4D97-AF65-F5344CB8AC3E}">
        <p14:creationId xmlns:p14="http://schemas.microsoft.com/office/powerpoint/2010/main" val="4048201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
        <p:nvSpPr>
          <p:cNvPr id="36868" name="ZoneTexte 10"/>
          <p:cNvSpPr txBox="1">
            <a:spLocks noChangeArrowheads="1"/>
          </p:cNvSpPr>
          <p:nvPr/>
        </p:nvSpPr>
        <p:spPr bwMode="auto">
          <a:xfrm>
            <a:off x="2198688" y="4929188"/>
            <a:ext cx="3236912"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Conseillère d’orientation</a:t>
            </a:r>
            <a:r>
              <a:rPr lang="fr-FR" altLang="fr-FR" sz="1800">
                <a:solidFill>
                  <a:schemeClr val="bg1"/>
                </a:solidFill>
              </a:rPr>
              <a:t>ocia</a:t>
            </a:r>
          </a:p>
        </p:txBody>
      </p:sp>
      <p:sp>
        <p:nvSpPr>
          <p:cNvPr id="36869" name="ZoneTexte 11"/>
          <p:cNvSpPr txBox="1">
            <a:spLocks noChangeArrowheads="1"/>
          </p:cNvSpPr>
          <p:nvPr/>
        </p:nvSpPr>
        <p:spPr bwMode="auto">
          <a:xfrm>
            <a:off x="2825750" y="4572000"/>
            <a:ext cx="40322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Responsable CCAS</a:t>
            </a:r>
          </a:p>
        </p:txBody>
      </p:sp>
      <p:sp>
        <p:nvSpPr>
          <p:cNvPr id="36870" name="ZoneTexte 19"/>
          <p:cNvSpPr txBox="1">
            <a:spLocks noChangeArrowheads="1"/>
          </p:cNvSpPr>
          <p:nvPr/>
        </p:nvSpPr>
        <p:spPr bwMode="auto">
          <a:xfrm>
            <a:off x="666750" y="6118225"/>
            <a:ext cx="53149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Directrice d’une association pour la promotion du livre</a:t>
            </a:r>
          </a:p>
        </p:txBody>
      </p:sp>
      <p:sp>
        <p:nvSpPr>
          <p:cNvPr id="36871" name="ZoneTexte 13"/>
          <p:cNvSpPr txBox="1">
            <a:spLocks noChangeArrowheads="1"/>
          </p:cNvSpPr>
          <p:nvPr/>
        </p:nvSpPr>
        <p:spPr bwMode="auto">
          <a:xfrm>
            <a:off x="1628775" y="5435600"/>
            <a:ext cx="49482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solidFill>
                  <a:schemeClr val="bg1"/>
                </a:solidFill>
              </a:rPr>
              <a:t>Secrétaire de rédaction dans un quotidien régional</a:t>
            </a:r>
          </a:p>
        </p:txBody>
      </p:sp>
      <p:sp>
        <p:nvSpPr>
          <p:cNvPr id="36872" name="ZoneTexte 20"/>
          <p:cNvSpPr txBox="1">
            <a:spLocks noChangeArrowheads="1"/>
          </p:cNvSpPr>
          <p:nvPr/>
        </p:nvSpPr>
        <p:spPr bwMode="auto">
          <a:xfrm>
            <a:off x="1584325" y="6442075"/>
            <a:ext cx="274796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Administrateur culturel</a:t>
            </a:r>
          </a:p>
        </p:txBody>
      </p:sp>
      <p:sp>
        <p:nvSpPr>
          <p:cNvPr id="36873" name="ZoneTexte 21"/>
          <p:cNvSpPr txBox="1">
            <a:spLocks noChangeArrowheads="1"/>
          </p:cNvSpPr>
          <p:nvPr/>
        </p:nvSpPr>
        <p:spPr bwMode="auto">
          <a:xfrm>
            <a:off x="3573463" y="7235825"/>
            <a:ext cx="2687637"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Formatrice en FLE</a:t>
            </a:r>
          </a:p>
        </p:txBody>
      </p:sp>
      <p:sp>
        <p:nvSpPr>
          <p:cNvPr id="36874" name="ZoneTexte 22"/>
          <p:cNvSpPr txBox="1">
            <a:spLocks noChangeArrowheads="1"/>
          </p:cNvSpPr>
          <p:nvPr/>
        </p:nvSpPr>
        <p:spPr bwMode="auto">
          <a:xfrm>
            <a:off x="2133600" y="6765925"/>
            <a:ext cx="36655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Attaché de presse dans un théâtre</a:t>
            </a:r>
          </a:p>
        </p:txBody>
      </p:sp>
      <p:sp>
        <p:nvSpPr>
          <p:cNvPr id="36875" name="ZoneTexte 27"/>
          <p:cNvSpPr txBox="1">
            <a:spLocks noChangeArrowheads="1"/>
          </p:cNvSpPr>
          <p:nvPr/>
        </p:nvSpPr>
        <p:spPr bwMode="auto">
          <a:xfrm>
            <a:off x="2924175" y="5435600"/>
            <a:ext cx="311626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Rédacteur multimédia</a:t>
            </a:r>
          </a:p>
        </p:txBody>
      </p:sp>
      <p:sp>
        <p:nvSpPr>
          <p:cNvPr id="36876" name="ZoneTexte 30"/>
          <p:cNvSpPr txBox="1">
            <a:spLocks noChangeArrowheads="1"/>
          </p:cNvSpPr>
          <p:nvPr/>
        </p:nvSpPr>
        <p:spPr bwMode="auto">
          <a:xfrm>
            <a:off x="2636838" y="7740650"/>
            <a:ext cx="232251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Formateur e-learning</a:t>
            </a:r>
          </a:p>
        </p:txBody>
      </p:sp>
      <p:sp>
        <p:nvSpPr>
          <p:cNvPr id="36877" name="ZoneTexte 25"/>
          <p:cNvSpPr txBox="1">
            <a:spLocks noChangeArrowheads="1"/>
          </p:cNvSpPr>
          <p:nvPr/>
        </p:nvSpPr>
        <p:spPr bwMode="auto">
          <a:xfrm>
            <a:off x="627063" y="4629150"/>
            <a:ext cx="1473200"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SOCIAL</a:t>
            </a:r>
            <a:br>
              <a:rPr lang="fr-FR" altLang="fr-FR" sz="1800"/>
            </a:br>
            <a:r>
              <a:rPr lang="fr-FR" altLang="fr-FR" sz="1800"/>
              <a:t>Assistante sociale</a:t>
            </a:r>
          </a:p>
          <a:p>
            <a:pPr eaLnBrk="1" hangingPunct="1">
              <a:spcBef>
                <a:spcPct val="0"/>
              </a:spcBef>
            </a:pPr>
            <a:endParaRPr lang="fr-FR" altLang="fr-FR" sz="1800"/>
          </a:p>
        </p:txBody>
      </p:sp>
      <p:sp>
        <p:nvSpPr>
          <p:cNvPr id="36878" name="ZoneTexte 31"/>
          <p:cNvSpPr txBox="1">
            <a:spLocks noChangeArrowheads="1"/>
          </p:cNvSpPr>
          <p:nvPr/>
        </p:nvSpPr>
        <p:spPr bwMode="auto">
          <a:xfrm>
            <a:off x="2378075" y="5729288"/>
            <a:ext cx="268763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PRESSE - JOURNALISME</a:t>
            </a:r>
          </a:p>
        </p:txBody>
      </p:sp>
    </p:spTree>
    <p:extLst>
      <p:ext uri="{BB962C8B-B14F-4D97-AF65-F5344CB8AC3E}">
        <p14:creationId xmlns:p14="http://schemas.microsoft.com/office/powerpoint/2010/main" val="1009858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C979DF-91FC-44B9-9039-12ADD4CC93AF}" type="slidenum">
              <a:rPr lang="fr-FR" smtClean="0"/>
              <a:t>18</a:t>
            </a:fld>
            <a:endParaRPr lang="fr-FR"/>
          </a:p>
        </p:txBody>
      </p:sp>
    </p:spTree>
    <p:extLst>
      <p:ext uri="{BB962C8B-B14F-4D97-AF65-F5344CB8AC3E}">
        <p14:creationId xmlns:p14="http://schemas.microsoft.com/office/powerpoint/2010/main" val="2713547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sz="1200" b="1" i="0" u="none" strike="noStrike" kern="1200" dirty="0" smtClean="0">
                <a:solidFill>
                  <a:schemeClr val="tx1"/>
                </a:solidFill>
                <a:effectLst/>
                <a:latin typeface="+mn-lt"/>
                <a:ea typeface="+mn-ea"/>
                <a:cs typeface="+mn-cs"/>
              </a:rPr>
              <a:t>Des recrutements sur des postes de cadres... mais en nombre limité</a:t>
            </a:r>
          </a:p>
          <a:p>
            <a:r>
              <a:rPr lang="fr-FR" sz="1200" b="0" i="0" u="none" strike="noStrike" kern="1200" dirty="0" smtClean="0">
                <a:solidFill>
                  <a:schemeClr val="tx1"/>
                </a:solidFill>
                <a:effectLst/>
                <a:latin typeface="+mn-lt"/>
                <a:ea typeface="+mn-ea"/>
                <a:cs typeface="+mn-cs"/>
              </a:rPr>
              <a:t>En terme qualitatif, le bilan de l'opération semble positif : environ </a:t>
            </a:r>
            <a:r>
              <a:rPr lang="fr-FR" sz="1200" b="1" i="0" u="none" strike="noStrike" kern="1200" dirty="0" smtClean="0">
                <a:solidFill>
                  <a:schemeClr val="tx1"/>
                </a:solidFill>
                <a:effectLst/>
                <a:latin typeface="+mn-lt"/>
                <a:ea typeface="+mn-ea"/>
                <a:cs typeface="+mn-cs"/>
              </a:rPr>
              <a:t>250 jeunes universitaires ont été recrutés</a:t>
            </a:r>
            <a:r>
              <a:rPr lang="fr-FR" sz="1200" b="0" i="0" u="none" strike="noStrike" kern="1200" dirty="0" smtClean="0">
                <a:solidFill>
                  <a:schemeClr val="tx1"/>
                </a:solidFill>
                <a:effectLst/>
                <a:latin typeface="+mn-lt"/>
                <a:ea typeface="+mn-ea"/>
                <a:cs typeface="+mn-cs"/>
              </a:rPr>
              <a:t> par de grands groupes via l'Opération Phénix sur des postes de cadres où ils occupent des fonctions dont ils ignoraient tout quelques années auparavant. Une belle opportunité pour eux (</a:t>
            </a:r>
            <a:r>
              <a:rPr lang="fr-FR" sz="1200" b="0" i="1" u="none" strike="noStrike" kern="1200" dirty="0" smtClean="0">
                <a:solidFill>
                  <a:schemeClr val="tx1"/>
                </a:solidFill>
                <a:effectLst/>
                <a:latin typeface="+mn-lt"/>
                <a:ea typeface="+mn-ea"/>
                <a:cs typeface="+mn-cs"/>
              </a:rPr>
              <a:t>lire nos témoignages</a:t>
            </a:r>
            <a:r>
              <a:rPr lang="fr-FR" sz="1200" b="0" i="0" u="none" strike="noStrike" kern="1200" dirty="0" smtClean="0">
                <a:solidFill>
                  <a:schemeClr val="tx1"/>
                </a:solidFill>
                <a:effectLst/>
                <a:latin typeface="+mn-lt"/>
                <a:ea typeface="+mn-ea"/>
                <a:cs typeface="+mn-cs"/>
              </a:rPr>
              <a:t> : </a:t>
            </a:r>
            <a:r>
              <a:rPr lang="fr-FR" sz="1200" b="1" i="0" u="sng" strike="noStrike" kern="1200" dirty="0" smtClean="0">
                <a:solidFill>
                  <a:schemeClr val="tx1"/>
                </a:solidFill>
                <a:effectLst/>
                <a:latin typeface="+mn-lt"/>
                <a:ea typeface="+mn-ea"/>
                <a:cs typeface="+mn-cs"/>
                <a:hlinkClick r:id="rId3"/>
              </a:rPr>
              <a:t>Ces littéraires qui ont choisi l'entreprise</a:t>
            </a:r>
            <a:r>
              <a:rPr lang="fr-FR" sz="1200" b="0" i="0" u="none" strike="noStrike" kern="1200" dirty="0" smtClean="0">
                <a:solidFill>
                  <a:schemeClr val="tx1"/>
                </a:solidFill>
                <a:effectLst/>
                <a:latin typeface="+mn-lt"/>
                <a:ea typeface="+mn-ea"/>
                <a:cs typeface="+mn-cs"/>
              </a:rPr>
              <a:t>).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Du côté des recruteurs, on ne tarit pas d'éloges sur les </a:t>
            </a:r>
            <a:r>
              <a:rPr lang="fr-FR" sz="1200" b="1" i="0" u="none" strike="noStrike" kern="1200" dirty="0" smtClean="0">
                <a:solidFill>
                  <a:schemeClr val="tx1"/>
                </a:solidFill>
                <a:effectLst/>
                <a:latin typeface="+mn-lt"/>
                <a:ea typeface="+mn-ea"/>
                <a:cs typeface="+mn-cs"/>
              </a:rPr>
              <a:t>qualités spécifiques de ces diplômés de l'université </a:t>
            </a:r>
            <a:r>
              <a:rPr lang="fr-FR" sz="1200" b="0" i="0" u="none" strike="noStrike" kern="1200" dirty="0" smtClean="0">
                <a:solidFill>
                  <a:schemeClr val="tx1"/>
                </a:solidFill>
                <a:effectLst/>
                <a:latin typeface="+mn-lt"/>
                <a:ea typeface="+mn-ea"/>
                <a:cs typeface="+mn-cs"/>
              </a:rPr>
              <a:t>: esprit critique, capacité de synthèse et d'analyse, bonne expression écrite...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"Dans un monde en transformation où il faut sans cesse innover pour rester compétitif, les compétences techniques ne suffisent plus, assure Virginie </a:t>
            </a:r>
            <a:r>
              <a:rPr lang="fr-FR" sz="1200" b="0" i="0" u="none" strike="noStrike" kern="1200" dirty="0" err="1" smtClean="0">
                <a:solidFill>
                  <a:schemeClr val="tx1"/>
                </a:solidFill>
                <a:effectLst/>
                <a:latin typeface="+mn-lt"/>
                <a:ea typeface="+mn-ea"/>
                <a:cs typeface="+mn-cs"/>
              </a:rPr>
              <a:t>Groussard</a:t>
            </a:r>
            <a:r>
              <a:rPr lang="fr-FR" sz="1200" b="0" i="0" u="none" strike="noStrike" kern="1200" dirty="0" smtClean="0">
                <a:solidFill>
                  <a:schemeClr val="tx1"/>
                </a:solidFill>
                <a:effectLst/>
                <a:latin typeface="+mn-lt"/>
                <a:ea typeface="+mn-ea"/>
                <a:cs typeface="+mn-cs"/>
              </a:rPr>
              <a:t>, directrice du recrutement chez </a:t>
            </a:r>
            <a:r>
              <a:rPr lang="fr-FR" sz="1200" b="0" i="0" u="none" strike="noStrike" kern="1200" dirty="0" err="1" smtClean="0">
                <a:solidFill>
                  <a:schemeClr val="tx1"/>
                </a:solidFill>
                <a:effectLst/>
                <a:latin typeface="+mn-lt"/>
                <a:ea typeface="+mn-ea"/>
                <a:cs typeface="+mn-cs"/>
              </a:rPr>
              <a:t>PwC</a:t>
            </a:r>
            <a:r>
              <a:rPr lang="fr-FR" sz="1200" b="0" i="0" u="none" strike="noStrike" kern="1200" dirty="0" smtClean="0">
                <a:solidFill>
                  <a:schemeClr val="tx1"/>
                </a:solidFill>
                <a:effectLst/>
                <a:latin typeface="+mn-lt"/>
                <a:ea typeface="+mn-ea"/>
                <a:cs typeface="+mn-cs"/>
              </a:rPr>
              <a:t>. Nous recherchons des collaborateurs curieux au regard neuf capable de porter une vision critique sur nos métiers. La créativité des Phénix apporte une vraie valeur ajoutée aux équipes. Ceux qui sont </a:t>
            </a:r>
            <a:r>
              <a:rPr lang="fr-FR" sz="1200" b="0" i="0" u="none" strike="noStrike" kern="1200" dirty="0" err="1" smtClean="0">
                <a:solidFill>
                  <a:schemeClr val="tx1"/>
                </a:solidFill>
                <a:effectLst/>
                <a:latin typeface="+mn-lt"/>
                <a:ea typeface="+mn-ea"/>
                <a:cs typeface="+mn-cs"/>
              </a:rPr>
              <a:t>ujourd’hui</a:t>
            </a:r>
            <a:r>
              <a:rPr lang="fr-FR" sz="1200" b="0" i="0" u="none" strike="noStrike" kern="1200" dirty="0" smtClean="0">
                <a:solidFill>
                  <a:schemeClr val="tx1"/>
                </a:solidFill>
                <a:effectLst/>
                <a:latin typeface="+mn-lt"/>
                <a:ea typeface="+mn-ea"/>
                <a:cs typeface="+mn-cs"/>
              </a:rPr>
              <a:t> devenus managers, se différencient également par une excellente approche client. , comme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François </a:t>
            </a:r>
            <a:r>
              <a:rPr lang="fr-FR" sz="1200" b="0" i="0" u="none" strike="noStrike" kern="1200" dirty="0" err="1" smtClean="0">
                <a:solidFill>
                  <a:schemeClr val="tx1"/>
                </a:solidFill>
                <a:effectLst/>
                <a:latin typeface="+mn-lt"/>
                <a:ea typeface="+mn-ea"/>
                <a:cs typeface="+mn-cs"/>
              </a:rPr>
              <a:t>Guerder</a:t>
            </a:r>
            <a:r>
              <a:rPr lang="fr-FR" sz="1200" b="0" i="0" u="none" strike="noStrike" kern="1200" dirty="0" smtClean="0">
                <a:solidFill>
                  <a:schemeClr val="tx1"/>
                </a:solidFill>
                <a:effectLst/>
                <a:latin typeface="+mn-lt"/>
                <a:ea typeface="+mn-ea"/>
                <a:cs typeface="+mn-cs"/>
              </a:rPr>
              <a:t>, chargé de mission RH chez HSBC souligne que 90% des étudiants recrutés dans la cadre du programme Phénix sont aujourd’hui encore dans </a:t>
            </a:r>
            <a:r>
              <a:rPr lang="fr-FR" sz="1200" b="0" i="0" u="none" strike="noStrike" kern="1200" dirty="0" err="1" smtClean="0">
                <a:solidFill>
                  <a:schemeClr val="tx1"/>
                </a:solidFill>
                <a:effectLst/>
                <a:latin typeface="+mn-lt"/>
                <a:ea typeface="+mn-ea"/>
                <a:cs typeface="+mn-cs"/>
              </a:rPr>
              <a:t>dans</a:t>
            </a:r>
            <a:r>
              <a:rPr lang="fr-FR" sz="1200" b="0" i="0" u="none" strike="noStrike" kern="1200" dirty="0" smtClean="0">
                <a:solidFill>
                  <a:schemeClr val="tx1"/>
                </a:solidFill>
                <a:effectLst/>
                <a:latin typeface="+mn-lt"/>
                <a:ea typeface="+mn-ea"/>
                <a:cs typeface="+mn-cs"/>
              </a:rPr>
              <a:t> le groupe où ils font une carrière de cadre.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En terme quantitatif cependant, le nombre de recrutements réalisés chaque année est resté stable : pas plus d'une trentaine répartie sur une dizaine de très grandes entreprises, c'est une goutte d'eau comparée aux centaines de jeunes diplômés des grandes écoles intégrés chaque année par ces mêmes groupes. Les entreprises invoquent un manque de visibilité de l'opération dans les universités et un "manque de candidats de qualité".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Notons d'autre part que le type de contrats proposés par l'opération a aussi évolué : les postes proposés les premières années étaient des CDI, or ils comportent aujourd'hui également des CDD et des postes en alternance.</a:t>
            </a:r>
          </a:p>
          <a:p>
            <a:endParaRPr lang="fr-FR" dirty="0" smtClean="0"/>
          </a:p>
          <a:p>
            <a:r>
              <a:rPr lang="fr-FR" sz="1200" b="1" i="0" u="none" strike="noStrike" kern="1200" dirty="0" smtClean="0">
                <a:solidFill>
                  <a:schemeClr val="tx1"/>
                </a:solidFill>
                <a:effectLst/>
                <a:latin typeface="+mn-lt"/>
                <a:ea typeface="+mn-ea"/>
                <a:cs typeface="+mn-cs"/>
              </a:rPr>
              <a:t>Des data </a:t>
            </a:r>
            <a:r>
              <a:rPr lang="fr-FR" sz="1200" b="1" i="0" u="none" strike="noStrike" kern="1200" dirty="0" err="1" smtClean="0">
                <a:solidFill>
                  <a:schemeClr val="tx1"/>
                </a:solidFill>
                <a:effectLst/>
                <a:latin typeface="+mn-lt"/>
                <a:ea typeface="+mn-ea"/>
                <a:cs typeface="+mn-cs"/>
              </a:rPr>
              <a:t>scientists</a:t>
            </a:r>
            <a:r>
              <a:rPr lang="fr-FR" sz="1200" b="1" i="0" u="none" strike="noStrike" kern="1200" dirty="0" smtClean="0">
                <a:solidFill>
                  <a:schemeClr val="tx1"/>
                </a:solidFill>
                <a:effectLst/>
                <a:latin typeface="+mn-lt"/>
                <a:ea typeface="+mn-ea"/>
                <a:cs typeface="+mn-cs"/>
              </a:rPr>
              <a:t> et des </a:t>
            </a:r>
            <a:r>
              <a:rPr lang="fr-FR" sz="1200" b="1" i="0" u="none" strike="noStrike" kern="1200" dirty="0" err="1" smtClean="0">
                <a:solidFill>
                  <a:schemeClr val="tx1"/>
                </a:solidFill>
                <a:effectLst/>
                <a:latin typeface="+mn-lt"/>
                <a:ea typeface="+mn-ea"/>
                <a:cs typeface="+mn-cs"/>
              </a:rPr>
              <a:t>community</a:t>
            </a:r>
            <a:r>
              <a:rPr lang="fr-FR" sz="1200" b="1" i="0" u="none" strike="noStrike" kern="1200" dirty="0" smtClean="0">
                <a:solidFill>
                  <a:schemeClr val="tx1"/>
                </a:solidFill>
                <a:effectLst/>
                <a:latin typeface="+mn-lt"/>
                <a:ea typeface="+mn-ea"/>
                <a:cs typeface="+mn-cs"/>
              </a:rPr>
              <a:t> managers</a:t>
            </a:r>
          </a:p>
          <a:p>
            <a:r>
              <a:rPr lang="fr-FR" sz="1200" b="0" i="0" u="none" strike="noStrike" kern="1200" dirty="0" smtClean="0">
                <a:solidFill>
                  <a:schemeClr val="tx1"/>
                </a:solidFill>
                <a:effectLst/>
                <a:latin typeface="+mn-lt"/>
                <a:ea typeface="+mn-ea"/>
                <a:cs typeface="+mn-cs"/>
              </a:rPr>
              <a:t>Pourtant les recruteurs des diverses entreprises disent tous apprécier "l'esprit de synthèse et d'analyse des étudiants issus de l'université, ainsi que leur capacité à prendre du recul".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En 2015, un autre point pourrait jouer en faveur des candidats : l'apparition dans la liste des postes proposés de nouveaux métiers liés à la digitalisation de l'économie.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Ainsi Axa recherche des </a:t>
            </a:r>
            <a:r>
              <a:rPr lang="fr-FR" sz="1200" b="1" i="0" u="none" strike="noStrike" kern="1200" dirty="0" smtClean="0">
                <a:solidFill>
                  <a:schemeClr val="tx1"/>
                </a:solidFill>
                <a:effectLst/>
                <a:latin typeface="+mn-lt"/>
                <a:ea typeface="+mn-ea"/>
                <a:cs typeface="+mn-cs"/>
              </a:rPr>
              <a:t>data </a:t>
            </a:r>
            <a:r>
              <a:rPr lang="fr-FR" sz="1200" b="1" i="0" u="none" strike="noStrike" kern="1200" dirty="0" err="1" smtClean="0">
                <a:solidFill>
                  <a:schemeClr val="tx1"/>
                </a:solidFill>
                <a:effectLst/>
                <a:latin typeface="+mn-lt"/>
                <a:ea typeface="+mn-ea"/>
                <a:cs typeface="+mn-cs"/>
              </a:rPr>
              <a:t>scientists</a:t>
            </a:r>
            <a:r>
              <a:rPr lang="fr-FR" sz="1200" b="0" i="0" u="none" strike="noStrike" kern="1200" dirty="0" smtClean="0">
                <a:solidFill>
                  <a:schemeClr val="tx1"/>
                </a:solidFill>
                <a:effectLst/>
                <a:latin typeface="+mn-lt"/>
                <a:ea typeface="+mn-ea"/>
                <a:cs typeface="+mn-cs"/>
              </a:rPr>
              <a:t> pour rejoindre son équipe </a:t>
            </a:r>
            <a:r>
              <a:rPr lang="fr-FR" sz="1200" b="0" i="0" u="none" strike="noStrike" kern="1200" dirty="0" err="1" smtClean="0">
                <a:solidFill>
                  <a:schemeClr val="tx1"/>
                </a:solidFill>
                <a:effectLst/>
                <a:latin typeface="+mn-lt"/>
                <a:ea typeface="+mn-ea"/>
                <a:cs typeface="+mn-cs"/>
              </a:rPr>
              <a:t>Big</a:t>
            </a:r>
            <a:r>
              <a:rPr lang="fr-FR" sz="1200" b="0" i="0" u="none" strike="noStrike" kern="1200" dirty="0" smtClean="0">
                <a:solidFill>
                  <a:schemeClr val="tx1"/>
                </a:solidFill>
                <a:effectLst/>
                <a:latin typeface="+mn-lt"/>
                <a:ea typeface="+mn-ea"/>
                <a:cs typeface="+mn-cs"/>
              </a:rPr>
              <a:t> Data chargée d'analyser et d'exploiter les données recueillies par le groupe.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err="1" smtClean="0">
                <a:solidFill>
                  <a:schemeClr val="tx1"/>
                </a:solidFill>
                <a:effectLst/>
                <a:latin typeface="+mn-lt"/>
                <a:ea typeface="+mn-ea"/>
                <a:cs typeface="+mn-cs"/>
              </a:rPr>
              <a:t>Oney</a:t>
            </a:r>
            <a:r>
              <a:rPr lang="fr-FR" sz="1200" b="0" i="0" u="none" strike="noStrike" kern="1200" dirty="0" smtClean="0">
                <a:solidFill>
                  <a:schemeClr val="tx1"/>
                </a:solidFill>
                <a:effectLst/>
                <a:latin typeface="+mn-lt"/>
                <a:ea typeface="+mn-ea"/>
                <a:cs typeface="+mn-cs"/>
              </a:rPr>
              <a:t> Banque Accord cherche un (ou plusieurs ?)</a:t>
            </a:r>
            <a:r>
              <a:rPr lang="fr-FR" sz="1200" b="1" i="0" u="none" strike="noStrike" kern="1200" dirty="0" smtClean="0">
                <a:solidFill>
                  <a:schemeClr val="tx1"/>
                </a:solidFill>
                <a:effectLst/>
                <a:latin typeface="+mn-lt"/>
                <a:ea typeface="+mn-ea"/>
                <a:cs typeface="+mn-cs"/>
              </a:rPr>
              <a:t> </a:t>
            </a:r>
            <a:r>
              <a:rPr lang="fr-FR" sz="1200" b="1" i="0" u="none" strike="noStrike" kern="1200" dirty="0" err="1" smtClean="0">
                <a:solidFill>
                  <a:schemeClr val="tx1"/>
                </a:solidFill>
                <a:effectLst/>
                <a:latin typeface="+mn-lt"/>
                <a:ea typeface="+mn-ea"/>
                <a:cs typeface="+mn-cs"/>
              </a:rPr>
              <a:t>community</a:t>
            </a:r>
            <a:r>
              <a:rPr lang="fr-FR" sz="1200" b="1" i="0" u="none" strike="noStrike" kern="1200" dirty="0" smtClean="0">
                <a:solidFill>
                  <a:schemeClr val="tx1"/>
                </a:solidFill>
                <a:effectLst/>
                <a:latin typeface="+mn-lt"/>
                <a:ea typeface="+mn-ea"/>
                <a:cs typeface="+mn-cs"/>
              </a:rPr>
              <a:t> manager. "</a:t>
            </a:r>
            <a:r>
              <a:rPr lang="fr-FR" sz="1200" b="0" i="0" u="none" strike="noStrike" kern="1200" dirty="0" smtClean="0">
                <a:solidFill>
                  <a:schemeClr val="tx1"/>
                </a:solidFill>
                <a:effectLst/>
                <a:latin typeface="+mn-lt"/>
                <a:ea typeface="+mn-ea"/>
                <a:cs typeface="+mn-cs"/>
              </a:rPr>
              <a:t>Nous recherchons des profils jeunes, atypiques, qui vont bousculer et faire bouger les lignes, indique Muriel </a:t>
            </a:r>
            <a:r>
              <a:rPr lang="fr-FR" sz="1200" b="0" i="0" u="none" strike="noStrike" kern="1200" dirty="0" err="1" smtClean="0">
                <a:solidFill>
                  <a:schemeClr val="tx1"/>
                </a:solidFill>
                <a:effectLst/>
                <a:latin typeface="+mn-lt"/>
                <a:ea typeface="+mn-ea"/>
                <a:cs typeface="+mn-cs"/>
              </a:rPr>
              <a:t>Barroca</a:t>
            </a:r>
            <a:r>
              <a:rPr lang="fr-FR" sz="1200" b="0" i="0" u="none" strike="noStrike" kern="1200" dirty="0" smtClean="0">
                <a:solidFill>
                  <a:schemeClr val="tx1"/>
                </a:solidFill>
                <a:effectLst/>
                <a:latin typeface="+mn-lt"/>
                <a:ea typeface="+mn-ea"/>
                <a:cs typeface="+mn-cs"/>
              </a:rPr>
              <a:t>, manager ressources humaines.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Et Sisley recherche des profils littéraires pour rédiger des contenus sur son site internet.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Avoir une bonne "culture digitale", en plus de la générale, pourrait donc être un bel atout sur certains postes. Et peu importe alors que vous ayez choisi d'étudiant la philo, la psycho ou la physique... Face aux recruteurs, les compétences primeront ! </a:t>
            </a:r>
            <a:br>
              <a:rPr lang="fr-FR" sz="1200" b="0" i="0" u="none" strike="noStrike" kern="1200" dirty="0" smtClean="0">
                <a:solidFill>
                  <a:schemeClr val="tx1"/>
                </a:solidFill>
                <a:effectLst/>
                <a:latin typeface="+mn-lt"/>
                <a:ea typeface="+mn-ea"/>
                <a:cs typeface="+mn-cs"/>
              </a:rPr>
            </a:br>
            <a:r>
              <a:rPr lang="fr-FR" sz="1200" b="0" i="0" u="none" strike="noStrike" kern="1200" dirty="0" smtClean="0">
                <a:solidFill>
                  <a:schemeClr val="tx1"/>
                </a:solidFill>
                <a:effectLst/>
                <a:latin typeface="+mn-lt"/>
                <a:ea typeface="+mn-ea"/>
                <a:cs typeface="+mn-cs"/>
              </a:rPr>
              <a:t> </a:t>
            </a:r>
          </a:p>
          <a:p>
            <a:endParaRPr lang="fr-FR" dirty="0" smtClean="0"/>
          </a:p>
          <a:p>
            <a:pPr eaLnBrk="1" hangingPunct="1"/>
            <a:endParaRPr lang="fr-FR" altLang="fr-FR" dirty="0" smtClean="0"/>
          </a:p>
        </p:txBody>
      </p:sp>
      <p:sp>
        <p:nvSpPr>
          <p:cNvPr id="36868" name="ZoneTexte 10"/>
          <p:cNvSpPr txBox="1">
            <a:spLocks noChangeArrowheads="1"/>
          </p:cNvSpPr>
          <p:nvPr/>
        </p:nvSpPr>
        <p:spPr bwMode="auto">
          <a:xfrm>
            <a:off x="2198688" y="4929188"/>
            <a:ext cx="3236912"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Conseillère d’orientation</a:t>
            </a:r>
            <a:r>
              <a:rPr lang="fr-FR" altLang="fr-FR" sz="1800">
                <a:solidFill>
                  <a:schemeClr val="bg1"/>
                </a:solidFill>
              </a:rPr>
              <a:t>ocia</a:t>
            </a:r>
          </a:p>
        </p:txBody>
      </p:sp>
      <p:sp>
        <p:nvSpPr>
          <p:cNvPr id="36869" name="ZoneTexte 11"/>
          <p:cNvSpPr txBox="1">
            <a:spLocks noChangeArrowheads="1"/>
          </p:cNvSpPr>
          <p:nvPr/>
        </p:nvSpPr>
        <p:spPr bwMode="auto">
          <a:xfrm>
            <a:off x="2825750" y="4572000"/>
            <a:ext cx="40322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Responsable CCAS</a:t>
            </a:r>
          </a:p>
        </p:txBody>
      </p:sp>
      <p:sp>
        <p:nvSpPr>
          <p:cNvPr id="36870" name="ZoneTexte 19"/>
          <p:cNvSpPr txBox="1">
            <a:spLocks noChangeArrowheads="1"/>
          </p:cNvSpPr>
          <p:nvPr/>
        </p:nvSpPr>
        <p:spPr bwMode="auto">
          <a:xfrm>
            <a:off x="666750" y="6118225"/>
            <a:ext cx="53149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Directrice d’une association pour la promotion du livre</a:t>
            </a:r>
          </a:p>
        </p:txBody>
      </p:sp>
      <p:sp>
        <p:nvSpPr>
          <p:cNvPr id="36871" name="ZoneTexte 13"/>
          <p:cNvSpPr txBox="1">
            <a:spLocks noChangeArrowheads="1"/>
          </p:cNvSpPr>
          <p:nvPr/>
        </p:nvSpPr>
        <p:spPr bwMode="auto">
          <a:xfrm>
            <a:off x="1628775" y="5435600"/>
            <a:ext cx="49482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solidFill>
                  <a:schemeClr val="bg1"/>
                </a:solidFill>
              </a:rPr>
              <a:t>Secrétaire de rédaction dans un quotidien régional</a:t>
            </a:r>
          </a:p>
        </p:txBody>
      </p:sp>
      <p:sp>
        <p:nvSpPr>
          <p:cNvPr id="36872" name="ZoneTexte 20"/>
          <p:cNvSpPr txBox="1">
            <a:spLocks noChangeArrowheads="1"/>
          </p:cNvSpPr>
          <p:nvPr/>
        </p:nvSpPr>
        <p:spPr bwMode="auto">
          <a:xfrm>
            <a:off x="1584325" y="6442075"/>
            <a:ext cx="274796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Administrateur culturel</a:t>
            </a:r>
          </a:p>
        </p:txBody>
      </p:sp>
      <p:sp>
        <p:nvSpPr>
          <p:cNvPr id="36873" name="ZoneTexte 21"/>
          <p:cNvSpPr txBox="1">
            <a:spLocks noChangeArrowheads="1"/>
          </p:cNvSpPr>
          <p:nvPr/>
        </p:nvSpPr>
        <p:spPr bwMode="auto">
          <a:xfrm>
            <a:off x="3573463" y="7235825"/>
            <a:ext cx="2687637"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Formatrice en FLE</a:t>
            </a:r>
          </a:p>
        </p:txBody>
      </p:sp>
      <p:sp>
        <p:nvSpPr>
          <p:cNvPr id="36874" name="ZoneTexte 22"/>
          <p:cNvSpPr txBox="1">
            <a:spLocks noChangeArrowheads="1"/>
          </p:cNvSpPr>
          <p:nvPr/>
        </p:nvSpPr>
        <p:spPr bwMode="auto">
          <a:xfrm>
            <a:off x="2133600" y="6765925"/>
            <a:ext cx="36655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Attaché de presse dans un théâtre</a:t>
            </a:r>
          </a:p>
        </p:txBody>
      </p:sp>
      <p:sp>
        <p:nvSpPr>
          <p:cNvPr id="36875" name="ZoneTexte 27"/>
          <p:cNvSpPr txBox="1">
            <a:spLocks noChangeArrowheads="1"/>
          </p:cNvSpPr>
          <p:nvPr/>
        </p:nvSpPr>
        <p:spPr bwMode="auto">
          <a:xfrm>
            <a:off x="2924175" y="5435600"/>
            <a:ext cx="311626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Rédacteur multimédia</a:t>
            </a:r>
          </a:p>
        </p:txBody>
      </p:sp>
      <p:sp>
        <p:nvSpPr>
          <p:cNvPr id="36876" name="ZoneTexte 30"/>
          <p:cNvSpPr txBox="1">
            <a:spLocks noChangeArrowheads="1"/>
          </p:cNvSpPr>
          <p:nvPr/>
        </p:nvSpPr>
        <p:spPr bwMode="auto">
          <a:xfrm>
            <a:off x="2636838" y="7740650"/>
            <a:ext cx="232251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Formateur e-learning</a:t>
            </a:r>
          </a:p>
        </p:txBody>
      </p:sp>
      <p:sp>
        <p:nvSpPr>
          <p:cNvPr id="36877" name="ZoneTexte 25"/>
          <p:cNvSpPr txBox="1">
            <a:spLocks noChangeArrowheads="1"/>
          </p:cNvSpPr>
          <p:nvPr/>
        </p:nvSpPr>
        <p:spPr bwMode="auto">
          <a:xfrm>
            <a:off x="627063" y="4629150"/>
            <a:ext cx="1473200"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SOCIAL</a:t>
            </a:r>
            <a:br>
              <a:rPr lang="fr-FR" altLang="fr-FR" sz="1800"/>
            </a:br>
            <a:r>
              <a:rPr lang="fr-FR" altLang="fr-FR" sz="1800"/>
              <a:t>Assistante sociale</a:t>
            </a:r>
          </a:p>
          <a:p>
            <a:pPr eaLnBrk="1" hangingPunct="1">
              <a:spcBef>
                <a:spcPct val="0"/>
              </a:spcBef>
            </a:pPr>
            <a:endParaRPr lang="fr-FR" altLang="fr-FR" sz="1800"/>
          </a:p>
        </p:txBody>
      </p:sp>
      <p:sp>
        <p:nvSpPr>
          <p:cNvPr id="36878" name="ZoneTexte 31"/>
          <p:cNvSpPr txBox="1">
            <a:spLocks noChangeArrowheads="1"/>
          </p:cNvSpPr>
          <p:nvPr/>
        </p:nvSpPr>
        <p:spPr bwMode="auto">
          <a:xfrm>
            <a:off x="2378075" y="5729288"/>
            <a:ext cx="268763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30000"/>
              </a:spcBef>
              <a:defRPr sz="1400">
                <a:solidFill>
                  <a:schemeClr val="tx1"/>
                </a:solidFill>
                <a:latin typeface="Calibri" charset="0"/>
              </a:defRPr>
            </a:lvl1pPr>
            <a:lvl2pPr marL="742950" indent="-285750" eaLnBrk="0" hangingPunct="0">
              <a:spcBef>
                <a:spcPct val="30000"/>
              </a:spcBef>
              <a:defRPr sz="1400">
                <a:solidFill>
                  <a:schemeClr val="tx1"/>
                </a:solidFill>
                <a:latin typeface="Calibri" charset="0"/>
              </a:defRPr>
            </a:lvl2pPr>
            <a:lvl3pPr marL="1143000" indent="-228600" eaLnBrk="0" hangingPunct="0">
              <a:spcBef>
                <a:spcPct val="30000"/>
              </a:spcBef>
              <a:defRPr sz="1400">
                <a:solidFill>
                  <a:schemeClr val="tx1"/>
                </a:solidFill>
                <a:latin typeface="Calibri" charset="0"/>
              </a:defRPr>
            </a:lvl3pPr>
            <a:lvl4pPr marL="1600200" indent="-228600" eaLnBrk="0" hangingPunct="0">
              <a:spcBef>
                <a:spcPct val="30000"/>
              </a:spcBef>
              <a:defRPr sz="1400">
                <a:solidFill>
                  <a:schemeClr val="tx1"/>
                </a:solidFill>
                <a:latin typeface="Calibri" charset="0"/>
              </a:defRPr>
            </a:lvl4pPr>
            <a:lvl5pPr marL="2057400" indent="-228600" eaLnBrk="0" hangingPunct="0">
              <a:spcBef>
                <a:spcPct val="30000"/>
              </a:spcBef>
              <a:defRPr sz="1400">
                <a:solidFill>
                  <a:schemeClr val="tx1"/>
                </a:solidFill>
                <a:latin typeface="Calibri" charset="0"/>
              </a:defRPr>
            </a:lvl5pPr>
            <a:lvl6pPr marL="2514600" indent="-228600" eaLnBrk="0" fontAlgn="base" hangingPunct="0">
              <a:spcBef>
                <a:spcPct val="30000"/>
              </a:spcBef>
              <a:spcAft>
                <a:spcPct val="0"/>
              </a:spcAft>
              <a:defRPr sz="1400">
                <a:solidFill>
                  <a:schemeClr val="tx1"/>
                </a:solidFill>
                <a:latin typeface="Calibri" charset="0"/>
              </a:defRPr>
            </a:lvl6pPr>
            <a:lvl7pPr marL="2971800" indent="-228600" eaLnBrk="0" fontAlgn="base" hangingPunct="0">
              <a:spcBef>
                <a:spcPct val="30000"/>
              </a:spcBef>
              <a:spcAft>
                <a:spcPct val="0"/>
              </a:spcAft>
              <a:defRPr sz="1400">
                <a:solidFill>
                  <a:schemeClr val="tx1"/>
                </a:solidFill>
                <a:latin typeface="Calibri" charset="0"/>
              </a:defRPr>
            </a:lvl7pPr>
            <a:lvl8pPr marL="3429000" indent="-228600" eaLnBrk="0" fontAlgn="base" hangingPunct="0">
              <a:spcBef>
                <a:spcPct val="30000"/>
              </a:spcBef>
              <a:spcAft>
                <a:spcPct val="0"/>
              </a:spcAft>
              <a:defRPr sz="1400">
                <a:solidFill>
                  <a:schemeClr val="tx1"/>
                </a:solidFill>
                <a:latin typeface="Calibri" charset="0"/>
              </a:defRPr>
            </a:lvl8pPr>
            <a:lvl9pPr marL="3886200" indent="-228600" eaLnBrk="0" fontAlgn="base" hangingPunct="0">
              <a:spcBef>
                <a:spcPct val="30000"/>
              </a:spcBef>
              <a:spcAft>
                <a:spcPct val="0"/>
              </a:spcAft>
              <a:defRPr sz="1400">
                <a:solidFill>
                  <a:schemeClr val="tx1"/>
                </a:solidFill>
                <a:latin typeface="Calibri" charset="0"/>
              </a:defRPr>
            </a:lvl9pPr>
          </a:lstStyle>
          <a:p>
            <a:pPr eaLnBrk="1" hangingPunct="1">
              <a:spcBef>
                <a:spcPct val="0"/>
              </a:spcBef>
            </a:pPr>
            <a:r>
              <a:rPr lang="fr-FR" altLang="fr-FR" sz="1800"/>
              <a:t>PRESSE - JOURNALISME</a:t>
            </a:r>
          </a:p>
        </p:txBody>
      </p:sp>
    </p:spTree>
    <p:extLst>
      <p:ext uri="{BB962C8B-B14F-4D97-AF65-F5344CB8AC3E}">
        <p14:creationId xmlns:p14="http://schemas.microsoft.com/office/powerpoint/2010/main" val="3382453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C979DF-91FC-44B9-9039-12ADD4CC93AF}" type="slidenum">
              <a:rPr lang="fr-FR" smtClean="0"/>
              <a:t>20</a:t>
            </a:fld>
            <a:endParaRPr lang="fr-FR"/>
          </a:p>
        </p:txBody>
      </p:sp>
    </p:spTree>
    <p:extLst>
      <p:ext uri="{BB962C8B-B14F-4D97-AF65-F5344CB8AC3E}">
        <p14:creationId xmlns:p14="http://schemas.microsoft.com/office/powerpoint/2010/main" val="1049495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2222138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2094977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81C15-D7FB-4581-AB84-17915E7A9008}"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8228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2443997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81C15-D7FB-4581-AB84-17915E7A9008}"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9458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649962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2921559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3685746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144746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790D22F-D362-448B-A26D-F54FD09CD2AD}" type="datetimeFigureOut">
              <a:rPr lang="fr-FR" smtClean="0"/>
              <a:t>08/10/2017</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4110841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188386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790D22F-D362-448B-A26D-F54FD09CD2AD}" type="datetimeFigureOut">
              <a:rPr lang="fr-FR" smtClean="0"/>
              <a:t>08/10/2017</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183381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790D22F-D362-448B-A26D-F54FD09CD2AD}" type="datetimeFigureOut">
              <a:rPr lang="fr-FR" smtClean="0"/>
              <a:t>08/10/2017</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1985027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0D22F-D362-448B-A26D-F54FD09CD2AD}" type="datetimeFigureOut">
              <a:rPr lang="fr-FR" smtClean="0"/>
              <a:t>08/10/2017</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204376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1584354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790D22F-D362-448B-A26D-F54FD09CD2AD}" type="datetimeFigureOut">
              <a:rPr lang="fr-FR" smtClean="0"/>
              <a:t>08/10/2017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81C15-D7FB-4581-AB84-17915E7A9008}" type="slidenum">
              <a:rPr lang="fr-FR" smtClean="0"/>
              <a:t>‹N°›</a:t>
            </a:fld>
            <a:endParaRPr lang="fr-FR"/>
          </a:p>
        </p:txBody>
      </p:sp>
    </p:spTree>
    <p:extLst>
      <p:ext uri="{BB962C8B-B14F-4D97-AF65-F5344CB8AC3E}">
        <p14:creationId xmlns:p14="http://schemas.microsoft.com/office/powerpoint/2010/main" val="908556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790D22F-D362-448B-A26D-F54FD09CD2AD}" type="datetimeFigureOut">
              <a:rPr lang="fr-FR" smtClean="0"/>
              <a:t>08/10/2017</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F81C15-D7FB-4581-AB84-17915E7A9008}" type="slidenum">
              <a:rPr lang="fr-FR" smtClean="0"/>
              <a:t>‹N°›</a:t>
            </a:fld>
            <a:endParaRPr lang="fr-FR"/>
          </a:p>
        </p:txBody>
      </p:sp>
    </p:spTree>
    <p:extLst>
      <p:ext uri="{BB962C8B-B14F-4D97-AF65-F5344CB8AC3E}">
        <p14:creationId xmlns:p14="http://schemas.microsoft.com/office/powerpoint/2010/main" val="313185128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1939486" y="777764"/>
            <a:ext cx="8791575" cy="2049025"/>
          </a:xfrm>
        </p:spPr>
        <p:txBody>
          <a:bodyPr anchor="ctr">
            <a:noAutofit/>
          </a:bodyPr>
          <a:lstStyle/>
          <a:p>
            <a:pPr algn="ctr" eaLnBrk="1" hangingPunct="1"/>
            <a:r>
              <a:rPr lang="fr-FR" altLang="fr-FR" sz="4000" b="1" dirty="0">
                <a:solidFill>
                  <a:srgbClr val="C00000"/>
                </a:solidFill>
                <a:latin typeface="Georgia" panose="02040502050405020303" pitchFamily="18" charset="0"/>
                <a:ea typeface="BatangChe" panose="02030609000101010101" pitchFamily="49" charset="-127"/>
              </a:rPr>
              <a:t>LETTRES </a:t>
            </a:r>
            <a:r>
              <a:rPr lang="fr-FR" altLang="fr-FR" sz="4000" b="1" dirty="0" smtClean="0">
                <a:solidFill>
                  <a:srgbClr val="C00000"/>
                </a:solidFill>
                <a:latin typeface="Georgia" panose="02040502050405020303" pitchFamily="18" charset="0"/>
                <a:ea typeface="BatangChe" panose="02030609000101010101" pitchFamily="49" charset="-127"/>
              </a:rPr>
              <a:t>CLASSIQUES </a:t>
            </a:r>
            <a:br>
              <a:rPr lang="fr-FR" altLang="fr-FR" sz="4000" b="1" dirty="0" smtClean="0">
                <a:solidFill>
                  <a:srgbClr val="C00000"/>
                </a:solidFill>
                <a:latin typeface="Georgia" panose="02040502050405020303" pitchFamily="18" charset="0"/>
                <a:ea typeface="BatangChe" panose="02030609000101010101" pitchFamily="49" charset="-127"/>
              </a:rPr>
            </a:br>
            <a:r>
              <a:rPr lang="fr-FR" altLang="fr-FR" sz="4000" b="1" dirty="0" smtClean="0">
                <a:solidFill>
                  <a:srgbClr val="C00000"/>
                </a:solidFill>
                <a:latin typeface="Georgia" panose="02040502050405020303" pitchFamily="18" charset="0"/>
                <a:ea typeface="BatangChe" panose="02030609000101010101" pitchFamily="49" charset="-127"/>
              </a:rPr>
              <a:t>ET </a:t>
            </a:r>
            <a:r>
              <a:rPr lang="fr-FR" altLang="fr-FR" sz="4000" b="1" dirty="0">
                <a:solidFill>
                  <a:srgbClr val="C00000"/>
                </a:solidFill>
                <a:latin typeface="Georgia" panose="02040502050405020303" pitchFamily="18" charset="0"/>
                <a:ea typeface="BatangChe" panose="02030609000101010101" pitchFamily="49" charset="-127"/>
              </a:rPr>
              <a:t>APRÈS …?</a:t>
            </a:r>
          </a:p>
        </p:txBody>
      </p:sp>
      <p:sp>
        <p:nvSpPr>
          <p:cNvPr id="5" name="Sous-titre 2"/>
          <p:cNvSpPr>
            <a:spLocks noGrp="1"/>
          </p:cNvSpPr>
          <p:nvPr>
            <p:ph type="subTitle" idx="1"/>
          </p:nvPr>
        </p:nvSpPr>
        <p:spPr>
          <a:xfrm>
            <a:off x="1687239" y="2601119"/>
            <a:ext cx="8791575" cy="1655762"/>
          </a:xfrm>
        </p:spPr>
        <p:txBody>
          <a:bodyPr>
            <a:normAutofit/>
          </a:bodyPr>
          <a:lstStyle/>
          <a:p>
            <a:pPr marL="0" indent="0">
              <a:lnSpc>
                <a:spcPct val="80000"/>
              </a:lnSpc>
              <a:buNone/>
            </a:pPr>
            <a:endParaRPr lang="fr-FR" altLang="fr-FR" sz="2500" b="1" dirty="0">
              <a:solidFill>
                <a:srgbClr val="953735"/>
              </a:solidFill>
            </a:endParaRPr>
          </a:p>
          <a:p>
            <a:pPr marL="0" indent="0" algn="ctr">
              <a:lnSpc>
                <a:spcPct val="80000"/>
              </a:lnSpc>
              <a:spcBef>
                <a:spcPts val="296"/>
              </a:spcBef>
              <a:buNone/>
            </a:pPr>
            <a:r>
              <a:rPr lang="fr-FR" altLang="fr-FR" sz="2800" cap="none" dirty="0" smtClean="0">
                <a:solidFill>
                  <a:schemeClr val="tx1"/>
                </a:solidFill>
                <a:latin typeface="Georgia" panose="02040502050405020303" pitchFamily="18" charset="0"/>
                <a:cs typeface="Arial" charset="0"/>
              </a:rPr>
              <a:t>Formation et compétences</a:t>
            </a:r>
            <a:br>
              <a:rPr lang="fr-FR" altLang="fr-FR" sz="2800" cap="none" dirty="0" smtClean="0">
                <a:solidFill>
                  <a:schemeClr val="tx1"/>
                </a:solidFill>
                <a:latin typeface="Georgia" panose="02040502050405020303" pitchFamily="18" charset="0"/>
                <a:cs typeface="Arial" charset="0"/>
              </a:rPr>
            </a:br>
            <a:r>
              <a:rPr lang="fr-FR" altLang="fr-FR" sz="2800" cap="none" dirty="0" smtClean="0">
                <a:solidFill>
                  <a:schemeClr val="tx1"/>
                </a:solidFill>
                <a:latin typeface="Georgia" panose="02040502050405020303" pitchFamily="18" charset="0"/>
                <a:cs typeface="Arial" charset="0"/>
              </a:rPr>
              <a:t>Secteurs d’activité et métiers </a:t>
            </a:r>
            <a:br>
              <a:rPr lang="fr-FR" altLang="fr-FR" sz="2800" cap="none" dirty="0" smtClean="0">
                <a:solidFill>
                  <a:schemeClr val="tx1"/>
                </a:solidFill>
                <a:latin typeface="Georgia" panose="02040502050405020303" pitchFamily="18" charset="0"/>
                <a:cs typeface="Arial" charset="0"/>
              </a:rPr>
            </a:br>
            <a:r>
              <a:rPr lang="fr-FR" altLang="fr-FR" sz="2800" cap="none" dirty="0" smtClean="0">
                <a:solidFill>
                  <a:schemeClr val="tx1"/>
                </a:solidFill>
                <a:latin typeface="Georgia" panose="02040502050405020303" pitchFamily="18" charset="0"/>
                <a:cs typeface="Arial" charset="0"/>
              </a:rPr>
              <a:t>Formations complémentaires </a:t>
            </a:r>
          </a:p>
          <a:p>
            <a:pPr marL="0" indent="0" algn="ctr">
              <a:lnSpc>
                <a:spcPct val="80000"/>
              </a:lnSpc>
              <a:buNone/>
            </a:pPr>
            <a:endParaRPr lang="fr-FR" altLang="fr-FR" sz="4000" cap="none" dirty="0">
              <a:solidFill>
                <a:schemeClr val="tx1"/>
              </a:solidFill>
              <a:latin typeface="Georgia" panose="02040502050405020303" pitchFamily="18" charset="0"/>
              <a:cs typeface="Arial" charset="0"/>
            </a:endParaRPr>
          </a:p>
        </p:txBody>
      </p:sp>
      <p:sp>
        <p:nvSpPr>
          <p:cNvPr id="6" name="Rectangle 5"/>
          <p:cNvSpPr/>
          <p:nvPr/>
        </p:nvSpPr>
        <p:spPr>
          <a:xfrm>
            <a:off x="3190407" y="4530141"/>
            <a:ext cx="5760640" cy="781752"/>
          </a:xfrm>
          <a:prstGeom prst="rect">
            <a:avLst/>
          </a:prstGeom>
        </p:spPr>
        <p:txBody>
          <a:bodyPr wrap="square">
            <a:spAutoFit/>
          </a:bodyPr>
          <a:lstStyle/>
          <a:p>
            <a:pPr algn="ctr">
              <a:lnSpc>
                <a:spcPct val="80000"/>
              </a:lnSpc>
            </a:pPr>
            <a:r>
              <a:rPr lang="fr-FR" altLang="fr-FR" sz="2800" i="1" dirty="0" smtClean="0">
                <a:solidFill>
                  <a:srgbClr val="C00000"/>
                </a:solidFill>
                <a:latin typeface="Georgia" panose="02040502050405020303" pitchFamily="18" charset="0"/>
              </a:rPr>
              <a:t>Une démarche à conduire</a:t>
            </a:r>
            <a:br>
              <a:rPr lang="fr-FR" altLang="fr-FR" sz="2800" i="1" dirty="0" smtClean="0">
                <a:solidFill>
                  <a:srgbClr val="C00000"/>
                </a:solidFill>
                <a:latin typeface="Georgia" panose="02040502050405020303" pitchFamily="18" charset="0"/>
              </a:rPr>
            </a:br>
            <a:r>
              <a:rPr lang="fr-FR" altLang="fr-FR" sz="2800" i="1" dirty="0" smtClean="0">
                <a:solidFill>
                  <a:srgbClr val="C00000"/>
                </a:solidFill>
                <a:latin typeface="Georgia" panose="02040502050405020303" pitchFamily="18" charset="0"/>
              </a:rPr>
              <a:t> tout au long de son parcours…</a:t>
            </a:r>
            <a:endParaRPr lang="fr-FR" altLang="fr-FR" sz="2800" b="1" i="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2546823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ZoneTexte 5"/>
          <p:cNvSpPr txBox="1">
            <a:spLocks noChangeArrowheads="1"/>
          </p:cNvSpPr>
          <p:nvPr/>
        </p:nvSpPr>
        <p:spPr bwMode="auto">
          <a:xfrm>
            <a:off x="2590981" y="305248"/>
            <a:ext cx="7429500" cy="53706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Information - Communication </a:t>
            </a:r>
          </a:p>
        </p:txBody>
      </p:sp>
      <p:sp>
        <p:nvSpPr>
          <p:cNvPr id="12294" name="Rectangle 9"/>
          <p:cNvSpPr>
            <a:spLocks noChangeArrowheads="1"/>
          </p:cNvSpPr>
          <p:nvPr/>
        </p:nvSpPr>
        <p:spPr bwMode="auto">
          <a:xfrm>
            <a:off x="1524000" y="1124744"/>
            <a:ext cx="9036496" cy="5124464"/>
          </a:xfrm>
          <a:prstGeom prst="rect">
            <a:avLst/>
          </a:prstGeom>
          <a:noFill/>
          <a:ln w="9525">
            <a:noFill/>
            <a:miter lim="800000"/>
            <a:headEnd/>
            <a:tailEnd/>
          </a:ln>
        </p:spPr>
        <p:txBody>
          <a:bodyPr wrap="square" lIns="91424" tIns="45712" rIns="91424" bIns="45712">
            <a:spAutoFit/>
          </a:bodyPr>
          <a:lstStyle/>
          <a:p>
            <a:pPr algn="ctr" eaLnBrk="0" hangingPunct="0">
              <a:spcAft>
                <a:spcPct val="50000"/>
              </a:spcAft>
              <a:defRPr/>
            </a:pPr>
            <a:r>
              <a:rPr lang="fr-FR" b="1" dirty="0">
                <a:solidFill>
                  <a:srgbClr val="003399"/>
                </a:solidFill>
                <a:latin typeface="Georgia" panose="02040502050405020303" pitchFamily="18" charset="0"/>
              </a:rPr>
              <a:t>Des parcours possibles</a:t>
            </a:r>
          </a:p>
          <a:p>
            <a:pPr eaLnBrk="0" hangingPunct="0">
              <a:spcAft>
                <a:spcPct val="50000"/>
              </a:spcAft>
              <a:defRPr/>
            </a:pPr>
            <a:r>
              <a:rPr lang="fr-FR" sz="2000" b="1" dirty="0">
                <a:solidFill>
                  <a:srgbClr val="174083"/>
                </a:solidFill>
                <a:latin typeface="Georgia" panose="02040502050405020303" pitchFamily="18" charset="0"/>
              </a:rPr>
              <a:t>DUT  </a:t>
            </a:r>
            <a:r>
              <a:rPr lang="fr-FR" sz="2000" dirty="0">
                <a:solidFill>
                  <a:srgbClr val="174083"/>
                </a:solidFill>
                <a:latin typeface="Georgia" panose="02040502050405020303" pitchFamily="18" charset="0"/>
              </a:rPr>
              <a:t>Info-Com spé. Journalisme année spéciale « Presse magazine »  (Tours)         </a:t>
            </a:r>
          </a:p>
          <a:p>
            <a:pPr eaLnBrk="0" hangingPunct="0">
              <a:spcAft>
                <a:spcPct val="50000"/>
              </a:spcAft>
              <a:defRPr/>
            </a:pPr>
            <a:r>
              <a:rPr lang="fr-FR" sz="2000" b="1" dirty="0">
                <a:solidFill>
                  <a:srgbClr val="174083"/>
                </a:solidFill>
                <a:latin typeface="Georgia" panose="02040502050405020303" pitchFamily="18" charset="0"/>
              </a:rPr>
              <a:t>Licence</a:t>
            </a:r>
            <a:r>
              <a:rPr lang="fr-FR" sz="2000" dirty="0">
                <a:solidFill>
                  <a:srgbClr val="174083"/>
                </a:solidFill>
                <a:latin typeface="Georgia" panose="02040502050405020303" pitchFamily="18" charset="0"/>
              </a:rPr>
              <a:t>  Communication des entreprises et des institutions (Paris CELSA)    </a:t>
            </a:r>
          </a:p>
          <a:p>
            <a:pPr eaLnBrk="0" hangingPunct="0">
              <a:spcAft>
                <a:spcPct val="50000"/>
              </a:spcAft>
              <a:defRPr/>
            </a:pPr>
            <a:r>
              <a:rPr lang="fr-FR" sz="2000" dirty="0">
                <a:solidFill>
                  <a:srgbClr val="174083"/>
                </a:solidFill>
                <a:latin typeface="Georgia" panose="02040502050405020303" pitchFamily="18" charset="0"/>
              </a:rPr>
              <a:t>     </a:t>
            </a:r>
          </a:p>
          <a:p>
            <a:pPr eaLnBrk="0" hangingPunct="0">
              <a:defRPr/>
            </a:pPr>
            <a:r>
              <a:rPr lang="fr-FR" sz="2000" b="1" dirty="0">
                <a:solidFill>
                  <a:srgbClr val="174083"/>
                </a:solidFill>
                <a:latin typeface="Georgia" panose="02040502050405020303" pitchFamily="18" charset="0"/>
              </a:rPr>
              <a:t>Licence pro  </a:t>
            </a:r>
            <a:r>
              <a:rPr lang="fr-FR" sz="2000" dirty="0" smtClean="0">
                <a:solidFill>
                  <a:srgbClr val="174083"/>
                </a:solidFill>
                <a:latin typeface="Georgia" panose="02040502050405020303" pitchFamily="18" charset="0"/>
              </a:rPr>
              <a:t>Métiers de la Communication Chargé de communication et de </a:t>
            </a:r>
          </a:p>
          <a:p>
            <a:pPr eaLnBrk="0" hangingPunct="0">
              <a:defRPr/>
            </a:pPr>
            <a:r>
              <a:rPr lang="fr-FR" sz="2000" dirty="0">
                <a:solidFill>
                  <a:srgbClr val="174083"/>
                </a:solidFill>
                <a:latin typeface="Georgia" panose="02040502050405020303" pitchFamily="18" charset="0"/>
              </a:rPr>
              <a:t> </a:t>
            </a:r>
            <a:r>
              <a:rPr lang="fr-FR" sz="2000" dirty="0" smtClean="0">
                <a:solidFill>
                  <a:srgbClr val="174083"/>
                </a:solidFill>
                <a:latin typeface="Georgia" panose="02040502050405020303" pitchFamily="18" charset="0"/>
              </a:rPr>
              <a:t>                          </a:t>
            </a:r>
            <a:r>
              <a:rPr lang="fr-FR" sz="2000" dirty="0" smtClean="0">
                <a:solidFill>
                  <a:srgbClr val="174083"/>
                </a:solidFill>
                <a:latin typeface="Georgia" panose="02040502050405020303" pitchFamily="18" charset="0"/>
              </a:rPr>
              <a:t>relation client (UT1Capitole)</a:t>
            </a:r>
          </a:p>
          <a:p>
            <a:pPr eaLnBrk="0" hangingPunct="0">
              <a:spcAft>
                <a:spcPct val="50000"/>
              </a:spcAft>
              <a:defRPr/>
            </a:pPr>
            <a:r>
              <a:rPr lang="fr-FR" sz="2000" dirty="0">
                <a:solidFill>
                  <a:srgbClr val="174083"/>
                </a:solidFill>
                <a:latin typeface="Georgia" panose="02040502050405020303" pitchFamily="18" charset="0"/>
              </a:rPr>
              <a:t> </a:t>
            </a:r>
            <a:r>
              <a:rPr lang="fr-FR" sz="2000" dirty="0" smtClean="0">
                <a:solidFill>
                  <a:srgbClr val="174083"/>
                </a:solidFill>
                <a:latin typeface="Georgia" panose="02040502050405020303" pitchFamily="18" charset="0"/>
              </a:rPr>
              <a:t>                          Communication multimédia (Lyon 3 Jean Moulin)</a:t>
            </a:r>
          </a:p>
          <a:p>
            <a:pPr eaLnBrk="0" hangingPunct="0">
              <a:spcAft>
                <a:spcPct val="50000"/>
              </a:spcAft>
              <a:defRPr/>
            </a:pPr>
            <a:r>
              <a:rPr lang="fr-FR" sz="2000" b="1" dirty="0" smtClean="0">
                <a:solidFill>
                  <a:srgbClr val="174083"/>
                </a:solidFill>
                <a:latin typeface="Georgia" panose="02040502050405020303" pitchFamily="18" charset="0"/>
              </a:rPr>
              <a:t>Master </a:t>
            </a:r>
            <a:r>
              <a:rPr lang="fr-FR" sz="2000" b="1" dirty="0">
                <a:solidFill>
                  <a:srgbClr val="174083"/>
                </a:solidFill>
                <a:latin typeface="Georgia" panose="02040502050405020303" pitchFamily="18" charset="0"/>
              </a:rPr>
              <a:t>pro  </a:t>
            </a:r>
            <a:r>
              <a:rPr lang="fr-FR" sz="2000" dirty="0">
                <a:solidFill>
                  <a:srgbClr val="174083"/>
                </a:solidFill>
                <a:latin typeface="Georgia" panose="02040502050405020303" pitchFamily="18" charset="0"/>
              </a:rPr>
              <a:t>Communication et générations: étude des publics</a:t>
            </a:r>
          </a:p>
          <a:p>
            <a:pPr eaLnBrk="0" hangingPunct="0">
              <a:spcAft>
                <a:spcPct val="50000"/>
              </a:spcAft>
              <a:defRPr/>
            </a:pPr>
            <a:r>
              <a:rPr lang="fr-FR" sz="2000" dirty="0">
                <a:solidFill>
                  <a:srgbClr val="174083"/>
                </a:solidFill>
                <a:latin typeface="Georgia" panose="02040502050405020303" pitchFamily="18" charset="0"/>
              </a:rPr>
              <a:t>                                                                                               (M1+M2) (Bordeaux 3)</a:t>
            </a:r>
          </a:p>
          <a:p>
            <a:pPr eaLnBrk="0" hangingPunct="0">
              <a:spcAft>
                <a:spcPct val="50000"/>
              </a:spcAft>
              <a:defRPr/>
            </a:pPr>
            <a:r>
              <a:rPr lang="fr-FR" sz="2000" b="1" dirty="0">
                <a:solidFill>
                  <a:srgbClr val="174083"/>
                </a:solidFill>
                <a:latin typeface="Georgia" panose="02040502050405020303" pitchFamily="18" charset="0"/>
              </a:rPr>
              <a:t>Des Écoles </a:t>
            </a:r>
          </a:p>
          <a:p>
            <a:pPr eaLnBrk="0" hangingPunct="0">
              <a:spcAft>
                <a:spcPct val="50000"/>
              </a:spcAft>
              <a:defRPr/>
            </a:pPr>
            <a:r>
              <a:rPr lang="fr-FR" sz="2000" dirty="0">
                <a:solidFill>
                  <a:srgbClr val="174083"/>
                </a:solidFill>
                <a:latin typeface="Georgia" panose="02040502050405020303" pitchFamily="18" charset="0"/>
              </a:rPr>
              <a:t>               ESAV Création audio-visuelle (Toulouse 2)</a:t>
            </a:r>
          </a:p>
          <a:p>
            <a:pPr eaLnBrk="0" hangingPunct="0">
              <a:spcAft>
                <a:spcPct val="50000"/>
              </a:spcAft>
              <a:defRPr/>
            </a:pPr>
            <a:r>
              <a:rPr lang="fr-FR" sz="2000" dirty="0">
                <a:solidFill>
                  <a:srgbClr val="174083"/>
                </a:solidFill>
                <a:latin typeface="Georgia" panose="02040502050405020303" pitchFamily="18" charset="0"/>
              </a:rPr>
              <a:t>               CFJ – ESJ </a:t>
            </a:r>
          </a:p>
        </p:txBody>
      </p:sp>
      <p:pic>
        <p:nvPicPr>
          <p:cNvPr id="5" name="Image 4"/>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588054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oneTexte 4"/>
          <p:cNvSpPr txBox="1">
            <a:spLocks noChangeArrowheads="1"/>
          </p:cNvSpPr>
          <p:nvPr/>
        </p:nvSpPr>
        <p:spPr bwMode="auto">
          <a:xfrm>
            <a:off x="3017231" y="164143"/>
            <a:ext cx="4800057" cy="53706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Édition-Librairie</a:t>
            </a:r>
          </a:p>
        </p:txBody>
      </p:sp>
      <p:sp>
        <p:nvSpPr>
          <p:cNvPr id="6" name="ZoneTexte 5"/>
          <p:cNvSpPr txBox="1">
            <a:spLocks noChangeArrowheads="1"/>
          </p:cNvSpPr>
          <p:nvPr/>
        </p:nvSpPr>
        <p:spPr bwMode="auto">
          <a:xfrm>
            <a:off x="4151784" y="836713"/>
            <a:ext cx="6516216" cy="3108527"/>
          </a:xfrm>
          <a:prstGeom prst="rect">
            <a:avLst/>
          </a:prstGeom>
          <a:noFill/>
          <a:ln w="9525">
            <a:noFill/>
            <a:miter lim="800000"/>
            <a:headEnd/>
            <a:tailEnd/>
          </a:ln>
        </p:spPr>
        <p:txBody>
          <a:bodyPr wrap="square"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 Des activités</a:t>
            </a:r>
          </a:p>
          <a:p>
            <a:pPr eaLnBrk="0" hangingPunct="0">
              <a:spcAft>
                <a:spcPts val="603"/>
              </a:spcAft>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Coordonner et préparer </a:t>
            </a:r>
            <a:r>
              <a:rPr lang="fr-FR" sz="1200" i="1" dirty="0">
                <a:solidFill>
                  <a:srgbClr val="000000"/>
                </a:solidFill>
                <a:latin typeface="Georgia" panose="02040502050405020303" pitchFamily="18" charset="0"/>
              </a:rPr>
              <a:t>la réalisation de produits et de publications selon la politique éditoriale et commerciale </a:t>
            </a:r>
          </a:p>
          <a:p>
            <a:pPr eaLnBrk="0" hangingPunct="0">
              <a:buFontTx/>
              <a:buChar char="-"/>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Rechercher des auteurs, sélectionner des ouvrages,</a:t>
            </a:r>
            <a:r>
              <a:rPr lang="fr-FR" sz="1200" i="1" dirty="0">
                <a:solidFill>
                  <a:srgbClr val="000000"/>
                </a:solidFill>
                <a:latin typeface="Georgia" panose="02040502050405020303" pitchFamily="18" charset="0"/>
              </a:rPr>
              <a:t> des textes, des manuscrits</a:t>
            </a:r>
          </a:p>
          <a:p>
            <a:pPr eaLnBrk="0" hangingPunct="0">
              <a:buFontTx/>
              <a:buChar char="-"/>
              <a:defRPr/>
            </a:pPr>
            <a:r>
              <a:rPr lang="fr-FR" sz="1200" i="1" dirty="0">
                <a:solidFill>
                  <a:srgbClr val="000000"/>
                </a:solidFill>
                <a:latin typeface="Georgia" panose="02040502050405020303" pitchFamily="18" charset="0"/>
              </a:rPr>
              <a:t> Collecter et </a:t>
            </a:r>
            <a:r>
              <a:rPr lang="fr-FR" sz="1200" b="1" i="1" dirty="0">
                <a:solidFill>
                  <a:srgbClr val="000000"/>
                </a:solidFill>
                <a:latin typeface="Georgia" panose="02040502050405020303" pitchFamily="18" charset="0"/>
              </a:rPr>
              <a:t>préparer les textes et les illustrations</a:t>
            </a:r>
            <a:r>
              <a:rPr lang="fr-FR" sz="1200" i="1" dirty="0">
                <a:solidFill>
                  <a:srgbClr val="000000"/>
                </a:solidFill>
                <a:latin typeface="Georgia" panose="02040502050405020303" pitchFamily="18" charset="0"/>
              </a:rPr>
              <a:t>, corriger </a:t>
            </a:r>
          </a:p>
          <a:p>
            <a:pPr eaLnBrk="0" hangingPunct="0">
              <a:buFontTx/>
              <a:buChar char="-"/>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Assurer le suivi des projets avec les auteurs</a:t>
            </a:r>
            <a:r>
              <a:rPr lang="fr-FR" sz="1200" i="1" dirty="0">
                <a:solidFill>
                  <a:srgbClr val="000000"/>
                </a:solidFill>
                <a:latin typeface="Georgia" panose="02040502050405020303" pitchFamily="18" charset="0"/>
              </a:rPr>
              <a:t>, illustrateurs, imprimeurs et correcteurs</a:t>
            </a:r>
          </a:p>
          <a:p>
            <a:pPr eaLnBrk="0" hangingPunct="0">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Coordonner la fabrication </a:t>
            </a:r>
            <a:r>
              <a:rPr lang="fr-FR" sz="1200" i="1" dirty="0">
                <a:solidFill>
                  <a:srgbClr val="000000"/>
                </a:solidFill>
                <a:latin typeface="Georgia" panose="02040502050405020303" pitchFamily="18" charset="0"/>
              </a:rPr>
              <a:t>- contrôler les travaux d’édition </a:t>
            </a:r>
          </a:p>
          <a:p>
            <a:pPr eaLnBrk="0" hangingPunct="0">
              <a:buFontTx/>
              <a:buChar char="-"/>
              <a:defRPr/>
            </a:pPr>
            <a:r>
              <a:rPr lang="fr-FR" sz="1200" i="1" dirty="0">
                <a:solidFill>
                  <a:srgbClr val="000000"/>
                </a:solidFill>
                <a:latin typeface="Georgia" panose="02040502050405020303" pitchFamily="18" charset="0"/>
              </a:rPr>
              <a:t> Mettre en œuvre les actions de distribution/diffusion</a:t>
            </a:r>
          </a:p>
          <a:p>
            <a:pPr eaLnBrk="0" hangingPunct="0">
              <a:buFontTx/>
              <a:buChar char="-"/>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Établir les contrats </a:t>
            </a:r>
            <a:r>
              <a:rPr lang="fr-FR" sz="1200" i="1" dirty="0">
                <a:solidFill>
                  <a:srgbClr val="000000"/>
                </a:solidFill>
                <a:latin typeface="Georgia" panose="02040502050405020303" pitchFamily="18" charset="0"/>
              </a:rPr>
              <a:t>d’édition </a:t>
            </a:r>
          </a:p>
          <a:p>
            <a:pPr eaLnBrk="0" hangingPunct="0">
              <a:defRPr/>
            </a:pPr>
            <a:r>
              <a:rPr lang="fr-FR" sz="1200" i="1" dirty="0">
                <a:solidFill>
                  <a:srgbClr val="000000"/>
                </a:solidFill>
                <a:latin typeface="Georgia" panose="02040502050405020303" pitchFamily="18" charset="0"/>
              </a:rPr>
              <a:t>- Définir et mettre en œuvre la politique éditoriale</a:t>
            </a:r>
          </a:p>
          <a:p>
            <a:pPr eaLnBrk="0" hangingPunct="0">
              <a:buFontTx/>
              <a:buChar char="-"/>
              <a:defRPr/>
            </a:pPr>
            <a:endParaRPr lang="fr-FR" sz="1200" i="1" dirty="0">
              <a:solidFill>
                <a:srgbClr val="000000"/>
              </a:solidFill>
              <a:latin typeface="Georgia" panose="02040502050405020303" pitchFamily="18" charset="0"/>
            </a:endParaRPr>
          </a:p>
          <a:p>
            <a:pPr eaLnBrk="0" hangingPunct="0">
              <a:defRPr/>
            </a:pPr>
            <a:r>
              <a:rPr lang="fr-FR" sz="1200" i="1" dirty="0">
                <a:solidFill>
                  <a:srgbClr val="000000"/>
                </a:solidFill>
                <a:latin typeface="Georgia" panose="02040502050405020303" pitchFamily="18" charset="0"/>
              </a:rPr>
              <a:t>-  </a:t>
            </a:r>
            <a:r>
              <a:rPr lang="fr-FR" sz="1200" b="1" i="1" dirty="0">
                <a:solidFill>
                  <a:srgbClr val="000000"/>
                </a:solidFill>
                <a:latin typeface="Georgia" panose="02040502050405020303" pitchFamily="18" charset="0"/>
              </a:rPr>
              <a:t>Accueillir le client</a:t>
            </a:r>
            <a:r>
              <a:rPr lang="fr-FR" sz="1200" i="1" dirty="0">
                <a:solidFill>
                  <a:srgbClr val="000000"/>
                </a:solidFill>
                <a:latin typeface="Georgia" panose="02040502050405020303" pitchFamily="18" charset="0"/>
              </a:rPr>
              <a:t>, identifier ses besoins et conseiller sur les produits / services</a:t>
            </a:r>
          </a:p>
          <a:p>
            <a:pPr eaLnBrk="0" hangingPunct="0">
              <a:buFontTx/>
              <a:buChar char="-"/>
              <a:defRPr/>
            </a:pPr>
            <a:r>
              <a:rPr lang="fr-FR" sz="1200" i="1" dirty="0">
                <a:solidFill>
                  <a:srgbClr val="000000"/>
                </a:solidFill>
                <a:latin typeface="Georgia" panose="02040502050405020303" pitchFamily="18" charset="0"/>
              </a:rPr>
              <a:t> Gérer les fonds : choix et mise en place des ouvrages</a:t>
            </a:r>
          </a:p>
          <a:p>
            <a:pPr eaLnBrk="0" hangingPunct="0">
              <a:buFontTx/>
              <a:buChar char="-"/>
              <a:defRPr/>
            </a:pPr>
            <a:r>
              <a:rPr lang="fr-FR" sz="1200" i="1" dirty="0">
                <a:solidFill>
                  <a:srgbClr val="000000"/>
                </a:solidFill>
                <a:latin typeface="Georgia" panose="02040502050405020303" pitchFamily="18" charset="0"/>
              </a:rPr>
              <a:t> Organisation du lieu de vente</a:t>
            </a:r>
          </a:p>
          <a:p>
            <a:pPr eaLnBrk="0" hangingPunct="0">
              <a:defRPr/>
            </a:pPr>
            <a:r>
              <a:rPr lang="fr-FR" sz="1200" i="1" dirty="0">
                <a:solidFill>
                  <a:srgbClr val="000000"/>
                </a:solidFill>
                <a:latin typeface="Georgia" panose="02040502050405020303" pitchFamily="18" charset="0"/>
              </a:rPr>
              <a:t>- Promouvoir les produits</a:t>
            </a:r>
          </a:p>
        </p:txBody>
      </p:sp>
      <p:grpSp>
        <p:nvGrpSpPr>
          <p:cNvPr id="10" name="Groupe 9"/>
          <p:cNvGrpSpPr/>
          <p:nvPr/>
        </p:nvGrpSpPr>
        <p:grpSpPr>
          <a:xfrm>
            <a:off x="1666536" y="870205"/>
            <a:ext cx="3329179" cy="5527935"/>
            <a:chOff x="142535" y="870204"/>
            <a:chExt cx="3329179" cy="5527935"/>
          </a:xfrm>
        </p:grpSpPr>
        <p:sp>
          <p:nvSpPr>
            <p:cNvPr id="7" name="ZoneTexte 6"/>
            <p:cNvSpPr txBox="1">
              <a:spLocks noChangeArrowheads="1"/>
            </p:cNvSpPr>
            <p:nvPr/>
          </p:nvSpPr>
          <p:spPr bwMode="auto">
            <a:xfrm>
              <a:off x="142535" y="870204"/>
              <a:ext cx="2413241" cy="2778908"/>
            </a:xfrm>
            <a:prstGeom prst="rect">
              <a:avLst/>
            </a:prstGeom>
            <a:noFill/>
            <a:ln w="9525">
              <a:noFill/>
              <a:miter lim="800000"/>
              <a:headEnd/>
              <a:tailEnd/>
            </a:ln>
          </p:spPr>
          <p:txBody>
            <a:bodyPr wrap="square"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métiers</a:t>
              </a:r>
            </a:p>
            <a:p>
              <a:pPr eaLnBrk="0" hangingPunct="0">
                <a:spcAft>
                  <a:spcPts val="603"/>
                </a:spcAft>
                <a:defRPr/>
              </a:pPr>
              <a:r>
                <a:rPr lang="fr-FR" sz="1400" b="1" dirty="0">
                  <a:latin typeface="Georgia" panose="02040502050405020303" pitchFamily="18" charset="0"/>
                </a:rPr>
                <a:t>Éditeur</a:t>
              </a:r>
            </a:p>
            <a:p>
              <a:pPr eaLnBrk="0" hangingPunct="0">
                <a:spcAft>
                  <a:spcPts val="603"/>
                </a:spcAft>
                <a:defRPr/>
              </a:pPr>
              <a:r>
                <a:rPr lang="fr-FR" sz="1400" b="1" dirty="0">
                  <a:latin typeface="Georgia" panose="02040502050405020303" pitchFamily="18" charset="0"/>
                </a:rPr>
                <a:t>Directeur éditorial</a:t>
              </a:r>
            </a:p>
            <a:p>
              <a:pPr eaLnBrk="0" hangingPunct="0">
                <a:spcAft>
                  <a:spcPts val="603"/>
                </a:spcAft>
                <a:defRPr/>
              </a:pPr>
              <a:r>
                <a:rPr lang="fr-FR" sz="1400" b="1" dirty="0">
                  <a:latin typeface="Georgia" panose="02040502050405020303" pitchFamily="18" charset="0"/>
                </a:rPr>
                <a:t>Assistant d’édition</a:t>
              </a:r>
            </a:p>
            <a:p>
              <a:pPr eaLnBrk="0" hangingPunct="0">
                <a:spcAft>
                  <a:spcPts val="603"/>
                </a:spcAft>
                <a:defRPr/>
              </a:pPr>
              <a:r>
                <a:rPr lang="fr-FR" sz="1400" b="1" dirty="0">
                  <a:latin typeface="Georgia" panose="02040502050405020303" pitchFamily="18" charset="0"/>
                </a:rPr>
                <a:t>Correcteur</a:t>
              </a:r>
            </a:p>
            <a:p>
              <a:pPr eaLnBrk="0" hangingPunct="0">
                <a:spcAft>
                  <a:spcPts val="603"/>
                </a:spcAft>
                <a:defRPr/>
              </a:pPr>
              <a:r>
                <a:rPr lang="fr-FR" sz="1400" b="1" dirty="0">
                  <a:latin typeface="Georgia" panose="02040502050405020303" pitchFamily="18" charset="0"/>
                </a:rPr>
                <a:t>Lecteur</a:t>
              </a:r>
            </a:p>
            <a:p>
              <a:pPr eaLnBrk="0" hangingPunct="0">
                <a:spcAft>
                  <a:spcPts val="603"/>
                </a:spcAft>
                <a:defRPr/>
              </a:pPr>
              <a:r>
                <a:rPr lang="fr-FR" sz="1400" b="1" dirty="0">
                  <a:latin typeface="Georgia" panose="02040502050405020303" pitchFamily="18" charset="0"/>
                </a:rPr>
                <a:t>Éditeur multimédia…</a:t>
              </a:r>
            </a:p>
            <a:p>
              <a:pPr eaLnBrk="0" hangingPunct="0">
                <a:spcAft>
                  <a:spcPts val="603"/>
                </a:spcAft>
                <a:defRPr/>
              </a:pPr>
              <a:r>
                <a:rPr lang="fr-FR" sz="1400" b="1" dirty="0">
                  <a:latin typeface="Georgia" panose="02040502050405020303" pitchFamily="18" charset="0"/>
                </a:rPr>
                <a:t>Libraire</a:t>
              </a:r>
            </a:p>
            <a:p>
              <a:pPr eaLnBrk="0" hangingPunct="0">
                <a:spcAft>
                  <a:spcPts val="603"/>
                </a:spcAft>
                <a:defRPr/>
              </a:pPr>
              <a:r>
                <a:rPr lang="fr-FR" sz="1400" b="1" dirty="0">
                  <a:latin typeface="Georgia" panose="02040502050405020303" pitchFamily="18" charset="0"/>
                </a:rPr>
                <a:t>Vendeur en librairie…</a:t>
              </a:r>
              <a:r>
                <a:rPr lang="fr-FR" sz="1400" b="1" dirty="0"/>
                <a:t> </a:t>
              </a:r>
            </a:p>
          </p:txBody>
        </p:sp>
        <p:sp>
          <p:nvSpPr>
            <p:cNvPr id="8" name="ZoneTexte 7"/>
            <p:cNvSpPr txBox="1"/>
            <p:nvPr/>
          </p:nvSpPr>
          <p:spPr>
            <a:xfrm>
              <a:off x="539552" y="4221088"/>
              <a:ext cx="2932162" cy="2177051"/>
            </a:xfrm>
            <a:prstGeom prst="rect">
              <a:avLst/>
            </a:prstGeom>
            <a:noFill/>
          </p:spPr>
          <p:txBody>
            <a:bodyPr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recruteurs</a:t>
              </a:r>
            </a:p>
            <a:p>
              <a:pPr eaLnBrk="0" hangingPunct="0">
                <a:spcAft>
                  <a:spcPts val="603"/>
                </a:spcAft>
                <a:defRPr/>
              </a:pPr>
              <a:r>
                <a:rPr lang="fr-FR" sz="1400" b="1" dirty="0">
                  <a:solidFill>
                    <a:srgbClr val="4A452A"/>
                  </a:solidFill>
                  <a:latin typeface="Georgia" panose="02040502050405020303" pitchFamily="18" charset="0"/>
                </a:rPr>
                <a:t>Agences de presse</a:t>
              </a:r>
            </a:p>
            <a:p>
              <a:pPr eaLnBrk="0" hangingPunct="0">
                <a:spcAft>
                  <a:spcPts val="603"/>
                </a:spcAft>
                <a:defRPr/>
              </a:pPr>
              <a:r>
                <a:rPr lang="fr-FR" sz="1400" b="1" dirty="0">
                  <a:solidFill>
                    <a:srgbClr val="4A452A"/>
                  </a:solidFill>
                  <a:latin typeface="Georgia" panose="02040502050405020303" pitchFamily="18" charset="0"/>
                </a:rPr>
                <a:t>Associations</a:t>
              </a:r>
            </a:p>
            <a:p>
              <a:pPr eaLnBrk="0" hangingPunct="0">
                <a:spcAft>
                  <a:spcPts val="603"/>
                </a:spcAft>
                <a:defRPr/>
              </a:pPr>
              <a:r>
                <a:rPr lang="fr-FR" sz="1400" b="1" dirty="0">
                  <a:solidFill>
                    <a:srgbClr val="4A452A"/>
                  </a:solidFill>
                  <a:latin typeface="Georgia" panose="02040502050405020303" pitchFamily="18" charset="0"/>
                </a:rPr>
                <a:t>Entreprises </a:t>
              </a:r>
            </a:p>
            <a:p>
              <a:pPr eaLnBrk="0" hangingPunct="0">
                <a:spcAft>
                  <a:spcPts val="603"/>
                </a:spcAft>
                <a:defRPr/>
              </a:pPr>
              <a:r>
                <a:rPr lang="fr-FR" sz="1400" b="1" dirty="0">
                  <a:solidFill>
                    <a:srgbClr val="4A452A"/>
                  </a:solidFill>
                  <a:latin typeface="Georgia" panose="02040502050405020303" pitchFamily="18" charset="0"/>
                </a:rPr>
                <a:t>Organismes de recherche</a:t>
              </a:r>
            </a:p>
            <a:p>
              <a:pPr eaLnBrk="0" hangingPunct="0">
                <a:spcAft>
                  <a:spcPts val="603"/>
                </a:spcAft>
                <a:defRPr/>
              </a:pPr>
              <a:r>
                <a:rPr lang="fr-FR" sz="1400" b="1" dirty="0">
                  <a:solidFill>
                    <a:srgbClr val="4A452A"/>
                  </a:solidFill>
                  <a:latin typeface="Georgia" panose="02040502050405020303" pitchFamily="18" charset="0"/>
                </a:rPr>
                <a:t>Maisons d’édition</a:t>
              </a:r>
            </a:p>
            <a:p>
              <a:pPr eaLnBrk="0" hangingPunct="0">
                <a:spcAft>
                  <a:spcPts val="603"/>
                </a:spcAft>
                <a:defRPr/>
              </a:pPr>
              <a:r>
                <a:rPr lang="fr-FR" sz="1400" b="1" dirty="0">
                  <a:solidFill>
                    <a:srgbClr val="4A452A"/>
                  </a:solidFill>
                  <a:latin typeface="Georgia" panose="02040502050405020303" pitchFamily="18" charset="0"/>
                </a:rPr>
                <a:t>Librairies…</a:t>
              </a:r>
            </a:p>
          </p:txBody>
        </p:sp>
      </p:grpSp>
    </p:spTree>
    <p:extLst>
      <p:ext uri="{BB962C8B-B14F-4D97-AF65-F5344CB8AC3E}">
        <p14:creationId xmlns:p14="http://schemas.microsoft.com/office/powerpoint/2010/main" val="2183744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oneTexte 4"/>
          <p:cNvSpPr txBox="1">
            <a:spLocks noChangeArrowheads="1"/>
          </p:cNvSpPr>
          <p:nvPr/>
        </p:nvSpPr>
        <p:spPr bwMode="auto">
          <a:xfrm>
            <a:off x="3283298" y="483789"/>
            <a:ext cx="4800057" cy="53706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Édition-Librairie</a:t>
            </a:r>
          </a:p>
        </p:txBody>
      </p:sp>
      <p:sp>
        <p:nvSpPr>
          <p:cNvPr id="14342" name="Text Box 6"/>
          <p:cNvSpPr txBox="1">
            <a:spLocks noChangeArrowheads="1"/>
          </p:cNvSpPr>
          <p:nvPr/>
        </p:nvSpPr>
        <p:spPr bwMode="auto">
          <a:xfrm>
            <a:off x="1529580" y="1484785"/>
            <a:ext cx="8969802" cy="4121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lIns="82418" tIns="41210" rIns="82418" bIns="4121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Aft>
                <a:spcPct val="50000"/>
              </a:spcAft>
            </a:pPr>
            <a:r>
              <a:rPr lang="fr-FR" altLang="fr-FR" b="1" dirty="0">
                <a:solidFill>
                  <a:srgbClr val="336699"/>
                </a:solidFill>
                <a:latin typeface="Georgia" panose="02040502050405020303" pitchFamily="18" charset="0"/>
                <a:cs typeface="Arial" charset="0"/>
              </a:rPr>
              <a:t>Des parcours possibles</a:t>
            </a:r>
          </a:p>
          <a:p>
            <a:pPr>
              <a:lnSpc>
                <a:spcPct val="105000"/>
              </a:lnSpc>
              <a:spcAft>
                <a:spcPct val="50000"/>
              </a:spcAft>
            </a:pPr>
            <a:r>
              <a:rPr lang="fr-FR" altLang="fr-FR" sz="1600" b="1" dirty="0">
                <a:solidFill>
                  <a:srgbClr val="174083"/>
                </a:solidFill>
                <a:latin typeface="Georgia" panose="02040502050405020303" pitchFamily="18" charset="0"/>
                <a:cs typeface="Arial" charset="0"/>
              </a:rPr>
              <a:t>DUT Info-Com</a:t>
            </a:r>
            <a:r>
              <a:rPr lang="fr-FR" altLang="fr-FR" sz="1600" dirty="0">
                <a:solidFill>
                  <a:srgbClr val="174083"/>
                </a:solidFill>
                <a:latin typeface="Georgia" panose="02040502050405020303" pitchFamily="18" charset="0"/>
                <a:cs typeface="Arial" charset="0"/>
              </a:rPr>
              <a:t> Métiers du livre et du patrimoine (Bordeaux, Aix en Provence)</a:t>
            </a:r>
          </a:p>
          <a:p>
            <a:pPr>
              <a:lnSpc>
                <a:spcPct val="105000"/>
              </a:lnSpc>
            </a:pPr>
            <a:r>
              <a:rPr lang="fr-FR" altLang="fr-FR" sz="1600" b="1" dirty="0">
                <a:solidFill>
                  <a:srgbClr val="174083"/>
                </a:solidFill>
                <a:latin typeface="Georgia" panose="02040502050405020303" pitchFamily="18" charset="0"/>
                <a:cs typeface="Arial" charset="0"/>
              </a:rPr>
              <a:t>Licence pro </a:t>
            </a:r>
            <a:r>
              <a:rPr lang="fr-FR" altLang="fr-FR" sz="1600" dirty="0">
                <a:solidFill>
                  <a:srgbClr val="174083"/>
                </a:solidFill>
                <a:latin typeface="Georgia" panose="02040502050405020303" pitchFamily="18" charset="0"/>
                <a:cs typeface="Arial" charset="0"/>
              </a:rPr>
              <a:t>Édition et commerce du livre option Libraire ou Éditeur (Bordeaux 3)</a:t>
            </a:r>
          </a:p>
          <a:p>
            <a:pPr>
              <a:lnSpc>
                <a:spcPct val="105000"/>
              </a:lnSpc>
            </a:pPr>
            <a:endParaRPr lang="fr-FR" altLang="fr-FR" sz="1600" dirty="0">
              <a:solidFill>
                <a:srgbClr val="174083"/>
              </a:solidFill>
              <a:latin typeface="Georgia" panose="02040502050405020303" pitchFamily="18" charset="0"/>
              <a:cs typeface="Arial" charset="0"/>
            </a:endParaRPr>
          </a:p>
          <a:p>
            <a:pPr>
              <a:lnSpc>
                <a:spcPct val="105000"/>
              </a:lnSpc>
            </a:pPr>
            <a:r>
              <a:rPr lang="fr-FR" altLang="fr-FR" sz="1600" b="1" dirty="0">
                <a:solidFill>
                  <a:srgbClr val="174083"/>
                </a:solidFill>
                <a:latin typeface="Georgia" panose="02040502050405020303" pitchFamily="18" charset="0"/>
                <a:cs typeface="Arial" charset="0"/>
              </a:rPr>
              <a:t>Licence pro</a:t>
            </a:r>
            <a:r>
              <a:rPr lang="fr-FR" altLang="fr-FR" sz="1600" dirty="0">
                <a:solidFill>
                  <a:srgbClr val="174083"/>
                </a:solidFill>
                <a:latin typeface="Georgia" panose="02040502050405020303" pitchFamily="18" charset="0"/>
                <a:cs typeface="Arial" charset="0"/>
              </a:rPr>
              <a:t>  Édition: Techniques rédactionnelles et développements numériques (Toulouse 2)</a:t>
            </a:r>
          </a:p>
          <a:p>
            <a:pPr>
              <a:lnSpc>
                <a:spcPct val="105000"/>
              </a:lnSpc>
            </a:pPr>
            <a:r>
              <a:rPr lang="fr-FR" altLang="fr-FR" sz="1600" dirty="0">
                <a:solidFill>
                  <a:srgbClr val="174083"/>
                </a:solidFill>
                <a:latin typeface="Georgia" panose="02040502050405020303" pitchFamily="18" charset="0"/>
                <a:cs typeface="Arial" charset="0"/>
              </a:rPr>
              <a:t>                           Librairie: Enjeux et pratiques émergentes</a:t>
            </a:r>
          </a:p>
          <a:p>
            <a:pPr>
              <a:lnSpc>
                <a:spcPct val="105000"/>
              </a:lnSpc>
            </a:pPr>
            <a:endParaRPr lang="fr-FR" altLang="fr-FR" sz="1600" dirty="0">
              <a:solidFill>
                <a:srgbClr val="174083"/>
              </a:solidFill>
              <a:latin typeface="Georgia" panose="02040502050405020303" pitchFamily="18" charset="0"/>
              <a:cs typeface="Arial" charset="0"/>
            </a:endParaRPr>
          </a:p>
          <a:p>
            <a:pPr>
              <a:lnSpc>
                <a:spcPct val="105000"/>
              </a:lnSpc>
            </a:pPr>
            <a:r>
              <a:rPr lang="fr-FR" altLang="fr-FR" sz="1600" b="1" dirty="0">
                <a:solidFill>
                  <a:srgbClr val="174083"/>
                </a:solidFill>
                <a:latin typeface="Georgia" panose="02040502050405020303" pitchFamily="18" charset="0"/>
                <a:cs typeface="Arial" charset="0"/>
              </a:rPr>
              <a:t>Master pro  </a:t>
            </a:r>
            <a:r>
              <a:rPr lang="fr-FR" altLang="fr-FR" sz="1600" dirty="0">
                <a:solidFill>
                  <a:srgbClr val="174083"/>
                </a:solidFill>
                <a:latin typeface="Georgia" panose="02040502050405020303" pitchFamily="18" charset="0"/>
                <a:cs typeface="Arial" charset="0"/>
              </a:rPr>
              <a:t>Littérature pour la jeunesse (Le Mans) </a:t>
            </a:r>
            <a:r>
              <a:rPr lang="fr-FR" altLang="fr-FR" sz="1600" dirty="0" err="1">
                <a:solidFill>
                  <a:srgbClr val="174083"/>
                </a:solidFill>
                <a:latin typeface="Georgia" panose="02040502050405020303" pitchFamily="18" charset="0"/>
                <a:cs typeface="Arial" charset="0"/>
              </a:rPr>
              <a:t>Ens</a:t>
            </a:r>
            <a:r>
              <a:rPr lang="fr-FR" altLang="fr-FR" sz="1600" dirty="0">
                <a:solidFill>
                  <a:srgbClr val="174083"/>
                </a:solidFill>
                <a:latin typeface="Georgia" panose="02040502050405020303" pitchFamily="18" charset="0"/>
                <a:cs typeface="Arial" charset="0"/>
              </a:rPr>
              <a:t>. à Distance</a:t>
            </a:r>
          </a:p>
          <a:p>
            <a:pPr>
              <a:lnSpc>
                <a:spcPct val="105000"/>
              </a:lnSpc>
            </a:pPr>
            <a:r>
              <a:rPr lang="fr-FR" altLang="fr-FR" sz="1600" dirty="0">
                <a:solidFill>
                  <a:srgbClr val="174083"/>
                </a:solidFill>
                <a:latin typeface="Georgia" panose="02040502050405020303" pitchFamily="18" charset="0"/>
                <a:cs typeface="Arial" charset="0"/>
              </a:rPr>
              <a:t>                          Métiers de l’Écriture (Toulouse 2)</a:t>
            </a:r>
          </a:p>
          <a:p>
            <a:pPr>
              <a:lnSpc>
                <a:spcPct val="105000"/>
              </a:lnSpc>
            </a:pPr>
            <a:endParaRPr lang="fr-FR" altLang="fr-FR" sz="1600" dirty="0">
              <a:solidFill>
                <a:srgbClr val="174083"/>
              </a:solidFill>
              <a:latin typeface="Georgia" panose="02040502050405020303" pitchFamily="18" charset="0"/>
              <a:cs typeface="Arial" charset="0"/>
            </a:endParaRPr>
          </a:p>
          <a:p>
            <a:pPr>
              <a:lnSpc>
                <a:spcPct val="105000"/>
              </a:lnSpc>
            </a:pPr>
            <a:r>
              <a:rPr lang="fr-FR" altLang="fr-FR" sz="1600" b="1" dirty="0">
                <a:solidFill>
                  <a:srgbClr val="174083"/>
                </a:solidFill>
                <a:latin typeface="Georgia" panose="02040502050405020303" pitchFamily="18" charset="0"/>
                <a:cs typeface="Arial" charset="0"/>
              </a:rPr>
              <a:t>Master pro</a:t>
            </a:r>
            <a:r>
              <a:rPr lang="fr-FR" altLang="fr-FR" sz="1600" dirty="0">
                <a:solidFill>
                  <a:srgbClr val="174083"/>
                </a:solidFill>
                <a:latin typeface="Georgia" panose="02040502050405020303" pitchFamily="18" charset="0"/>
                <a:cs typeface="Arial" charset="0"/>
              </a:rPr>
              <a:t>  Métiers du livre et de l’édition (M2 Rennes 2)</a:t>
            </a:r>
          </a:p>
          <a:p>
            <a:pPr>
              <a:lnSpc>
                <a:spcPct val="105000"/>
              </a:lnSpc>
            </a:pPr>
            <a:r>
              <a:rPr lang="fr-FR" altLang="fr-FR" sz="1600" dirty="0">
                <a:solidFill>
                  <a:srgbClr val="174083"/>
                </a:solidFill>
                <a:latin typeface="Georgia" panose="02040502050405020303" pitchFamily="18" charset="0"/>
                <a:cs typeface="Arial" charset="0"/>
              </a:rPr>
              <a:t/>
            </a:r>
            <a:br>
              <a:rPr lang="fr-FR" altLang="fr-FR" sz="1600" dirty="0">
                <a:solidFill>
                  <a:srgbClr val="174083"/>
                </a:solidFill>
                <a:latin typeface="Georgia" panose="02040502050405020303" pitchFamily="18" charset="0"/>
                <a:cs typeface="Arial" charset="0"/>
              </a:rPr>
            </a:br>
            <a:r>
              <a:rPr lang="fr-FR" altLang="fr-FR" sz="1600" b="1" dirty="0">
                <a:solidFill>
                  <a:srgbClr val="174083"/>
                </a:solidFill>
                <a:latin typeface="Georgia" panose="02040502050405020303" pitchFamily="18" charset="0"/>
                <a:cs typeface="Arial" charset="0"/>
              </a:rPr>
              <a:t>Master pro   </a:t>
            </a:r>
            <a:r>
              <a:rPr lang="fr-FR" altLang="fr-FR" sz="1600" dirty="0">
                <a:solidFill>
                  <a:srgbClr val="174083"/>
                </a:solidFill>
                <a:latin typeface="Georgia" panose="02040502050405020303" pitchFamily="18" charset="0"/>
                <a:cs typeface="Arial" charset="0"/>
              </a:rPr>
              <a:t>Édition multimédia et rédaction professionnelle (M2 Angers) </a:t>
            </a:r>
          </a:p>
          <a:p>
            <a:pPr>
              <a:lnSpc>
                <a:spcPct val="105000"/>
              </a:lnSpc>
            </a:pPr>
            <a:r>
              <a:rPr lang="fr-FR" altLang="fr-FR" sz="1600" dirty="0">
                <a:solidFill>
                  <a:srgbClr val="174083"/>
                </a:solidFill>
                <a:latin typeface="Georgia" panose="02040502050405020303" pitchFamily="18" charset="0"/>
                <a:cs typeface="Arial" charset="0"/>
              </a:rPr>
              <a:t>                           Édition imprimée et numérique (Toulouse 2)</a:t>
            </a:r>
          </a:p>
        </p:txBody>
      </p:sp>
      <p:pic>
        <p:nvPicPr>
          <p:cNvPr id="5" name="Image 4"/>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23447406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ZoneTexte 9"/>
          <p:cNvSpPr txBox="1">
            <a:spLocks noChangeArrowheads="1"/>
          </p:cNvSpPr>
          <p:nvPr/>
        </p:nvSpPr>
        <p:spPr bwMode="auto">
          <a:xfrm>
            <a:off x="3869730" y="207338"/>
            <a:ext cx="3714071" cy="662330"/>
          </a:xfrm>
          <a:prstGeom prst="rect">
            <a:avLst/>
          </a:prstGeom>
          <a:noFill/>
          <a:ln w="9525">
            <a:noFill/>
            <a:miter lim="800000"/>
            <a:headEnd/>
            <a:tailEnd/>
          </a:ln>
        </p:spPr>
        <p:txBody>
          <a:bodyPr lIns="91424" tIns="45712" rIns="91424" bIns="45712">
            <a:spAutoFit/>
          </a:bodyPr>
          <a:lstStyle/>
          <a:p>
            <a:pPr algn="ctr">
              <a:defRPr/>
            </a:pPr>
            <a:r>
              <a:rPr lang="fr-FR" sz="3600" b="1" dirty="0">
                <a:latin typeface="Calibri" charset="0"/>
              </a:rPr>
              <a:t> </a:t>
            </a:r>
            <a:r>
              <a:rPr lang="fr-FR" sz="2800" b="1" dirty="0">
                <a:solidFill>
                  <a:srgbClr val="CC3300"/>
                </a:solidFill>
                <a:latin typeface="Georgia" panose="02040502050405020303" pitchFamily="18" charset="0"/>
              </a:rPr>
              <a:t>La culture</a:t>
            </a:r>
          </a:p>
        </p:txBody>
      </p:sp>
      <p:sp>
        <p:nvSpPr>
          <p:cNvPr id="3" name="Rectangle 2"/>
          <p:cNvSpPr/>
          <p:nvPr/>
        </p:nvSpPr>
        <p:spPr>
          <a:xfrm>
            <a:off x="5498708" y="1105805"/>
            <a:ext cx="5169292" cy="4031243"/>
          </a:xfrm>
          <a:prstGeom prst="rect">
            <a:avLst/>
          </a:prstGeom>
        </p:spPr>
        <p:txBody>
          <a:bodyPr lIns="80147" tIns="40074" rIns="80147" bIns="40074">
            <a:spAutoFit/>
          </a:bodyPr>
          <a:lstStyle/>
          <a:p>
            <a:pPr eaLnBrk="0" hangingPunct="0">
              <a:lnSpc>
                <a:spcPct val="85000"/>
              </a:lnSpc>
              <a:defRPr/>
            </a:pPr>
            <a:r>
              <a:rPr lang="fr-FR" b="1" dirty="0">
                <a:solidFill>
                  <a:srgbClr val="CC6600"/>
                </a:solidFill>
                <a:latin typeface="Georgia" panose="02040502050405020303" pitchFamily="18" charset="0"/>
              </a:rPr>
              <a:t>Des activités</a:t>
            </a:r>
          </a:p>
          <a:p>
            <a:pPr eaLnBrk="0" hangingPunct="0">
              <a:lnSpc>
                <a:spcPct val="85000"/>
              </a:lnSpc>
              <a:defRPr/>
            </a:pPr>
            <a:endParaRPr lang="fr-FR" b="1" dirty="0">
              <a:solidFill>
                <a:srgbClr val="CC6600"/>
              </a:solidFill>
              <a:effectLst>
                <a:outerShdw blurRad="38100" dist="38100" dir="2700000" algn="tl">
                  <a:srgbClr val="000000"/>
                </a:outerShdw>
              </a:effectLst>
            </a:endParaRPr>
          </a:p>
          <a:p>
            <a:pPr eaLnBrk="0" hangingPunct="0">
              <a:lnSpc>
                <a:spcPct val="85000"/>
              </a:lnSpc>
              <a:defRPr/>
            </a:pPr>
            <a:r>
              <a:rPr lang="fr-FR" sz="1400" i="1" dirty="0">
                <a:latin typeface="Georgia" panose="02040502050405020303" pitchFamily="18" charset="0"/>
              </a:rPr>
              <a:t>-</a:t>
            </a:r>
            <a:r>
              <a:rPr lang="fr-FR" sz="1400" i="1" dirty="0">
                <a:latin typeface="Georgia" panose="02040502050405020303" pitchFamily="18" charset="0"/>
                <a:cs typeface="Times New Roman" charset="0"/>
              </a:rPr>
              <a:t>Développer et animer des </a:t>
            </a:r>
            <a:r>
              <a:rPr lang="fr-FR" sz="1400" b="1" i="1" dirty="0">
                <a:latin typeface="Georgia" panose="02040502050405020303" pitchFamily="18" charset="0"/>
                <a:cs typeface="Times New Roman" charset="0"/>
              </a:rPr>
              <a:t>partenariats </a:t>
            </a:r>
            <a:endParaRPr lang="fr-FR" sz="1400" b="1"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Gérer</a:t>
            </a:r>
            <a:r>
              <a:rPr lang="fr-FR" sz="1400" i="1" dirty="0">
                <a:latin typeface="Georgia" panose="02040502050405020303" pitchFamily="18" charset="0"/>
                <a:cs typeface="Times New Roman" charset="0"/>
              </a:rPr>
              <a:t> des équipements culturels en régie et subventionnés </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a:t>
            </a:r>
            <a:r>
              <a:rPr lang="fr-FR" sz="1400" b="1" i="1" dirty="0">
                <a:latin typeface="Georgia" panose="02040502050405020303" pitchFamily="18" charset="0"/>
                <a:cs typeface="Times New Roman" charset="0"/>
              </a:rPr>
              <a:t>Organiser les relations</a:t>
            </a:r>
            <a:r>
              <a:rPr lang="fr-FR" sz="1400" i="1" dirty="0">
                <a:latin typeface="Georgia" panose="02040502050405020303" pitchFamily="18" charset="0"/>
                <a:cs typeface="Times New Roman" charset="0"/>
              </a:rPr>
              <a:t> avec la population </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Promouvoir et évaluer</a:t>
            </a:r>
            <a:r>
              <a:rPr lang="fr-FR" sz="1400" i="1" dirty="0">
                <a:latin typeface="Georgia" panose="02040502050405020303" pitchFamily="18" charset="0"/>
                <a:cs typeface="Times New Roman" charset="0"/>
              </a:rPr>
              <a:t> la politique culturelle </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Assurer la gestion administrative et budgétaire </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Suivre </a:t>
            </a:r>
            <a:r>
              <a:rPr lang="fr-FR" sz="1400" b="1" i="1" dirty="0">
                <a:latin typeface="Georgia" panose="02040502050405020303" pitchFamily="18" charset="0"/>
                <a:cs typeface="Times New Roman" charset="0"/>
              </a:rPr>
              <a:t>l'actualité culturelle</a:t>
            </a:r>
            <a:r>
              <a:rPr lang="fr-FR" sz="1400" i="1" dirty="0">
                <a:latin typeface="Georgia" panose="02040502050405020303" pitchFamily="18" charset="0"/>
                <a:cs typeface="Times New Roman" charset="0"/>
              </a:rPr>
              <a:t> (spectacle vivant, arts plastiques, patrimoine, architecture, etc.)</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Sensibiliser les responsables</a:t>
            </a:r>
            <a:r>
              <a:rPr lang="fr-FR" sz="1400" i="1" dirty="0">
                <a:latin typeface="Georgia" panose="02040502050405020303" pitchFamily="18" charset="0"/>
                <a:cs typeface="Times New Roman" charset="0"/>
              </a:rPr>
              <a:t> d'associations aux enjeux des projets culturels développés par la collectivité </a:t>
            </a:r>
            <a:endParaRPr lang="fr-FR" sz="1400" i="1" dirty="0">
              <a:latin typeface="Georgia" panose="02040502050405020303" pitchFamily="18" charset="0"/>
            </a:endParaRPr>
          </a:p>
          <a:p>
            <a:pPr eaLnBrk="0" hangingPunct="0">
              <a:lnSpc>
                <a:spcPct val="85000"/>
              </a:lnSpc>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Développer</a:t>
            </a:r>
            <a:r>
              <a:rPr lang="fr-FR" sz="1400" i="1" dirty="0">
                <a:latin typeface="Georgia" panose="02040502050405020303" pitchFamily="18" charset="0"/>
                <a:cs typeface="Times New Roman" charset="0"/>
              </a:rPr>
              <a:t> des logiques de coproduction de l'action publique et </a:t>
            </a:r>
            <a:r>
              <a:rPr lang="fr-FR" sz="1400" b="1" i="1" dirty="0">
                <a:latin typeface="Georgia" panose="02040502050405020303" pitchFamily="18" charset="0"/>
                <a:cs typeface="Times New Roman" charset="0"/>
              </a:rPr>
              <a:t>des réseaux d'acteurs culturels</a:t>
            </a:r>
            <a:r>
              <a:rPr lang="fr-FR" sz="1400" i="1" dirty="0">
                <a:latin typeface="Georgia" panose="02040502050405020303" pitchFamily="18" charset="0"/>
                <a:cs typeface="Times New Roman" charset="0"/>
              </a:rPr>
              <a:t> et connexes</a:t>
            </a:r>
            <a:endParaRPr lang="fr-FR" sz="1400" i="1" dirty="0">
              <a:latin typeface="Georgia" panose="02040502050405020303" pitchFamily="18" charset="0"/>
            </a:endParaRPr>
          </a:p>
          <a:p>
            <a:pPr eaLnBrk="0" hangingPunct="0">
              <a:lnSpc>
                <a:spcPct val="85000"/>
              </a:lnSpc>
              <a:buFontTx/>
              <a:buChar char="-"/>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Animer</a:t>
            </a:r>
            <a:r>
              <a:rPr lang="fr-FR" sz="1400" i="1" dirty="0">
                <a:latin typeface="Georgia" panose="02040502050405020303" pitchFamily="18" charset="0"/>
                <a:cs typeface="Times New Roman" charset="0"/>
              </a:rPr>
              <a:t> aux côtés des élus </a:t>
            </a:r>
            <a:r>
              <a:rPr lang="fr-FR" sz="1400" b="1" i="1" dirty="0">
                <a:latin typeface="Georgia" panose="02040502050405020303" pitchFamily="18" charset="0"/>
                <a:cs typeface="Times New Roman" charset="0"/>
              </a:rPr>
              <a:t>des débats et échanges</a:t>
            </a:r>
            <a:r>
              <a:rPr lang="fr-FR" sz="1400" i="1" dirty="0">
                <a:latin typeface="Georgia" panose="02040502050405020303" pitchFamily="18" charset="0"/>
                <a:cs typeface="Times New Roman" charset="0"/>
              </a:rPr>
              <a:t> autour de projets de développement culturel</a:t>
            </a:r>
          </a:p>
          <a:p>
            <a:pPr eaLnBrk="0" hangingPunct="0">
              <a:lnSpc>
                <a:spcPct val="85000"/>
              </a:lnSpc>
              <a:buFontTx/>
              <a:buChar char="-"/>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Concevoir des événements</a:t>
            </a:r>
            <a:r>
              <a:rPr lang="fr-FR" sz="1400" i="1" dirty="0">
                <a:latin typeface="Georgia" panose="02040502050405020303" pitchFamily="18" charset="0"/>
                <a:cs typeface="Times New Roman" charset="0"/>
              </a:rPr>
              <a:t> à dimension locale, régionale ou nationale </a:t>
            </a:r>
          </a:p>
          <a:p>
            <a:pPr eaLnBrk="0" hangingPunct="0">
              <a:lnSpc>
                <a:spcPct val="85000"/>
              </a:lnSpc>
              <a:defRPr/>
            </a:pPr>
            <a:r>
              <a:rPr lang="fr-FR" sz="1400" i="1" dirty="0">
                <a:latin typeface="Georgia" panose="02040502050405020303" pitchFamily="18" charset="0"/>
                <a:cs typeface="Times New Roman" charset="0"/>
              </a:rPr>
              <a:t>- </a:t>
            </a:r>
            <a:r>
              <a:rPr lang="fr-FR" sz="1400" b="1" i="1" dirty="0">
                <a:latin typeface="Georgia" panose="02040502050405020303" pitchFamily="18" charset="0"/>
                <a:cs typeface="Times New Roman" charset="0"/>
              </a:rPr>
              <a:t>Programmer et organiser</a:t>
            </a:r>
            <a:r>
              <a:rPr lang="fr-FR" sz="1400" i="1" dirty="0">
                <a:latin typeface="Georgia" panose="02040502050405020303" pitchFamily="18" charset="0"/>
                <a:cs typeface="Times New Roman" charset="0"/>
              </a:rPr>
              <a:t> des manifestations culturelles</a:t>
            </a:r>
          </a:p>
          <a:p>
            <a:pPr eaLnBrk="0" hangingPunct="0">
              <a:lnSpc>
                <a:spcPct val="85000"/>
              </a:lnSpc>
              <a:buFontTx/>
              <a:buChar char="•"/>
              <a:defRPr/>
            </a:pPr>
            <a:endParaRPr lang="fr-FR" sz="1400" i="1" dirty="0">
              <a:latin typeface="Georgia" panose="02040502050405020303" pitchFamily="18" charset="0"/>
              <a:cs typeface="Times New Roman" charset="0"/>
            </a:endParaRPr>
          </a:p>
          <a:p>
            <a:pPr eaLnBrk="0" hangingPunct="0">
              <a:lnSpc>
                <a:spcPct val="85000"/>
              </a:lnSpc>
              <a:buFontTx/>
              <a:buChar char="-"/>
              <a:defRPr/>
            </a:pPr>
            <a:endParaRPr lang="fr-FR" sz="1400" i="1" dirty="0"/>
          </a:p>
          <a:p>
            <a:pPr eaLnBrk="0" hangingPunct="0">
              <a:lnSpc>
                <a:spcPct val="85000"/>
              </a:lnSpc>
              <a:buFontTx/>
              <a:buChar char="•"/>
              <a:defRPr/>
            </a:pPr>
            <a:endParaRPr lang="fr-FR" sz="1400" b="1" i="1" dirty="0">
              <a:effectLst>
                <a:outerShdw blurRad="38100" dist="38100" dir="2700000" algn="tl">
                  <a:srgbClr val="FFFFFF"/>
                </a:outerShdw>
              </a:effectLst>
            </a:endParaRPr>
          </a:p>
        </p:txBody>
      </p:sp>
      <p:grpSp>
        <p:nvGrpSpPr>
          <p:cNvPr id="8" name="Groupe 7"/>
          <p:cNvGrpSpPr/>
          <p:nvPr/>
        </p:nvGrpSpPr>
        <p:grpSpPr>
          <a:xfrm>
            <a:off x="1980114" y="1105805"/>
            <a:ext cx="3952962" cy="5490675"/>
            <a:chOff x="456114" y="1105804"/>
            <a:chExt cx="3952962" cy="5490675"/>
          </a:xfrm>
        </p:grpSpPr>
        <p:sp>
          <p:nvSpPr>
            <p:cNvPr id="17422" name="ZoneTexte 2"/>
            <p:cNvSpPr txBox="1">
              <a:spLocks noChangeArrowheads="1"/>
            </p:cNvSpPr>
            <p:nvPr/>
          </p:nvSpPr>
          <p:spPr bwMode="auto">
            <a:xfrm>
              <a:off x="969243" y="1105804"/>
              <a:ext cx="2837138" cy="362842"/>
            </a:xfrm>
            <a:prstGeom prst="rect">
              <a:avLst/>
            </a:prstGeom>
            <a:noFill/>
            <a:ln w="9525">
              <a:noFill/>
              <a:miter lim="800000"/>
              <a:headEnd/>
              <a:tailEnd/>
            </a:ln>
          </p:spPr>
          <p:txBody>
            <a:bodyPr lIns="82418" tIns="41210" rIns="82418" bIns="41210">
              <a:spAutoFit/>
            </a:bodyPr>
            <a:lstStyle/>
            <a:p>
              <a:pPr>
                <a:defRPr/>
              </a:pPr>
              <a:r>
                <a:rPr lang="fr-FR" b="1" dirty="0">
                  <a:solidFill>
                    <a:srgbClr val="CC6600"/>
                  </a:solidFill>
                  <a:latin typeface="Georgia" panose="02040502050405020303" pitchFamily="18" charset="0"/>
                  <a:cs typeface="Arial" charset="0"/>
                </a:rPr>
                <a:t>Des métiers</a:t>
              </a:r>
            </a:p>
          </p:txBody>
        </p:sp>
        <p:sp>
          <p:nvSpPr>
            <p:cNvPr id="17423" name="Text Box 6"/>
            <p:cNvSpPr txBox="1">
              <a:spLocks noChangeArrowheads="1"/>
            </p:cNvSpPr>
            <p:nvPr/>
          </p:nvSpPr>
          <p:spPr bwMode="auto">
            <a:xfrm>
              <a:off x="456114" y="1628800"/>
              <a:ext cx="3192798" cy="254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82418" tIns="41210" rIns="82418" bIns="4121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fr-FR" altLang="fr-FR" sz="1600" b="1" dirty="0">
                  <a:latin typeface="Georgia" panose="02040502050405020303" pitchFamily="18" charset="0"/>
                  <a:cs typeface="Arial" charset="0"/>
                </a:rPr>
                <a:t>Chargé de mission culture</a:t>
              </a:r>
            </a:p>
            <a:p>
              <a:pPr eaLnBrk="1" hangingPunct="1">
                <a:spcBef>
                  <a:spcPct val="50000"/>
                </a:spcBef>
              </a:pPr>
              <a:r>
                <a:rPr lang="fr-FR" altLang="fr-FR" sz="1600" b="1" dirty="0">
                  <a:latin typeface="Georgia" panose="02040502050405020303" pitchFamily="18" charset="0"/>
                  <a:cs typeface="Arial" charset="0"/>
                </a:rPr>
                <a:t>Médiateur culturel</a:t>
              </a:r>
            </a:p>
            <a:p>
              <a:pPr eaLnBrk="1" hangingPunct="1">
                <a:spcBef>
                  <a:spcPct val="50000"/>
                </a:spcBef>
              </a:pPr>
              <a:r>
                <a:rPr lang="fr-FR" altLang="fr-FR" sz="1600" b="1" dirty="0">
                  <a:latin typeface="Georgia" panose="02040502050405020303" pitchFamily="18" charset="0"/>
                  <a:cs typeface="Arial" charset="0"/>
                </a:rPr>
                <a:t>Administrateur culturel</a:t>
              </a:r>
            </a:p>
            <a:p>
              <a:pPr eaLnBrk="1" hangingPunct="1">
                <a:spcBef>
                  <a:spcPct val="50000"/>
                </a:spcBef>
              </a:pPr>
              <a:r>
                <a:rPr lang="fr-FR" altLang="fr-FR" sz="1600" b="1" dirty="0">
                  <a:latin typeface="Georgia" panose="02040502050405020303" pitchFamily="18" charset="0"/>
                  <a:cs typeface="Arial" charset="0"/>
                </a:rPr>
                <a:t>Gestionnaire de spectacles</a:t>
              </a:r>
            </a:p>
            <a:p>
              <a:pPr eaLnBrk="1" hangingPunct="1">
                <a:spcBef>
                  <a:spcPct val="50000"/>
                </a:spcBef>
              </a:pPr>
              <a:r>
                <a:rPr lang="fr-FR" altLang="fr-FR" sz="1600" b="1" dirty="0">
                  <a:latin typeface="Georgia" panose="02040502050405020303" pitchFamily="18" charset="0"/>
                  <a:cs typeface="Arial" charset="0"/>
                </a:rPr>
                <a:t>Chargé de communication </a:t>
              </a:r>
            </a:p>
            <a:p>
              <a:pPr eaLnBrk="1" hangingPunct="1">
                <a:spcBef>
                  <a:spcPct val="50000"/>
                </a:spcBef>
              </a:pPr>
              <a:r>
                <a:rPr lang="fr-FR" altLang="fr-FR" sz="1600" b="1" dirty="0">
                  <a:latin typeface="Georgia" panose="02040502050405020303" pitchFamily="18" charset="0"/>
                  <a:cs typeface="Arial" charset="0"/>
                </a:rPr>
                <a:t>  de festival</a:t>
              </a:r>
            </a:p>
            <a:p>
              <a:pPr eaLnBrk="1" hangingPunct="1">
                <a:spcBef>
                  <a:spcPct val="50000"/>
                </a:spcBef>
              </a:pPr>
              <a:r>
                <a:rPr lang="fr-FR" altLang="fr-FR" sz="1600" b="1" dirty="0">
                  <a:latin typeface="Georgia" panose="02040502050405020303" pitchFamily="18" charset="0"/>
                  <a:cs typeface="Arial" charset="0"/>
                </a:rPr>
                <a:t>Musicien … </a:t>
              </a:r>
            </a:p>
          </p:txBody>
        </p:sp>
        <p:sp>
          <p:nvSpPr>
            <p:cNvPr id="2" name="ZoneTexte 1"/>
            <p:cNvSpPr txBox="1"/>
            <p:nvPr/>
          </p:nvSpPr>
          <p:spPr>
            <a:xfrm>
              <a:off x="456114" y="4699667"/>
              <a:ext cx="3952962" cy="1896812"/>
            </a:xfrm>
            <a:prstGeom prst="rect">
              <a:avLst/>
            </a:prstGeom>
            <a:noFill/>
          </p:spPr>
          <p:txBody>
            <a:bodyPr wrap="none" lIns="80147" tIns="40074" rIns="80147" bIns="40074">
              <a:spAutoFit/>
            </a:bodyPr>
            <a:lstStyle/>
            <a:p>
              <a:pPr eaLnBrk="0" hangingPunct="0">
                <a:defRPr/>
              </a:pPr>
              <a:r>
                <a:rPr lang="fr-FR" b="1" dirty="0">
                  <a:solidFill>
                    <a:srgbClr val="CC6600"/>
                  </a:solidFill>
                  <a:latin typeface="Georgia" panose="02040502050405020303" pitchFamily="18" charset="0"/>
                </a:rPr>
                <a:t>Des recruteurs</a:t>
              </a:r>
            </a:p>
            <a:p>
              <a:pPr eaLnBrk="0" hangingPunct="0">
                <a:defRPr/>
              </a:pPr>
              <a:endParaRPr lang="fr-FR" sz="1600" dirty="0">
                <a:latin typeface="Arial" charset="0"/>
              </a:endParaRPr>
            </a:p>
            <a:p>
              <a:pPr eaLnBrk="0" hangingPunct="0">
                <a:defRPr/>
              </a:pPr>
              <a:r>
                <a:rPr lang="fr-FR" sz="1400" b="1" dirty="0">
                  <a:latin typeface="Georgia" panose="02040502050405020303" pitchFamily="18" charset="0"/>
                </a:rPr>
                <a:t>Entreprises</a:t>
              </a:r>
            </a:p>
            <a:p>
              <a:pPr eaLnBrk="0" hangingPunct="0">
                <a:defRPr/>
              </a:pPr>
              <a:r>
                <a:rPr lang="fr-FR" sz="1400" b="1" dirty="0">
                  <a:latin typeface="Georgia" panose="02040502050405020303" pitchFamily="18" charset="0"/>
                </a:rPr>
                <a:t>Sociétés coopératives d’intérêts collectifs</a:t>
              </a:r>
            </a:p>
            <a:p>
              <a:pPr eaLnBrk="0" hangingPunct="0">
                <a:defRPr/>
              </a:pPr>
              <a:r>
                <a:rPr lang="fr-FR" sz="1400" b="1" dirty="0">
                  <a:latin typeface="Georgia" panose="02040502050405020303" pitchFamily="18" charset="0"/>
                </a:rPr>
                <a:t>Groupements d ’employeurs</a:t>
              </a:r>
            </a:p>
            <a:p>
              <a:pPr eaLnBrk="0" hangingPunct="0">
                <a:defRPr/>
              </a:pPr>
              <a:r>
                <a:rPr lang="fr-FR" sz="1400" b="1" dirty="0">
                  <a:latin typeface="Georgia" panose="02040502050405020303" pitchFamily="18" charset="0"/>
                </a:rPr>
                <a:t>Coopératives d’activités et d’emploi</a:t>
              </a:r>
            </a:p>
            <a:p>
              <a:pPr eaLnBrk="0" hangingPunct="0">
                <a:defRPr/>
              </a:pPr>
              <a:r>
                <a:rPr lang="fr-FR" sz="1400" b="1" dirty="0">
                  <a:latin typeface="Georgia" panose="02040502050405020303" pitchFamily="18" charset="0"/>
                </a:rPr>
                <a:t>Associations</a:t>
              </a:r>
            </a:p>
            <a:p>
              <a:pPr eaLnBrk="0" hangingPunct="0">
                <a:defRPr/>
              </a:pPr>
              <a:r>
                <a:rPr lang="fr-FR" sz="1400" b="1" dirty="0">
                  <a:latin typeface="Georgia" panose="02040502050405020303" pitchFamily="18" charset="0"/>
                </a:rPr>
                <a:t>Collectivités territoriales</a:t>
              </a:r>
            </a:p>
          </p:txBody>
        </p:sp>
      </p:grpSp>
      <p:pic>
        <p:nvPicPr>
          <p:cNvPr id="9" name="Image 8"/>
          <p:cNvPicPr/>
          <p:nvPr/>
        </p:nvPicPr>
        <p:blipFill>
          <a:blip r:embed="rId3"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5045931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out)">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9"/>
          <p:cNvSpPr txBox="1">
            <a:spLocks noChangeArrowheads="1"/>
          </p:cNvSpPr>
          <p:nvPr/>
        </p:nvSpPr>
        <p:spPr bwMode="auto">
          <a:xfrm>
            <a:off x="3791745" y="116633"/>
            <a:ext cx="3714071" cy="584759"/>
          </a:xfrm>
          <a:prstGeom prst="rect">
            <a:avLst/>
          </a:prstGeom>
          <a:noFill/>
          <a:ln w="9525">
            <a:noFill/>
            <a:miter lim="800000"/>
            <a:headEnd/>
            <a:tailEnd/>
          </a:ln>
        </p:spPr>
        <p:txBody>
          <a:bodyPr lIns="91424" tIns="45712" rIns="91424" bIns="45712">
            <a:spAutoFit/>
          </a:bodyPr>
          <a:lstStyle/>
          <a:p>
            <a:pPr algn="ctr">
              <a:defRPr/>
            </a:pPr>
            <a:r>
              <a:rPr lang="fr-FR" sz="3200" b="1" dirty="0">
                <a:solidFill>
                  <a:srgbClr val="CC3300"/>
                </a:solidFill>
                <a:latin typeface="Georgia" panose="02040502050405020303" pitchFamily="18" charset="0"/>
              </a:rPr>
              <a:t> La culture</a:t>
            </a:r>
          </a:p>
        </p:txBody>
      </p:sp>
      <p:sp>
        <p:nvSpPr>
          <p:cNvPr id="18438" name="ZoneTexte 3"/>
          <p:cNvSpPr txBox="1">
            <a:spLocks noChangeArrowheads="1"/>
          </p:cNvSpPr>
          <p:nvPr/>
        </p:nvSpPr>
        <p:spPr bwMode="auto">
          <a:xfrm>
            <a:off x="3647729" y="836713"/>
            <a:ext cx="4495981" cy="452557"/>
          </a:xfrm>
          <a:prstGeom prst="rect">
            <a:avLst/>
          </a:prstGeom>
          <a:noFill/>
          <a:ln w="9525">
            <a:noFill/>
            <a:miter lim="800000"/>
            <a:headEnd/>
            <a:tailEnd/>
          </a:ln>
        </p:spPr>
        <p:txBody>
          <a:bodyPr lIns="82418" tIns="41210" rIns="82418" bIns="41210">
            <a:spAutoFit/>
          </a:bodyPr>
          <a:lstStyle/>
          <a:p>
            <a:pPr>
              <a:defRPr/>
            </a:pPr>
            <a:r>
              <a:rPr lang="fr-FR" sz="2400" b="1" dirty="0">
                <a:solidFill>
                  <a:srgbClr val="336699"/>
                </a:solidFill>
                <a:latin typeface="Georgia" panose="02040502050405020303" pitchFamily="18" charset="0"/>
                <a:cs typeface="Arial" charset="0"/>
              </a:rPr>
              <a:t>Des parcours possibles</a:t>
            </a:r>
          </a:p>
        </p:txBody>
      </p:sp>
      <p:sp>
        <p:nvSpPr>
          <p:cNvPr id="20484" name="Text Box 7"/>
          <p:cNvSpPr txBox="1">
            <a:spLocks noChangeArrowheads="1"/>
          </p:cNvSpPr>
          <p:nvPr/>
        </p:nvSpPr>
        <p:spPr bwMode="auto">
          <a:xfrm>
            <a:off x="1576942" y="1412777"/>
            <a:ext cx="9057121" cy="4399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82418" tIns="41210" rIns="82418" bIns="4121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1700" b="1" dirty="0">
                <a:solidFill>
                  <a:srgbClr val="003399"/>
                </a:solidFill>
                <a:latin typeface="Georgia" panose="02040502050405020303" pitchFamily="18" charset="0"/>
                <a:cs typeface="Arial" charset="0"/>
              </a:rPr>
              <a:t>Licence </a:t>
            </a:r>
            <a:r>
              <a:rPr lang="fr-FR" altLang="fr-FR" sz="1700" dirty="0">
                <a:solidFill>
                  <a:srgbClr val="003399"/>
                </a:solidFill>
                <a:latin typeface="Georgia" panose="02040502050405020303" pitchFamily="18" charset="0"/>
                <a:cs typeface="Arial" charset="0"/>
              </a:rPr>
              <a:t>Information-Communication </a:t>
            </a:r>
            <a:r>
              <a:rPr lang="fr-FR" altLang="fr-FR" sz="1700" dirty="0">
                <a:solidFill>
                  <a:srgbClr val="003399"/>
                </a:solidFill>
                <a:latin typeface="Georgia" panose="02040502050405020303" pitchFamily="18" charset="0"/>
                <a:cs typeface="Arial" charset="0"/>
              </a:rPr>
              <a:t>(</a:t>
            </a:r>
            <a:r>
              <a:rPr lang="fr-FR" altLang="fr-FR" sz="1700" dirty="0" smtClean="0">
                <a:solidFill>
                  <a:srgbClr val="003399"/>
                </a:solidFill>
                <a:latin typeface="Georgia" panose="02040502050405020303" pitchFamily="18" charset="0"/>
                <a:cs typeface="Arial" charset="0"/>
              </a:rPr>
              <a:t>Cinéma</a:t>
            </a:r>
            <a:r>
              <a:rPr lang="fr-FR" altLang="fr-FR" sz="1700" dirty="0">
                <a:solidFill>
                  <a:srgbClr val="003399"/>
                </a:solidFill>
                <a:latin typeface="Georgia" panose="02040502050405020303" pitchFamily="18" charset="0"/>
                <a:cs typeface="Arial" charset="0"/>
              </a:rPr>
              <a:t>, festivals et événements </a:t>
            </a:r>
            <a:r>
              <a:rPr lang="fr-FR" altLang="fr-FR" sz="1700" dirty="0" smtClean="0">
                <a:solidFill>
                  <a:srgbClr val="003399"/>
                </a:solidFill>
                <a:latin typeface="Georgia" panose="02040502050405020303" pitchFamily="18" charset="0"/>
                <a:cs typeface="Arial" charset="0"/>
              </a:rPr>
              <a:t>culturels)  </a:t>
            </a:r>
            <a:endParaRPr lang="fr-FR" altLang="fr-FR" sz="1700" dirty="0">
              <a:solidFill>
                <a:srgbClr val="003399"/>
              </a:solidFill>
              <a:latin typeface="Georgia" panose="02040502050405020303" pitchFamily="18" charset="0"/>
              <a:cs typeface="Arial" charset="0"/>
            </a:endParaRPr>
          </a:p>
          <a:p>
            <a:pPr eaLnBrk="1" hangingPunct="1"/>
            <a:r>
              <a:rPr lang="fr-FR" altLang="fr-FR" sz="1700" dirty="0">
                <a:solidFill>
                  <a:srgbClr val="003399"/>
                </a:solidFill>
                <a:latin typeface="Georgia" panose="02040502050405020303" pitchFamily="18" charset="0"/>
                <a:cs typeface="Arial" charset="0"/>
              </a:rPr>
              <a:t>                  </a:t>
            </a:r>
            <a:r>
              <a:rPr lang="fr-FR" altLang="fr-FR" sz="1700" dirty="0" err="1">
                <a:solidFill>
                  <a:srgbClr val="003399"/>
                </a:solidFill>
                <a:latin typeface="Georgia" panose="02040502050405020303" pitchFamily="18" charset="0"/>
                <a:cs typeface="Arial" charset="0"/>
              </a:rPr>
              <a:t>Univ.Avignon</a:t>
            </a:r>
            <a:endParaRPr lang="fr-FR" altLang="fr-FR" sz="1700" dirty="0">
              <a:solidFill>
                <a:srgbClr val="003399"/>
              </a:solidFill>
              <a:latin typeface="Georgia" panose="02040502050405020303" pitchFamily="18" charset="0"/>
              <a:cs typeface="Arial" charset="0"/>
            </a:endParaRPr>
          </a:p>
          <a:p>
            <a:pPr eaLnBrk="1" hangingPunct="1">
              <a:spcBef>
                <a:spcPct val="50000"/>
              </a:spcBef>
            </a:pPr>
            <a:r>
              <a:rPr lang="fr-FR" altLang="fr-FR" sz="1700" b="1" dirty="0">
                <a:solidFill>
                  <a:srgbClr val="003399"/>
                </a:solidFill>
                <a:latin typeface="Georgia" panose="02040502050405020303" pitchFamily="18" charset="0"/>
                <a:cs typeface="Arial" charset="0"/>
              </a:rPr>
              <a:t>Licence professionnelle </a:t>
            </a:r>
            <a:br>
              <a:rPr lang="fr-FR" altLang="fr-FR" sz="1700" b="1" dirty="0">
                <a:solidFill>
                  <a:srgbClr val="003399"/>
                </a:solidFill>
                <a:latin typeface="Georgia" panose="02040502050405020303" pitchFamily="18" charset="0"/>
                <a:cs typeface="Arial" charset="0"/>
              </a:rPr>
            </a:br>
            <a:r>
              <a:rPr lang="fr-FR" altLang="fr-FR" sz="1700" dirty="0">
                <a:solidFill>
                  <a:srgbClr val="003399"/>
                </a:solidFill>
                <a:latin typeface="Georgia" panose="02040502050405020303" pitchFamily="18" charset="0"/>
                <a:cs typeface="Arial" charset="0"/>
              </a:rPr>
              <a:t>                 Métiers de la médiation par des approches artistiques et culturelles Aix-Marseille 1</a:t>
            </a:r>
          </a:p>
          <a:p>
            <a:pPr eaLnBrk="1" hangingPunct="1">
              <a:spcBef>
                <a:spcPct val="50000"/>
              </a:spcBef>
            </a:pPr>
            <a:r>
              <a:rPr lang="fr-FR" altLang="fr-FR" sz="1700" dirty="0">
                <a:solidFill>
                  <a:srgbClr val="003399"/>
                </a:solidFill>
                <a:latin typeface="Georgia" panose="02040502050405020303" pitchFamily="18" charset="0"/>
                <a:cs typeface="Arial" charset="0"/>
              </a:rPr>
              <a:t/>
            </a:r>
            <a:br>
              <a:rPr lang="fr-FR" altLang="fr-FR" sz="1700" dirty="0">
                <a:solidFill>
                  <a:srgbClr val="003399"/>
                </a:solidFill>
                <a:latin typeface="Georgia" panose="02040502050405020303" pitchFamily="18" charset="0"/>
                <a:cs typeface="Arial" charset="0"/>
              </a:rPr>
            </a:br>
            <a:r>
              <a:rPr lang="fr-FR" altLang="fr-FR" sz="1700" b="1" dirty="0">
                <a:solidFill>
                  <a:srgbClr val="003399"/>
                </a:solidFill>
                <a:latin typeface="Georgia" panose="02040502050405020303" pitchFamily="18" charset="0"/>
                <a:cs typeface="Arial" charset="0"/>
              </a:rPr>
              <a:t>Master </a:t>
            </a:r>
            <a:r>
              <a:rPr lang="fr-FR" altLang="fr-FR" sz="1700" dirty="0">
                <a:solidFill>
                  <a:srgbClr val="003399"/>
                </a:solidFill>
                <a:latin typeface="Georgia" panose="02040502050405020303" pitchFamily="18" charset="0"/>
                <a:cs typeface="Arial" charset="0"/>
              </a:rPr>
              <a:t>Philosophie, spécialité Esthétique et Cultures visuelles - Lyon III</a:t>
            </a:r>
            <a:br>
              <a:rPr lang="fr-FR" altLang="fr-FR" sz="1700" dirty="0">
                <a:solidFill>
                  <a:srgbClr val="003399"/>
                </a:solidFill>
                <a:latin typeface="Georgia" panose="02040502050405020303" pitchFamily="18" charset="0"/>
                <a:cs typeface="Arial" charset="0"/>
              </a:rPr>
            </a:br>
            <a:endParaRPr lang="fr-FR" altLang="fr-FR" sz="1700" dirty="0">
              <a:solidFill>
                <a:srgbClr val="003399"/>
              </a:solidFill>
              <a:latin typeface="Georgia" panose="02040502050405020303" pitchFamily="18" charset="0"/>
              <a:cs typeface="Arial" charset="0"/>
            </a:endParaRPr>
          </a:p>
          <a:p>
            <a:pPr eaLnBrk="1" hangingPunct="1">
              <a:spcBef>
                <a:spcPct val="50000"/>
              </a:spcBef>
            </a:pPr>
            <a:r>
              <a:rPr lang="fr-FR" altLang="fr-FR" sz="1700" b="1" dirty="0">
                <a:solidFill>
                  <a:srgbClr val="003399"/>
                </a:solidFill>
                <a:latin typeface="Georgia" panose="02040502050405020303" pitchFamily="18" charset="0"/>
                <a:cs typeface="Arial" charset="0"/>
              </a:rPr>
              <a:t>Master </a:t>
            </a:r>
            <a:r>
              <a:rPr lang="fr-FR" altLang="fr-FR" sz="1700" dirty="0">
                <a:solidFill>
                  <a:srgbClr val="003399"/>
                </a:solidFill>
                <a:latin typeface="Georgia" panose="02040502050405020303" pitchFamily="18" charset="0"/>
                <a:cs typeface="Arial" charset="0"/>
              </a:rPr>
              <a:t>Arts, Lettres, Civilisation Diffusion de la culture (Grenoble)</a:t>
            </a:r>
          </a:p>
          <a:p>
            <a:pPr eaLnBrk="1" hangingPunct="1">
              <a:spcBef>
                <a:spcPct val="50000"/>
              </a:spcBef>
            </a:pPr>
            <a:r>
              <a:rPr lang="fr-FR" altLang="fr-FR" sz="1700" dirty="0">
                <a:solidFill>
                  <a:srgbClr val="003399"/>
                </a:solidFill>
                <a:latin typeface="Georgia" panose="02040502050405020303" pitchFamily="18" charset="0"/>
                <a:cs typeface="Arial" charset="0"/>
              </a:rPr>
              <a:t>                Conduite de projets culturels (Clermont-Ferrand)</a:t>
            </a:r>
            <a:endParaRPr lang="fr-FR" altLang="fr-FR" sz="1600" dirty="0">
              <a:solidFill>
                <a:srgbClr val="003399"/>
              </a:solidFill>
              <a:latin typeface="Georgia" panose="02040502050405020303" pitchFamily="18" charset="0"/>
              <a:cs typeface="Arial" charset="0"/>
            </a:endParaRPr>
          </a:p>
          <a:p>
            <a:pPr eaLnBrk="1" hangingPunct="1">
              <a:spcBef>
                <a:spcPct val="50000"/>
              </a:spcBef>
            </a:pPr>
            <a:r>
              <a:rPr lang="fr-FR" altLang="fr-FR" sz="1700" b="1" dirty="0">
                <a:solidFill>
                  <a:srgbClr val="003399"/>
                </a:solidFill>
                <a:latin typeface="Georgia" panose="02040502050405020303" pitchFamily="18" charset="0"/>
                <a:cs typeface="Arial" charset="0"/>
              </a:rPr>
              <a:t>Master </a:t>
            </a:r>
            <a:r>
              <a:rPr lang="fr-FR" altLang="fr-FR" sz="1700" dirty="0">
                <a:solidFill>
                  <a:srgbClr val="003399"/>
                </a:solidFill>
                <a:latin typeface="Georgia" panose="02040502050405020303" pitchFamily="18" charset="0"/>
                <a:cs typeface="Arial" charset="0"/>
              </a:rPr>
              <a:t>Information Communication</a:t>
            </a:r>
          </a:p>
          <a:p>
            <a:pPr eaLnBrk="1" hangingPunct="1"/>
            <a:r>
              <a:rPr lang="fr-FR" altLang="fr-FR" sz="1700" dirty="0">
                <a:solidFill>
                  <a:srgbClr val="003399"/>
                </a:solidFill>
                <a:latin typeface="Georgia" panose="02040502050405020303" pitchFamily="18" charset="0"/>
                <a:cs typeface="Arial" charset="0"/>
              </a:rPr>
              <a:t>                spécialité Dynamiques </a:t>
            </a:r>
            <a:r>
              <a:rPr lang="fr-FR" altLang="fr-FR" sz="1700" dirty="0" smtClean="0">
                <a:solidFill>
                  <a:srgbClr val="003399"/>
                </a:solidFill>
                <a:latin typeface="Georgia" panose="02040502050405020303" pitchFamily="18" charset="0"/>
                <a:cs typeface="Arial" charset="0"/>
              </a:rPr>
              <a:t>culturelles (</a:t>
            </a:r>
            <a:r>
              <a:rPr lang="fr-FR" altLang="fr-FR" sz="1700" dirty="0">
                <a:solidFill>
                  <a:srgbClr val="003399"/>
                </a:solidFill>
                <a:latin typeface="Georgia" panose="02040502050405020303" pitchFamily="18" charset="0"/>
                <a:cs typeface="Arial" charset="0"/>
              </a:rPr>
              <a:t>Paris 13 en </a:t>
            </a:r>
            <a:r>
              <a:rPr lang="fr-FR" altLang="fr-FR" sz="1700" dirty="0" smtClean="0">
                <a:solidFill>
                  <a:srgbClr val="003399"/>
                </a:solidFill>
                <a:latin typeface="Georgia" panose="02040502050405020303" pitchFamily="18" charset="0"/>
                <a:cs typeface="Arial" charset="0"/>
              </a:rPr>
              <a:t>apprentissage)</a:t>
            </a:r>
            <a:endParaRPr lang="fr-FR" altLang="fr-FR" sz="1700" dirty="0">
              <a:solidFill>
                <a:srgbClr val="003399"/>
              </a:solidFill>
              <a:latin typeface="Georgia" panose="02040502050405020303" pitchFamily="18" charset="0"/>
              <a:cs typeface="Arial" charset="0"/>
            </a:endParaRPr>
          </a:p>
          <a:p>
            <a:pPr eaLnBrk="1" hangingPunct="1">
              <a:spcBef>
                <a:spcPct val="50000"/>
              </a:spcBef>
            </a:pPr>
            <a:r>
              <a:rPr lang="fr-FR" altLang="fr-FR" sz="1700" b="1" dirty="0">
                <a:solidFill>
                  <a:srgbClr val="003399"/>
                </a:solidFill>
                <a:latin typeface="Georgia" panose="02040502050405020303" pitchFamily="18" charset="0"/>
                <a:cs typeface="Arial" charset="0"/>
              </a:rPr>
              <a:t>Master </a:t>
            </a:r>
            <a:r>
              <a:rPr lang="fr-FR" altLang="fr-FR" sz="1700" dirty="0">
                <a:solidFill>
                  <a:srgbClr val="003399"/>
                </a:solidFill>
                <a:latin typeface="Georgia" panose="02040502050405020303" pitchFamily="18" charset="0"/>
                <a:cs typeface="Arial" charset="0"/>
              </a:rPr>
              <a:t>Lettres</a:t>
            </a:r>
          </a:p>
          <a:p>
            <a:pPr eaLnBrk="1" hangingPunct="1">
              <a:spcBef>
                <a:spcPct val="50000"/>
              </a:spcBef>
            </a:pPr>
            <a:r>
              <a:rPr lang="fr-FR" altLang="fr-FR" sz="1700" dirty="0">
                <a:solidFill>
                  <a:srgbClr val="003399"/>
                </a:solidFill>
                <a:latin typeface="Georgia" panose="02040502050405020303" pitchFamily="18" charset="0"/>
                <a:cs typeface="Arial" charset="0"/>
              </a:rPr>
              <a:t>                spécialité Ingénierie de projets culturels et interculturels -Bordeaux 3</a:t>
            </a:r>
          </a:p>
        </p:txBody>
      </p:sp>
      <p:pic>
        <p:nvPicPr>
          <p:cNvPr id="6" name="Image 5"/>
          <p:cNvPicPr/>
          <p:nvPr/>
        </p:nvPicPr>
        <p:blipFill>
          <a:blip r:embed="rId3"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625105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oneTexte 3"/>
          <p:cNvSpPr txBox="1">
            <a:spLocks noChangeArrowheads="1"/>
          </p:cNvSpPr>
          <p:nvPr/>
        </p:nvSpPr>
        <p:spPr bwMode="auto">
          <a:xfrm>
            <a:off x="2711625" y="188621"/>
            <a:ext cx="6205051" cy="52320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Administration-Gestion</a:t>
            </a:r>
          </a:p>
        </p:txBody>
      </p:sp>
      <p:sp>
        <p:nvSpPr>
          <p:cNvPr id="17412" name="ZoneTexte 5"/>
          <p:cNvSpPr txBox="1">
            <a:spLocks noChangeArrowheads="1"/>
          </p:cNvSpPr>
          <p:nvPr/>
        </p:nvSpPr>
        <p:spPr bwMode="auto">
          <a:xfrm>
            <a:off x="5021942" y="1148264"/>
            <a:ext cx="5646059" cy="3400915"/>
          </a:xfrm>
          <a:prstGeom prst="rect">
            <a:avLst/>
          </a:prstGeom>
          <a:noFill/>
          <a:ln w="9525">
            <a:noFill/>
            <a:miter lim="800000"/>
            <a:headEnd/>
            <a:tailEnd/>
          </a:ln>
        </p:spPr>
        <p:txBody>
          <a:bodyPr wrap="square"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activités</a:t>
            </a:r>
          </a:p>
          <a:p>
            <a:pPr eaLnBrk="0" hangingPunct="0">
              <a:spcBef>
                <a:spcPts val="800"/>
              </a:spcBef>
              <a:buFontTx/>
              <a:buChar char="-"/>
              <a:defRPr/>
            </a:pPr>
            <a:r>
              <a:rPr lang="fr-FR" sz="2000" dirty="0">
                <a:latin typeface="Georgia" panose="02040502050405020303" pitchFamily="18" charset="0"/>
              </a:rPr>
              <a:t> </a:t>
            </a:r>
            <a:r>
              <a:rPr lang="fr-FR" sz="1400" i="1" dirty="0">
                <a:latin typeface="Georgia" panose="02040502050405020303" pitchFamily="18" charset="0"/>
              </a:rPr>
              <a:t>Participer à </a:t>
            </a:r>
            <a:r>
              <a:rPr lang="fr-FR" sz="1400" b="1" i="1" dirty="0">
                <a:latin typeface="Georgia" panose="02040502050405020303" pitchFamily="18" charset="0"/>
              </a:rPr>
              <a:t>la conception de la politique </a:t>
            </a:r>
            <a:r>
              <a:rPr lang="fr-FR" sz="1400" i="1" dirty="0">
                <a:latin typeface="Georgia" panose="02040502050405020303" pitchFamily="18" charset="0"/>
              </a:rPr>
              <a:t>de la structure </a:t>
            </a:r>
          </a:p>
          <a:p>
            <a:pPr eaLnBrk="0" hangingPunct="0">
              <a:spcBef>
                <a:spcPts val="800"/>
              </a:spcBef>
              <a:defRPr/>
            </a:pPr>
            <a:r>
              <a:rPr lang="fr-FR" sz="1400" i="1" dirty="0">
                <a:latin typeface="Georgia" panose="02040502050405020303" pitchFamily="18" charset="0"/>
              </a:rPr>
              <a:t>- </a:t>
            </a:r>
            <a:r>
              <a:rPr lang="fr-FR" sz="1400" b="1" i="1" dirty="0">
                <a:latin typeface="Georgia" panose="02040502050405020303" pitchFamily="18" charset="0"/>
              </a:rPr>
              <a:t>Piloter des projets </a:t>
            </a:r>
            <a:r>
              <a:rPr lang="fr-FR" sz="1400" i="1" dirty="0">
                <a:latin typeface="Georgia" panose="02040502050405020303" pitchFamily="18" charset="0"/>
              </a:rPr>
              <a:t>d’évolution de la structure</a:t>
            </a:r>
          </a:p>
          <a:p>
            <a:pPr eaLnBrk="0" hangingPunct="0">
              <a:spcBef>
                <a:spcPts val="800"/>
              </a:spcBef>
              <a:defRPr/>
            </a:pPr>
            <a:r>
              <a:rPr lang="fr-FR" sz="1400" i="1" dirty="0">
                <a:latin typeface="Georgia" panose="02040502050405020303" pitchFamily="18" charset="0"/>
              </a:rPr>
              <a:t>- </a:t>
            </a:r>
            <a:r>
              <a:rPr lang="fr-FR" sz="1400" b="1" i="1" dirty="0">
                <a:latin typeface="Georgia" panose="02040502050405020303" pitchFamily="18" charset="0"/>
              </a:rPr>
              <a:t>Représenter la direction </a:t>
            </a:r>
            <a:r>
              <a:rPr lang="fr-FR" sz="1400" i="1" dirty="0">
                <a:latin typeface="Georgia" panose="02040502050405020303" pitchFamily="18" charset="0"/>
              </a:rPr>
              <a:t>auprès des partenaires et tutelles</a:t>
            </a:r>
          </a:p>
          <a:p>
            <a:pPr eaLnBrk="0" hangingPunct="0">
              <a:spcBef>
                <a:spcPts val="800"/>
              </a:spcBef>
              <a:defRPr/>
            </a:pPr>
            <a:r>
              <a:rPr lang="fr-FR" sz="1400" b="1" i="1" dirty="0">
                <a:latin typeface="Georgia" panose="02040502050405020303" pitchFamily="18" charset="0"/>
              </a:rPr>
              <a:t>- Rédiger des documents</a:t>
            </a:r>
            <a:r>
              <a:rPr lang="fr-FR" sz="1400" i="1" dirty="0">
                <a:latin typeface="Georgia" panose="02040502050405020303" pitchFamily="18" charset="0"/>
              </a:rPr>
              <a:t> administratifs, des notes, des rapports</a:t>
            </a:r>
          </a:p>
          <a:p>
            <a:pPr eaLnBrk="0" hangingPunct="0">
              <a:spcBef>
                <a:spcPts val="800"/>
              </a:spcBef>
              <a:defRPr/>
            </a:pPr>
            <a:r>
              <a:rPr lang="fr-FR" sz="1400" i="1" dirty="0">
                <a:latin typeface="Georgia" panose="02040502050405020303" pitchFamily="18" charset="0"/>
              </a:rPr>
              <a:t>- Animer et développer des </a:t>
            </a:r>
            <a:r>
              <a:rPr lang="fr-FR" sz="1400" b="1" i="1" dirty="0">
                <a:latin typeface="Georgia" panose="02040502050405020303" pitchFamily="18" charset="0"/>
              </a:rPr>
              <a:t>partenariats</a:t>
            </a:r>
          </a:p>
          <a:p>
            <a:pPr eaLnBrk="0" hangingPunct="0">
              <a:spcBef>
                <a:spcPts val="800"/>
              </a:spcBef>
              <a:defRPr/>
            </a:pPr>
            <a:r>
              <a:rPr lang="fr-FR" sz="1400" i="1" dirty="0">
                <a:latin typeface="Georgia" panose="02040502050405020303" pitchFamily="18" charset="0"/>
              </a:rPr>
              <a:t>- </a:t>
            </a:r>
            <a:r>
              <a:rPr lang="fr-FR" sz="1400" b="1" i="1" dirty="0">
                <a:latin typeface="Georgia" panose="02040502050405020303" pitchFamily="18" charset="0"/>
              </a:rPr>
              <a:t>Animer et piloter des équipes</a:t>
            </a:r>
            <a:r>
              <a:rPr lang="fr-FR" sz="1400" i="1" dirty="0">
                <a:latin typeface="Georgia" panose="02040502050405020303" pitchFamily="18" charset="0"/>
              </a:rPr>
              <a:t>, gérer des conflits</a:t>
            </a:r>
          </a:p>
          <a:p>
            <a:pPr eaLnBrk="0" hangingPunct="0">
              <a:spcBef>
                <a:spcPts val="800"/>
              </a:spcBef>
              <a:buFontTx/>
              <a:buChar char="-"/>
              <a:defRPr/>
            </a:pPr>
            <a:r>
              <a:rPr lang="fr-FR" sz="1400" b="1" i="1" dirty="0">
                <a:latin typeface="Georgia" panose="02040502050405020303" pitchFamily="18" charset="0"/>
              </a:rPr>
              <a:t> Gérer et suivre</a:t>
            </a:r>
            <a:r>
              <a:rPr lang="fr-FR" sz="1400" i="1" dirty="0">
                <a:latin typeface="Georgia" panose="02040502050405020303" pitchFamily="18" charset="0"/>
              </a:rPr>
              <a:t>, évaluer des dossiers spécifiques</a:t>
            </a:r>
          </a:p>
          <a:p>
            <a:pPr eaLnBrk="0" hangingPunct="0">
              <a:spcBef>
                <a:spcPts val="800"/>
              </a:spcBef>
              <a:defRPr/>
            </a:pPr>
            <a:r>
              <a:rPr lang="fr-FR" sz="1400" i="1" dirty="0">
                <a:latin typeface="Georgia" panose="02040502050405020303" pitchFamily="18" charset="0"/>
              </a:rPr>
              <a:t>- Élaborer des choix, planifier les actions, estimer les besoins</a:t>
            </a:r>
          </a:p>
          <a:p>
            <a:pPr eaLnBrk="0" hangingPunct="0">
              <a:spcBef>
                <a:spcPts val="800"/>
              </a:spcBef>
              <a:defRPr/>
            </a:pPr>
            <a:r>
              <a:rPr lang="fr-FR" sz="1400" i="1" dirty="0">
                <a:latin typeface="Georgia" panose="02040502050405020303" pitchFamily="18" charset="0"/>
              </a:rPr>
              <a:t>- Expliquer et faire appliquer </a:t>
            </a:r>
            <a:r>
              <a:rPr lang="fr-FR" sz="1400" b="1" i="1" dirty="0">
                <a:latin typeface="Georgia" panose="02040502050405020303" pitchFamily="18" charset="0"/>
              </a:rPr>
              <a:t>les textes réglementaires</a:t>
            </a:r>
          </a:p>
        </p:txBody>
      </p:sp>
      <p:grpSp>
        <p:nvGrpSpPr>
          <p:cNvPr id="8" name="Groupe 7"/>
          <p:cNvGrpSpPr/>
          <p:nvPr/>
        </p:nvGrpSpPr>
        <p:grpSpPr>
          <a:xfrm>
            <a:off x="1631504" y="1128960"/>
            <a:ext cx="3559055" cy="5005812"/>
            <a:chOff x="107503" y="1128960"/>
            <a:chExt cx="3559055" cy="5005812"/>
          </a:xfrm>
        </p:grpSpPr>
        <p:sp>
          <p:nvSpPr>
            <p:cNvPr id="17411" name="ZoneTexte 4"/>
            <p:cNvSpPr txBox="1">
              <a:spLocks noChangeArrowheads="1"/>
            </p:cNvSpPr>
            <p:nvPr/>
          </p:nvSpPr>
          <p:spPr bwMode="auto">
            <a:xfrm>
              <a:off x="107503" y="1128960"/>
              <a:ext cx="3559055" cy="2569918"/>
            </a:xfrm>
            <a:prstGeom prst="rect">
              <a:avLst/>
            </a:prstGeom>
            <a:noFill/>
            <a:ln w="9525">
              <a:noFill/>
              <a:miter lim="800000"/>
              <a:headEnd/>
              <a:tailEnd/>
            </a:ln>
          </p:spPr>
          <p:txBody>
            <a:bodyPr wrap="square"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métiers</a:t>
              </a:r>
            </a:p>
            <a:p>
              <a:pPr eaLnBrk="0" hangingPunct="0">
                <a:spcAft>
                  <a:spcPts val="603"/>
                </a:spcAft>
                <a:defRPr/>
              </a:pPr>
              <a:endParaRPr lang="fr-FR" b="1" dirty="0">
                <a:solidFill>
                  <a:srgbClr val="CC6600"/>
                </a:solidFill>
                <a:effectLst>
                  <a:outerShdw blurRad="38100" dist="38100" dir="2700000" algn="tl">
                    <a:srgbClr val="000000"/>
                  </a:outerShdw>
                </a:effectLst>
                <a:latin typeface="Georgia" panose="02040502050405020303" pitchFamily="18" charset="0"/>
              </a:endParaRPr>
            </a:p>
            <a:p>
              <a:pPr eaLnBrk="0" hangingPunct="0">
                <a:spcAft>
                  <a:spcPts val="603"/>
                </a:spcAft>
                <a:defRPr/>
              </a:pPr>
              <a:r>
                <a:rPr lang="fr-FR" sz="1500" b="1" dirty="0">
                  <a:latin typeface="Georgia" panose="02040502050405020303" pitchFamily="18" charset="0"/>
                </a:rPr>
                <a:t>Administrateur culturel</a:t>
              </a:r>
            </a:p>
            <a:p>
              <a:pPr eaLnBrk="0" hangingPunct="0">
                <a:spcAft>
                  <a:spcPts val="603"/>
                </a:spcAft>
                <a:defRPr/>
              </a:pPr>
              <a:r>
                <a:rPr lang="fr-FR" sz="1500" b="1" dirty="0">
                  <a:latin typeface="Georgia" panose="02040502050405020303" pitchFamily="18" charset="0"/>
                </a:rPr>
                <a:t>Rédacteur</a:t>
              </a:r>
            </a:p>
            <a:p>
              <a:pPr eaLnBrk="0" hangingPunct="0">
                <a:spcAft>
                  <a:spcPts val="603"/>
                </a:spcAft>
                <a:defRPr/>
              </a:pPr>
              <a:r>
                <a:rPr lang="fr-FR" sz="1500" b="1" dirty="0">
                  <a:latin typeface="Georgia" panose="02040502050405020303" pitchFamily="18" charset="0"/>
                </a:rPr>
                <a:t>Secrétaire</a:t>
              </a:r>
            </a:p>
            <a:p>
              <a:pPr eaLnBrk="0" hangingPunct="0">
                <a:spcAft>
                  <a:spcPts val="603"/>
                </a:spcAft>
                <a:defRPr/>
              </a:pPr>
              <a:r>
                <a:rPr lang="fr-FR" sz="1500" b="1" dirty="0">
                  <a:latin typeface="Georgia" panose="02040502050405020303" pitchFamily="18" charset="0"/>
                </a:rPr>
                <a:t>Chargé de gestion administrative</a:t>
              </a:r>
            </a:p>
            <a:p>
              <a:pPr eaLnBrk="0" hangingPunct="0">
                <a:spcAft>
                  <a:spcPts val="603"/>
                </a:spcAft>
                <a:defRPr/>
              </a:pPr>
              <a:r>
                <a:rPr lang="fr-FR" sz="1500" b="1" dirty="0">
                  <a:latin typeface="Georgia" panose="02040502050405020303" pitchFamily="18" charset="0"/>
                </a:rPr>
                <a:t>Responsable administratif </a:t>
              </a:r>
            </a:p>
            <a:p>
              <a:pPr eaLnBrk="0" hangingPunct="0">
                <a:spcAft>
                  <a:spcPts val="603"/>
                </a:spcAft>
                <a:defRPr/>
              </a:pPr>
              <a:r>
                <a:rPr lang="fr-FR" sz="1500" b="1" dirty="0">
                  <a:latin typeface="Georgia" panose="02040502050405020303" pitchFamily="18" charset="0"/>
                </a:rPr>
                <a:t>Attaché…</a:t>
              </a:r>
            </a:p>
          </p:txBody>
        </p:sp>
        <p:sp>
          <p:nvSpPr>
            <p:cNvPr id="7" name="ZoneTexte 6"/>
            <p:cNvSpPr txBox="1"/>
            <p:nvPr/>
          </p:nvSpPr>
          <p:spPr>
            <a:xfrm>
              <a:off x="467544" y="4797152"/>
              <a:ext cx="3131712" cy="1337620"/>
            </a:xfrm>
            <a:prstGeom prst="rect">
              <a:avLst/>
            </a:prstGeom>
            <a:noFill/>
          </p:spPr>
          <p:txBody>
            <a:bodyPr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recruteurs</a:t>
              </a:r>
            </a:p>
            <a:p>
              <a:pPr eaLnBrk="0" hangingPunct="0">
                <a:defRPr/>
              </a:pPr>
              <a:r>
                <a:rPr lang="fr-FR" sz="1400" b="1" dirty="0">
                  <a:solidFill>
                    <a:srgbClr val="4A452A"/>
                  </a:solidFill>
                  <a:latin typeface="Georgia" panose="02040502050405020303" pitchFamily="18" charset="0"/>
                </a:rPr>
                <a:t>Organismes publics</a:t>
              </a:r>
            </a:p>
            <a:p>
              <a:pPr eaLnBrk="0" hangingPunct="0">
                <a:defRPr/>
              </a:pPr>
              <a:r>
                <a:rPr lang="fr-FR" sz="1400" b="1" dirty="0">
                  <a:solidFill>
                    <a:srgbClr val="4A452A"/>
                  </a:solidFill>
                  <a:latin typeface="Georgia" panose="02040502050405020303" pitchFamily="18" charset="0"/>
                </a:rPr>
                <a:t>Collectivités territoriales</a:t>
              </a:r>
              <a:br>
                <a:rPr lang="fr-FR" sz="1400" b="1" dirty="0">
                  <a:solidFill>
                    <a:srgbClr val="4A452A"/>
                  </a:solidFill>
                  <a:latin typeface="Georgia" panose="02040502050405020303" pitchFamily="18" charset="0"/>
                </a:rPr>
              </a:br>
              <a:r>
                <a:rPr lang="fr-FR" sz="1400" b="1" dirty="0">
                  <a:solidFill>
                    <a:srgbClr val="4A452A"/>
                  </a:solidFill>
                  <a:latin typeface="Georgia" panose="02040502050405020303" pitchFamily="18" charset="0"/>
                </a:rPr>
                <a:t>Entreprises privées</a:t>
              </a:r>
            </a:p>
            <a:p>
              <a:pPr eaLnBrk="0" hangingPunct="0">
                <a:defRPr/>
              </a:pPr>
              <a:r>
                <a:rPr lang="fr-FR" sz="1400" b="1" dirty="0">
                  <a:solidFill>
                    <a:srgbClr val="4A452A"/>
                  </a:solidFill>
                  <a:latin typeface="Georgia" panose="02040502050405020303" pitchFamily="18" charset="0"/>
                </a:rPr>
                <a:t>Associations</a:t>
              </a:r>
            </a:p>
          </p:txBody>
        </p:sp>
      </p:grpSp>
      <p:pic>
        <p:nvPicPr>
          <p:cNvPr id="9" name="Image 8"/>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1989728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4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oneTexte 3"/>
          <p:cNvSpPr txBox="1">
            <a:spLocks noChangeArrowheads="1"/>
          </p:cNvSpPr>
          <p:nvPr/>
        </p:nvSpPr>
        <p:spPr bwMode="auto">
          <a:xfrm>
            <a:off x="2783633" y="260649"/>
            <a:ext cx="6205051" cy="537063"/>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Administration-Gestion</a:t>
            </a:r>
          </a:p>
        </p:txBody>
      </p:sp>
      <p:sp>
        <p:nvSpPr>
          <p:cNvPr id="17414" name="Text Box 5"/>
          <p:cNvSpPr txBox="1">
            <a:spLocks noChangeArrowheads="1"/>
          </p:cNvSpPr>
          <p:nvPr/>
        </p:nvSpPr>
        <p:spPr bwMode="auto">
          <a:xfrm>
            <a:off x="4799857" y="1052737"/>
            <a:ext cx="2305005" cy="393079"/>
          </a:xfrm>
          <a:prstGeom prst="rect">
            <a:avLst/>
          </a:prstGeom>
          <a:noFill/>
          <a:ln w="12700" cap="sq">
            <a:noFill/>
            <a:miter lim="800000"/>
            <a:headEnd type="none" w="sm" len="sm"/>
            <a:tailEnd type="none" w="sm" len="sm"/>
          </a:ln>
        </p:spPr>
        <p:txBody>
          <a:bodyPr lIns="72253" tIns="36127" rIns="72253" bIns="36127">
            <a:spAutoFit/>
          </a:bodyPr>
          <a:lstStyle/>
          <a:p>
            <a:pPr eaLnBrk="0" hangingPunct="0">
              <a:spcBef>
                <a:spcPct val="50000"/>
              </a:spcBef>
              <a:defRPr/>
            </a:pPr>
            <a:r>
              <a:rPr lang="fr-FR" sz="2000" b="1" dirty="0">
                <a:solidFill>
                  <a:srgbClr val="174083"/>
                </a:solidFill>
                <a:effectLst>
                  <a:outerShdw blurRad="38100" dist="38100" dir="2700000" algn="tl">
                    <a:srgbClr val="C0C0C0"/>
                  </a:outerShdw>
                </a:effectLst>
                <a:latin typeface="Georgia" panose="02040502050405020303" pitchFamily="18" charset="0"/>
                <a:cs typeface="Arial" charset="0"/>
              </a:rPr>
              <a:t>Des parcours</a:t>
            </a:r>
          </a:p>
        </p:txBody>
      </p:sp>
      <p:sp>
        <p:nvSpPr>
          <p:cNvPr id="17415" name="Text Box 7"/>
          <p:cNvSpPr txBox="1">
            <a:spLocks noChangeArrowheads="1"/>
          </p:cNvSpPr>
          <p:nvPr/>
        </p:nvSpPr>
        <p:spPr bwMode="auto">
          <a:xfrm>
            <a:off x="1866086" y="2076263"/>
            <a:ext cx="8801914" cy="3950944"/>
          </a:xfrm>
          <a:prstGeom prst="rect">
            <a:avLst/>
          </a:prstGeom>
          <a:noFill/>
          <a:ln w="12700" cap="sq">
            <a:noFill/>
            <a:miter lim="800000"/>
            <a:headEnd type="none" w="sm" len="sm"/>
            <a:tailEnd type="none" w="sm" len="sm"/>
          </a:ln>
        </p:spPr>
        <p:txBody>
          <a:bodyPr lIns="72253" tIns="36127" rIns="72253" bIns="36127">
            <a:spAutoFit/>
          </a:bodyPr>
          <a:lstStyle/>
          <a:p>
            <a:pPr eaLnBrk="0" hangingPunct="0">
              <a:spcBef>
                <a:spcPct val="50000"/>
              </a:spcBef>
              <a:buFontTx/>
              <a:buChar char="-"/>
              <a:defRPr/>
            </a:pPr>
            <a:r>
              <a:rPr lang="fr-FR" sz="1600" dirty="0">
                <a:solidFill>
                  <a:srgbClr val="174083"/>
                </a:solidFill>
                <a:effectLst>
                  <a:outerShdw blurRad="38100" dist="38100" dir="2700000" algn="tl">
                    <a:srgbClr val="000000"/>
                  </a:outerShdw>
                </a:effectLst>
                <a:latin typeface="Georgia" panose="02040502050405020303" pitchFamily="18" charset="0"/>
                <a:cs typeface="Arial" charset="0"/>
              </a:rPr>
              <a:t> </a:t>
            </a:r>
            <a:r>
              <a:rPr lang="fr-FR" b="1" dirty="0">
                <a:solidFill>
                  <a:srgbClr val="174083"/>
                </a:solidFill>
                <a:latin typeface="Georgia" panose="02040502050405020303" pitchFamily="18" charset="0"/>
                <a:cs typeface="Arial" charset="0"/>
              </a:rPr>
              <a:t>Licence </a:t>
            </a:r>
            <a:r>
              <a:rPr lang="fr-FR" dirty="0">
                <a:solidFill>
                  <a:srgbClr val="174083"/>
                </a:solidFill>
                <a:latin typeface="Georgia" panose="02040502050405020303" pitchFamily="18" charset="0"/>
                <a:cs typeface="Arial" charset="0"/>
              </a:rPr>
              <a:t>d’Administration Publique (LAP) de l’IEP de Toulouse</a:t>
            </a:r>
            <a:r>
              <a:rPr lang="fr-FR" b="1" dirty="0">
                <a:solidFill>
                  <a:srgbClr val="174083"/>
                </a:solidFill>
                <a:latin typeface="Georgia" panose="02040502050405020303" pitchFamily="18" charset="0"/>
                <a:cs typeface="Arial" charset="0"/>
              </a:rPr>
              <a:t/>
            </a:r>
            <a:br>
              <a:rPr lang="fr-FR" b="1" dirty="0">
                <a:solidFill>
                  <a:srgbClr val="174083"/>
                </a:solidFill>
                <a:latin typeface="Georgia" panose="02040502050405020303" pitchFamily="18" charset="0"/>
                <a:cs typeface="Arial" charset="0"/>
              </a:rPr>
            </a:br>
            <a:endParaRPr lang="fr-FR" b="1" dirty="0">
              <a:solidFill>
                <a:srgbClr val="174083"/>
              </a:solidFill>
              <a:latin typeface="Georgia" panose="02040502050405020303" pitchFamily="18" charset="0"/>
              <a:cs typeface="Arial" charset="0"/>
            </a:endParaRPr>
          </a:p>
          <a:p>
            <a:pPr eaLnBrk="0" hangingPunct="0">
              <a:spcBef>
                <a:spcPct val="50000"/>
              </a:spcBef>
              <a:buFontTx/>
              <a:buChar char="-"/>
              <a:defRPr/>
            </a:pPr>
            <a:r>
              <a:rPr lang="fr-FR" b="1" dirty="0">
                <a:solidFill>
                  <a:srgbClr val="174083"/>
                </a:solidFill>
                <a:latin typeface="Georgia" panose="02040502050405020303" pitchFamily="18" charset="0"/>
                <a:cs typeface="Arial" charset="0"/>
              </a:rPr>
              <a:t> Master  - </a:t>
            </a:r>
            <a:r>
              <a:rPr lang="fr-FR" dirty="0">
                <a:solidFill>
                  <a:srgbClr val="174083"/>
                </a:solidFill>
                <a:latin typeface="Georgia" panose="02040502050405020303" pitchFamily="18" charset="0"/>
                <a:cs typeface="Arial" charset="0"/>
              </a:rPr>
              <a:t>Humanités classiques et humanités numériques (Nanterre)</a:t>
            </a:r>
          </a:p>
          <a:p>
            <a:pPr eaLnBrk="0" hangingPunct="0">
              <a:spcBef>
                <a:spcPct val="50000"/>
              </a:spcBef>
              <a:defRPr/>
            </a:pPr>
            <a:r>
              <a:rPr lang="fr-FR" b="1" dirty="0">
                <a:solidFill>
                  <a:srgbClr val="174083"/>
                </a:solidFill>
                <a:latin typeface="Georgia" panose="02040502050405020303" pitchFamily="18" charset="0"/>
                <a:cs typeface="Arial" charset="0"/>
              </a:rPr>
              <a:t>                   - </a:t>
            </a:r>
            <a:r>
              <a:rPr lang="fr-FR" dirty="0">
                <a:solidFill>
                  <a:srgbClr val="174083"/>
                </a:solidFill>
                <a:latin typeface="Georgia" panose="02040502050405020303" pitchFamily="18" charset="0"/>
                <a:cs typeface="Arial" charset="0"/>
              </a:rPr>
              <a:t>Humanités et Management marketing interculturel (Nanterre</a:t>
            </a:r>
            <a:r>
              <a:rPr lang="fr-FR" dirty="0" smtClean="0">
                <a:solidFill>
                  <a:srgbClr val="174083"/>
                </a:solidFill>
                <a:latin typeface="Georgia" panose="02040502050405020303" pitchFamily="18" charset="0"/>
                <a:cs typeface="Arial" charset="0"/>
              </a:rPr>
              <a:t>)</a:t>
            </a:r>
          </a:p>
          <a:p>
            <a:pPr eaLnBrk="0" hangingPunct="0">
              <a:spcBef>
                <a:spcPct val="50000"/>
              </a:spcBef>
              <a:defRPr/>
            </a:pPr>
            <a:r>
              <a:rPr lang="fr-FR" dirty="0">
                <a:solidFill>
                  <a:srgbClr val="174083"/>
                </a:solidFill>
                <a:latin typeface="Georgia" panose="02040502050405020303" pitchFamily="18" charset="0"/>
                <a:cs typeface="Arial" charset="0"/>
              </a:rPr>
              <a:t> </a:t>
            </a:r>
            <a:r>
              <a:rPr lang="fr-FR" dirty="0" smtClean="0">
                <a:solidFill>
                  <a:srgbClr val="174083"/>
                </a:solidFill>
                <a:latin typeface="Georgia" panose="02040502050405020303" pitchFamily="18" charset="0"/>
                <a:cs typeface="Arial" charset="0"/>
              </a:rPr>
              <a:t>                   - Administration des institutions culturelles (Aix-</a:t>
            </a:r>
            <a:r>
              <a:rPr lang="fr-FR" dirty="0" err="1" smtClean="0">
                <a:solidFill>
                  <a:srgbClr val="174083"/>
                </a:solidFill>
                <a:latin typeface="Georgia" panose="02040502050405020303" pitchFamily="18" charset="0"/>
                <a:cs typeface="Arial" charset="0"/>
              </a:rPr>
              <a:t>marseille</a:t>
            </a:r>
            <a:r>
              <a:rPr lang="fr-FR" dirty="0" smtClean="0">
                <a:solidFill>
                  <a:srgbClr val="174083"/>
                </a:solidFill>
                <a:latin typeface="Georgia" panose="02040502050405020303" pitchFamily="18" charset="0"/>
                <a:cs typeface="Arial" charset="0"/>
              </a:rPr>
              <a:t>)</a:t>
            </a:r>
          </a:p>
          <a:p>
            <a:pPr eaLnBrk="0" hangingPunct="0">
              <a:spcBef>
                <a:spcPct val="50000"/>
              </a:spcBef>
              <a:defRPr/>
            </a:pPr>
            <a:r>
              <a:rPr lang="fr-FR" dirty="0">
                <a:solidFill>
                  <a:srgbClr val="174083"/>
                </a:solidFill>
                <a:latin typeface="Georgia" panose="02040502050405020303" pitchFamily="18" charset="0"/>
                <a:cs typeface="Arial" charset="0"/>
              </a:rPr>
              <a:t> </a:t>
            </a:r>
            <a:r>
              <a:rPr lang="fr-FR" dirty="0" smtClean="0">
                <a:solidFill>
                  <a:srgbClr val="174083"/>
                </a:solidFill>
                <a:latin typeface="Georgia" panose="02040502050405020303" pitchFamily="18" charset="0"/>
                <a:cs typeface="Arial" charset="0"/>
              </a:rPr>
              <a:t>                   - Lettres Culture Entreprise (Lyon 3 Jean Moulin)</a:t>
            </a:r>
            <a:endParaRPr lang="fr-FR" dirty="0">
              <a:solidFill>
                <a:srgbClr val="174083"/>
              </a:solidFill>
              <a:latin typeface="Georgia" panose="02040502050405020303" pitchFamily="18" charset="0"/>
              <a:cs typeface="Arial" charset="0"/>
            </a:endParaRPr>
          </a:p>
          <a:p>
            <a:pPr eaLnBrk="0" hangingPunct="0">
              <a:spcBef>
                <a:spcPct val="50000"/>
              </a:spcBef>
              <a:defRPr/>
            </a:pPr>
            <a:r>
              <a:rPr lang="fr-FR" dirty="0">
                <a:solidFill>
                  <a:srgbClr val="174083"/>
                </a:solidFill>
                <a:latin typeface="Georgia" panose="02040502050405020303" pitchFamily="18" charset="0"/>
                <a:cs typeface="Arial" charset="0"/>
              </a:rPr>
              <a:t> </a:t>
            </a:r>
          </a:p>
          <a:p>
            <a:pPr eaLnBrk="0" hangingPunct="0">
              <a:spcBef>
                <a:spcPct val="50000"/>
              </a:spcBef>
              <a:defRPr/>
            </a:pPr>
            <a:r>
              <a:rPr lang="fr-FR" b="1" dirty="0">
                <a:solidFill>
                  <a:srgbClr val="174083"/>
                </a:solidFill>
                <a:latin typeface="Georgia" panose="02040502050405020303" pitchFamily="18" charset="0"/>
                <a:cs typeface="Arial" charset="0"/>
              </a:rPr>
              <a:t>Préparations aux concours </a:t>
            </a:r>
          </a:p>
          <a:p>
            <a:pPr eaLnBrk="0" hangingPunct="0">
              <a:spcBef>
                <a:spcPct val="50000"/>
              </a:spcBef>
              <a:defRPr/>
            </a:pPr>
            <a:r>
              <a:rPr lang="fr-FR" b="1" dirty="0">
                <a:solidFill>
                  <a:srgbClr val="174083"/>
                </a:solidFill>
                <a:latin typeface="Georgia" panose="02040502050405020303" pitchFamily="18" charset="0"/>
                <a:cs typeface="Arial" charset="0"/>
              </a:rPr>
              <a:t>       Centre de Préparation à l’Administration Générale  </a:t>
            </a:r>
            <a:r>
              <a:rPr lang="fr-FR" b="1" dirty="0" err="1">
                <a:solidFill>
                  <a:srgbClr val="174083"/>
                </a:solidFill>
                <a:latin typeface="Georgia" panose="02040502050405020303" pitchFamily="18" charset="0"/>
                <a:cs typeface="Arial" charset="0"/>
              </a:rPr>
              <a:t>CPAG</a:t>
            </a:r>
            <a:endParaRPr lang="fr-FR" b="1" dirty="0">
              <a:solidFill>
                <a:srgbClr val="174083"/>
              </a:solidFill>
              <a:latin typeface="Georgia" panose="02040502050405020303" pitchFamily="18" charset="0"/>
              <a:cs typeface="Arial" charset="0"/>
            </a:endParaRPr>
          </a:p>
          <a:p>
            <a:pPr eaLnBrk="0" hangingPunct="0">
              <a:spcBef>
                <a:spcPct val="50000"/>
              </a:spcBef>
              <a:defRPr/>
            </a:pPr>
            <a:r>
              <a:rPr lang="fr-FR" b="1" dirty="0">
                <a:solidFill>
                  <a:srgbClr val="174083"/>
                </a:solidFill>
                <a:latin typeface="Georgia" panose="02040502050405020303" pitchFamily="18" charset="0"/>
                <a:cs typeface="Arial" charset="0"/>
              </a:rPr>
              <a:t>       CNED…</a:t>
            </a:r>
          </a:p>
        </p:txBody>
      </p:sp>
      <p:pic>
        <p:nvPicPr>
          <p:cNvPr id="6" name="Image 5"/>
          <p:cNvPicPr/>
          <p:nvPr/>
        </p:nvPicPr>
        <p:blipFill>
          <a:blip r:embed="rId2" cstate="print">
            <a:extLst>
              <a:ext uri="{28A0092B-C50C-407E-A947-70E740481C1C}">
                <a14:useLocalDpi xmlns:a14="http://schemas.microsoft.com/office/drawing/2010/main" val="0"/>
              </a:ext>
            </a:extLst>
          </a:blip>
          <a:stretch>
            <a:fillRect/>
          </a:stretch>
        </p:blipFill>
        <p:spPr>
          <a:xfrm>
            <a:off x="8328248" y="5949280"/>
            <a:ext cx="2088232" cy="410486"/>
          </a:xfrm>
          <a:prstGeom prst="rect">
            <a:avLst/>
          </a:prstGeom>
        </p:spPr>
      </p:pic>
    </p:spTree>
    <p:extLst>
      <p:ext uri="{BB962C8B-B14F-4D97-AF65-F5344CB8AC3E}">
        <p14:creationId xmlns:p14="http://schemas.microsoft.com/office/powerpoint/2010/main" val="1387228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idx="4294967295"/>
          </p:nvPr>
        </p:nvSpPr>
        <p:spPr>
          <a:xfrm>
            <a:off x="2470167" y="692569"/>
            <a:ext cx="7535383" cy="1091405"/>
          </a:xfrm>
        </p:spPr>
        <p:txBody>
          <a:bodyPr vert="horz" lIns="80147" tIns="40074" rIns="80147" bIns="40074" rtlCol="0" anchor="ctr">
            <a:normAutofit/>
          </a:bodyPr>
          <a:lstStyle/>
          <a:p>
            <a:pPr algn="ctr" eaLnBrk="1" hangingPunct="1">
              <a:defRPr/>
            </a:pPr>
            <a:r>
              <a:rPr lang="fr-FR" altLang="fr-FR" sz="2800" b="1" dirty="0">
                <a:solidFill>
                  <a:srgbClr val="C00000"/>
                </a:solidFill>
                <a:latin typeface="Georgia" panose="02040502050405020303" pitchFamily="18" charset="0"/>
              </a:rPr>
              <a:t>D’AUTRES MÉTIERS OU SECTEURS</a:t>
            </a:r>
            <a:endParaRPr lang="fr-FR" altLang="fr-FR" sz="2800" dirty="0">
              <a:solidFill>
                <a:srgbClr val="C00000"/>
              </a:solidFill>
              <a:latin typeface="Georgia" panose="02040502050405020303" pitchFamily="18" charset="0"/>
            </a:endParaRPr>
          </a:p>
        </p:txBody>
      </p:sp>
      <p:sp>
        <p:nvSpPr>
          <p:cNvPr id="21507" name="ZoneTexte 14"/>
          <p:cNvSpPr txBox="1">
            <a:spLocks noChangeArrowheads="1"/>
          </p:cNvSpPr>
          <p:nvPr/>
        </p:nvSpPr>
        <p:spPr bwMode="auto">
          <a:xfrm>
            <a:off x="1847528" y="1916832"/>
            <a:ext cx="8237202" cy="3928124"/>
          </a:xfrm>
          <a:prstGeom prst="rect">
            <a:avLst/>
          </a:prstGeom>
          <a:noFill/>
          <a:ln w="9525">
            <a:noFill/>
            <a:miter lim="800000"/>
            <a:headEnd/>
            <a:tailEnd/>
          </a:ln>
        </p:spPr>
        <p:txBody>
          <a:bodyPr lIns="80133" tIns="40067" rIns="80133" bIns="40067">
            <a:spAutoFit/>
          </a:bodyPr>
          <a:lstStyle/>
          <a:p>
            <a:pPr algn="ctr"/>
            <a:r>
              <a:rPr lang="fr-FR" altLang="fr-FR" sz="2500" dirty="0">
                <a:latin typeface="Georgia" panose="02040502050405020303" pitchFamily="18" charset="0"/>
              </a:rPr>
              <a:t>Des compétences fondamentales</a:t>
            </a:r>
            <a:br>
              <a:rPr lang="fr-FR" altLang="fr-FR" sz="2500" dirty="0">
                <a:latin typeface="Georgia" panose="02040502050405020303" pitchFamily="18" charset="0"/>
              </a:rPr>
            </a:br>
            <a:endParaRPr lang="fr-FR" altLang="fr-FR" sz="2500" dirty="0">
              <a:latin typeface="Georgia" panose="02040502050405020303" pitchFamily="18" charset="0"/>
            </a:endParaRPr>
          </a:p>
          <a:p>
            <a:pPr algn="ctr"/>
            <a:r>
              <a:rPr lang="fr-FR" altLang="fr-FR" sz="2500" dirty="0">
                <a:latin typeface="Georgia" panose="02040502050405020303" pitchFamily="18" charset="0"/>
              </a:rPr>
              <a:t>à réinvestir dans tous les champs professionnels</a:t>
            </a:r>
          </a:p>
          <a:p>
            <a:pPr algn="ctr"/>
            <a:r>
              <a:rPr lang="fr-FR" altLang="fr-FR" sz="2500" dirty="0">
                <a:latin typeface="Georgia" panose="02040502050405020303" pitchFamily="18" charset="0"/>
              </a:rPr>
              <a:t/>
            </a:r>
            <a:br>
              <a:rPr lang="fr-FR" altLang="fr-FR" sz="2500" dirty="0">
                <a:latin typeface="Georgia" panose="02040502050405020303" pitchFamily="18" charset="0"/>
              </a:rPr>
            </a:br>
            <a:r>
              <a:rPr lang="fr-FR" altLang="fr-FR" sz="2500" dirty="0">
                <a:latin typeface="Georgia" panose="02040502050405020303" pitchFamily="18" charset="0"/>
              </a:rPr>
              <a:t>sous réserve d’acquérir des savoirs techniques</a:t>
            </a:r>
          </a:p>
          <a:p>
            <a:pPr algn="ctr"/>
            <a:endParaRPr lang="fr-FR" altLang="fr-FR" sz="2500" dirty="0">
              <a:latin typeface="Georgia" panose="02040502050405020303" pitchFamily="18" charset="0"/>
            </a:endParaRPr>
          </a:p>
          <a:p>
            <a:pPr algn="ctr"/>
            <a:r>
              <a:rPr lang="fr-FR" altLang="fr-FR" sz="2500" dirty="0">
                <a:latin typeface="Georgia" panose="02040502050405020303" pitchFamily="18" charset="0"/>
              </a:rPr>
              <a:t> mais aussi</a:t>
            </a:r>
            <a:br>
              <a:rPr lang="fr-FR" altLang="fr-FR" sz="2500" dirty="0">
                <a:latin typeface="Georgia" panose="02040502050405020303" pitchFamily="18" charset="0"/>
              </a:rPr>
            </a:br>
            <a:endParaRPr lang="fr-FR" altLang="fr-FR" sz="2500" dirty="0">
              <a:latin typeface="Georgia" panose="02040502050405020303" pitchFamily="18" charset="0"/>
            </a:endParaRPr>
          </a:p>
          <a:p>
            <a:pPr algn="ctr"/>
            <a:r>
              <a:rPr lang="fr-FR" altLang="fr-FR" sz="2500" dirty="0">
                <a:latin typeface="Georgia" panose="02040502050405020303" pitchFamily="18" charset="0"/>
              </a:rPr>
              <a:t> une culture du secteur, de l’entreprise, du contexte …</a:t>
            </a:r>
          </a:p>
          <a:p>
            <a:endParaRPr lang="fr-FR" altLang="fr-FR" sz="2500" dirty="0">
              <a:solidFill>
                <a:schemeClr val="bg2"/>
              </a:solidFill>
              <a:effectLst>
                <a:outerShdw blurRad="38100" dist="38100" dir="2700000" algn="tl">
                  <a:srgbClr val="000000"/>
                </a:outerShdw>
              </a:effectLst>
              <a:latin typeface="Georgia" panose="02040502050405020303" pitchFamily="18" charset="0"/>
            </a:endParaRPr>
          </a:p>
        </p:txBody>
      </p:sp>
      <p:pic>
        <p:nvPicPr>
          <p:cNvPr id="5" name="Image 4"/>
          <p:cNvPicPr/>
          <p:nvPr/>
        </p:nvPicPr>
        <p:blipFill>
          <a:blip r:embed="rId3"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319817267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61314" y="427432"/>
            <a:ext cx="8074646" cy="830997"/>
          </a:xfrm>
          <a:prstGeom prst="rect">
            <a:avLst/>
          </a:prstGeom>
          <a:noFill/>
        </p:spPr>
        <p:txBody>
          <a:bodyPr wrap="none" rtlCol="0">
            <a:spAutoFit/>
          </a:bodyPr>
          <a:lstStyle/>
          <a:p>
            <a:pPr algn="ctr"/>
            <a:r>
              <a:rPr lang="fr-FR" sz="2400" b="1" dirty="0" smtClean="0">
                <a:solidFill>
                  <a:srgbClr val="C00000"/>
                </a:solidFill>
                <a:latin typeface="Georgia" panose="02040502050405020303" pitchFamily="18" charset="0"/>
              </a:rPr>
              <a:t>Quelques exemples de parcours de professionnels</a:t>
            </a:r>
          </a:p>
          <a:p>
            <a:pPr algn="ctr"/>
            <a:r>
              <a:rPr lang="fr-FR" sz="2400" b="1" dirty="0" smtClean="0">
                <a:solidFill>
                  <a:srgbClr val="C00000"/>
                </a:solidFill>
                <a:latin typeface="Georgia" panose="02040502050405020303" pitchFamily="18" charset="0"/>
              </a:rPr>
              <a:t> diplômés de Lettres Classiques</a:t>
            </a:r>
            <a:endParaRPr lang="fr-FR" sz="2400" b="1" dirty="0">
              <a:solidFill>
                <a:srgbClr val="C00000"/>
              </a:solidFill>
              <a:latin typeface="Georgia" panose="02040502050405020303" pitchFamily="18" charset="0"/>
            </a:endParaRPr>
          </a:p>
        </p:txBody>
      </p:sp>
      <p:sp>
        <p:nvSpPr>
          <p:cNvPr id="5" name="ZoneTexte 4"/>
          <p:cNvSpPr txBox="1"/>
          <p:nvPr/>
        </p:nvSpPr>
        <p:spPr>
          <a:xfrm>
            <a:off x="2065629" y="1601926"/>
            <a:ext cx="9629559" cy="1231106"/>
          </a:xfrm>
          <a:prstGeom prst="rect">
            <a:avLst/>
          </a:prstGeom>
          <a:noFill/>
        </p:spPr>
        <p:txBody>
          <a:bodyPr wrap="none" rtlCol="0">
            <a:spAutoFit/>
          </a:bodyPr>
          <a:lstStyle/>
          <a:p>
            <a:r>
              <a:rPr lang="fr-FR" dirty="0" smtClean="0">
                <a:latin typeface="Georgia" panose="02040502050405020303" pitchFamily="18" charset="0"/>
                <a:cs typeface="Times New Roman" panose="02020603050405020304" pitchFamily="18" charset="0"/>
              </a:rPr>
              <a:t>R… Maîtrise Lettres Classiques UTM  et réussite CAPES 2003</a:t>
            </a:r>
          </a:p>
          <a:p>
            <a:r>
              <a:rPr lang="fr-FR" dirty="0">
                <a:latin typeface="Georgia" panose="02040502050405020303" pitchFamily="18" charset="0"/>
              </a:rPr>
              <a:t> </a:t>
            </a:r>
            <a:r>
              <a:rPr lang="fr-FR" dirty="0" smtClean="0">
                <a:latin typeface="Georgia" panose="02040502050405020303" pitchFamily="18" charset="0"/>
              </a:rPr>
              <a:t>       DUT Métiers du livre 2010 Saint-Cloud</a:t>
            </a:r>
          </a:p>
          <a:p>
            <a:r>
              <a:rPr lang="fr-FR" dirty="0">
                <a:latin typeface="Georgia" panose="02040502050405020303" pitchFamily="18" charset="0"/>
              </a:rPr>
              <a:t> </a:t>
            </a:r>
            <a:r>
              <a:rPr lang="fr-FR" dirty="0" smtClean="0">
                <a:latin typeface="Georgia" panose="02040502050405020303" pitchFamily="18" charset="0"/>
              </a:rPr>
              <a:t>       Expériences de bibliothécaire/documentaliste puis de responsable d’établissements</a:t>
            </a:r>
          </a:p>
          <a:p>
            <a:r>
              <a:rPr lang="fr-FR" dirty="0">
                <a:latin typeface="Georgia" panose="02040502050405020303" pitchFamily="18" charset="0"/>
              </a:rPr>
              <a:t> </a:t>
            </a:r>
            <a:r>
              <a:rPr lang="fr-FR" dirty="0" smtClean="0">
                <a:latin typeface="Georgia" panose="02040502050405020303" pitchFamily="18" charset="0"/>
              </a:rPr>
              <a:t>      </a:t>
            </a:r>
            <a:r>
              <a:rPr lang="fr-FR" dirty="0" smtClean="0">
                <a:solidFill>
                  <a:srgbClr val="C00000"/>
                </a:solidFill>
                <a:latin typeface="Georgia" panose="02040502050405020303" pitchFamily="18" charset="0"/>
              </a:rPr>
              <a:t> Aujourd’hui</a:t>
            </a:r>
            <a:r>
              <a:rPr lang="fr-FR" dirty="0" smtClean="0">
                <a:latin typeface="Georgia" panose="02040502050405020303" pitchFamily="18" charset="0"/>
              </a:rPr>
              <a:t>: Bibliothécaire responsable d’un service des collections, dans une université</a:t>
            </a:r>
            <a:endParaRPr lang="fr-FR" dirty="0" smtClean="0">
              <a:latin typeface="Georgia" panose="02040502050405020303" pitchFamily="18" charset="0"/>
            </a:endParaRPr>
          </a:p>
        </p:txBody>
      </p:sp>
      <p:sp>
        <p:nvSpPr>
          <p:cNvPr id="2" name="Rectangle 1"/>
          <p:cNvSpPr/>
          <p:nvPr/>
        </p:nvSpPr>
        <p:spPr>
          <a:xfrm>
            <a:off x="2065628" y="5428092"/>
            <a:ext cx="7462835" cy="1200329"/>
          </a:xfrm>
          <a:prstGeom prst="rect">
            <a:avLst/>
          </a:prstGeom>
        </p:spPr>
        <p:txBody>
          <a:bodyPr wrap="square">
            <a:spAutoFit/>
          </a:bodyPr>
          <a:lstStyle/>
          <a:p>
            <a:r>
              <a:rPr lang="fr-FR" dirty="0"/>
              <a:t> </a:t>
            </a:r>
            <a:r>
              <a:rPr lang="fr-FR" dirty="0" smtClean="0">
                <a:latin typeface="Georgia" panose="02040502050405020303" pitchFamily="18" charset="0"/>
              </a:rPr>
              <a:t>I… Master Lettres Classiques 2010 UTM</a:t>
            </a:r>
          </a:p>
          <a:p>
            <a:r>
              <a:rPr lang="fr-FR" dirty="0">
                <a:latin typeface="Georgia" panose="02040502050405020303" pitchFamily="18" charset="0"/>
              </a:rPr>
              <a:t> </a:t>
            </a:r>
            <a:r>
              <a:rPr lang="fr-FR" dirty="0" smtClean="0">
                <a:latin typeface="Georgia" panose="02040502050405020303" pitchFamily="18" charset="0"/>
              </a:rPr>
              <a:t>     Doctorat Lettres Classiques 2015 UT2J</a:t>
            </a:r>
          </a:p>
          <a:p>
            <a:r>
              <a:rPr lang="fr-FR" dirty="0">
                <a:latin typeface="Georgia" panose="02040502050405020303" pitchFamily="18" charset="0"/>
              </a:rPr>
              <a:t> </a:t>
            </a:r>
            <a:r>
              <a:rPr lang="fr-FR" dirty="0" smtClean="0">
                <a:latin typeface="Georgia" panose="02040502050405020303" pitchFamily="18" charset="0"/>
              </a:rPr>
              <a:t>     Préparation Agrégation LC 2017-2018  </a:t>
            </a:r>
          </a:p>
          <a:p>
            <a:r>
              <a:rPr lang="fr-FR" dirty="0">
                <a:latin typeface="Georgia" panose="02040502050405020303" pitchFamily="18" charset="0"/>
              </a:rPr>
              <a:t> </a:t>
            </a:r>
            <a:r>
              <a:rPr lang="fr-FR" dirty="0" smtClean="0">
                <a:latin typeface="Georgia" panose="02040502050405020303" pitchFamily="18" charset="0"/>
              </a:rPr>
              <a:t>    </a:t>
            </a:r>
            <a:r>
              <a:rPr lang="fr-FR" dirty="0" smtClean="0">
                <a:solidFill>
                  <a:srgbClr val="C00000"/>
                </a:solidFill>
                <a:latin typeface="Georgia" panose="02040502050405020303" pitchFamily="18" charset="0"/>
              </a:rPr>
              <a:t> Aujourd’hui </a:t>
            </a:r>
            <a:r>
              <a:rPr lang="fr-FR" dirty="0" smtClean="0">
                <a:latin typeface="Georgia" panose="02040502050405020303" pitchFamily="18" charset="0"/>
              </a:rPr>
              <a:t>Formatrice dans un organisme de formation continue           </a:t>
            </a:r>
            <a:endParaRPr lang="fr-FR" dirty="0">
              <a:latin typeface="Georgia" panose="02040502050405020303" pitchFamily="18" charset="0"/>
            </a:endParaRPr>
          </a:p>
        </p:txBody>
      </p:sp>
      <p:sp>
        <p:nvSpPr>
          <p:cNvPr id="3" name="ZoneTexte 2"/>
          <p:cNvSpPr txBox="1"/>
          <p:nvPr/>
        </p:nvSpPr>
        <p:spPr>
          <a:xfrm>
            <a:off x="2065629" y="2891820"/>
            <a:ext cx="9438802" cy="1477328"/>
          </a:xfrm>
          <a:prstGeom prst="rect">
            <a:avLst/>
          </a:prstGeom>
          <a:noFill/>
        </p:spPr>
        <p:txBody>
          <a:bodyPr wrap="none" rtlCol="0">
            <a:spAutoFit/>
          </a:bodyPr>
          <a:lstStyle/>
          <a:p>
            <a:r>
              <a:rPr lang="fr-FR" dirty="0" smtClean="0">
                <a:latin typeface="Georgia" panose="02040502050405020303" pitchFamily="18" charset="0"/>
              </a:rPr>
              <a:t>L… Licence Lettres Classiques Université Montpellier 2001</a:t>
            </a:r>
          </a:p>
          <a:p>
            <a:r>
              <a:rPr lang="fr-FR" dirty="0">
                <a:latin typeface="Georgia" panose="02040502050405020303" pitchFamily="18" charset="0"/>
              </a:rPr>
              <a:t> </a:t>
            </a:r>
            <a:r>
              <a:rPr lang="fr-FR" dirty="0" smtClean="0">
                <a:latin typeface="Georgia" panose="02040502050405020303" pitchFamily="18" charset="0"/>
              </a:rPr>
              <a:t>      Master IUP Ingénierie documentaire UTM 2005</a:t>
            </a:r>
          </a:p>
          <a:p>
            <a:r>
              <a:rPr lang="fr-FR" dirty="0">
                <a:latin typeface="Georgia" panose="02040502050405020303" pitchFamily="18" charset="0"/>
              </a:rPr>
              <a:t> </a:t>
            </a:r>
            <a:r>
              <a:rPr lang="fr-FR" dirty="0" smtClean="0">
                <a:latin typeface="Georgia" panose="02040502050405020303" pitchFamily="18" charset="0"/>
              </a:rPr>
              <a:t>      Licence professionnelle Communication Numérique et E-Activités </a:t>
            </a:r>
            <a:r>
              <a:rPr lang="fr-FR" dirty="0" err="1" smtClean="0">
                <a:latin typeface="Georgia" panose="02040502050405020303" pitchFamily="18" charset="0"/>
              </a:rPr>
              <a:t>Univ</a:t>
            </a:r>
            <a:r>
              <a:rPr lang="fr-FR" dirty="0" smtClean="0">
                <a:latin typeface="Georgia" panose="02040502050405020303" pitchFamily="18" charset="0"/>
              </a:rPr>
              <a:t> Perpignan 2011</a:t>
            </a:r>
          </a:p>
          <a:p>
            <a:r>
              <a:rPr lang="fr-FR" dirty="0">
                <a:latin typeface="Georgia" panose="02040502050405020303" pitchFamily="18" charset="0"/>
              </a:rPr>
              <a:t> </a:t>
            </a:r>
            <a:r>
              <a:rPr lang="fr-FR" dirty="0" smtClean="0">
                <a:latin typeface="Georgia" panose="02040502050405020303" pitchFamily="18" charset="0"/>
              </a:rPr>
              <a:t>      </a:t>
            </a:r>
            <a:r>
              <a:rPr lang="fr-FR" dirty="0" smtClean="0">
                <a:solidFill>
                  <a:srgbClr val="C00000"/>
                </a:solidFill>
                <a:latin typeface="Georgia" panose="02040502050405020303" pitchFamily="18" charset="0"/>
              </a:rPr>
              <a:t>Aujourd’hui</a:t>
            </a:r>
            <a:r>
              <a:rPr lang="fr-FR" dirty="0" smtClean="0">
                <a:latin typeface="Georgia" panose="02040502050405020303" pitchFamily="18" charset="0"/>
              </a:rPr>
              <a:t>: Consultant </a:t>
            </a:r>
            <a:r>
              <a:rPr lang="en-US" b="1" dirty="0">
                <a:latin typeface="Georgia" panose="02040502050405020303" pitchFamily="18" charset="0"/>
              </a:rPr>
              <a:t>SEO</a:t>
            </a:r>
            <a:r>
              <a:rPr lang="en-US" dirty="0">
                <a:latin typeface="Georgia" panose="02040502050405020303" pitchFamily="18" charset="0"/>
              </a:rPr>
              <a:t> (pour Search Engine Optimization</a:t>
            </a:r>
            <a:r>
              <a:rPr lang="en-US" dirty="0" smtClean="0"/>
              <a:t>)</a:t>
            </a:r>
          </a:p>
          <a:p>
            <a:r>
              <a:rPr lang="en-US" dirty="0"/>
              <a:t> </a:t>
            </a:r>
            <a:r>
              <a:rPr lang="en-US" dirty="0" smtClean="0"/>
              <a:t>                        </a:t>
            </a:r>
            <a:r>
              <a:rPr lang="en-US" dirty="0"/>
              <a:t> </a:t>
            </a:r>
            <a:r>
              <a:rPr lang="en-US" dirty="0" smtClean="0">
                <a:latin typeface="Georgia" panose="02040502050405020303" pitchFamily="18" charset="0"/>
              </a:rPr>
              <a:t>et Consultant web-marketing</a:t>
            </a:r>
            <a:endParaRPr lang="fr-FR" dirty="0">
              <a:latin typeface="Georgia" panose="02040502050405020303" pitchFamily="18" charset="0"/>
            </a:endParaRPr>
          </a:p>
        </p:txBody>
      </p:sp>
      <p:sp>
        <p:nvSpPr>
          <p:cNvPr id="6" name="ZoneTexte 5"/>
          <p:cNvSpPr txBox="1"/>
          <p:nvPr/>
        </p:nvSpPr>
        <p:spPr>
          <a:xfrm>
            <a:off x="2065629" y="4452807"/>
            <a:ext cx="5463355" cy="923330"/>
          </a:xfrm>
          <a:prstGeom prst="rect">
            <a:avLst/>
          </a:prstGeom>
          <a:noFill/>
        </p:spPr>
        <p:txBody>
          <a:bodyPr wrap="none" rtlCol="0">
            <a:spAutoFit/>
          </a:bodyPr>
          <a:lstStyle/>
          <a:p>
            <a:r>
              <a:rPr lang="fr-FR" dirty="0" smtClean="0">
                <a:latin typeface="Georgia" panose="02040502050405020303" pitchFamily="18" charset="0"/>
              </a:rPr>
              <a:t>M…Master 2 de Lettres Classiques 2014 (Sorbonne)</a:t>
            </a:r>
          </a:p>
          <a:p>
            <a:r>
              <a:rPr lang="fr-FR" dirty="0">
                <a:latin typeface="Georgia" panose="02040502050405020303" pitchFamily="18" charset="0"/>
              </a:rPr>
              <a:t> </a:t>
            </a:r>
            <a:r>
              <a:rPr lang="fr-FR" dirty="0" smtClean="0">
                <a:latin typeface="Georgia" panose="02040502050405020303" pitchFamily="18" charset="0"/>
              </a:rPr>
              <a:t>      Agrégation de Lettres Classiques 2014</a:t>
            </a:r>
          </a:p>
          <a:p>
            <a:r>
              <a:rPr lang="fr-FR" dirty="0">
                <a:latin typeface="Georgia" panose="02040502050405020303" pitchFamily="18" charset="0"/>
              </a:rPr>
              <a:t> </a:t>
            </a:r>
            <a:r>
              <a:rPr lang="fr-FR" dirty="0" smtClean="0">
                <a:latin typeface="Georgia" panose="02040502050405020303" pitchFamily="18" charset="0"/>
              </a:rPr>
              <a:t>      </a:t>
            </a:r>
            <a:r>
              <a:rPr lang="fr-FR" dirty="0" smtClean="0">
                <a:solidFill>
                  <a:srgbClr val="C00000"/>
                </a:solidFill>
                <a:latin typeface="Georgia" panose="02040502050405020303" pitchFamily="18" charset="0"/>
              </a:rPr>
              <a:t>Aujourd’hui</a:t>
            </a:r>
            <a:r>
              <a:rPr lang="fr-FR" dirty="0" smtClean="0">
                <a:latin typeface="Georgia" panose="02040502050405020303" pitchFamily="18" charset="0"/>
              </a:rPr>
              <a:t>: Enseignante en collège</a:t>
            </a:r>
            <a:endParaRPr lang="fr-FR" dirty="0">
              <a:latin typeface="Georgia" panose="02040502050405020303" pitchFamily="18" charset="0"/>
            </a:endParaRPr>
          </a:p>
        </p:txBody>
      </p:sp>
    </p:spTree>
    <p:extLst>
      <p:ext uri="{BB962C8B-B14F-4D97-AF65-F5344CB8AC3E}">
        <p14:creationId xmlns:p14="http://schemas.microsoft.com/office/powerpoint/2010/main" val="2758582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p:nvPr/>
        </p:nvPicPr>
        <p:blipFill>
          <a:blip r:embed="rId3" cstate="print">
            <a:extLst>
              <a:ext uri="{28A0092B-C50C-407E-A947-70E740481C1C}">
                <a14:useLocalDpi xmlns:a14="http://schemas.microsoft.com/office/drawing/2010/main" val="0"/>
              </a:ext>
            </a:extLst>
          </a:blip>
          <a:stretch>
            <a:fillRect/>
          </a:stretch>
        </p:blipFill>
        <p:spPr>
          <a:xfrm>
            <a:off x="8381173" y="5875317"/>
            <a:ext cx="2088232" cy="410486"/>
          </a:xfrm>
          <a:prstGeom prst="rect">
            <a:avLst/>
          </a:prstGeom>
        </p:spPr>
      </p:pic>
      <p:sp>
        <p:nvSpPr>
          <p:cNvPr id="2" name="ZoneTexte 1"/>
          <p:cNvSpPr txBox="1"/>
          <p:nvPr/>
        </p:nvSpPr>
        <p:spPr>
          <a:xfrm>
            <a:off x="3344778" y="589691"/>
            <a:ext cx="6080511" cy="523220"/>
          </a:xfrm>
          <a:prstGeom prst="rect">
            <a:avLst/>
          </a:prstGeom>
          <a:noFill/>
        </p:spPr>
        <p:txBody>
          <a:bodyPr wrap="none" rtlCol="0">
            <a:spAutoFit/>
          </a:bodyPr>
          <a:lstStyle/>
          <a:p>
            <a:r>
              <a:rPr lang="fr-FR" sz="2800" b="1" dirty="0" smtClean="0">
                <a:solidFill>
                  <a:srgbClr val="C00000"/>
                </a:solidFill>
                <a:latin typeface="Georgia" panose="02040502050405020303" pitchFamily="18" charset="0"/>
              </a:rPr>
              <a:t>Un dispositif pour les littéraires</a:t>
            </a:r>
            <a:endParaRPr lang="fr-FR" sz="2800" b="1" dirty="0">
              <a:solidFill>
                <a:srgbClr val="C00000"/>
              </a:solidFill>
              <a:latin typeface="Georgia" panose="02040502050405020303" pitchFamily="18" charset="0"/>
            </a:endParaRPr>
          </a:p>
        </p:txBody>
      </p:sp>
      <p:sp>
        <p:nvSpPr>
          <p:cNvPr id="3" name="Rectangle 2"/>
          <p:cNvSpPr/>
          <p:nvPr/>
        </p:nvSpPr>
        <p:spPr>
          <a:xfrm>
            <a:off x="2397457" y="1350929"/>
            <a:ext cx="7893267" cy="1754326"/>
          </a:xfrm>
          <a:prstGeom prst="rect">
            <a:avLst/>
          </a:prstGeom>
        </p:spPr>
        <p:txBody>
          <a:bodyPr wrap="square">
            <a:spAutoFit/>
          </a:bodyPr>
          <a:lstStyle/>
          <a:p>
            <a:r>
              <a:rPr lang="fr-FR" i="1" dirty="0">
                <a:solidFill>
                  <a:srgbClr val="2E2E2E"/>
                </a:solidFill>
                <a:latin typeface="Georgia" panose="02040502050405020303" pitchFamily="18" charset="0"/>
              </a:rPr>
              <a:t>Depuis 2007, </a:t>
            </a:r>
            <a:r>
              <a:rPr lang="fr-FR" b="1" i="1" dirty="0" smtClean="0">
                <a:solidFill>
                  <a:srgbClr val="C00000"/>
                </a:solidFill>
                <a:latin typeface="Georgia" panose="02040502050405020303" pitchFamily="18" charset="0"/>
              </a:rPr>
              <a:t>l’opération </a:t>
            </a:r>
            <a:r>
              <a:rPr lang="fr-FR" b="1" i="1" dirty="0">
                <a:solidFill>
                  <a:srgbClr val="C00000"/>
                </a:solidFill>
                <a:latin typeface="Georgia" panose="02040502050405020303" pitchFamily="18" charset="0"/>
              </a:rPr>
              <a:t>Phénix </a:t>
            </a:r>
            <a:r>
              <a:rPr lang="fr-FR" i="1" dirty="0">
                <a:solidFill>
                  <a:srgbClr val="2E2E2E"/>
                </a:solidFill>
                <a:latin typeface="Georgia" panose="02040502050405020303" pitchFamily="18" charset="0"/>
              </a:rPr>
              <a:t>permet à </a:t>
            </a:r>
            <a:r>
              <a:rPr lang="fr-FR" i="1" dirty="0">
                <a:solidFill>
                  <a:srgbClr val="C00000"/>
                </a:solidFill>
                <a:latin typeface="Georgia" panose="02040502050405020303" pitchFamily="18" charset="0"/>
              </a:rPr>
              <a:t>des diplômés de masters 2 Recherche Lettres, Sciences Humaines et Sciences </a:t>
            </a:r>
            <a:r>
              <a:rPr lang="fr-FR" i="1" dirty="0">
                <a:solidFill>
                  <a:srgbClr val="2E2E2E"/>
                </a:solidFill>
                <a:latin typeface="Georgia" panose="02040502050405020303" pitchFamily="18" charset="0"/>
              </a:rPr>
              <a:t>d’accéder par une voie atypique à des </a:t>
            </a:r>
            <a:r>
              <a:rPr lang="fr-FR" i="1" dirty="0">
                <a:solidFill>
                  <a:srgbClr val="C00000"/>
                </a:solidFill>
                <a:latin typeface="Georgia" panose="02040502050405020303" pitchFamily="18" charset="0"/>
              </a:rPr>
              <a:t>postes en CDI</a:t>
            </a:r>
            <a:r>
              <a:rPr lang="fr-FR" i="1" dirty="0">
                <a:solidFill>
                  <a:srgbClr val="2E2E2E"/>
                </a:solidFill>
                <a:latin typeface="Georgia" panose="02040502050405020303" pitchFamily="18" charset="0"/>
              </a:rPr>
              <a:t> chez Axa, Bred, Coca-Cola Entreprise, Danone ou L’Oréal</a:t>
            </a:r>
            <a:r>
              <a:rPr lang="fr-FR" i="1" dirty="0" smtClean="0">
                <a:solidFill>
                  <a:srgbClr val="2E2E2E"/>
                </a:solidFill>
                <a:latin typeface="Georgia" panose="02040502050405020303" pitchFamily="18" charset="0"/>
              </a:rPr>
              <a:t>.. </a:t>
            </a:r>
            <a:r>
              <a:rPr lang="fr-FR" i="1" dirty="0">
                <a:solidFill>
                  <a:srgbClr val="2E2E2E"/>
                </a:solidFill>
                <a:latin typeface="Georgia" panose="02040502050405020303" pitchFamily="18" charset="0"/>
              </a:rPr>
              <a:t>Une occasion à saisir, même si le </a:t>
            </a:r>
            <a:r>
              <a:rPr lang="fr-FR" i="1" dirty="0">
                <a:solidFill>
                  <a:srgbClr val="C00000"/>
                </a:solidFill>
                <a:latin typeface="Georgia" panose="02040502050405020303" pitchFamily="18" charset="0"/>
              </a:rPr>
              <a:t>dispositif reste encore timide</a:t>
            </a:r>
            <a:r>
              <a:rPr lang="fr-FR" i="1" dirty="0">
                <a:solidFill>
                  <a:srgbClr val="2E2E2E"/>
                </a:solidFill>
                <a:latin typeface="Georgia" panose="02040502050405020303" pitchFamily="18" charset="0"/>
              </a:rPr>
              <a:t>, puisque seulement 180 diplômés ont été recrutés depuis son lancement en 2007.</a:t>
            </a:r>
            <a:endParaRPr lang="fr-FR" i="1" dirty="0">
              <a:latin typeface="Georgia" panose="02040502050405020303" pitchFamily="18" charset="0"/>
            </a:endParaRPr>
          </a:p>
        </p:txBody>
      </p:sp>
      <p:sp>
        <p:nvSpPr>
          <p:cNvPr id="4" name="Rectangle 3"/>
          <p:cNvSpPr/>
          <p:nvPr/>
        </p:nvSpPr>
        <p:spPr>
          <a:xfrm>
            <a:off x="2451104" y="3153124"/>
            <a:ext cx="7539055" cy="646331"/>
          </a:xfrm>
          <a:prstGeom prst="rect">
            <a:avLst/>
          </a:prstGeom>
        </p:spPr>
        <p:txBody>
          <a:bodyPr wrap="square">
            <a:spAutoFit/>
          </a:bodyPr>
          <a:lstStyle/>
          <a:p>
            <a:r>
              <a:rPr lang="fr-FR" i="1" dirty="0">
                <a:solidFill>
                  <a:srgbClr val="333333"/>
                </a:solidFill>
                <a:latin typeface="Georgia" panose="02040502050405020303" pitchFamily="18" charset="0"/>
              </a:rPr>
              <a:t>Depuis dix ans, </a:t>
            </a:r>
            <a:r>
              <a:rPr lang="fr-FR" i="1" dirty="0">
                <a:solidFill>
                  <a:srgbClr val="C00000"/>
                </a:solidFill>
                <a:latin typeface="Georgia" panose="02040502050405020303" pitchFamily="18" charset="0"/>
              </a:rPr>
              <a:t>l'opération est en effet ouverte chaque année à des étudiants en master 2 Recherche </a:t>
            </a:r>
            <a:r>
              <a:rPr lang="fr-FR" i="1" dirty="0">
                <a:solidFill>
                  <a:srgbClr val="333333"/>
                </a:solidFill>
                <a:latin typeface="Georgia" panose="02040502050405020303" pitchFamily="18" charset="0"/>
              </a:rPr>
              <a:t>(et non en master professionnel). </a:t>
            </a:r>
            <a:endParaRPr lang="fr-FR" i="1" dirty="0">
              <a:latin typeface="Georgia" panose="02040502050405020303" pitchFamily="18" charset="0"/>
            </a:endParaRPr>
          </a:p>
        </p:txBody>
      </p:sp>
      <p:sp>
        <p:nvSpPr>
          <p:cNvPr id="6" name="Rectangle 5"/>
          <p:cNvSpPr/>
          <p:nvPr/>
        </p:nvSpPr>
        <p:spPr>
          <a:xfrm>
            <a:off x="2423809" y="4124323"/>
            <a:ext cx="8166852" cy="1754326"/>
          </a:xfrm>
          <a:prstGeom prst="rect">
            <a:avLst/>
          </a:prstGeom>
        </p:spPr>
        <p:txBody>
          <a:bodyPr wrap="square">
            <a:spAutoFit/>
          </a:bodyPr>
          <a:lstStyle/>
          <a:p>
            <a:r>
              <a:rPr lang="fr-FR" i="1" dirty="0">
                <a:solidFill>
                  <a:srgbClr val="333333"/>
                </a:solidFill>
                <a:latin typeface="Georgia" panose="02040502050405020303" pitchFamily="18" charset="0"/>
              </a:rPr>
              <a:t>Au départ réservée aux étudiants des </a:t>
            </a:r>
            <a:r>
              <a:rPr lang="fr-FR" i="1" dirty="0">
                <a:solidFill>
                  <a:srgbClr val="C00000"/>
                </a:solidFill>
                <a:latin typeface="Georgia" panose="02040502050405020303" pitchFamily="18" charset="0"/>
              </a:rPr>
              <a:t>filières Lettres et Sciences humaines</a:t>
            </a:r>
            <a:r>
              <a:rPr lang="fr-FR" i="1" dirty="0">
                <a:solidFill>
                  <a:srgbClr val="333333"/>
                </a:solidFill>
                <a:latin typeface="Georgia" panose="02040502050405020303" pitchFamily="18" charset="0"/>
              </a:rPr>
              <a:t>, l'opération s'est ouverte à ceux des </a:t>
            </a:r>
            <a:r>
              <a:rPr lang="fr-FR" i="1" dirty="0">
                <a:solidFill>
                  <a:srgbClr val="C00000"/>
                </a:solidFill>
                <a:latin typeface="Georgia" panose="02040502050405020303" pitchFamily="18" charset="0"/>
              </a:rPr>
              <a:t>filières scientifiques</a:t>
            </a:r>
            <a:r>
              <a:rPr lang="fr-FR" i="1" dirty="0">
                <a:solidFill>
                  <a:srgbClr val="333333"/>
                </a:solidFill>
                <a:latin typeface="Georgia" panose="02040502050405020303" pitchFamily="18" charset="0"/>
              </a:rPr>
              <a:t>. Après un processus de recrutement classique (sélection sur dossier et entretiens), les jeunes diplômés sont intégrés dans l'entreprise sur le poste pour lequel ils ont postulé </a:t>
            </a:r>
            <a:r>
              <a:rPr lang="fr-FR" i="1" dirty="0">
                <a:solidFill>
                  <a:srgbClr val="C00000"/>
                </a:solidFill>
                <a:latin typeface="Georgia" panose="02040502050405020303" pitchFamily="18" charset="0"/>
              </a:rPr>
              <a:t>tout en suivant en alternance un Master 2 d'initiation aux métiers de l'entreprise</a:t>
            </a:r>
            <a:r>
              <a:rPr lang="fr-FR" dirty="0">
                <a:solidFill>
                  <a:srgbClr val="C00000"/>
                </a:solidFill>
                <a:latin typeface="Verdana" panose="020B0604030504040204" pitchFamily="34" charset="0"/>
              </a:rPr>
              <a:t>.</a:t>
            </a:r>
            <a:endParaRPr lang="fr-FR" dirty="0">
              <a:solidFill>
                <a:srgbClr val="C00000"/>
              </a:solidFill>
            </a:endParaRPr>
          </a:p>
        </p:txBody>
      </p:sp>
    </p:spTree>
    <p:extLst>
      <p:ext uri="{BB962C8B-B14F-4D97-AF65-F5344CB8AC3E}">
        <p14:creationId xmlns:p14="http://schemas.microsoft.com/office/powerpoint/2010/main" val="158175913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09275" y="443922"/>
            <a:ext cx="9905999" cy="1409728"/>
          </a:xfrm>
        </p:spPr>
        <p:txBody>
          <a:bodyPr>
            <a:noAutofit/>
          </a:bodyPr>
          <a:lstStyle/>
          <a:p>
            <a:pPr marL="0" indent="0" algn="ctr">
              <a:buNone/>
            </a:pPr>
            <a:r>
              <a:rPr lang="fr-FR" sz="3200" dirty="0">
                <a:solidFill>
                  <a:srgbClr val="C00000"/>
                </a:solidFill>
                <a:effectLst>
                  <a:outerShdw blurRad="38100" dist="38100" dir="2700000" algn="tl">
                    <a:srgbClr val="000000">
                      <a:alpha val="43137"/>
                    </a:srgbClr>
                  </a:outerShdw>
                </a:effectLst>
                <a:latin typeface="Georgia" panose="02040502050405020303" pitchFamily="18" charset="0"/>
              </a:rPr>
              <a:t>A</a:t>
            </a:r>
            <a:r>
              <a:rPr lang="fr-FR" sz="3200" dirty="0" smtClean="0">
                <a:solidFill>
                  <a:srgbClr val="C00000"/>
                </a:solidFill>
                <a:effectLst>
                  <a:outerShdw blurRad="38100" dist="38100" dir="2700000" algn="tl">
                    <a:srgbClr val="000000">
                      <a:alpha val="43137"/>
                    </a:srgbClr>
                  </a:outerShdw>
                </a:effectLst>
                <a:latin typeface="Georgia" panose="02040502050405020303" pitchFamily="18" charset="0"/>
              </a:rPr>
              <a:t>ctivités  </a:t>
            </a:r>
          </a:p>
          <a:p>
            <a:pPr marL="0" indent="0" algn="ctr">
              <a:buNone/>
            </a:pPr>
            <a:r>
              <a:rPr lang="fr-FR" sz="3200" dirty="0" smtClean="0">
                <a:solidFill>
                  <a:srgbClr val="C00000"/>
                </a:solidFill>
                <a:effectLst>
                  <a:outerShdw blurRad="38100" dist="38100" dir="2700000" algn="tl">
                    <a:srgbClr val="000000">
                      <a:alpha val="43137"/>
                    </a:srgbClr>
                  </a:outerShdw>
                </a:effectLst>
                <a:latin typeface="Georgia" panose="02040502050405020303" pitchFamily="18" charset="0"/>
              </a:rPr>
              <a:t>spécifiques aux langues anciennes</a:t>
            </a:r>
            <a:endParaRPr lang="fr-FR" sz="3200" dirty="0">
              <a:solidFill>
                <a:srgbClr val="C00000"/>
              </a:solidFill>
              <a:effectLst>
                <a:outerShdw blurRad="38100" dist="38100" dir="2700000" algn="tl">
                  <a:srgbClr val="000000">
                    <a:alpha val="43137"/>
                  </a:srgbClr>
                </a:outerShdw>
              </a:effectLst>
              <a:latin typeface="Georgia" panose="02040502050405020303" pitchFamily="18" charset="0"/>
            </a:endParaRPr>
          </a:p>
        </p:txBody>
      </p:sp>
      <p:grpSp>
        <p:nvGrpSpPr>
          <p:cNvPr id="4" name="Group 19"/>
          <p:cNvGrpSpPr>
            <a:grpSpLocks/>
          </p:cNvGrpSpPr>
          <p:nvPr/>
        </p:nvGrpSpPr>
        <p:grpSpPr bwMode="auto">
          <a:xfrm>
            <a:off x="1124753" y="2440843"/>
            <a:ext cx="8903726" cy="1567995"/>
            <a:chOff x="-147" y="168"/>
            <a:chExt cx="6559" cy="1089"/>
          </a:xfrm>
        </p:grpSpPr>
        <p:sp>
          <p:nvSpPr>
            <p:cNvPr id="5" name="ZoneTexte 8"/>
            <p:cNvSpPr txBox="1">
              <a:spLocks noChangeArrowheads="1"/>
            </p:cNvSpPr>
            <p:nvPr/>
          </p:nvSpPr>
          <p:spPr bwMode="auto">
            <a:xfrm>
              <a:off x="-147" y="168"/>
              <a:ext cx="4531"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306" tIns="52153" rIns="104306" bIns="52153">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fr-FR" altLang="fr-FR" sz="1800" b="1" dirty="0" smtClean="0">
                  <a:solidFill>
                    <a:srgbClr val="C00000"/>
                  </a:solidFill>
                  <a:latin typeface="Georgia" panose="02040502050405020303" pitchFamily="18" charset="0"/>
                  <a:ea typeface="BatangChe" panose="02030609000101010101" pitchFamily="49" charset="-127"/>
                  <a:cs typeface="Arial" charset="0"/>
                </a:rPr>
                <a:t>Étude du </a:t>
              </a:r>
              <a:r>
                <a:rPr lang="fr-FR" altLang="fr-FR" sz="1800" b="1" dirty="0">
                  <a:solidFill>
                    <a:srgbClr val="C00000"/>
                  </a:solidFill>
                  <a:latin typeface="Georgia" panose="02040502050405020303" pitchFamily="18" charset="0"/>
                  <a:ea typeface="BatangChe" panose="02030609000101010101" pitchFamily="49" charset="-127"/>
                  <a:cs typeface="Arial" charset="0"/>
                </a:rPr>
                <a:t>français, </a:t>
              </a:r>
              <a:r>
                <a:rPr lang="fr-FR" altLang="fr-FR" sz="1800" b="1" dirty="0" smtClean="0">
                  <a:solidFill>
                    <a:srgbClr val="C00000"/>
                  </a:solidFill>
                  <a:latin typeface="Georgia" panose="02040502050405020303" pitchFamily="18" charset="0"/>
                  <a:ea typeface="BatangChe" panose="02030609000101010101" pitchFamily="49" charset="-127"/>
                  <a:cs typeface="Arial" charset="0"/>
                </a:rPr>
                <a:t>du latin</a:t>
              </a:r>
              <a:r>
                <a:rPr lang="fr-FR" altLang="fr-FR" sz="1800" b="1" dirty="0">
                  <a:solidFill>
                    <a:srgbClr val="C00000"/>
                  </a:solidFill>
                  <a:latin typeface="Georgia" panose="02040502050405020303" pitchFamily="18" charset="0"/>
                  <a:ea typeface="BatangChe" panose="02030609000101010101" pitchFamily="49" charset="-127"/>
                  <a:cs typeface="Arial" charset="0"/>
                </a:rPr>
                <a:t>, </a:t>
              </a:r>
              <a:r>
                <a:rPr lang="fr-FR" altLang="fr-FR" sz="1800" b="1" dirty="0" smtClean="0">
                  <a:solidFill>
                    <a:srgbClr val="C00000"/>
                  </a:solidFill>
                  <a:latin typeface="Georgia" panose="02040502050405020303" pitchFamily="18" charset="0"/>
                  <a:ea typeface="BatangChe" panose="02030609000101010101" pitchFamily="49" charset="-127"/>
                  <a:cs typeface="Arial" charset="0"/>
                </a:rPr>
                <a:t>du grec ancien</a:t>
              </a:r>
              <a:endParaRPr lang="fr-FR" altLang="fr-FR" sz="1800" b="1" dirty="0">
                <a:solidFill>
                  <a:srgbClr val="C00000"/>
                </a:solidFill>
                <a:latin typeface="Georgia" panose="02040502050405020303" pitchFamily="18" charset="0"/>
                <a:ea typeface="BatangChe" panose="02030609000101010101" pitchFamily="49" charset="-127"/>
                <a:cs typeface="Arial" charset="0"/>
              </a:endParaRPr>
            </a:p>
          </p:txBody>
        </p:sp>
        <p:sp>
          <p:nvSpPr>
            <p:cNvPr id="6" name="Text Box 7"/>
            <p:cNvSpPr txBox="1">
              <a:spLocks noChangeArrowheads="1"/>
            </p:cNvSpPr>
            <p:nvPr/>
          </p:nvSpPr>
          <p:spPr bwMode="auto">
            <a:xfrm>
              <a:off x="576" y="528"/>
              <a:ext cx="5836" cy="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306" tIns="52153" rIns="104306" bIns="52153">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fr-FR" altLang="fr-FR" sz="2000" dirty="0">
                  <a:solidFill>
                    <a:srgbClr val="002060"/>
                  </a:solidFill>
                  <a:latin typeface="Georgia" panose="02040502050405020303" pitchFamily="18" charset="0"/>
                  <a:cs typeface="Arial" charset="0"/>
                </a:rPr>
                <a:t>L</a:t>
              </a:r>
              <a:r>
                <a:rPr lang="fr-FR" altLang="fr-FR" sz="2000" dirty="0" smtClean="0">
                  <a:solidFill>
                    <a:srgbClr val="002060"/>
                  </a:solidFill>
                  <a:latin typeface="Georgia" panose="02040502050405020303" pitchFamily="18" charset="0"/>
                  <a:cs typeface="Arial" charset="0"/>
                </a:rPr>
                <a:t>inguistique</a:t>
              </a:r>
              <a:r>
                <a:rPr lang="fr-FR" altLang="fr-FR" sz="2000" dirty="0">
                  <a:solidFill>
                    <a:srgbClr val="002060"/>
                  </a:solidFill>
                  <a:latin typeface="Georgia" panose="02040502050405020303" pitchFamily="18" charset="0"/>
                  <a:cs typeface="Arial" charset="0"/>
                </a:rPr>
                <a:t>, g</a:t>
              </a:r>
              <a:r>
                <a:rPr lang="fr-FR" altLang="fr-FR" sz="2000" dirty="0" smtClean="0">
                  <a:solidFill>
                    <a:srgbClr val="002060"/>
                  </a:solidFill>
                  <a:latin typeface="Georgia" panose="02040502050405020303" pitchFamily="18" charset="0"/>
                  <a:cs typeface="Arial" charset="0"/>
                </a:rPr>
                <a:t>rammaire</a:t>
              </a:r>
              <a:r>
                <a:rPr lang="fr-FR" altLang="fr-FR" sz="2000" dirty="0">
                  <a:solidFill>
                    <a:srgbClr val="002060"/>
                  </a:solidFill>
                  <a:latin typeface="Georgia" panose="02040502050405020303" pitchFamily="18" charset="0"/>
                  <a:cs typeface="Arial" charset="0"/>
                </a:rPr>
                <a:t/>
              </a:r>
              <a:br>
                <a:rPr lang="fr-FR" altLang="fr-FR" sz="2000" dirty="0">
                  <a:solidFill>
                    <a:srgbClr val="002060"/>
                  </a:solidFill>
                  <a:latin typeface="Georgia" panose="02040502050405020303" pitchFamily="18" charset="0"/>
                  <a:cs typeface="Arial" charset="0"/>
                </a:rPr>
              </a:br>
              <a:r>
                <a:rPr lang="fr-FR" altLang="fr-FR" sz="2000" dirty="0">
                  <a:solidFill>
                    <a:srgbClr val="002060"/>
                  </a:solidFill>
                  <a:latin typeface="Georgia" panose="02040502050405020303" pitchFamily="18" charset="0"/>
                  <a:cs typeface="Arial" charset="0"/>
                </a:rPr>
                <a:t>S</a:t>
              </a:r>
              <a:r>
                <a:rPr lang="fr-FR" altLang="fr-FR" sz="2000" dirty="0" smtClean="0">
                  <a:solidFill>
                    <a:srgbClr val="002060"/>
                  </a:solidFill>
                  <a:latin typeface="Georgia" panose="02040502050405020303" pitchFamily="18" charset="0"/>
                  <a:cs typeface="Arial" charset="0"/>
                </a:rPr>
                <a:t>tructure </a:t>
              </a:r>
              <a:r>
                <a:rPr lang="fr-FR" altLang="fr-FR" sz="2000" dirty="0">
                  <a:solidFill>
                    <a:srgbClr val="002060"/>
                  </a:solidFill>
                  <a:latin typeface="Georgia" panose="02040502050405020303" pitchFamily="18" charset="0"/>
                  <a:cs typeface="Arial" charset="0"/>
                </a:rPr>
                <a:t>de la langue, </a:t>
              </a:r>
              <a:r>
                <a:rPr lang="fr-FR" altLang="fr-FR" sz="2000" dirty="0" smtClean="0">
                  <a:solidFill>
                    <a:srgbClr val="002060"/>
                  </a:solidFill>
                  <a:latin typeface="Georgia" panose="02040502050405020303" pitchFamily="18" charset="0"/>
                  <a:cs typeface="Arial" charset="0"/>
                </a:rPr>
                <a:t>syntaxe</a:t>
              </a:r>
              <a:r>
                <a:rPr lang="fr-FR" altLang="fr-FR" sz="2000" dirty="0">
                  <a:solidFill>
                    <a:srgbClr val="002060"/>
                  </a:solidFill>
                  <a:latin typeface="Georgia" panose="02040502050405020303" pitchFamily="18" charset="0"/>
                  <a:cs typeface="Arial" charset="0"/>
                </a:rPr>
                <a:t/>
              </a:r>
              <a:br>
                <a:rPr lang="fr-FR" altLang="fr-FR" sz="2000" dirty="0">
                  <a:solidFill>
                    <a:srgbClr val="002060"/>
                  </a:solidFill>
                  <a:latin typeface="Georgia" panose="02040502050405020303" pitchFamily="18" charset="0"/>
                  <a:cs typeface="Arial" charset="0"/>
                </a:rPr>
              </a:br>
              <a:r>
                <a:rPr lang="fr-FR" altLang="fr-FR" sz="2000" dirty="0">
                  <a:solidFill>
                    <a:srgbClr val="002060"/>
                  </a:solidFill>
                  <a:latin typeface="Georgia" panose="02040502050405020303" pitchFamily="18" charset="0"/>
                  <a:cs typeface="Arial" charset="0"/>
                </a:rPr>
                <a:t>V</a:t>
              </a:r>
              <a:r>
                <a:rPr lang="fr-FR" altLang="fr-FR" sz="2000" dirty="0" smtClean="0">
                  <a:solidFill>
                    <a:srgbClr val="002060"/>
                  </a:solidFill>
                  <a:latin typeface="Georgia" panose="02040502050405020303" pitchFamily="18" charset="0"/>
                  <a:cs typeface="Arial" charset="0"/>
                </a:rPr>
                <a:t>ocabulaire</a:t>
              </a:r>
              <a:r>
                <a:rPr lang="fr-FR" altLang="fr-FR" sz="2000" dirty="0">
                  <a:solidFill>
                    <a:srgbClr val="002060"/>
                  </a:solidFill>
                  <a:latin typeface="Georgia" panose="02040502050405020303" pitchFamily="18" charset="0"/>
                  <a:cs typeface="Arial" charset="0"/>
                </a:rPr>
                <a:t>, </a:t>
              </a:r>
              <a:r>
                <a:rPr lang="fr-FR" altLang="fr-FR" sz="2000" dirty="0" smtClean="0">
                  <a:solidFill>
                    <a:srgbClr val="002060"/>
                  </a:solidFill>
                  <a:latin typeface="Georgia" panose="02040502050405020303" pitchFamily="18" charset="0"/>
                  <a:cs typeface="Arial" charset="0"/>
                </a:rPr>
                <a:t>histoire </a:t>
              </a:r>
              <a:r>
                <a:rPr lang="fr-FR" altLang="fr-FR" sz="2000" dirty="0">
                  <a:solidFill>
                    <a:srgbClr val="002060"/>
                  </a:solidFill>
                  <a:latin typeface="Georgia" panose="02040502050405020303" pitchFamily="18" charset="0"/>
                  <a:cs typeface="Arial" charset="0"/>
                </a:rPr>
                <a:t>de la langue …</a:t>
              </a:r>
            </a:p>
          </p:txBody>
        </p:sp>
      </p:grpSp>
      <p:sp>
        <p:nvSpPr>
          <p:cNvPr id="7" name="ZoneTexte 8"/>
          <p:cNvSpPr txBox="1">
            <a:spLocks noChangeArrowheads="1"/>
          </p:cNvSpPr>
          <p:nvPr/>
        </p:nvSpPr>
        <p:spPr bwMode="auto">
          <a:xfrm>
            <a:off x="1606563" y="4144183"/>
            <a:ext cx="7747192" cy="413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306" tIns="52153" rIns="104306" bIns="52153">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1800" b="1" dirty="0" smtClean="0">
                <a:solidFill>
                  <a:srgbClr val="C00000"/>
                </a:solidFill>
                <a:latin typeface="Georgia" panose="02040502050405020303" pitchFamily="18" charset="0"/>
                <a:cs typeface="Arial" charset="0"/>
              </a:rPr>
              <a:t>Exercices de </a:t>
            </a:r>
            <a:r>
              <a:rPr lang="fr-FR" altLang="fr-FR" sz="1800" b="1" dirty="0">
                <a:solidFill>
                  <a:srgbClr val="C00000"/>
                </a:solidFill>
                <a:latin typeface="Georgia" panose="02040502050405020303" pitchFamily="18" charset="0"/>
                <a:cs typeface="Arial" charset="0"/>
              </a:rPr>
              <a:t>traduction</a:t>
            </a:r>
            <a:r>
              <a:rPr lang="fr-FR" altLang="fr-FR" sz="1800" dirty="0">
                <a:solidFill>
                  <a:srgbClr val="C00000"/>
                </a:solidFill>
                <a:latin typeface="Georgia" panose="02040502050405020303" pitchFamily="18" charset="0"/>
                <a:cs typeface="Arial" charset="0"/>
              </a:rPr>
              <a:t>  </a:t>
            </a:r>
            <a:r>
              <a:rPr lang="fr-FR" altLang="fr-FR" sz="2000" dirty="0">
                <a:solidFill>
                  <a:srgbClr val="002060"/>
                </a:solidFill>
                <a:latin typeface="Georgia" panose="02040502050405020303" pitchFamily="18" charset="0"/>
                <a:cs typeface="Arial" charset="0"/>
              </a:rPr>
              <a:t>Thème </a:t>
            </a:r>
            <a:r>
              <a:rPr lang="fr-FR" altLang="fr-FR" sz="2000" dirty="0" smtClean="0">
                <a:solidFill>
                  <a:srgbClr val="002060"/>
                </a:solidFill>
                <a:latin typeface="Georgia" panose="02040502050405020303" pitchFamily="18" charset="0"/>
                <a:cs typeface="Arial" charset="0"/>
              </a:rPr>
              <a:t>et version </a:t>
            </a:r>
            <a:endParaRPr lang="fr-FR" altLang="fr-FR" sz="2000" dirty="0">
              <a:solidFill>
                <a:srgbClr val="002060"/>
              </a:solidFill>
              <a:latin typeface="Georgia" panose="02040502050405020303" pitchFamily="18" charset="0"/>
              <a:cs typeface="Arial" charset="0"/>
            </a:endParaRPr>
          </a:p>
        </p:txBody>
      </p:sp>
      <p:sp>
        <p:nvSpPr>
          <p:cNvPr id="2" name="ZoneTexte 1"/>
          <p:cNvSpPr txBox="1"/>
          <p:nvPr/>
        </p:nvSpPr>
        <p:spPr>
          <a:xfrm>
            <a:off x="1606563" y="5849341"/>
            <a:ext cx="7268336" cy="369332"/>
          </a:xfrm>
          <a:prstGeom prst="rect">
            <a:avLst/>
          </a:prstGeom>
          <a:noFill/>
        </p:spPr>
        <p:txBody>
          <a:bodyPr wrap="none" rtlCol="0">
            <a:spAutoFit/>
          </a:bodyPr>
          <a:lstStyle/>
          <a:p>
            <a:r>
              <a:rPr lang="fr-FR" b="1" dirty="0" smtClean="0">
                <a:solidFill>
                  <a:srgbClr val="C00000"/>
                </a:solidFill>
                <a:latin typeface="Georgia" panose="02040502050405020303" pitchFamily="18" charset="0"/>
              </a:rPr>
              <a:t>Commentaire et analyse des textes </a:t>
            </a:r>
            <a:r>
              <a:rPr lang="fr-FR" dirty="0" smtClean="0">
                <a:solidFill>
                  <a:srgbClr val="002060"/>
                </a:solidFill>
                <a:latin typeface="Georgia" panose="02040502050405020303" pitchFamily="18" charset="0"/>
              </a:rPr>
              <a:t>de </a:t>
            </a:r>
            <a:r>
              <a:rPr lang="fr-FR" dirty="0">
                <a:solidFill>
                  <a:srgbClr val="002060"/>
                </a:solidFill>
                <a:latin typeface="Georgia" panose="02040502050405020303" pitchFamily="18" charset="0"/>
              </a:rPr>
              <a:t>l’Antiquité </a:t>
            </a:r>
            <a:r>
              <a:rPr lang="fr-FR" dirty="0" smtClean="0">
                <a:solidFill>
                  <a:srgbClr val="002060"/>
                </a:solidFill>
                <a:latin typeface="Georgia" panose="02040502050405020303" pitchFamily="18" charset="0"/>
              </a:rPr>
              <a:t>gréco-romaine</a:t>
            </a:r>
          </a:p>
        </p:txBody>
      </p:sp>
      <p:sp>
        <p:nvSpPr>
          <p:cNvPr id="8" name="ZoneTexte 7"/>
          <p:cNvSpPr txBox="1"/>
          <p:nvPr/>
        </p:nvSpPr>
        <p:spPr>
          <a:xfrm>
            <a:off x="1617487" y="4892406"/>
            <a:ext cx="6370655" cy="646331"/>
          </a:xfrm>
          <a:prstGeom prst="rect">
            <a:avLst/>
          </a:prstGeom>
          <a:noFill/>
        </p:spPr>
        <p:txBody>
          <a:bodyPr wrap="none" rtlCol="0">
            <a:spAutoFit/>
          </a:bodyPr>
          <a:lstStyle/>
          <a:p>
            <a:r>
              <a:rPr lang="fr-FR" b="1" dirty="0" smtClean="0">
                <a:solidFill>
                  <a:srgbClr val="C00000"/>
                </a:solidFill>
                <a:latin typeface="Georgia" panose="02040502050405020303" pitchFamily="18" charset="0"/>
              </a:rPr>
              <a:t>Étude des cultures et civilisations du monde antique</a:t>
            </a:r>
          </a:p>
          <a:p>
            <a:r>
              <a:rPr lang="fr-FR" dirty="0">
                <a:solidFill>
                  <a:srgbClr val="002060"/>
                </a:solidFill>
                <a:latin typeface="Georgia" panose="02040502050405020303" pitchFamily="18" charset="0"/>
              </a:rPr>
              <a:t> </a:t>
            </a:r>
            <a:r>
              <a:rPr lang="fr-FR" dirty="0" smtClean="0">
                <a:solidFill>
                  <a:srgbClr val="002060"/>
                </a:solidFill>
                <a:latin typeface="Georgia" panose="02040502050405020303" pitchFamily="18" charset="0"/>
              </a:rPr>
              <a:t>              Textes fondateurs de la littérature européenne</a:t>
            </a:r>
          </a:p>
        </p:txBody>
      </p:sp>
    </p:spTree>
    <p:extLst>
      <p:ext uri="{BB962C8B-B14F-4D97-AF65-F5344CB8AC3E}">
        <p14:creationId xmlns:p14="http://schemas.microsoft.com/office/powerpoint/2010/main" val="371641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ZoneTexte 1"/>
          <p:cNvSpPr txBox="1">
            <a:spLocks noChangeArrowheads="1"/>
          </p:cNvSpPr>
          <p:nvPr/>
        </p:nvSpPr>
        <p:spPr bwMode="auto">
          <a:xfrm>
            <a:off x="3275845" y="528426"/>
            <a:ext cx="5697352" cy="541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2800" b="1" dirty="0">
                <a:solidFill>
                  <a:srgbClr val="C00000"/>
                </a:solidFill>
                <a:latin typeface="Georgia" panose="02040502050405020303" pitchFamily="18" charset="0"/>
              </a:rPr>
              <a:t>Une démarche à construire</a:t>
            </a:r>
          </a:p>
        </p:txBody>
      </p:sp>
      <p:sp>
        <p:nvSpPr>
          <p:cNvPr id="22531" name="ZoneTexte 3"/>
          <p:cNvSpPr txBox="1">
            <a:spLocks noChangeArrowheads="1"/>
          </p:cNvSpPr>
          <p:nvPr/>
        </p:nvSpPr>
        <p:spPr bwMode="auto">
          <a:xfrm>
            <a:off x="1883070" y="1390895"/>
            <a:ext cx="2785553" cy="1477285"/>
          </a:xfrm>
          <a:prstGeom prst="rect">
            <a:avLst/>
          </a:prstGeom>
          <a:noFill/>
          <a:ln w="9525">
            <a:noFill/>
            <a:miter lim="800000"/>
            <a:headEnd/>
            <a:tailEnd/>
          </a:ln>
        </p:spPr>
        <p:txBody>
          <a:bodyPr lIns="91424" tIns="45712" rIns="91424" bIns="45712">
            <a:spAutoFit/>
          </a:bodyPr>
          <a:lstStyle/>
          <a:p>
            <a:pPr algn="ctr">
              <a:defRPr/>
            </a:pPr>
            <a:r>
              <a:rPr lang="fr-FR" dirty="0">
                <a:latin typeface="Georgia" panose="02040502050405020303" pitchFamily="18" charset="0"/>
              </a:rPr>
              <a:t>Questionner et identifier ses goûts</a:t>
            </a:r>
            <a:br>
              <a:rPr lang="fr-FR" dirty="0">
                <a:latin typeface="Georgia" panose="02040502050405020303" pitchFamily="18" charset="0"/>
              </a:rPr>
            </a:br>
            <a:r>
              <a:rPr lang="fr-FR" dirty="0">
                <a:latin typeface="Georgia" panose="02040502050405020303" pitchFamily="18" charset="0"/>
              </a:rPr>
              <a:t>ses intérêts</a:t>
            </a:r>
            <a:br>
              <a:rPr lang="fr-FR" dirty="0">
                <a:latin typeface="Georgia" panose="02040502050405020303" pitchFamily="18" charset="0"/>
              </a:rPr>
            </a:br>
            <a:r>
              <a:rPr lang="fr-FR" dirty="0">
                <a:latin typeface="Georgia" panose="02040502050405020303" pitchFamily="18" charset="0"/>
              </a:rPr>
              <a:t>ses qualités</a:t>
            </a:r>
            <a:br>
              <a:rPr lang="fr-FR" dirty="0">
                <a:latin typeface="Georgia" panose="02040502050405020303" pitchFamily="18" charset="0"/>
              </a:rPr>
            </a:br>
            <a:r>
              <a:rPr lang="fr-FR" dirty="0">
                <a:latin typeface="Georgia" panose="02040502050405020303" pitchFamily="18" charset="0"/>
              </a:rPr>
              <a:t>ses compétences</a:t>
            </a:r>
          </a:p>
        </p:txBody>
      </p:sp>
      <p:sp>
        <p:nvSpPr>
          <p:cNvPr id="8" name="Flèche courbée vers le bas 7"/>
          <p:cNvSpPr/>
          <p:nvPr/>
        </p:nvSpPr>
        <p:spPr>
          <a:xfrm>
            <a:off x="5251510" y="1390894"/>
            <a:ext cx="1214946" cy="357082"/>
          </a:xfrm>
          <a:prstGeom prst="curvedDownArrow">
            <a:avLst/>
          </a:prstGeom>
          <a:solidFill>
            <a:srgbClr val="FF33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fr-FR" sz="1600">
              <a:solidFill>
                <a:schemeClr val="tx1"/>
              </a:solidFill>
            </a:endParaRPr>
          </a:p>
        </p:txBody>
      </p:sp>
      <p:grpSp>
        <p:nvGrpSpPr>
          <p:cNvPr id="12" name="Groupe 11"/>
          <p:cNvGrpSpPr/>
          <p:nvPr/>
        </p:nvGrpSpPr>
        <p:grpSpPr>
          <a:xfrm>
            <a:off x="6524012" y="1390894"/>
            <a:ext cx="3970636" cy="1785412"/>
            <a:chOff x="5000012" y="1390894"/>
            <a:chExt cx="3970636" cy="1785412"/>
          </a:xfrm>
        </p:grpSpPr>
        <p:sp>
          <p:nvSpPr>
            <p:cNvPr id="22532" name="ZoneTexte 4"/>
            <p:cNvSpPr txBox="1">
              <a:spLocks noChangeArrowheads="1"/>
            </p:cNvSpPr>
            <p:nvPr/>
          </p:nvSpPr>
          <p:spPr bwMode="auto">
            <a:xfrm>
              <a:off x="5000012" y="1390894"/>
              <a:ext cx="3970636" cy="1753736"/>
            </a:xfrm>
            <a:prstGeom prst="rect">
              <a:avLst/>
            </a:prstGeom>
            <a:noFill/>
            <a:ln w="9525">
              <a:noFill/>
              <a:miter lim="800000"/>
              <a:headEnd/>
              <a:tailEnd/>
            </a:ln>
          </p:spPr>
          <p:txBody>
            <a:bodyPr lIns="91424" tIns="45712" rIns="91424" bIns="45712">
              <a:spAutoFit/>
            </a:bodyPr>
            <a:lstStyle/>
            <a:p>
              <a:pPr algn="ctr">
                <a:defRPr/>
              </a:pPr>
              <a:r>
                <a:rPr lang="fr-FR" dirty="0">
                  <a:latin typeface="Georgia" panose="02040502050405020303" pitchFamily="18" charset="0"/>
                </a:rPr>
                <a:t>Explorer le monde professionnel</a:t>
              </a:r>
            </a:p>
            <a:p>
              <a:pPr algn="ctr">
                <a:defRPr/>
              </a:pPr>
              <a:r>
                <a:rPr lang="fr-FR" dirty="0">
                  <a:latin typeface="Georgia" panose="02040502050405020303" pitchFamily="18" charset="0"/>
                </a:rPr>
                <a:t>Le marché du travail</a:t>
              </a:r>
              <a:br>
                <a:rPr lang="fr-FR" dirty="0">
                  <a:latin typeface="Georgia" panose="02040502050405020303" pitchFamily="18" charset="0"/>
                </a:rPr>
              </a:br>
              <a:r>
                <a:rPr lang="fr-FR" dirty="0">
                  <a:latin typeface="Georgia" panose="02040502050405020303" pitchFamily="18" charset="0"/>
                </a:rPr>
                <a:t>L’entreprise</a:t>
              </a:r>
              <a:br>
                <a:rPr lang="fr-FR" dirty="0">
                  <a:latin typeface="Georgia" panose="02040502050405020303" pitchFamily="18" charset="0"/>
                </a:rPr>
              </a:br>
              <a:r>
                <a:rPr lang="fr-FR" dirty="0">
                  <a:latin typeface="Georgia" panose="02040502050405020303" pitchFamily="18" charset="0"/>
                </a:rPr>
                <a:t>Les métiers </a:t>
              </a:r>
            </a:p>
            <a:p>
              <a:pPr algn="ctr">
                <a:defRPr/>
              </a:pPr>
              <a:r>
                <a:rPr lang="fr-FR" dirty="0">
                  <a:latin typeface="Georgia" panose="02040502050405020303" pitchFamily="18" charset="0"/>
                </a:rPr>
                <a:t>(missions, activités, </a:t>
              </a:r>
            </a:p>
            <a:p>
              <a:pPr algn="ctr">
                <a:defRPr/>
              </a:pPr>
              <a:r>
                <a:rPr lang="fr-FR" dirty="0">
                  <a:latin typeface="Georgia" panose="02040502050405020303" pitchFamily="18" charset="0"/>
                </a:rPr>
                <a:t>compétences attendues)</a:t>
              </a:r>
            </a:p>
          </p:txBody>
        </p:sp>
        <p:sp>
          <p:nvSpPr>
            <p:cNvPr id="2" name="Flèche courbée vers le bas 7"/>
            <p:cNvSpPr>
              <a:spLocks noChangeArrowheads="1"/>
            </p:cNvSpPr>
            <p:nvPr/>
          </p:nvSpPr>
          <p:spPr bwMode="auto">
            <a:xfrm rot="5966136">
              <a:off x="4668102" y="2390181"/>
              <a:ext cx="1215232" cy="357018"/>
            </a:xfrm>
            <a:prstGeom prst="curvedDownArrow">
              <a:avLst>
                <a:gd name="adj1" fmla="val 24996"/>
                <a:gd name="adj2" fmla="val 49993"/>
                <a:gd name="adj3" fmla="val 25000"/>
              </a:avLst>
            </a:prstGeom>
            <a:solidFill>
              <a:srgbClr val="FF3300"/>
            </a:solidFill>
            <a:ln w="25400" algn="ctr">
              <a:solidFill>
                <a:schemeClr val="accent6">
                  <a:lumMod val="50000"/>
                </a:schemeClr>
              </a:solidFill>
              <a:miter lim="800000"/>
              <a:headEnd/>
              <a:tailEnd/>
            </a:ln>
          </p:spPr>
          <p:txBody>
            <a:bodyPr rot="10800000" vert="eaVert" lIns="91424" tIns="45712" rIns="91424" bIns="45712" anchor="ctr"/>
            <a:lstStyle/>
            <a:p>
              <a:pPr algn="ctr">
                <a:defRPr/>
              </a:pPr>
              <a:endParaRPr lang="fr-FR" sz="1600"/>
            </a:p>
          </p:txBody>
        </p:sp>
      </p:grpSp>
      <p:sp>
        <p:nvSpPr>
          <p:cNvPr id="3" name="Flèche courbée vers le bas 7"/>
          <p:cNvSpPr>
            <a:spLocks noChangeArrowheads="1"/>
          </p:cNvSpPr>
          <p:nvPr/>
        </p:nvSpPr>
        <p:spPr bwMode="auto">
          <a:xfrm rot="15796304">
            <a:off x="4320134" y="2390183"/>
            <a:ext cx="1215232" cy="357017"/>
          </a:xfrm>
          <a:prstGeom prst="curvedDownArrow">
            <a:avLst>
              <a:gd name="adj1" fmla="val 24996"/>
              <a:gd name="adj2" fmla="val 49993"/>
              <a:gd name="adj3" fmla="val 25000"/>
            </a:avLst>
          </a:prstGeom>
          <a:solidFill>
            <a:srgbClr val="FF3300"/>
          </a:solidFill>
          <a:ln w="25400" algn="ctr">
            <a:solidFill>
              <a:schemeClr val="accent6">
                <a:lumMod val="50000"/>
              </a:schemeClr>
            </a:solidFill>
            <a:miter lim="800000"/>
            <a:headEnd/>
            <a:tailEnd/>
          </a:ln>
        </p:spPr>
        <p:txBody>
          <a:bodyPr vert="eaVert" lIns="91424" tIns="45712" rIns="91424" bIns="45712" anchor="ctr"/>
          <a:lstStyle/>
          <a:p>
            <a:pPr algn="ctr">
              <a:defRPr/>
            </a:pPr>
            <a:endParaRPr lang="fr-FR" sz="1600"/>
          </a:p>
        </p:txBody>
      </p:sp>
      <p:sp>
        <p:nvSpPr>
          <p:cNvPr id="22537" name="Text Box 11"/>
          <p:cNvSpPr txBox="1">
            <a:spLocks noChangeArrowheads="1"/>
          </p:cNvSpPr>
          <p:nvPr/>
        </p:nvSpPr>
        <p:spPr bwMode="auto">
          <a:xfrm>
            <a:off x="1628099" y="4437112"/>
            <a:ext cx="8603722" cy="1569644"/>
          </a:xfrm>
          <a:prstGeom prst="rect">
            <a:avLst/>
          </a:prstGeom>
          <a:noFill/>
          <a:ln w="9525">
            <a:noFill/>
            <a:miter lim="800000"/>
            <a:headEnd/>
            <a:tailEnd/>
          </a:ln>
        </p:spPr>
        <p:txBody>
          <a:bodyPr lIns="91424" tIns="45712" rIns="91424" bIns="45712">
            <a:spAutoFit/>
          </a:bodyPr>
          <a:lstStyle/>
          <a:p>
            <a:pPr algn="ctr">
              <a:defRPr/>
            </a:pPr>
            <a:r>
              <a:rPr lang="fr-FR" sz="1600" b="1" dirty="0">
                <a:solidFill>
                  <a:srgbClr val="C00000"/>
                </a:solidFill>
                <a:latin typeface="Georgia" panose="02040502050405020303" pitchFamily="18" charset="0"/>
              </a:rPr>
              <a:t>Le choix du parcours est important</a:t>
            </a:r>
          </a:p>
          <a:p>
            <a:pPr algn="ctr">
              <a:defRPr/>
            </a:pPr>
            <a:r>
              <a:rPr lang="fr-FR" sz="1600" dirty="0">
                <a:latin typeface="Georgia" panose="02040502050405020303" pitchFamily="18" charset="0"/>
              </a:rPr>
              <a:t>Choix des disciplines principales et options</a:t>
            </a:r>
          </a:p>
          <a:p>
            <a:pPr algn="ctr">
              <a:defRPr/>
            </a:pPr>
            <a:endParaRPr lang="fr-FR" sz="1600" dirty="0">
              <a:latin typeface="Georgia" panose="02040502050405020303" pitchFamily="18" charset="0"/>
            </a:endParaRPr>
          </a:p>
          <a:p>
            <a:pPr algn="ctr">
              <a:defRPr/>
            </a:pPr>
            <a:r>
              <a:rPr lang="fr-FR" sz="1600" b="1" dirty="0">
                <a:solidFill>
                  <a:srgbClr val="C00000"/>
                </a:solidFill>
                <a:latin typeface="Georgia" panose="02040502050405020303" pitchFamily="18" charset="0"/>
              </a:rPr>
              <a:t>Un projet professionnel se construit progressivement</a:t>
            </a:r>
          </a:p>
          <a:p>
            <a:pPr algn="ctr">
              <a:defRPr/>
            </a:pPr>
            <a:r>
              <a:rPr lang="fr-FR" sz="1600" dirty="0">
                <a:latin typeface="Georgia" panose="02040502050405020303" pitchFamily="18" charset="0"/>
              </a:rPr>
              <a:t>L’implication personnelle dans des associations, le stage, les jobs d’été, </a:t>
            </a:r>
          </a:p>
          <a:p>
            <a:pPr algn="ctr">
              <a:defRPr/>
            </a:pPr>
            <a:r>
              <a:rPr lang="fr-FR" sz="1600" dirty="0">
                <a:latin typeface="Georgia" panose="02040502050405020303" pitchFamily="18" charset="0"/>
              </a:rPr>
              <a:t>la pratique culturelle permettent d’affirmer son projet et de préparer son insertion. </a:t>
            </a:r>
          </a:p>
        </p:txBody>
      </p:sp>
      <p:grpSp>
        <p:nvGrpSpPr>
          <p:cNvPr id="13" name="Groupe 12"/>
          <p:cNvGrpSpPr/>
          <p:nvPr/>
        </p:nvGrpSpPr>
        <p:grpSpPr>
          <a:xfrm>
            <a:off x="4071180" y="3336131"/>
            <a:ext cx="3714071" cy="1136923"/>
            <a:chOff x="2547179" y="3336130"/>
            <a:chExt cx="3714071" cy="1136923"/>
          </a:xfrm>
        </p:grpSpPr>
        <p:sp>
          <p:nvSpPr>
            <p:cNvPr id="22533" name="ZoneTexte 6"/>
            <p:cNvSpPr txBox="1">
              <a:spLocks noChangeArrowheads="1"/>
            </p:cNvSpPr>
            <p:nvPr/>
          </p:nvSpPr>
          <p:spPr bwMode="auto">
            <a:xfrm>
              <a:off x="2547179" y="3825121"/>
              <a:ext cx="3714071" cy="647932"/>
            </a:xfrm>
            <a:prstGeom prst="rect">
              <a:avLst/>
            </a:prstGeom>
            <a:noFill/>
            <a:ln w="9525">
              <a:noFill/>
              <a:miter lim="800000"/>
              <a:headEnd/>
              <a:tailEnd/>
            </a:ln>
          </p:spPr>
          <p:txBody>
            <a:bodyPr lIns="91424" tIns="45712" rIns="91424" bIns="45712">
              <a:spAutoFit/>
            </a:bodyPr>
            <a:lstStyle/>
            <a:p>
              <a:pPr algn="ctr">
                <a:defRPr/>
              </a:pPr>
              <a:r>
                <a:rPr lang="fr-FR" dirty="0">
                  <a:latin typeface="Georgia" panose="02040502050405020303" pitchFamily="18" charset="0"/>
                </a:rPr>
                <a:t>Identifier les formations</a:t>
              </a:r>
              <a:br>
                <a:rPr lang="fr-FR" dirty="0">
                  <a:latin typeface="Georgia" panose="02040502050405020303" pitchFamily="18" charset="0"/>
                </a:rPr>
              </a:br>
              <a:r>
                <a:rPr lang="fr-FR" dirty="0">
                  <a:latin typeface="Georgia" panose="02040502050405020303" pitchFamily="18" charset="0"/>
                </a:rPr>
                <a:t>Niveau, contenus, accès, lieu …</a:t>
              </a:r>
            </a:p>
          </p:txBody>
        </p:sp>
        <p:sp>
          <p:nvSpPr>
            <p:cNvPr id="4" name="Flèche courbée vers le bas 7"/>
            <p:cNvSpPr>
              <a:spLocks noChangeArrowheads="1"/>
            </p:cNvSpPr>
            <p:nvPr/>
          </p:nvSpPr>
          <p:spPr bwMode="auto">
            <a:xfrm rot="10800000">
              <a:off x="3727510" y="3336130"/>
              <a:ext cx="1214946" cy="357082"/>
            </a:xfrm>
            <a:prstGeom prst="curvedDownArrow">
              <a:avLst>
                <a:gd name="adj1" fmla="val 24996"/>
                <a:gd name="adj2" fmla="val 49993"/>
                <a:gd name="adj3" fmla="val 25000"/>
              </a:avLst>
            </a:prstGeom>
            <a:solidFill>
              <a:srgbClr val="FF3300"/>
            </a:solidFill>
            <a:ln w="25400" algn="ctr">
              <a:solidFill>
                <a:schemeClr val="accent6">
                  <a:lumMod val="50000"/>
                </a:schemeClr>
              </a:solidFill>
              <a:miter lim="800000"/>
              <a:headEnd/>
              <a:tailEnd/>
            </a:ln>
          </p:spPr>
          <p:txBody>
            <a:bodyPr rot="10800000" lIns="91424" tIns="45712" rIns="91424" bIns="45712" anchor="ctr"/>
            <a:lstStyle/>
            <a:p>
              <a:pPr algn="ctr">
                <a:defRPr/>
              </a:pPr>
              <a:endParaRPr lang="fr-FR" sz="1600"/>
            </a:p>
          </p:txBody>
        </p:sp>
      </p:grpSp>
      <p:pic>
        <p:nvPicPr>
          <p:cNvPr id="14" name="Image 13"/>
          <p:cNvPicPr/>
          <p:nvPr/>
        </p:nvPicPr>
        <p:blipFill>
          <a:blip r:embed="rId3" cstate="print">
            <a:extLst>
              <a:ext uri="{28A0092B-C50C-407E-A947-70E740481C1C}">
                <a14:useLocalDpi xmlns:a14="http://schemas.microsoft.com/office/drawing/2010/main" val="0"/>
              </a:ext>
            </a:extLst>
          </a:blip>
          <a:stretch>
            <a:fillRect/>
          </a:stretch>
        </p:blipFill>
        <p:spPr>
          <a:xfrm>
            <a:off x="8328248" y="5970842"/>
            <a:ext cx="2088232" cy="410486"/>
          </a:xfrm>
          <a:prstGeom prst="rect">
            <a:avLst/>
          </a:prstGeom>
        </p:spPr>
      </p:pic>
    </p:spTree>
    <p:extLst>
      <p:ext uri="{BB962C8B-B14F-4D97-AF65-F5344CB8AC3E}">
        <p14:creationId xmlns:p14="http://schemas.microsoft.com/office/powerpoint/2010/main" val="161060898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3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22537"/>
                                        </p:tgtEl>
                                        <p:attrNameLst>
                                          <p:attrName>style.visibility</p:attrName>
                                        </p:attrNameLst>
                                      </p:cBhvr>
                                      <p:to>
                                        <p:strVal val="visible"/>
                                      </p:to>
                                    </p:set>
                                    <p:animEffect transition="in" filter="blinds(vertical)">
                                      <p:cBhvr>
                                        <p:cTn id="27" dur="500"/>
                                        <p:tgtEl>
                                          <p:spTgt spid="22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autoUpdateAnimBg="0"/>
      <p:bldP spid="8" grpId="0" animBg="1" autoUpdateAnimBg="0"/>
      <p:bldP spid="3" grpId="0" animBg="1" autoUpdateAnimBg="0"/>
      <p:bldP spid="22537"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706414" y="155490"/>
            <a:ext cx="6779172" cy="916566"/>
          </a:xfrm>
        </p:spPr>
        <p:txBody>
          <a:bodyPr>
            <a:normAutofit/>
          </a:bodyPr>
          <a:lstStyle/>
          <a:p>
            <a:pPr algn="ctr">
              <a:spcBef>
                <a:spcPts val="1000"/>
              </a:spcBef>
            </a:pPr>
            <a:r>
              <a:rPr lang="fr-FR" sz="2400" cap="none" dirty="0" smtClean="0">
                <a:solidFill>
                  <a:srgbClr val="C00000"/>
                </a:solidFill>
                <a:effectLst>
                  <a:outerShdw blurRad="38100" dist="38100" dir="2700000" algn="tl">
                    <a:srgbClr val="000000">
                      <a:alpha val="43137"/>
                    </a:srgbClr>
                  </a:outerShdw>
                </a:effectLst>
                <a:latin typeface="Georgia" panose="02040502050405020303" pitchFamily="18" charset="0"/>
              </a:rPr>
              <a:t>Des activités et compétences </a:t>
            </a:r>
            <a:br>
              <a:rPr lang="fr-FR" sz="2400" cap="none" dirty="0" smtClean="0">
                <a:solidFill>
                  <a:srgbClr val="C00000"/>
                </a:solidFill>
                <a:effectLst>
                  <a:outerShdw blurRad="38100" dist="38100" dir="2700000" algn="tl">
                    <a:srgbClr val="000000">
                      <a:alpha val="43137"/>
                    </a:srgbClr>
                  </a:outerShdw>
                </a:effectLst>
                <a:latin typeface="Georgia" panose="02040502050405020303" pitchFamily="18" charset="0"/>
              </a:rPr>
            </a:br>
            <a:r>
              <a:rPr lang="fr-FR" sz="2400" cap="none" dirty="0" smtClean="0">
                <a:solidFill>
                  <a:srgbClr val="C00000"/>
                </a:solidFill>
                <a:effectLst>
                  <a:outerShdw blurRad="38100" dist="38100" dir="2700000" algn="tl">
                    <a:srgbClr val="000000">
                      <a:alpha val="43137"/>
                    </a:srgbClr>
                  </a:outerShdw>
                </a:effectLst>
                <a:latin typeface="Georgia" panose="02040502050405020303" pitchFamily="18" charset="0"/>
              </a:rPr>
              <a:t>liées à votre discipline associée</a:t>
            </a:r>
            <a:endParaRPr lang="fr-FR" sz="2400" cap="none" dirty="0">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5" name="ZoneTexte 4"/>
          <p:cNvSpPr txBox="1"/>
          <p:nvPr/>
        </p:nvSpPr>
        <p:spPr>
          <a:xfrm>
            <a:off x="1642069" y="1154290"/>
            <a:ext cx="7250703" cy="861774"/>
          </a:xfrm>
          <a:prstGeom prst="rect">
            <a:avLst/>
          </a:prstGeom>
          <a:noFill/>
        </p:spPr>
        <p:txBody>
          <a:bodyPr wrap="none" rtlCol="0">
            <a:spAutoFit/>
          </a:bodyPr>
          <a:lstStyle/>
          <a:p>
            <a:r>
              <a:rPr lang="fr-FR" dirty="0" smtClean="0">
                <a:solidFill>
                  <a:srgbClr val="C00000"/>
                </a:solidFill>
              </a:rPr>
              <a:t>Lettres modernes</a:t>
            </a:r>
          </a:p>
          <a:p>
            <a:r>
              <a:rPr lang="fr-FR" sz="1600" dirty="0" smtClean="0"/>
              <a:t>      Étude approfondie </a:t>
            </a:r>
            <a:r>
              <a:rPr lang="fr-FR" sz="1600" dirty="0"/>
              <a:t>d’œuvres du Moyen Age à nos </a:t>
            </a:r>
            <a:r>
              <a:rPr lang="fr-FR" sz="1600" dirty="0" smtClean="0"/>
              <a:t>jours, linguistique</a:t>
            </a:r>
          </a:p>
          <a:p>
            <a:r>
              <a:rPr lang="fr-FR" sz="1600" dirty="0"/>
              <a:t> </a:t>
            </a:r>
            <a:r>
              <a:rPr lang="fr-FR" sz="1600" dirty="0" smtClean="0"/>
              <a:t>     Formation de l’esprit critique</a:t>
            </a:r>
          </a:p>
        </p:txBody>
      </p:sp>
      <p:sp>
        <p:nvSpPr>
          <p:cNvPr id="6" name="ZoneTexte 5"/>
          <p:cNvSpPr txBox="1"/>
          <p:nvPr/>
        </p:nvSpPr>
        <p:spPr>
          <a:xfrm>
            <a:off x="1631939" y="1924574"/>
            <a:ext cx="9281708" cy="1138773"/>
          </a:xfrm>
          <a:prstGeom prst="rect">
            <a:avLst/>
          </a:prstGeom>
          <a:noFill/>
        </p:spPr>
        <p:txBody>
          <a:bodyPr wrap="none" rtlCol="0">
            <a:spAutoFit/>
          </a:bodyPr>
          <a:lstStyle/>
          <a:p>
            <a:r>
              <a:rPr lang="fr-FR" dirty="0" smtClean="0">
                <a:solidFill>
                  <a:srgbClr val="C00000"/>
                </a:solidFill>
              </a:rPr>
              <a:t>Histoire</a:t>
            </a:r>
          </a:p>
          <a:p>
            <a:r>
              <a:rPr lang="fr-FR" dirty="0" smtClean="0"/>
              <a:t>      </a:t>
            </a:r>
            <a:r>
              <a:rPr lang="fr-FR" sz="1600" dirty="0" smtClean="0"/>
              <a:t>Étude des grandes périodes: </a:t>
            </a:r>
            <a:r>
              <a:rPr lang="fr-FR" sz="1600" dirty="0"/>
              <a:t>histoire ancienne, médiévale, moderne et </a:t>
            </a:r>
            <a:r>
              <a:rPr lang="fr-FR" sz="1600" dirty="0" smtClean="0"/>
              <a:t>contemporaine</a:t>
            </a:r>
          </a:p>
          <a:p>
            <a:r>
              <a:rPr lang="fr-FR" sz="1600" dirty="0" smtClean="0"/>
              <a:t>       Analyse de </a:t>
            </a:r>
            <a:r>
              <a:rPr lang="fr-FR" sz="1600" dirty="0"/>
              <a:t>documents de diverses </a:t>
            </a:r>
            <a:r>
              <a:rPr lang="fr-FR" sz="1600" dirty="0" smtClean="0"/>
              <a:t>natures</a:t>
            </a:r>
          </a:p>
          <a:p>
            <a:r>
              <a:rPr lang="fr-FR" sz="1600" dirty="0"/>
              <a:t> </a:t>
            </a:r>
            <a:r>
              <a:rPr lang="fr-FR" sz="1600" dirty="0" smtClean="0"/>
              <a:t>      Étude de </a:t>
            </a:r>
            <a:r>
              <a:rPr lang="fr-FR" sz="1600" dirty="0"/>
              <a:t>sources d’information complexes </a:t>
            </a:r>
            <a:endParaRPr lang="fr-FR" dirty="0"/>
          </a:p>
        </p:txBody>
      </p:sp>
      <p:sp>
        <p:nvSpPr>
          <p:cNvPr id="7" name="ZoneTexte 6"/>
          <p:cNvSpPr txBox="1"/>
          <p:nvPr/>
        </p:nvSpPr>
        <p:spPr>
          <a:xfrm>
            <a:off x="1610539" y="2981064"/>
            <a:ext cx="9571851" cy="1107996"/>
          </a:xfrm>
          <a:prstGeom prst="rect">
            <a:avLst/>
          </a:prstGeom>
          <a:noFill/>
        </p:spPr>
        <p:txBody>
          <a:bodyPr wrap="none" rtlCol="0">
            <a:spAutoFit/>
          </a:bodyPr>
          <a:lstStyle/>
          <a:p>
            <a:r>
              <a:rPr lang="fr-FR" dirty="0" smtClean="0">
                <a:solidFill>
                  <a:srgbClr val="C00000"/>
                </a:solidFill>
              </a:rPr>
              <a:t>Histoire de l’Art et Archéologie</a:t>
            </a:r>
          </a:p>
          <a:p>
            <a:r>
              <a:rPr lang="fr-FR" sz="1600" dirty="0"/>
              <a:t> </a:t>
            </a:r>
            <a:r>
              <a:rPr lang="fr-FR" sz="1600" dirty="0" smtClean="0"/>
              <a:t>       Culture </a:t>
            </a:r>
            <a:r>
              <a:rPr lang="fr-FR" sz="1600" dirty="0"/>
              <a:t>générale </a:t>
            </a:r>
            <a:r>
              <a:rPr lang="fr-FR" sz="1600" dirty="0" smtClean="0"/>
              <a:t>artistique par grandes périodes. Connaissance des </a:t>
            </a:r>
            <a:r>
              <a:rPr lang="fr-FR" sz="1600" dirty="0"/>
              <a:t>institutions culturelles </a:t>
            </a:r>
            <a:endParaRPr lang="fr-FR" sz="1600" dirty="0" smtClean="0"/>
          </a:p>
          <a:p>
            <a:r>
              <a:rPr lang="fr-FR" sz="1600" dirty="0" smtClean="0"/>
              <a:t>        Savoir interpréter </a:t>
            </a:r>
            <a:r>
              <a:rPr lang="fr-FR" sz="1600" dirty="0"/>
              <a:t>une production artistique </a:t>
            </a:r>
            <a:endParaRPr lang="fr-FR" sz="1600" dirty="0" smtClean="0"/>
          </a:p>
          <a:p>
            <a:r>
              <a:rPr lang="fr-FR" sz="1600" dirty="0" smtClean="0"/>
              <a:t>        Se </a:t>
            </a:r>
            <a:r>
              <a:rPr lang="fr-FR" sz="1600" dirty="0"/>
              <a:t>repérer dans la chronologie et la géographie du patrimoine </a:t>
            </a:r>
            <a:r>
              <a:rPr lang="fr-FR" sz="1600" dirty="0" smtClean="0"/>
              <a:t>artistique</a:t>
            </a:r>
          </a:p>
        </p:txBody>
      </p:sp>
      <p:sp>
        <p:nvSpPr>
          <p:cNvPr id="8" name="ZoneTexte 7"/>
          <p:cNvSpPr txBox="1"/>
          <p:nvPr/>
        </p:nvSpPr>
        <p:spPr>
          <a:xfrm>
            <a:off x="1631938" y="3956440"/>
            <a:ext cx="10307814" cy="1107996"/>
          </a:xfrm>
          <a:prstGeom prst="rect">
            <a:avLst/>
          </a:prstGeom>
          <a:noFill/>
        </p:spPr>
        <p:txBody>
          <a:bodyPr wrap="square" rtlCol="0">
            <a:spAutoFit/>
          </a:bodyPr>
          <a:lstStyle/>
          <a:p>
            <a:r>
              <a:rPr lang="fr-FR" dirty="0" smtClean="0">
                <a:solidFill>
                  <a:srgbClr val="C00000"/>
                </a:solidFill>
              </a:rPr>
              <a:t>Philosophie</a:t>
            </a:r>
          </a:p>
          <a:p>
            <a:r>
              <a:rPr lang="fr-FR" sz="1600" dirty="0" smtClean="0"/>
              <a:t>       Culture </a:t>
            </a:r>
            <a:r>
              <a:rPr lang="fr-FR" sz="1600" dirty="0"/>
              <a:t>solide en philosophie classique et </a:t>
            </a:r>
            <a:r>
              <a:rPr lang="fr-FR" sz="1600" dirty="0" smtClean="0"/>
              <a:t>contemporaine</a:t>
            </a:r>
          </a:p>
          <a:p>
            <a:r>
              <a:rPr lang="fr-FR" sz="1600" dirty="0" smtClean="0"/>
              <a:t>       Analyse </a:t>
            </a:r>
            <a:r>
              <a:rPr lang="fr-FR" sz="1600" dirty="0"/>
              <a:t>critique des textes </a:t>
            </a:r>
            <a:r>
              <a:rPr lang="fr-FR" sz="1600" dirty="0" smtClean="0"/>
              <a:t>philosophiques</a:t>
            </a:r>
          </a:p>
          <a:p>
            <a:r>
              <a:rPr lang="fr-FR" sz="1600" dirty="0"/>
              <a:t> </a:t>
            </a:r>
            <a:r>
              <a:rPr lang="fr-FR" sz="1600" dirty="0" smtClean="0"/>
              <a:t>      Maîtrise </a:t>
            </a:r>
            <a:r>
              <a:rPr lang="fr-FR" sz="1600" dirty="0"/>
              <a:t>des exercices académiques (dissertation, explication de textes, exposés oraux</a:t>
            </a:r>
            <a:r>
              <a:rPr lang="fr-FR" sz="1600" dirty="0" smtClean="0"/>
              <a:t>, dossiers…)</a:t>
            </a:r>
          </a:p>
        </p:txBody>
      </p:sp>
      <p:sp>
        <p:nvSpPr>
          <p:cNvPr id="9" name="ZoneTexte 8"/>
          <p:cNvSpPr txBox="1"/>
          <p:nvPr/>
        </p:nvSpPr>
        <p:spPr>
          <a:xfrm>
            <a:off x="1616973" y="5038649"/>
            <a:ext cx="10396352" cy="861774"/>
          </a:xfrm>
          <a:prstGeom prst="rect">
            <a:avLst/>
          </a:prstGeom>
          <a:noFill/>
        </p:spPr>
        <p:txBody>
          <a:bodyPr wrap="square" rtlCol="0">
            <a:spAutoFit/>
          </a:bodyPr>
          <a:lstStyle/>
          <a:p>
            <a:r>
              <a:rPr lang="fr-FR" dirty="0" smtClean="0">
                <a:solidFill>
                  <a:srgbClr val="C00000"/>
                </a:solidFill>
              </a:rPr>
              <a:t>Documentation</a:t>
            </a:r>
            <a:endParaRPr lang="fr-FR" dirty="0"/>
          </a:p>
          <a:p>
            <a:r>
              <a:rPr lang="fr-FR" sz="1600" dirty="0" smtClean="0"/>
              <a:t>       Orientée </a:t>
            </a:r>
            <a:r>
              <a:rPr lang="fr-FR" sz="1600" dirty="0"/>
              <a:t>vers les métiers du </a:t>
            </a:r>
            <a:r>
              <a:rPr lang="fr-FR" sz="1600" dirty="0" smtClean="0"/>
              <a:t>livre </a:t>
            </a:r>
            <a:r>
              <a:rPr lang="fr-FR" sz="1600" dirty="0"/>
              <a:t>et du </a:t>
            </a:r>
            <a:r>
              <a:rPr lang="fr-FR" sz="1600" dirty="0" smtClean="0"/>
              <a:t>document</a:t>
            </a:r>
          </a:p>
          <a:p>
            <a:r>
              <a:rPr lang="fr-FR" sz="1600" dirty="0" smtClean="0"/>
              <a:t>       Étude des conditions </a:t>
            </a:r>
            <a:r>
              <a:rPr lang="fr-FR" sz="1600" dirty="0"/>
              <a:t>et processus de la création, la production et la diffusion </a:t>
            </a:r>
            <a:r>
              <a:rPr lang="fr-FR" sz="1600" dirty="0" smtClean="0"/>
              <a:t>(contexte numérique)  </a:t>
            </a:r>
            <a:endParaRPr lang="fr-FR" sz="1600" dirty="0"/>
          </a:p>
        </p:txBody>
      </p:sp>
      <p:sp>
        <p:nvSpPr>
          <p:cNvPr id="10" name="ZoneTexte 9"/>
          <p:cNvSpPr txBox="1"/>
          <p:nvPr/>
        </p:nvSpPr>
        <p:spPr>
          <a:xfrm>
            <a:off x="1642069" y="5873556"/>
            <a:ext cx="6372257" cy="861774"/>
          </a:xfrm>
          <a:prstGeom prst="rect">
            <a:avLst/>
          </a:prstGeom>
          <a:noFill/>
        </p:spPr>
        <p:txBody>
          <a:bodyPr wrap="none" rtlCol="0">
            <a:spAutoFit/>
          </a:bodyPr>
          <a:lstStyle/>
          <a:p>
            <a:r>
              <a:rPr lang="fr-FR" dirty="0" smtClean="0">
                <a:solidFill>
                  <a:srgbClr val="C00000"/>
                </a:solidFill>
              </a:rPr>
              <a:t>Vers le Professorat des Écoles</a:t>
            </a:r>
          </a:p>
          <a:p>
            <a:r>
              <a:rPr lang="fr-FR" sz="1600" dirty="0" smtClean="0"/>
              <a:t>    Approche </a:t>
            </a:r>
            <a:r>
              <a:rPr lang="fr-FR" sz="1600" dirty="0"/>
              <a:t>des questions liées à </a:t>
            </a:r>
            <a:r>
              <a:rPr lang="fr-FR" sz="1600" dirty="0" smtClean="0"/>
              <a:t>l'école.  </a:t>
            </a:r>
            <a:r>
              <a:rPr lang="fr-FR" sz="1600" dirty="0"/>
              <a:t>Culture </a:t>
            </a:r>
            <a:r>
              <a:rPr lang="fr-FR" sz="1600" dirty="0" smtClean="0"/>
              <a:t>scientifique</a:t>
            </a:r>
            <a:endParaRPr lang="fr-FR" sz="1600" dirty="0"/>
          </a:p>
          <a:p>
            <a:r>
              <a:rPr lang="fr-FR" sz="1600" dirty="0"/>
              <a:t> </a:t>
            </a:r>
            <a:r>
              <a:rPr lang="fr-FR" sz="1600" dirty="0" smtClean="0"/>
              <a:t>   Champ </a:t>
            </a:r>
            <a:r>
              <a:rPr lang="fr-FR" sz="1600" dirty="0"/>
              <a:t>de métiers « Enseignement, Education, Formation ». </a:t>
            </a:r>
          </a:p>
        </p:txBody>
      </p:sp>
    </p:spTree>
    <p:extLst>
      <p:ext uri="{BB962C8B-B14F-4D97-AF65-F5344CB8AC3E}">
        <p14:creationId xmlns:p14="http://schemas.microsoft.com/office/powerpoint/2010/main" val="343610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2123728" y="1049408"/>
            <a:ext cx="8628355" cy="1323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2000" dirty="0">
                <a:latin typeface="Georgia" panose="02040502050405020303" pitchFamily="18" charset="0"/>
                <a:cs typeface="Arial" charset="0"/>
              </a:rPr>
              <a:t>Maîtriser l’expression écrite et orale</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Maîtriser la grammaire, l’orthographe</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Acquérir un vocabulaire riche et nuancé </a:t>
            </a:r>
            <a:endParaRPr lang="fr-FR" altLang="fr-FR" sz="2000" dirty="0" smtClean="0">
              <a:latin typeface="Georgia" panose="02040502050405020303" pitchFamily="18" charset="0"/>
              <a:cs typeface="Arial" charset="0"/>
            </a:endParaRPr>
          </a:p>
          <a:p>
            <a:pPr eaLnBrk="1" hangingPunct="1"/>
            <a:r>
              <a:rPr lang="fr-FR" sz="2000" dirty="0" smtClean="0">
                <a:latin typeface="Georgia" panose="02040502050405020303" pitchFamily="18" charset="0"/>
              </a:rPr>
              <a:t>Disposer d’une </a:t>
            </a:r>
            <a:r>
              <a:rPr lang="fr-FR" sz="2000" dirty="0">
                <a:latin typeface="Georgia" panose="02040502050405020303" pitchFamily="18" charset="0"/>
              </a:rPr>
              <a:t>solide connaissance des cultures et civilisations </a:t>
            </a:r>
            <a:r>
              <a:rPr lang="fr-FR" sz="2000" dirty="0" smtClean="0">
                <a:latin typeface="Georgia" panose="02040502050405020303" pitchFamily="18" charset="0"/>
              </a:rPr>
              <a:t>antiques</a:t>
            </a:r>
            <a:endParaRPr lang="fr-FR" sz="2000" dirty="0">
              <a:latin typeface="Georgia" panose="02040502050405020303" pitchFamily="18" charset="0"/>
            </a:endParaRPr>
          </a:p>
        </p:txBody>
      </p:sp>
      <p:sp>
        <p:nvSpPr>
          <p:cNvPr id="5" name="Text Box 9"/>
          <p:cNvSpPr txBox="1">
            <a:spLocks noChangeArrowheads="1"/>
          </p:cNvSpPr>
          <p:nvPr/>
        </p:nvSpPr>
        <p:spPr bwMode="auto">
          <a:xfrm>
            <a:off x="2123728" y="2500236"/>
            <a:ext cx="9264708" cy="1323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fr-FR" altLang="fr-FR" sz="2000" dirty="0">
                <a:latin typeface="Georgia" panose="02040502050405020303" pitchFamily="18" charset="0"/>
                <a:cs typeface="Arial" charset="0"/>
              </a:rPr>
              <a:t>Structurer sa pensée. Maîtriser l’argumentation </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Acquérir des compétences d’analyse et de synthèse</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Développer ses capacités de </a:t>
            </a:r>
            <a:r>
              <a:rPr lang="fr-FR" altLang="fr-FR" sz="2000" dirty="0" smtClean="0">
                <a:latin typeface="Georgia" panose="02040502050405020303" pitchFamily="18" charset="0"/>
                <a:cs typeface="Arial" charset="0"/>
              </a:rPr>
              <a:t>lecture</a:t>
            </a:r>
            <a:r>
              <a:rPr lang="fr-FR" sz="2000" dirty="0" smtClean="0">
                <a:latin typeface="Georgia" panose="02040502050405020303" pitchFamily="18" charset="0"/>
                <a:cs typeface="Times New Roman" panose="02020603050405020304" pitchFamily="18" charset="0"/>
              </a:rPr>
              <a:t> </a:t>
            </a:r>
            <a:r>
              <a:rPr lang="fr-FR" sz="2000" dirty="0">
                <a:latin typeface="Georgia" panose="02040502050405020303" pitchFamily="18" charset="0"/>
                <a:cs typeface="Times New Roman" panose="02020603050405020304" pitchFamily="18" charset="0"/>
              </a:rPr>
              <a:t>et d’assimilation de textes de toutes </a:t>
            </a:r>
            <a:r>
              <a:rPr lang="fr-FR" sz="2000" dirty="0" smtClean="0">
                <a:latin typeface="Georgia" panose="02040502050405020303" pitchFamily="18" charset="0"/>
                <a:cs typeface="Times New Roman" panose="02020603050405020304" pitchFamily="18" charset="0"/>
              </a:rPr>
              <a:t>époques</a:t>
            </a:r>
            <a:r>
              <a:rPr lang="fr-FR" altLang="fr-FR" sz="2000" dirty="0">
                <a:latin typeface="Georgia" panose="02040502050405020303" pitchFamily="18" charset="0"/>
                <a:cs typeface="Arial" charset="0"/>
              </a:rPr>
              <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Exercer sa rigueur</a:t>
            </a:r>
          </a:p>
        </p:txBody>
      </p:sp>
      <p:sp>
        <p:nvSpPr>
          <p:cNvPr id="6" name="ZoneTexte 10"/>
          <p:cNvSpPr txBox="1">
            <a:spLocks noChangeArrowheads="1"/>
          </p:cNvSpPr>
          <p:nvPr/>
        </p:nvSpPr>
        <p:spPr bwMode="auto">
          <a:xfrm>
            <a:off x="2123728" y="4061412"/>
            <a:ext cx="6639372" cy="163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2000" dirty="0">
                <a:latin typeface="Georgia" panose="02040502050405020303" pitchFamily="18" charset="0"/>
                <a:cs typeface="Arial" charset="0"/>
              </a:rPr>
              <a:t>Mettre en relation ses connaissances de façon pertinente</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Mettre en relation passé et présent</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Développer une approche pluridisciplinaire des textes</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Mettre en relation diverses civilisations et cultures</a:t>
            </a:r>
          </a:p>
          <a:p>
            <a:pPr eaLnBrk="1" hangingPunct="1"/>
            <a:r>
              <a:rPr lang="fr-FR" altLang="fr-FR" sz="2000" dirty="0">
                <a:latin typeface="Georgia" panose="02040502050405020303" pitchFamily="18" charset="0"/>
                <a:cs typeface="Arial" charset="0"/>
              </a:rPr>
              <a:t>Développer une culture humaniste</a:t>
            </a:r>
          </a:p>
        </p:txBody>
      </p:sp>
      <p:sp>
        <p:nvSpPr>
          <p:cNvPr id="7" name="ZoneTexte 1"/>
          <p:cNvSpPr txBox="1">
            <a:spLocks noChangeArrowheads="1"/>
          </p:cNvSpPr>
          <p:nvPr/>
        </p:nvSpPr>
        <p:spPr bwMode="auto">
          <a:xfrm>
            <a:off x="2024455" y="361951"/>
            <a:ext cx="5958650" cy="47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2500" b="1" dirty="0" smtClean="0">
                <a:solidFill>
                  <a:srgbClr val="C00000"/>
                </a:solidFill>
                <a:latin typeface="Georgia" panose="02040502050405020303" pitchFamily="18" charset="0"/>
                <a:cs typeface="Arial" charset="0"/>
              </a:rPr>
              <a:t>Développement de </a:t>
            </a:r>
            <a:r>
              <a:rPr lang="fr-FR" altLang="fr-FR" sz="2500" b="1" dirty="0">
                <a:solidFill>
                  <a:srgbClr val="C00000"/>
                </a:solidFill>
                <a:latin typeface="Georgia" panose="02040502050405020303" pitchFamily="18" charset="0"/>
                <a:cs typeface="Arial" charset="0"/>
              </a:rPr>
              <a:t>compétences...</a:t>
            </a:r>
          </a:p>
        </p:txBody>
      </p:sp>
      <p:sp>
        <p:nvSpPr>
          <p:cNvPr id="8" name="ZoneTexte 2"/>
          <p:cNvSpPr txBox="1">
            <a:spLocks noChangeArrowheads="1"/>
          </p:cNvSpPr>
          <p:nvPr/>
        </p:nvSpPr>
        <p:spPr bwMode="auto">
          <a:xfrm>
            <a:off x="2123728" y="6031202"/>
            <a:ext cx="4416561" cy="47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fr-FR" altLang="fr-FR" sz="2500" b="1" dirty="0">
                <a:solidFill>
                  <a:srgbClr val="C00000"/>
                </a:solidFill>
                <a:latin typeface="Georgia" panose="02040502050405020303" pitchFamily="18" charset="0"/>
                <a:cs typeface="Arial" charset="0"/>
              </a:rPr>
              <a:t>... que l’on peut réinvestir</a:t>
            </a:r>
          </a:p>
        </p:txBody>
      </p:sp>
    </p:spTree>
    <p:extLst>
      <p:ext uri="{BB962C8B-B14F-4D97-AF65-F5344CB8AC3E}">
        <p14:creationId xmlns:p14="http://schemas.microsoft.com/office/powerpoint/2010/main" val="416548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6" grpId="0" autoUpdateAnimBg="0"/>
      <p:bldP spid="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7"/>
          <p:cNvSpPr txBox="1">
            <a:spLocks noChangeArrowheads="1"/>
          </p:cNvSpPr>
          <p:nvPr/>
        </p:nvSpPr>
        <p:spPr bwMode="auto">
          <a:xfrm>
            <a:off x="1891126" y="4057616"/>
            <a:ext cx="8353945" cy="2123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fr-FR" altLang="fr-FR" b="1" dirty="0">
                <a:solidFill>
                  <a:srgbClr val="C00000"/>
                </a:solidFill>
                <a:latin typeface="Georgia" panose="02040502050405020303" pitchFamily="18" charset="0"/>
                <a:cs typeface="Arial" charset="0"/>
              </a:rPr>
              <a:t>Des formations professionnelles « ciblées »</a:t>
            </a:r>
            <a:r>
              <a:rPr lang="fr-FR" altLang="fr-FR" i="1" dirty="0">
                <a:solidFill>
                  <a:srgbClr val="C00000"/>
                </a:solidFill>
                <a:latin typeface="Georgia" panose="02040502050405020303" pitchFamily="18" charset="0"/>
                <a:cs typeface="Arial" charset="0"/>
              </a:rPr>
              <a:t/>
            </a:r>
            <a:br>
              <a:rPr lang="fr-FR" altLang="fr-FR" i="1" dirty="0">
                <a:solidFill>
                  <a:srgbClr val="C00000"/>
                </a:solidFill>
                <a:latin typeface="Georgia" panose="02040502050405020303" pitchFamily="18" charset="0"/>
                <a:cs typeface="Arial" charset="0"/>
              </a:rPr>
            </a:br>
            <a:r>
              <a:rPr lang="fr-FR" altLang="fr-FR" i="1" dirty="0">
                <a:solidFill>
                  <a:srgbClr val="C00000"/>
                </a:solidFill>
                <a:latin typeface="Georgia" panose="02040502050405020303" pitchFamily="18" charset="0"/>
                <a:cs typeface="Arial" charset="0"/>
              </a:rPr>
              <a:t> </a:t>
            </a:r>
            <a:r>
              <a:rPr lang="fr-FR" altLang="fr-FR" b="1" dirty="0">
                <a:solidFill>
                  <a:srgbClr val="C00000"/>
                </a:solidFill>
                <a:latin typeface="Georgia" panose="02040502050405020303" pitchFamily="18" charset="0"/>
                <a:cs typeface="Arial" charset="0"/>
              </a:rPr>
              <a:t>ou des concours souvent </a:t>
            </a:r>
            <a:r>
              <a:rPr lang="fr-FR" altLang="fr-FR" b="1" dirty="0" smtClean="0">
                <a:solidFill>
                  <a:srgbClr val="C00000"/>
                </a:solidFill>
                <a:latin typeface="Georgia" panose="02040502050405020303" pitchFamily="18" charset="0"/>
                <a:cs typeface="Arial" charset="0"/>
              </a:rPr>
              <a:t>nécessaires</a:t>
            </a:r>
          </a:p>
          <a:p>
            <a:pPr algn="ctr" eaLnBrk="1" hangingPunct="1"/>
            <a:endParaRPr lang="fr-FR" altLang="fr-FR" b="1" dirty="0">
              <a:solidFill>
                <a:srgbClr val="C00000"/>
              </a:solidFill>
              <a:latin typeface="Georgia" panose="02040502050405020303" pitchFamily="18" charset="0"/>
              <a:cs typeface="Arial" charset="0"/>
            </a:endParaRPr>
          </a:p>
          <a:p>
            <a:pPr algn="ctr" eaLnBrk="1" hangingPunct="1"/>
            <a:r>
              <a:rPr lang="fr-FR" altLang="fr-FR" sz="2000" dirty="0">
                <a:latin typeface="Georgia" panose="02040502050405020303" pitchFamily="18" charset="0"/>
                <a:cs typeface="Arial" charset="0"/>
              </a:rPr>
              <a:t>Licence professionnelle, Master professionnel</a:t>
            </a:r>
            <a:br>
              <a:rPr lang="fr-FR" altLang="fr-FR" sz="2000" dirty="0">
                <a:latin typeface="Georgia" panose="02040502050405020303" pitchFamily="18" charset="0"/>
                <a:cs typeface="Arial" charset="0"/>
              </a:rPr>
            </a:br>
            <a:r>
              <a:rPr lang="fr-FR" altLang="fr-FR" sz="2000" dirty="0">
                <a:latin typeface="Georgia" panose="02040502050405020303" pitchFamily="18" charset="0"/>
                <a:cs typeface="Arial" charset="0"/>
              </a:rPr>
              <a:t> École spécialisée </a:t>
            </a:r>
          </a:p>
          <a:p>
            <a:pPr algn="ctr" eaLnBrk="1" hangingPunct="1"/>
            <a:r>
              <a:rPr lang="fr-FR" altLang="fr-FR" sz="2000" dirty="0">
                <a:latin typeface="Georgia" panose="02040502050405020303" pitchFamily="18" charset="0"/>
                <a:cs typeface="Arial" charset="0"/>
              </a:rPr>
              <a:t>Concours</a:t>
            </a:r>
          </a:p>
        </p:txBody>
      </p:sp>
      <p:sp>
        <p:nvSpPr>
          <p:cNvPr id="6" name="ZoneTexte 6"/>
          <p:cNvSpPr txBox="1">
            <a:spLocks noChangeArrowheads="1"/>
          </p:cNvSpPr>
          <p:nvPr/>
        </p:nvSpPr>
        <p:spPr bwMode="auto">
          <a:xfrm>
            <a:off x="1993786" y="463033"/>
            <a:ext cx="9430958" cy="347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4" tIns="45712" rIns="91424" bIns="45712">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fr-FR" altLang="fr-FR" b="1" dirty="0">
                <a:solidFill>
                  <a:srgbClr val="C00000"/>
                </a:solidFill>
                <a:latin typeface="Georgia" panose="02040502050405020303" pitchFamily="18" charset="0"/>
                <a:cs typeface="Arial" charset="0"/>
              </a:rPr>
              <a:t>…dans au moins six secteurs professionnels</a:t>
            </a:r>
          </a:p>
          <a:p>
            <a:pPr eaLnBrk="1" hangingPunct="1"/>
            <a:endParaRPr lang="fr-FR" altLang="fr-FR" sz="2800" dirty="0">
              <a:latin typeface="Arial" charset="0"/>
              <a:cs typeface="Arial" charset="0"/>
            </a:endParaRPr>
          </a:p>
          <a:p>
            <a:pPr eaLnBrk="1" hangingPunct="1"/>
            <a:r>
              <a:rPr lang="fr-FR" altLang="fr-FR" dirty="0">
                <a:latin typeface="Georgia" panose="02040502050405020303" pitchFamily="18" charset="0"/>
                <a:cs typeface="Arial" charset="0"/>
              </a:rPr>
              <a:t>Enseignement - Formation - Recherche</a:t>
            </a:r>
          </a:p>
          <a:p>
            <a:pPr eaLnBrk="1" hangingPunct="1"/>
            <a:r>
              <a:rPr lang="fr-FR" altLang="fr-FR" dirty="0" smtClean="0">
                <a:latin typeface="Georgia" panose="02040502050405020303" pitchFamily="18" charset="0"/>
                <a:cs typeface="Arial" charset="0"/>
              </a:rPr>
              <a:t>Information - Communication - Journalisme</a:t>
            </a:r>
          </a:p>
          <a:p>
            <a:pPr eaLnBrk="1" hangingPunct="1"/>
            <a:r>
              <a:rPr lang="fr-FR" altLang="fr-FR" dirty="0" smtClean="0">
                <a:latin typeface="Georgia" panose="02040502050405020303" pitchFamily="18" charset="0"/>
                <a:cs typeface="Arial" charset="0"/>
              </a:rPr>
              <a:t>Métiers du livre</a:t>
            </a:r>
            <a:endParaRPr lang="fr-FR" altLang="fr-FR" dirty="0">
              <a:latin typeface="Georgia" panose="02040502050405020303" pitchFamily="18" charset="0"/>
              <a:cs typeface="Arial" charset="0"/>
            </a:endParaRPr>
          </a:p>
          <a:p>
            <a:pPr eaLnBrk="1" hangingPunct="1"/>
            <a:r>
              <a:rPr lang="fr-FR" altLang="fr-FR" dirty="0" smtClean="0">
                <a:latin typeface="Georgia" panose="02040502050405020303" pitchFamily="18" charset="0"/>
                <a:cs typeface="Arial" charset="0"/>
              </a:rPr>
              <a:t>   Documentation </a:t>
            </a:r>
            <a:r>
              <a:rPr lang="fr-FR" altLang="fr-FR" dirty="0">
                <a:latin typeface="Georgia" panose="02040502050405020303" pitchFamily="18" charset="0"/>
                <a:cs typeface="Arial" charset="0"/>
              </a:rPr>
              <a:t>- Bibliothèques - Archives</a:t>
            </a:r>
          </a:p>
          <a:p>
            <a:pPr eaLnBrk="1" hangingPunct="1"/>
            <a:r>
              <a:rPr lang="fr-FR" altLang="fr-FR" dirty="0" smtClean="0">
                <a:latin typeface="Georgia" panose="02040502050405020303" pitchFamily="18" charset="0"/>
                <a:cs typeface="Arial" charset="0"/>
              </a:rPr>
              <a:t>   Édition </a:t>
            </a:r>
            <a:r>
              <a:rPr lang="fr-FR" altLang="fr-FR" dirty="0">
                <a:latin typeface="Georgia" panose="02040502050405020303" pitchFamily="18" charset="0"/>
                <a:cs typeface="Arial" charset="0"/>
              </a:rPr>
              <a:t>- Librairie</a:t>
            </a:r>
          </a:p>
          <a:p>
            <a:pPr eaLnBrk="1" hangingPunct="1"/>
            <a:r>
              <a:rPr lang="fr-FR" altLang="fr-FR" dirty="0">
                <a:latin typeface="Georgia" panose="02040502050405020303" pitchFamily="18" charset="0"/>
                <a:cs typeface="Arial" charset="0"/>
              </a:rPr>
              <a:t>Culture</a:t>
            </a:r>
          </a:p>
          <a:p>
            <a:pPr eaLnBrk="1" hangingPunct="1"/>
            <a:r>
              <a:rPr lang="fr-FR" altLang="fr-FR" dirty="0" smtClean="0">
                <a:latin typeface="Georgia" panose="02040502050405020303" pitchFamily="18" charset="0"/>
                <a:cs typeface="Arial" charset="0"/>
              </a:rPr>
              <a:t>Administration de l’État, des Collectivités, Entreprises, Associations</a:t>
            </a:r>
            <a:endParaRPr lang="fr-FR" altLang="fr-FR" dirty="0">
              <a:latin typeface="Georgia" panose="02040502050405020303" pitchFamily="18" charset="0"/>
              <a:cs typeface="Arial" charset="0"/>
            </a:endParaRPr>
          </a:p>
        </p:txBody>
      </p:sp>
    </p:spTree>
    <p:extLst>
      <p:ext uri="{BB962C8B-B14F-4D97-AF65-F5344CB8AC3E}">
        <p14:creationId xmlns:p14="http://schemas.microsoft.com/office/powerpoint/2010/main" val="146370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ou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oneTexte 1"/>
          <p:cNvSpPr txBox="1">
            <a:spLocks noChangeArrowheads="1"/>
          </p:cNvSpPr>
          <p:nvPr/>
        </p:nvSpPr>
        <p:spPr bwMode="auto">
          <a:xfrm>
            <a:off x="2501388" y="138225"/>
            <a:ext cx="7544886" cy="53706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C3300"/>
                </a:solidFill>
                <a:latin typeface="Georgia" panose="02040502050405020303" pitchFamily="18" charset="0"/>
              </a:rPr>
              <a:t>Enseignement et Formation</a:t>
            </a:r>
          </a:p>
        </p:txBody>
      </p:sp>
      <p:sp>
        <p:nvSpPr>
          <p:cNvPr id="4" name="ZoneTexte 3"/>
          <p:cNvSpPr txBox="1"/>
          <p:nvPr/>
        </p:nvSpPr>
        <p:spPr>
          <a:xfrm>
            <a:off x="5181058" y="837993"/>
            <a:ext cx="5486943" cy="2769973"/>
          </a:xfrm>
          <a:prstGeom prst="rect">
            <a:avLst/>
          </a:prstGeom>
          <a:noFill/>
        </p:spPr>
        <p:txBody>
          <a:bodyPr lIns="91424" tIns="45712" rIns="91424" bIns="45712">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Aft>
                <a:spcPts val="394"/>
              </a:spcAft>
              <a:defRPr/>
            </a:pPr>
            <a:r>
              <a:rPr lang="fr-FR" altLang="fr-FR" b="1" dirty="0">
                <a:solidFill>
                  <a:srgbClr val="CC6600"/>
                </a:solidFill>
                <a:latin typeface="Georgia" panose="02040502050405020303" pitchFamily="18" charset="0"/>
              </a:rPr>
              <a:t>Des activités</a:t>
            </a:r>
          </a:p>
          <a:p>
            <a:pPr>
              <a:spcAft>
                <a:spcPts val="394"/>
              </a:spcAft>
              <a:defRPr/>
            </a:pPr>
            <a:r>
              <a:rPr lang="fr-FR" altLang="fr-FR" sz="1400" dirty="0">
                <a:solidFill>
                  <a:srgbClr val="994D00"/>
                </a:solidFill>
                <a:latin typeface="Georgia" panose="02040502050405020303" pitchFamily="18" charset="0"/>
              </a:rPr>
              <a:t>-  </a:t>
            </a:r>
            <a:r>
              <a:rPr lang="fr-FR" altLang="fr-FR" sz="1400" i="1" dirty="0">
                <a:latin typeface="Georgia" panose="02040502050405020303" pitchFamily="18" charset="0"/>
              </a:rPr>
              <a:t>Définir un contenu et une </a:t>
            </a:r>
            <a:r>
              <a:rPr lang="fr-FR" altLang="fr-FR" sz="1400" b="1" i="1" dirty="0">
                <a:latin typeface="Georgia" panose="02040502050405020303" pitchFamily="18" charset="0"/>
              </a:rPr>
              <a:t>progression pédagogique</a:t>
            </a:r>
          </a:p>
          <a:p>
            <a:pPr>
              <a:spcAft>
                <a:spcPts val="394"/>
              </a:spcAft>
              <a:defRPr/>
            </a:pPr>
            <a:r>
              <a:rPr lang="fr-FR" altLang="fr-FR" sz="1400" i="1" dirty="0">
                <a:latin typeface="Georgia" panose="02040502050405020303" pitchFamily="18" charset="0"/>
              </a:rPr>
              <a:t>- </a:t>
            </a:r>
            <a:r>
              <a:rPr lang="fr-FR" altLang="fr-FR" sz="1400" b="1" i="1" dirty="0">
                <a:latin typeface="Georgia" panose="02040502050405020303" pitchFamily="18" charset="0"/>
              </a:rPr>
              <a:t>Transmettre</a:t>
            </a:r>
            <a:r>
              <a:rPr lang="fr-FR" altLang="fr-FR" sz="1400" i="1" dirty="0">
                <a:latin typeface="Georgia" panose="02040502050405020303" pitchFamily="18" charset="0"/>
              </a:rPr>
              <a:t> des savoirs, des savoir-faire, des méthodes</a:t>
            </a:r>
          </a:p>
          <a:p>
            <a:pPr>
              <a:spcAft>
                <a:spcPts val="394"/>
              </a:spcAft>
              <a:defRPr/>
            </a:pPr>
            <a:r>
              <a:rPr lang="fr-FR" altLang="fr-FR" sz="1400" i="1" dirty="0">
                <a:latin typeface="Georgia" panose="02040502050405020303" pitchFamily="18" charset="0"/>
              </a:rPr>
              <a:t>- </a:t>
            </a:r>
            <a:r>
              <a:rPr lang="fr-FR" altLang="fr-FR" sz="1400" b="1" i="1" dirty="0">
                <a:latin typeface="Georgia" panose="02040502050405020303" pitchFamily="18" charset="0"/>
              </a:rPr>
              <a:t>Animer</a:t>
            </a:r>
            <a:r>
              <a:rPr lang="fr-FR" altLang="fr-FR" sz="1400" i="1" dirty="0">
                <a:latin typeface="Georgia" panose="02040502050405020303" pitchFamily="18" charset="0"/>
              </a:rPr>
              <a:t> et réguler un groupe </a:t>
            </a:r>
          </a:p>
          <a:p>
            <a:pPr>
              <a:spcAft>
                <a:spcPts val="394"/>
              </a:spcAft>
              <a:defRPr/>
            </a:pPr>
            <a:r>
              <a:rPr lang="fr-FR" altLang="fr-FR" sz="1400" i="1" dirty="0">
                <a:latin typeface="Georgia" panose="02040502050405020303" pitchFamily="18" charset="0"/>
              </a:rPr>
              <a:t>- </a:t>
            </a:r>
            <a:r>
              <a:rPr lang="fr-FR" altLang="fr-FR" sz="1400" b="1" i="1" dirty="0">
                <a:latin typeface="Georgia" panose="02040502050405020303" pitchFamily="18" charset="0"/>
              </a:rPr>
              <a:t>Évaluer</a:t>
            </a:r>
            <a:r>
              <a:rPr lang="fr-FR" altLang="fr-FR" sz="1400" i="1" dirty="0">
                <a:latin typeface="Georgia" panose="02040502050405020303" pitchFamily="18" charset="0"/>
              </a:rPr>
              <a:t> les connaissances, les résultats des actions</a:t>
            </a:r>
          </a:p>
          <a:p>
            <a:pPr>
              <a:spcAft>
                <a:spcPts val="394"/>
              </a:spcAft>
              <a:defRPr/>
            </a:pPr>
            <a:r>
              <a:rPr lang="fr-FR" altLang="fr-FR" sz="1400" i="1" dirty="0">
                <a:latin typeface="Georgia" panose="02040502050405020303" pitchFamily="18" charset="0"/>
              </a:rPr>
              <a:t>- Participer à différents </a:t>
            </a:r>
            <a:r>
              <a:rPr lang="fr-FR" altLang="fr-FR" sz="1400" b="1" i="1" dirty="0">
                <a:latin typeface="Georgia" panose="02040502050405020303" pitchFamily="18" charset="0"/>
              </a:rPr>
              <a:t>travaux d’équipe</a:t>
            </a:r>
          </a:p>
          <a:p>
            <a:pPr>
              <a:spcAft>
                <a:spcPts val="394"/>
              </a:spcAft>
              <a:defRPr/>
            </a:pPr>
            <a:r>
              <a:rPr lang="fr-FR" altLang="fr-FR" sz="1400" i="1" dirty="0">
                <a:latin typeface="Georgia" panose="02040502050405020303" pitchFamily="18" charset="0"/>
              </a:rPr>
              <a:t>- Conduire, publier et diffuser des </a:t>
            </a:r>
            <a:r>
              <a:rPr lang="fr-FR" altLang="fr-FR" sz="1400" b="1" i="1" dirty="0">
                <a:latin typeface="Georgia" panose="02040502050405020303" pitchFamily="18" charset="0"/>
              </a:rPr>
              <a:t>travaux de recherche</a:t>
            </a:r>
          </a:p>
          <a:p>
            <a:pPr>
              <a:spcAft>
                <a:spcPts val="394"/>
              </a:spcAft>
              <a:defRPr/>
            </a:pPr>
            <a:r>
              <a:rPr lang="fr-FR" altLang="fr-FR" sz="1400" i="1" dirty="0">
                <a:latin typeface="Georgia" panose="02040502050405020303" pitchFamily="18" charset="0"/>
              </a:rPr>
              <a:t>- </a:t>
            </a:r>
            <a:r>
              <a:rPr lang="fr-FR" altLang="fr-FR" sz="1400" b="1" i="1" dirty="0">
                <a:latin typeface="Georgia" panose="02040502050405020303" pitchFamily="18" charset="0"/>
              </a:rPr>
              <a:t>Identifier les besoins</a:t>
            </a:r>
            <a:r>
              <a:rPr lang="fr-FR" altLang="fr-FR" sz="1400" i="1" dirty="0">
                <a:latin typeface="Georgia" panose="02040502050405020303" pitchFamily="18" charset="0"/>
              </a:rPr>
              <a:t> en formation</a:t>
            </a:r>
          </a:p>
          <a:p>
            <a:pPr>
              <a:spcAft>
                <a:spcPts val="394"/>
              </a:spcAft>
              <a:defRPr/>
            </a:pPr>
            <a:r>
              <a:rPr lang="fr-FR" altLang="fr-FR" sz="1400" b="1" i="1" dirty="0">
                <a:latin typeface="Georgia" panose="02040502050405020303" pitchFamily="18" charset="0"/>
              </a:rPr>
              <a:t>- Concevoir</a:t>
            </a:r>
            <a:r>
              <a:rPr lang="fr-FR" altLang="fr-FR" sz="1400" i="1" dirty="0">
                <a:latin typeface="Georgia" panose="02040502050405020303" pitchFamily="18" charset="0"/>
              </a:rPr>
              <a:t> des dispositifs, des plans de formation</a:t>
            </a:r>
          </a:p>
          <a:p>
            <a:pPr>
              <a:spcAft>
                <a:spcPts val="394"/>
              </a:spcAft>
              <a:defRPr/>
            </a:pPr>
            <a:r>
              <a:rPr lang="fr-FR" altLang="fr-FR" sz="1400" i="1" dirty="0">
                <a:latin typeface="Georgia" panose="02040502050405020303" pitchFamily="18" charset="0"/>
              </a:rPr>
              <a:t>- </a:t>
            </a:r>
            <a:r>
              <a:rPr lang="fr-FR" altLang="fr-FR" sz="1400" b="1" i="1" dirty="0">
                <a:latin typeface="Georgia" panose="02040502050405020303" pitchFamily="18" charset="0"/>
              </a:rPr>
              <a:t>Accompagner</a:t>
            </a:r>
            <a:r>
              <a:rPr lang="fr-FR" altLang="fr-FR" sz="1400" i="1" dirty="0">
                <a:latin typeface="Georgia" panose="02040502050405020303" pitchFamily="18" charset="0"/>
              </a:rPr>
              <a:t> des personnes dans leur parcours</a:t>
            </a:r>
          </a:p>
        </p:txBody>
      </p:sp>
      <p:grpSp>
        <p:nvGrpSpPr>
          <p:cNvPr id="8" name="Groupe 7"/>
          <p:cNvGrpSpPr/>
          <p:nvPr/>
        </p:nvGrpSpPr>
        <p:grpSpPr>
          <a:xfrm>
            <a:off x="1703189" y="829353"/>
            <a:ext cx="7280953" cy="3565802"/>
            <a:chOff x="179188" y="829353"/>
            <a:chExt cx="7280953" cy="3565802"/>
          </a:xfrm>
        </p:grpSpPr>
        <p:sp>
          <p:nvSpPr>
            <p:cNvPr id="3" name="ZoneTexte 2"/>
            <p:cNvSpPr txBox="1">
              <a:spLocks noChangeArrowheads="1"/>
            </p:cNvSpPr>
            <p:nvPr/>
          </p:nvSpPr>
          <p:spPr bwMode="auto">
            <a:xfrm>
              <a:off x="179188" y="829353"/>
              <a:ext cx="3097774" cy="2662251"/>
            </a:xfrm>
            <a:prstGeom prst="rect">
              <a:avLst/>
            </a:prstGeom>
            <a:noFill/>
            <a:ln w="9525">
              <a:noFill/>
              <a:miter lim="800000"/>
              <a:headEnd/>
              <a:tailEnd/>
            </a:ln>
          </p:spPr>
          <p:txBody>
            <a:bodyPr lIns="91424" tIns="45712" rIns="91424" bIns="45712">
              <a:spAutoFit/>
            </a:bodyPr>
            <a:lstStyle/>
            <a:p>
              <a:pPr eaLnBrk="0" hangingPunct="0">
                <a:spcAft>
                  <a:spcPts val="600"/>
                </a:spcAft>
                <a:defRPr/>
              </a:pPr>
              <a:r>
                <a:rPr lang="fr-FR" b="1" dirty="0">
                  <a:solidFill>
                    <a:srgbClr val="CC6600"/>
                  </a:solidFill>
                  <a:latin typeface="Georgia" panose="02040502050405020303" pitchFamily="18" charset="0"/>
                  <a:cs typeface="Arial" pitchFamily="34" charset="0"/>
                </a:rPr>
                <a:t>Des métiers</a:t>
              </a:r>
            </a:p>
            <a:p>
              <a:pPr eaLnBrk="0" hangingPunct="0">
                <a:defRPr/>
              </a:pPr>
              <a:r>
                <a:rPr lang="fr-FR" sz="1600" b="1" dirty="0">
                  <a:latin typeface="Georgia" panose="02040502050405020303" pitchFamily="18" charset="0"/>
                </a:rPr>
                <a:t>Professeur des écoles, </a:t>
              </a:r>
              <a:br>
                <a:rPr lang="fr-FR" sz="1600" b="1" dirty="0">
                  <a:latin typeface="Georgia" panose="02040502050405020303" pitchFamily="18" charset="0"/>
                </a:rPr>
              </a:br>
              <a:r>
                <a:rPr lang="fr-FR" sz="1600" b="1" dirty="0">
                  <a:latin typeface="Georgia" panose="02040502050405020303" pitchFamily="18" charset="0"/>
                </a:rPr>
                <a:t>de collège, de lycée, d’université</a:t>
              </a:r>
            </a:p>
            <a:p>
              <a:pPr eaLnBrk="0" hangingPunct="0">
                <a:defRPr/>
              </a:pPr>
              <a:r>
                <a:rPr lang="fr-FR" sz="1600" b="1" dirty="0">
                  <a:latin typeface="Georgia" panose="02040502050405020303" pitchFamily="18" charset="0"/>
                </a:rPr>
                <a:t>Enseignant spécialisé </a:t>
              </a:r>
            </a:p>
            <a:p>
              <a:pPr eaLnBrk="0" hangingPunct="0">
                <a:defRPr/>
              </a:pPr>
              <a:r>
                <a:rPr lang="fr-FR" sz="1600" b="1" dirty="0">
                  <a:latin typeface="Georgia" panose="02040502050405020303" pitchFamily="18" charset="0"/>
                </a:rPr>
                <a:t>Formateur </a:t>
              </a:r>
            </a:p>
            <a:p>
              <a:pPr eaLnBrk="0" hangingPunct="0">
                <a:defRPr/>
              </a:pPr>
              <a:endParaRPr lang="fr-FR" sz="1600" b="1" dirty="0">
                <a:latin typeface="Georgia" panose="02040502050405020303" pitchFamily="18" charset="0"/>
              </a:endParaRPr>
            </a:p>
            <a:p>
              <a:pPr eaLnBrk="0" hangingPunct="0">
                <a:defRPr/>
              </a:pPr>
              <a:r>
                <a:rPr lang="fr-FR" sz="1600" b="1" dirty="0">
                  <a:latin typeface="Georgia" panose="02040502050405020303" pitchFamily="18" charset="0"/>
                </a:rPr>
                <a:t>Responsable pédagogique</a:t>
              </a:r>
            </a:p>
            <a:p>
              <a:pPr eaLnBrk="0" hangingPunct="0">
                <a:defRPr/>
              </a:pPr>
              <a:r>
                <a:rPr lang="fr-FR" sz="1600" b="1" dirty="0">
                  <a:latin typeface="Georgia" panose="02040502050405020303" pitchFamily="18" charset="0"/>
                </a:rPr>
                <a:t>Coordonnateur, référent</a:t>
              </a:r>
            </a:p>
            <a:p>
              <a:pPr eaLnBrk="0" hangingPunct="0">
                <a:defRPr/>
              </a:pPr>
              <a:r>
                <a:rPr lang="fr-FR" sz="1600" b="1" dirty="0">
                  <a:latin typeface="Georgia" panose="02040502050405020303" pitchFamily="18" charset="0"/>
                </a:rPr>
                <a:t>Consultant …</a:t>
              </a:r>
            </a:p>
          </p:txBody>
        </p:sp>
        <p:sp>
          <p:nvSpPr>
            <p:cNvPr id="5" name="ZoneTexte 4"/>
            <p:cNvSpPr txBox="1">
              <a:spLocks noChangeArrowheads="1"/>
            </p:cNvSpPr>
            <p:nvPr/>
          </p:nvSpPr>
          <p:spPr bwMode="auto">
            <a:xfrm>
              <a:off x="193538" y="3501008"/>
              <a:ext cx="7266603" cy="894147"/>
            </a:xfrm>
            <a:prstGeom prst="rect">
              <a:avLst/>
            </a:prstGeom>
            <a:noFill/>
            <a:ln w="9525">
              <a:noFill/>
              <a:miter lim="800000"/>
              <a:headEnd/>
              <a:tailEnd/>
            </a:ln>
          </p:spPr>
          <p:txBody>
            <a:bodyPr lIns="91424" tIns="45712" rIns="91424" bIns="45712">
              <a:spAutoFit/>
            </a:bodyPr>
            <a:lstStyle/>
            <a:p>
              <a:pPr eaLnBrk="0" hangingPunct="0">
                <a:spcAft>
                  <a:spcPts val="600"/>
                </a:spcAft>
                <a:defRPr/>
              </a:pPr>
              <a:r>
                <a:rPr lang="fr-FR" b="1" dirty="0">
                  <a:solidFill>
                    <a:srgbClr val="CC6600"/>
                  </a:solidFill>
                  <a:latin typeface="Georgia" panose="02040502050405020303" pitchFamily="18" charset="0"/>
                </a:rPr>
                <a:t>Des recruteurs</a:t>
              </a:r>
            </a:p>
            <a:p>
              <a:pPr eaLnBrk="0" hangingPunct="0">
                <a:defRPr/>
              </a:pPr>
              <a:r>
                <a:rPr lang="fr-FR" sz="1400" b="1" dirty="0">
                  <a:effectLst>
                    <a:outerShdw blurRad="38100" dist="38100" dir="2700000" algn="tl">
                      <a:srgbClr val="C0C0C0"/>
                    </a:outerShdw>
                  </a:effectLst>
                  <a:latin typeface="Georgia" panose="02040502050405020303" pitchFamily="18" charset="0"/>
                </a:rPr>
                <a:t>Établissements de formation publics ou privés, </a:t>
              </a:r>
            </a:p>
            <a:p>
              <a:pPr eaLnBrk="0" hangingPunct="0">
                <a:defRPr/>
              </a:pPr>
              <a:r>
                <a:rPr lang="fr-FR" sz="1400" b="1" dirty="0">
                  <a:effectLst>
                    <a:outerShdw blurRad="38100" dist="38100" dir="2700000" algn="tl">
                      <a:srgbClr val="C0C0C0"/>
                    </a:outerShdw>
                  </a:effectLst>
                  <a:latin typeface="Georgia" panose="02040502050405020303" pitchFamily="18" charset="0"/>
                </a:rPr>
                <a:t>Organismes de formation ou services de formation, publics ou privés…</a:t>
              </a:r>
            </a:p>
          </p:txBody>
        </p:sp>
      </p:grpSp>
      <p:sp>
        <p:nvSpPr>
          <p:cNvPr id="8198" name="ZoneTexte 5"/>
          <p:cNvSpPr txBox="1">
            <a:spLocks noChangeArrowheads="1"/>
          </p:cNvSpPr>
          <p:nvPr/>
        </p:nvSpPr>
        <p:spPr bwMode="auto">
          <a:xfrm>
            <a:off x="2279576" y="4365105"/>
            <a:ext cx="8912680" cy="2336149"/>
          </a:xfrm>
          <a:prstGeom prst="rect">
            <a:avLst/>
          </a:prstGeom>
          <a:noFill/>
          <a:ln w="9525">
            <a:noFill/>
            <a:miter lim="800000"/>
            <a:headEnd/>
            <a:tailEnd/>
          </a:ln>
        </p:spPr>
        <p:txBody>
          <a:bodyPr wrap="square" lIns="82418" tIns="41210" rIns="82418" bIns="41210">
            <a:spAutoFit/>
          </a:bodyPr>
          <a:lstStyle/>
          <a:p>
            <a:pPr algn="ctr" eaLnBrk="0" hangingPunct="0">
              <a:spcAft>
                <a:spcPct val="30000"/>
              </a:spcAft>
              <a:defRPr/>
            </a:pPr>
            <a:r>
              <a:rPr lang="fr-FR" b="1" dirty="0">
                <a:solidFill>
                  <a:srgbClr val="336699"/>
                </a:solidFill>
                <a:latin typeface="Georgia" panose="02040502050405020303" pitchFamily="18" charset="0"/>
                <a:cs typeface="Arial" charset="0"/>
              </a:rPr>
              <a:t>Des parcours possibles</a:t>
            </a:r>
          </a:p>
          <a:p>
            <a:pPr eaLnBrk="0" hangingPunct="0">
              <a:defRPr/>
            </a:pPr>
            <a:r>
              <a:rPr lang="fr-FR" sz="1600" b="1" dirty="0">
                <a:solidFill>
                  <a:srgbClr val="174083"/>
                </a:solidFill>
                <a:latin typeface="Georgia" panose="02040502050405020303" pitchFamily="18" charset="0"/>
                <a:cs typeface="Arial" charset="0"/>
              </a:rPr>
              <a:t>Licences</a:t>
            </a:r>
            <a:r>
              <a:rPr lang="fr-FR" sz="1600" dirty="0">
                <a:solidFill>
                  <a:srgbClr val="174083"/>
                </a:solidFill>
                <a:latin typeface="Georgia" panose="02040502050405020303" pitchFamily="18" charset="0"/>
                <a:cs typeface="Arial" charset="0"/>
              </a:rPr>
              <a:t>    </a:t>
            </a: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Mention Lettres parcours Lettres modernes ou Lettres </a:t>
            </a:r>
            <a:r>
              <a:rPr lang="fr-FR" sz="1400" b="1" dirty="0" smtClean="0">
                <a:solidFill>
                  <a:srgbClr val="000000"/>
                </a:solidFill>
                <a:effectLst>
                  <a:outerShdw blurRad="38100" dist="38100" dir="2700000" algn="tl">
                    <a:srgbClr val="FFFFFF"/>
                  </a:outerShdw>
                </a:effectLst>
                <a:latin typeface="Georgia" panose="02040502050405020303" pitchFamily="18" charset="0"/>
                <a:cs typeface="Arial" charset="0"/>
              </a:rPr>
              <a:t>classiques  </a:t>
            </a:r>
            <a:endParaRPr lang="fr-FR" sz="1400" b="1" dirty="0">
              <a:solidFill>
                <a:srgbClr val="000000"/>
              </a:solidFill>
              <a:effectLst>
                <a:outerShdw blurRad="38100" dist="38100" dir="2700000" algn="tl">
                  <a:srgbClr val="FFFFFF"/>
                </a:outerShdw>
              </a:effectLst>
              <a:latin typeface="Georgia" panose="02040502050405020303" pitchFamily="18" charset="0"/>
              <a:cs typeface="Arial" charset="0"/>
            </a:endParaRPr>
          </a:p>
          <a:p>
            <a:pPr eaLnBrk="0" hangingPunct="0">
              <a:spcAft>
                <a:spcPct val="50000"/>
              </a:spcAft>
              <a:defRPr/>
            </a:pP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                         </a:t>
            </a:r>
            <a:r>
              <a:rPr lang="fr-FR" sz="1400" b="1" dirty="0" smtClean="0">
                <a:solidFill>
                  <a:srgbClr val="000000"/>
                </a:solidFill>
                <a:effectLst>
                  <a:outerShdw blurRad="38100" dist="38100" dir="2700000" algn="tl">
                    <a:srgbClr val="FFFFFF"/>
                  </a:outerShdw>
                </a:effectLst>
                <a:latin typeface="Georgia" panose="02040502050405020303" pitchFamily="18" charset="0"/>
                <a:cs typeface="Arial" charset="0"/>
              </a:rPr>
              <a:t>Mention </a:t>
            </a:r>
            <a:r>
              <a:rPr lang="fr-FR" sz="1400" b="1" dirty="0" smtClean="0">
                <a:solidFill>
                  <a:srgbClr val="000000"/>
                </a:solidFill>
                <a:effectLst>
                  <a:outerShdw blurRad="38100" dist="38100" dir="2700000" algn="tl">
                    <a:srgbClr val="FFFFFF"/>
                  </a:outerShdw>
                </a:effectLst>
                <a:latin typeface="Georgia" panose="02040502050405020303" pitchFamily="18" charset="0"/>
                <a:cs typeface="Arial" charset="0"/>
              </a:rPr>
              <a:t>Philosophie                                                                                                                                                                                                                                                                                                                                                                                                                                                                                                           </a:t>
            </a: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	    </a:t>
            </a:r>
            <a:r>
              <a:rPr lang="fr-FR" sz="1400" b="1" dirty="0" smtClean="0">
                <a:solidFill>
                  <a:srgbClr val="000000"/>
                </a:solidFill>
                <a:effectLst>
                  <a:outerShdw blurRad="38100" dist="38100" dir="2700000" algn="tl">
                    <a:srgbClr val="FFFFFF"/>
                  </a:outerShdw>
                </a:effectLst>
                <a:latin typeface="Georgia" panose="02040502050405020303" pitchFamily="18" charset="0"/>
                <a:cs typeface="Arial" charset="0"/>
              </a:rPr>
              <a:t>Mention</a:t>
            </a:r>
            <a:r>
              <a:rPr lang="fr-FR" sz="1400" b="1" dirty="0" smtClean="0">
                <a:solidFill>
                  <a:srgbClr val="000000"/>
                </a:solidFill>
                <a:effectLst>
                  <a:outerShdw blurRad="38100" dist="38100" dir="2700000" algn="tl">
                    <a:srgbClr val="FFFFFF"/>
                  </a:outerShdw>
                </a:effectLst>
                <a:latin typeface="Georgia" panose="02040502050405020303" pitchFamily="18" charset="0"/>
                <a:cs typeface="Arial" charset="0"/>
              </a:rPr>
              <a:t> </a:t>
            </a: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Communication et Arts du Spectacle (Études théâtrales et visuelles)</a:t>
            </a:r>
          </a:p>
          <a:p>
            <a:pPr eaLnBrk="0" hangingPunct="0">
              <a:defRPr/>
            </a:pPr>
            <a:r>
              <a:rPr lang="fr-FR" sz="1600" b="1" dirty="0">
                <a:solidFill>
                  <a:srgbClr val="174083"/>
                </a:solidFill>
                <a:latin typeface="Georgia" panose="02040502050405020303" pitchFamily="18" charset="0"/>
                <a:cs typeface="Arial" charset="0"/>
              </a:rPr>
              <a:t>Masters     </a:t>
            </a:r>
            <a:r>
              <a:rPr lang="fr-FR" sz="1400" b="1" dirty="0">
                <a:solidFill>
                  <a:srgbClr val="174083"/>
                </a:solidFill>
                <a:effectLst>
                  <a:outerShdw blurRad="38100" dist="38100" dir="2700000" algn="tl">
                    <a:srgbClr val="FFFFFF"/>
                  </a:outerShdw>
                </a:effectLst>
                <a:latin typeface="Georgia" panose="02040502050405020303" pitchFamily="18" charset="0"/>
                <a:cs typeface="Arial" charset="0"/>
              </a:rPr>
              <a:t>des UFR Lettres, Philosophie, Musique, LLCE, SES</a:t>
            </a:r>
          </a:p>
          <a:p>
            <a:pPr eaLnBrk="0" hangingPunct="0">
              <a:defRPr/>
            </a:pPr>
            <a:r>
              <a:rPr lang="fr-FR" sz="1400" b="1" dirty="0">
                <a:solidFill>
                  <a:srgbClr val="174083"/>
                </a:solidFill>
                <a:effectLst>
                  <a:outerShdw blurRad="38100" dist="38100" dir="2700000" algn="tl">
                    <a:srgbClr val="FFFFFF"/>
                  </a:outerShdw>
                </a:effectLst>
                <a:latin typeface="Georgia" panose="02040502050405020303" pitchFamily="18" charset="0"/>
                <a:cs typeface="Arial" charset="0"/>
              </a:rPr>
              <a:t>                         </a:t>
            </a:r>
            <a:r>
              <a:rPr lang="fr-FR" sz="1400" b="1" dirty="0">
                <a:effectLst>
                  <a:outerShdw blurRad="38100" dist="38100" dir="2700000" algn="tl">
                    <a:srgbClr val="FFFFFF"/>
                  </a:outerShdw>
                </a:effectLst>
                <a:latin typeface="Georgia" panose="02040502050405020303" pitchFamily="18" charset="0"/>
                <a:cs typeface="Arial" charset="0"/>
              </a:rPr>
              <a:t>FLE Apprentissage et didactique du FLE</a:t>
            </a:r>
          </a:p>
          <a:p>
            <a:pPr eaLnBrk="0" hangingPunct="0">
              <a:defRPr/>
            </a:pP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                         Culture et communication </a:t>
            </a:r>
          </a:p>
          <a:p>
            <a:pPr eaLnBrk="0" hangingPunct="0">
              <a:defRPr/>
            </a:pP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                         Création littéraire </a:t>
            </a:r>
            <a:r>
              <a:rPr lang="fr-FR" sz="1400" dirty="0">
                <a:solidFill>
                  <a:srgbClr val="000000"/>
                </a:solidFill>
                <a:effectLst>
                  <a:outerShdw blurRad="38100" dist="38100" dir="2700000" algn="tl">
                    <a:srgbClr val="FFFFFF"/>
                  </a:outerShdw>
                </a:effectLst>
                <a:latin typeface="Georgia" panose="02040502050405020303" pitchFamily="18" charset="0"/>
                <a:cs typeface="Arial" charset="0"/>
              </a:rPr>
              <a:t>Métiers de l’écriture</a:t>
            </a:r>
          </a:p>
          <a:p>
            <a:pPr eaLnBrk="0" hangingPunct="0">
              <a:defRPr/>
            </a:pPr>
            <a:r>
              <a:rPr lang="fr-FR" sz="1400" b="1" dirty="0">
                <a:solidFill>
                  <a:srgbClr val="000000"/>
                </a:solidFill>
                <a:effectLst>
                  <a:outerShdw blurRad="38100" dist="38100" dir="2700000" algn="tl">
                    <a:srgbClr val="FFFFFF"/>
                  </a:outerShdw>
                </a:effectLst>
                <a:latin typeface="Georgia" panose="02040502050405020303" pitchFamily="18" charset="0"/>
                <a:cs typeface="Arial" charset="0"/>
              </a:rPr>
              <a:t>                         Mondes anciens </a:t>
            </a:r>
            <a:r>
              <a:rPr lang="fr-FR" sz="1400" dirty="0">
                <a:solidFill>
                  <a:srgbClr val="000000"/>
                </a:solidFill>
                <a:effectLst>
                  <a:outerShdw blurRad="38100" dist="38100" dir="2700000" algn="tl">
                    <a:srgbClr val="FFFFFF"/>
                  </a:outerShdw>
                </a:effectLst>
                <a:latin typeface="Georgia" panose="02040502050405020303" pitchFamily="18" charset="0"/>
                <a:cs typeface="Arial" charset="0"/>
              </a:rPr>
              <a:t>Sciences de l’Antiquité</a:t>
            </a:r>
          </a:p>
        </p:txBody>
      </p:sp>
      <p:pic>
        <p:nvPicPr>
          <p:cNvPr id="9" name="Image 8"/>
          <p:cNvPicPr/>
          <p:nvPr/>
        </p:nvPicPr>
        <p:blipFill>
          <a:blip r:embed="rId2" cstate="print">
            <a:extLst>
              <a:ext uri="{28A0092B-C50C-407E-A947-70E740481C1C}">
                <a14:useLocalDpi xmlns:a14="http://schemas.microsoft.com/office/drawing/2010/main" val="0"/>
              </a:ext>
            </a:extLst>
          </a:blip>
          <a:stretch>
            <a:fillRect/>
          </a:stretch>
        </p:blipFill>
        <p:spPr>
          <a:xfrm>
            <a:off x="8328248" y="5949280"/>
            <a:ext cx="2088232" cy="410486"/>
          </a:xfrm>
          <a:prstGeom prst="rect">
            <a:avLst/>
          </a:prstGeom>
        </p:spPr>
      </p:pic>
    </p:spTree>
    <p:extLst>
      <p:ext uri="{BB962C8B-B14F-4D97-AF65-F5344CB8AC3E}">
        <p14:creationId xmlns:p14="http://schemas.microsoft.com/office/powerpoint/2010/main" val="3532352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8198"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6168008" y="836713"/>
            <a:ext cx="4185118" cy="3289627"/>
            <a:chOff x="2538" y="480"/>
            <a:chExt cx="2636" cy="2073"/>
          </a:xfrm>
        </p:grpSpPr>
        <p:sp>
          <p:nvSpPr>
            <p:cNvPr id="6" name="ZoneTexte 5"/>
            <p:cNvSpPr txBox="1">
              <a:spLocks noChangeArrowheads="1"/>
            </p:cNvSpPr>
            <p:nvPr/>
          </p:nvSpPr>
          <p:spPr bwMode="auto">
            <a:xfrm>
              <a:off x="3097" y="480"/>
              <a:ext cx="1620" cy="233"/>
            </a:xfrm>
            <a:prstGeom prst="rect">
              <a:avLst/>
            </a:prstGeom>
            <a:noFill/>
            <a:ln w="9525">
              <a:noFill/>
              <a:miter lim="800000"/>
              <a:headEnd/>
              <a:tailEnd/>
            </a:ln>
          </p:spPr>
          <p:txBody>
            <a:bodyPr>
              <a:spAutoFit/>
            </a:bodyPr>
            <a:lstStyle/>
            <a:p>
              <a:pPr eaLnBrk="0" hangingPunct="0">
                <a:defRPr/>
              </a:pPr>
              <a:r>
                <a:rPr lang="fr-FR" b="1" dirty="0">
                  <a:solidFill>
                    <a:srgbClr val="CC6600"/>
                  </a:solidFill>
                  <a:latin typeface="Georgia" panose="02040502050405020303" pitchFamily="18" charset="0"/>
                </a:rPr>
                <a:t>Des activités</a:t>
              </a:r>
            </a:p>
          </p:txBody>
        </p:sp>
        <p:sp>
          <p:nvSpPr>
            <p:cNvPr id="7" name="ZoneTexte 6"/>
            <p:cNvSpPr txBox="1"/>
            <p:nvPr/>
          </p:nvSpPr>
          <p:spPr>
            <a:xfrm>
              <a:off x="2538" y="662"/>
              <a:ext cx="2636" cy="1891"/>
            </a:xfrm>
            <a:prstGeom prst="rect">
              <a:avLst/>
            </a:prstGeom>
            <a:noFill/>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Aft>
                  <a:spcPts val="603"/>
                </a:spcAft>
                <a:buFontTx/>
                <a:buChar char="-"/>
                <a:defRPr/>
              </a:pPr>
              <a:r>
                <a:rPr lang="fr-FR" altLang="fr-FR" sz="2200" dirty="0">
                  <a:solidFill>
                    <a:srgbClr val="663300"/>
                  </a:solidFill>
                  <a:latin typeface="Georgia" panose="02040502050405020303" pitchFamily="18" charset="0"/>
                </a:rPr>
                <a:t> </a:t>
              </a:r>
              <a:r>
                <a:rPr lang="fr-FR" altLang="fr-FR" sz="1300" b="1" i="1" dirty="0">
                  <a:effectLst>
                    <a:outerShdw blurRad="38100" dist="38100" dir="2700000" algn="tl">
                      <a:srgbClr val="FFFFFF"/>
                    </a:outerShdw>
                  </a:effectLst>
                  <a:latin typeface="Georgia" panose="02040502050405020303" pitchFamily="18" charset="0"/>
                </a:rPr>
                <a:t>Analyser la demande</a:t>
              </a:r>
              <a:r>
                <a:rPr lang="fr-FR" altLang="fr-FR" sz="1300" i="1" dirty="0">
                  <a:effectLst>
                    <a:outerShdw blurRad="38100" dist="38100" dir="2700000" algn="tl">
                      <a:srgbClr val="FFFFFF"/>
                    </a:outerShdw>
                  </a:effectLst>
                  <a:latin typeface="Georgia" panose="02040502050405020303" pitchFamily="18" charset="0"/>
                </a:rPr>
                <a:t> des usagers</a:t>
              </a:r>
              <a:br>
                <a:rPr lang="fr-FR" altLang="fr-FR" sz="1300" i="1" dirty="0">
                  <a:effectLst>
                    <a:outerShdw blurRad="38100" dist="38100" dir="2700000" algn="tl">
                      <a:srgbClr val="FFFFFF"/>
                    </a:outerShdw>
                  </a:effectLst>
                  <a:latin typeface="Georgia" panose="02040502050405020303" pitchFamily="18" charset="0"/>
                </a:rPr>
              </a:br>
              <a:r>
                <a:rPr lang="fr-FR" altLang="fr-FR" sz="1400" i="1" dirty="0">
                  <a:effectLst>
                    <a:outerShdw blurRad="38100" dist="38100" dir="2700000" algn="tl">
                      <a:srgbClr val="FFFFFF"/>
                    </a:outerShdw>
                  </a:effectLst>
                  <a:latin typeface="Georgia" panose="02040502050405020303" pitchFamily="18" charset="0"/>
                </a:rPr>
                <a:t>-</a:t>
              </a:r>
              <a:r>
                <a:rPr lang="fr-FR" altLang="fr-FR" sz="1300" i="1" dirty="0">
                  <a:effectLst>
                    <a:outerShdw blurRad="38100" dist="38100" dir="2700000" algn="tl">
                      <a:srgbClr val="FFFFFF"/>
                    </a:outerShdw>
                  </a:effectLst>
                  <a:latin typeface="Georgia" panose="02040502050405020303" pitchFamily="18" charset="0"/>
                </a:rPr>
                <a:t>  </a:t>
              </a:r>
              <a:r>
                <a:rPr lang="fr-FR" altLang="fr-FR" sz="1300" b="1" i="1" dirty="0">
                  <a:effectLst>
                    <a:outerShdw blurRad="38100" dist="38100" dir="2700000" algn="tl">
                      <a:srgbClr val="FFFFFF"/>
                    </a:outerShdw>
                  </a:effectLst>
                  <a:latin typeface="Georgia" panose="02040502050405020303" pitchFamily="18" charset="0"/>
                </a:rPr>
                <a:t>Rechercher, sélectionner</a:t>
              </a:r>
              <a:r>
                <a:rPr lang="fr-FR" altLang="fr-FR" sz="1300" i="1" dirty="0">
                  <a:effectLst>
                    <a:outerShdw blurRad="38100" dist="38100" dir="2700000" algn="tl">
                      <a:srgbClr val="FFFFFF"/>
                    </a:outerShdw>
                  </a:effectLst>
                  <a:latin typeface="Georgia" panose="02040502050405020303" pitchFamily="18" charset="0"/>
                </a:rPr>
                <a:t>, valider des informations</a:t>
              </a:r>
              <a:br>
                <a:rPr lang="fr-FR" altLang="fr-FR" sz="1300" i="1" dirty="0">
                  <a:effectLst>
                    <a:outerShdw blurRad="38100" dist="38100" dir="2700000" algn="tl">
                      <a:srgbClr val="FFFFFF"/>
                    </a:outerShdw>
                  </a:effectLst>
                  <a:latin typeface="Georgia" panose="02040502050405020303" pitchFamily="18" charset="0"/>
                </a:rPr>
              </a:br>
              <a:r>
                <a:rPr lang="fr-FR" altLang="fr-FR" sz="1300" i="1" dirty="0">
                  <a:effectLst>
                    <a:outerShdw blurRad="38100" dist="38100" dir="2700000" algn="tl">
                      <a:srgbClr val="FFFFFF"/>
                    </a:outerShdw>
                  </a:effectLst>
                  <a:latin typeface="Georgia" panose="02040502050405020303" pitchFamily="18" charset="0"/>
                </a:rPr>
                <a:t>-  </a:t>
              </a:r>
              <a:r>
                <a:rPr lang="fr-FR" altLang="fr-FR" sz="1300" b="1" i="1" dirty="0">
                  <a:effectLst>
                    <a:outerShdw blurRad="38100" dist="38100" dir="2700000" algn="tl">
                      <a:srgbClr val="FFFFFF"/>
                    </a:outerShdw>
                  </a:effectLst>
                  <a:latin typeface="Georgia" panose="02040502050405020303" pitchFamily="18" charset="0"/>
                </a:rPr>
                <a:t>Identifier</a:t>
              </a:r>
              <a:r>
                <a:rPr lang="fr-FR" altLang="fr-FR" sz="1300" i="1" dirty="0">
                  <a:effectLst>
                    <a:outerShdw blurRad="38100" dist="38100" dir="2700000" algn="tl">
                      <a:srgbClr val="FFFFFF"/>
                    </a:outerShdw>
                  </a:effectLst>
                  <a:latin typeface="Georgia" panose="02040502050405020303" pitchFamily="18" charset="0"/>
                </a:rPr>
                <a:t>, évaluer et cartographier les </a:t>
              </a:r>
              <a:r>
                <a:rPr lang="fr-FR" altLang="fr-FR" sz="1300" b="1" i="1" dirty="0">
                  <a:effectLst>
                    <a:outerShdw blurRad="38100" dist="38100" dir="2700000" algn="tl">
                      <a:srgbClr val="FFFFFF"/>
                    </a:outerShdw>
                  </a:effectLst>
                  <a:latin typeface="Georgia" panose="02040502050405020303" pitchFamily="18" charset="0"/>
                </a:rPr>
                <a:t>sources </a:t>
              </a:r>
              <a:r>
                <a:rPr lang="fr-FR" altLang="fr-FR" sz="1300" i="1" dirty="0">
                  <a:effectLst>
                    <a:outerShdw blurRad="38100" dist="38100" dir="2700000" algn="tl">
                      <a:srgbClr val="FFFFFF"/>
                    </a:outerShdw>
                  </a:effectLst>
                  <a:latin typeface="Georgia" panose="02040502050405020303" pitchFamily="18" charset="0"/>
                </a:rPr>
                <a:t/>
              </a:r>
              <a:br>
                <a:rPr lang="fr-FR" altLang="fr-FR" sz="1300" i="1" dirty="0">
                  <a:effectLst>
                    <a:outerShdw blurRad="38100" dist="38100" dir="2700000" algn="tl">
                      <a:srgbClr val="FFFFFF"/>
                    </a:outerShdw>
                  </a:effectLst>
                  <a:latin typeface="Georgia" panose="02040502050405020303" pitchFamily="18" charset="0"/>
                </a:rPr>
              </a:br>
              <a:r>
                <a:rPr lang="fr-FR" altLang="fr-FR" sz="1300" b="1" i="1" dirty="0">
                  <a:effectLst>
                    <a:outerShdw blurRad="38100" dist="38100" dir="2700000" algn="tl">
                      <a:srgbClr val="FFFFFF"/>
                    </a:outerShdw>
                  </a:effectLst>
                  <a:latin typeface="Georgia" panose="02040502050405020303" pitchFamily="18" charset="0"/>
                </a:rPr>
                <a:t>-  Diffuser</a:t>
              </a:r>
              <a:r>
                <a:rPr lang="fr-FR" altLang="fr-FR" sz="1300" i="1" dirty="0">
                  <a:effectLst>
                    <a:outerShdw blurRad="38100" dist="38100" dir="2700000" algn="tl">
                      <a:srgbClr val="FFFFFF"/>
                    </a:outerShdw>
                  </a:effectLst>
                  <a:latin typeface="Georgia" panose="02040502050405020303" pitchFamily="18" charset="0"/>
                </a:rPr>
                <a:t> des informations</a:t>
              </a:r>
              <a:br>
                <a:rPr lang="fr-FR" altLang="fr-FR" sz="1300" i="1" dirty="0">
                  <a:effectLst>
                    <a:outerShdw blurRad="38100" dist="38100" dir="2700000" algn="tl">
                      <a:srgbClr val="FFFFFF"/>
                    </a:outerShdw>
                  </a:effectLst>
                  <a:latin typeface="Georgia" panose="02040502050405020303" pitchFamily="18" charset="0"/>
                </a:rPr>
              </a:br>
              <a:r>
                <a:rPr lang="fr-FR" altLang="fr-FR" sz="1300" i="1" dirty="0">
                  <a:effectLst>
                    <a:outerShdw blurRad="38100" dist="38100" dir="2700000" algn="tl">
                      <a:srgbClr val="FFFFFF"/>
                    </a:outerShdw>
                  </a:effectLst>
                  <a:latin typeface="Georgia" panose="02040502050405020303" pitchFamily="18" charset="0"/>
                </a:rPr>
                <a:t>-  Concevoir, mettre en œuvre des </a:t>
              </a:r>
              <a:r>
                <a:rPr lang="fr-FR" altLang="fr-FR" sz="1300" b="1" i="1" dirty="0">
                  <a:effectLst>
                    <a:outerShdw blurRad="38100" dist="38100" dir="2700000" algn="tl">
                      <a:srgbClr val="FFFFFF"/>
                    </a:outerShdw>
                  </a:effectLst>
                  <a:latin typeface="Georgia" panose="02040502050405020303" pitchFamily="18" charset="0"/>
                </a:rPr>
                <a:t>dispositifs de veille</a:t>
              </a:r>
              <a:br>
                <a:rPr lang="fr-FR" altLang="fr-FR" sz="1300" b="1" i="1" dirty="0">
                  <a:effectLst>
                    <a:outerShdw blurRad="38100" dist="38100" dir="2700000" algn="tl">
                      <a:srgbClr val="FFFFFF"/>
                    </a:outerShdw>
                  </a:effectLst>
                  <a:latin typeface="Georgia" panose="02040502050405020303" pitchFamily="18" charset="0"/>
                </a:rPr>
              </a:br>
              <a:r>
                <a:rPr lang="fr-FR" altLang="fr-FR" sz="1300" b="1" i="1" dirty="0">
                  <a:effectLst>
                    <a:outerShdw blurRad="38100" dist="38100" dir="2700000" algn="tl">
                      <a:srgbClr val="FFFFFF"/>
                    </a:outerShdw>
                  </a:effectLst>
                  <a:latin typeface="Georgia" panose="02040502050405020303" pitchFamily="18" charset="0"/>
                </a:rPr>
                <a:t>-  Élaborer des produits</a:t>
              </a:r>
              <a:r>
                <a:rPr lang="fr-FR" altLang="fr-FR" sz="1300" i="1" dirty="0">
                  <a:effectLst>
                    <a:outerShdw blurRad="38100" dist="38100" dir="2700000" algn="tl">
                      <a:srgbClr val="FFFFFF"/>
                    </a:outerShdw>
                  </a:effectLst>
                  <a:latin typeface="Georgia" panose="02040502050405020303" pitchFamily="18" charset="0"/>
                </a:rPr>
                <a:t> ou prestations</a:t>
              </a:r>
            </a:p>
            <a:p>
              <a:pPr>
                <a:spcAft>
                  <a:spcPts val="603"/>
                </a:spcAft>
                <a:buFontTx/>
                <a:buChar char="-"/>
                <a:defRPr/>
              </a:pPr>
              <a:r>
                <a:rPr lang="fr-FR" altLang="fr-FR" sz="1300" b="1" i="1" dirty="0">
                  <a:effectLst>
                    <a:outerShdw blurRad="38100" dist="38100" dir="2700000" algn="tl">
                      <a:srgbClr val="FFFFFF"/>
                    </a:outerShdw>
                  </a:effectLst>
                  <a:latin typeface="Georgia" panose="02040502050405020303" pitchFamily="18" charset="0"/>
                </a:rPr>
                <a:t>  Animer</a:t>
              </a:r>
              <a:r>
                <a:rPr lang="fr-FR" altLang="fr-FR" sz="1300" i="1" dirty="0">
                  <a:effectLst>
                    <a:outerShdw blurRad="38100" dist="38100" dir="2700000" algn="tl">
                      <a:srgbClr val="FFFFFF"/>
                    </a:outerShdw>
                  </a:effectLst>
                  <a:latin typeface="Georgia" panose="02040502050405020303" pitchFamily="18" charset="0"/>
                </a:rPr>
                <a:t> des rencontres, des expositions, des événements culturels, animer l’espace</a:t>
              </a:r>
            </a:p>
            <a:p>
              <a:pPr>
                <a:spcAft>
                  <a:spcPts val="603"/>
                </a:spcAft>
                <a:defRPr/>
              </a:pPr>
              <a:r>
                <a:rPr lang="fr-FR" altLang="fr-FR" sz="1300" i="1" dirty="0">
                  <a:effectLst>
                    <a:outerShdw blurRad="38100" dist="38100" dir="2700000" algn="tl">
                      <a:srgbClr val="FFFFFF"/>
                    </a:outerShdw>
                  </a:effectLst>
                  <a:latin typeface="Georgia" panose="02040502050405020303" pitchFamily="18" charset="0"/>
                </a:rPr>
                <a:t>-  Constituer, </a:t>
              </a:r>
              <a:r>
                <a:rPr lang="fr-FR" altLang="fr-FR" sz="1300" b="1" i="1" dirty="0">
                  <a:effectLst>
                    <a:outerShdw blurRad="38100" dist="38100" dir="2700000" algn="tl">
                      <a:srgbClr val="FFFFFF"/>
                    </a:outerShdw>
                  </a:effectLst>
                  <a:latin typeface="Georgia" panose="02040502050405020303" pitchFamily="18" charset="0"/>
                </a:rPr>
                <a:t>indexer, cataloguer</a:t>
              </a:r>
              <a:r>
                <a:rPr lang="fr-FR" altLang="fr-FR" sz="1300" i="1" dirty="0">
                  <a:effectLst>
                    <a:outerShdw blurRad="38100" dist="38100" dir="2700000" algn="tl">
                      <a:srgbClr val="FFFFFF"/>
                    </a:outerShdw>
                  </a:effectLst>
                  <a:latin typeface="Georgia" panose="02040502050405020303" pitchFamily="18" charset="0"/>
                </a:rPr>
                <a:t> et </a:t>
              </a:r>
              <a:r>
                <a:rPr lang="fr-FR" altLang="fr-FR" sz="1300" b="1" i="1" dirty="0">
                  <a:effectLst>
                    <a:outerShdw blurRad="38100" dist="38100" dir="2700000" algn="tl">
                      <a:srgbClr val="FFFFFF"/>
                    </a:outerShdw>
                  </a:effectLst>
                  <a:latin typeface="Georgia" panose="02040502050405020303" pitchFamily="18" charset="0"/>
                </a:rPr>
                <a:t>valoriser des fonds</a:t>
              </a:r>
              <a:br>
                <a:rPr lang="fr-FR" altLang="fr-FR" sz="1300" b="1" i="1" dirty="0">
                  <a:effectLst>
                    <a:outerShdw blurRad="38100" dist="38100" dir="2700000" algn="tl">
                      <a:srgbClr val="FFFFFF"/>
                    </a:outerShdw>
                  </a:effectLst>
                  <a:latin typeface="Georgia" panose="02040502050405020303" pitchFamily="18" charset="0"/>
                </a:rPr>
              </a:br>
              <a:r>
                <a:rPr lang="fr-FR" altLang="fr-FR" sz="1300" i="1" dirty="0">
                  <a:effectLst>
                    <a:outerShdw blurRad="38100" dist="38100" dir="2700000" algn="tl">
                      <a:srgbClr val="FFFFFF"/>
                    </a:outerShdw>
                  </a:effectLst>
                  <a:latin typeface="Georgia" panose="02040502050405020303" pitchFamily="18" charset="0"/>
                </a:rPr>
                <a:t>-  </a:t>
              </a:r>
              <a:r>
                <a:rPr lang="fr-FR" altLang="fr-FR" sz="1300" b="1" i="1" dirty="0">
                  <a:effectLst>
                    <a:outerShdw blurRad="38100" dist="38100" dir="2700000" algn="tl">
                      <a:srgbClr val="FFFFFF"/>
                    </a:outerShdw>
                  </a:effectLst>
                  <a:latin typeface="Georgia" panose="02040502050405020303" pitchFamily="18" charset="0"/>
                </a:rPr>
                <a:t>Former les usagers</a:t>
              </a:r>
              <a:r>
                <a:rPr lang="fr-FR" altLang="fr-FR" sz="1300" i="1" dirty="0">
                  <a:effectLst>
                    <a:outerShdw blurRad="38100" dist="38100" dir="2700000" algn="tl">
                      <a:srgbClr val="FFFFFF"/>
                    </a:outerShdw>
                  </a:effectLst>
                  <a:latin typeface="Georgia" panose="02040502050405020303" pitchFamily="18" charset="0"/>
                </a:rPr>
                <a:t> à la recherche documentaire</a:t>
              </a:r>
            </a:p>
          </p:txBody>
        </p:sp>
      </p:grpSp>
      <p:grpSp>
        <p:nvGrpSpPr>
          <p:cNvPr id="9" name="Groupe 8"/>
          <p:cNvGrpSpPr/>
          <p:nvPr/>
        </p:nvGrpSpPr>
        <p:grpSpPr>
          <a:xfrm>
            <a:off x="1703512" y="829353"/>
            <a:ext cx="8927912" cy="5053712"/>
            <a:chOff x="179512" y="829353"/>
            <a:chExt cx="8927912" cy="5053712"/>
          </a:xfrm>
        </p:grpSpPr>
        <p:sp>
          <p:nvSpPr>
            <p:cNvPr id="5" name="ZoneTexte 4"/>
            <p:cNvSpPr txBox="1">
              <a:spLocks noChangeArrowheads="1"/>
            </p:cNvSpPr>
            <p:nvPr/>
          </p:nvSpPr>
          <p:spPr bwMode="auto">
            <a:xfrm>
              <a:off x="260637" y="829353"/>
              <a:ext cx="4357518" cy="2799066"/>
            </a:xfrm>
            <a:prstGeom prst="rect">
              <a:avLst/>
            </a:prstGeom>
            <a:noFill/>
            <a:ln w="9525">
              <a:noFill/>
              <a:miter lim="800000"/>
              <a:headEnd/>
              <a:tailEnd/>
            </a:ln>
          </p:spPr>
          <p:txBody>
            <a:bodyPr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métiers</a:t>
              </a:r>
            </a:p>
            <a:p>
              <a:pPr eaLnBrk="0" hangingPunct="0">
                <a:spcAft>
                  <a:spcPts val="603"/>
                </a:spcAft>
                <a:defRPr/>
              </a:pPr>
              <a:endParaRPr lang="fr-FR" b="1" dirty="0">
                <a:solidFill>
                  <a:srgbClr val="CC6600"/>
                </a:solidFill>
                <a:effectLst>
                  <a:outerShdw blurRad="38100" dist="38100" dir="2700000" algn="tl">
                    <a:srgbClr val="000000"/>
                  </a:outerShdw>
                </a:effectLst>
                <a:latin typeface="Georgia" panose="02040502050405020303" pitchFamily="18" charset="0"/>
              </a:endParaRPr>
            </a:p>
            <a:p>
              <a:pPr eaLnBrk="0" hangingPunct="0">
                <a:defRPr/>
              </a:pPr>
              <a:r>
                <a:rPr lang="fr-FR" sz="1600" b="1" dirty="0">
                  <a:latin typeface="Georgia" panose="02040502050405020303" pitchFamily="18" charset="0"/>
                </a:rPr>
                <a:t> Documentaliste</a:t>
              </a:r>
              <a:br>
                <a:rPr lang="fr-FR" sz="1600" b="1" dirty="0">
                  <a:latin typeface="Georgia" panose="02040502050405020303" pitchFamily="18" charset="0"/>
                </a:rPr>
              </a:br>
              <a:r>
                <a:rPr lang="fr-FR" sz="1600" b="1" dirty="0">
                  <a:latin typeface="Georgia" panose="02040502050405020303" pitchFamily="18" charset="0"/>
                </a:rPr>
                <a:t> Chargé d’études documentaires</a:t>
              </a:r>
            </a:p>
            <a:p>
              <a:pPr eaLnBrk="0" hangingPunct="0">
                <a:defRPr/>
              </a:pPr>
              <a:r>
                <a:rPr lang="fr-FR" sz="1600" b="1" dirty="0">
                  <a:latin typeface="Georgia" panose="02040502050405020303" pitchFamily="18" charset="0"/>
                </a:rPr>
                <a:t> Gestionnaire de données</a:t>
              </a:r>
              <a:br>
                <a:rPr lang="fr-FR" sz="1600" b="1" dirty="0">
                  <a:latin typeface="Georgia" panose="02040502050405020303" pitchFamily="18" charset="0"/>
                </a:rPr>
              </a:br>
              <a:r>
                <a:rPr lang="fr-FR" sz="1600" b="1" dirty="0">
                  <a:latin typeface="Georgia" panose="02040502050405020303" pitchFamily="18" charset="0"/>
                </a:rPr>
                <a:t> Assistant documentaliste</a:t>
              </a:r>
            </a:p>
            <a:p>
              <a:pPr eaLnBrk="0" hangingPunct="0">
                <a:defRPr/>
              </a:pPr>
              <a:r>
                <a:rPr lang="fr-FR" sz="1600" b="1" dirty="0">
                  <a:latin typeface="Georgia" panose="02040502050405020303" pitchFamily="18" charset="0"/>
                </a:rPr>
                <a:t> Ingénieur documentaliste</a:t>
              </a:r>
            </a:p>
            <a:p>
              <a:pPr eaLnBrk="0" hangingPunct="0">
                <a:defRPr/>
              </a:pPr>
              <a:endParaRPr lang="fr-FR" sz="1600" b="1" dirty="0">
                <a:latin typeface="Georgia" panose="02040502050405020303" pitchFamily="18" charset="0"/>
              </a:endParaRPr>
            </a:p>
            <a:p>
              <a:pPr eaLnBrk="0" hangingPunct="0">
                <a:defRPr/>
              </a:pPr>
              <a:r>
                <a:rPr lang="fr-FR" sz="1600" b="1" dirty="0">
                  <a:latin typeface="Georgia" panose="02040502050405020303" pitchFamily="18" charset="0"/>
                </a:rPr>
                <a:t> Bibliothécaire</a:t>
              </a:r>
            </a:p>
            <a:p>
              <a:pPr eaLnBrk="0" hangingPunct="0">
                <a:defRPr/>
              </a:pPr>
              <a:r>
                <a:rPr lang="fr-FR" sz="1600" b="1" dirty="0">
                  <a:latin typeface="Georgia" panose="02040502050405020303" pitchFamily="18" charset="0"/>
                </a:rPr>
                <a:t> </a:t>
              </a:r>
              <a:r>
                <a:rPr lang="fr-FR" sz="1600" b="1" dirty="0" err="1">
                  <a:latin typeface="Georgia" panose="02040502050405020303" pitchFamily="18" charset="0"/>
                </a:rPr>
                <a:t>Médiathécaire</a:t>
              </a:r>
              <a:r>
                <a:rPr lang="fr-FR" sz="1600" b="1" dirty="0">
                  <a:latin typeface="Georgia" panose="02040502050405020303" pitchFamily="18" charset="0"/>
                </a:rPr>
                <a:t> …</a:t>
              </a:r>
            </a:p>
          </p:txBody>
        </p:sp>
        <p:sp>
          <p:nvSpPr>
            <p:cNvPr id="10" name="ZoneTexte 9"/>
            <p:cNvSpPr txBox="1"/>
            <p:nvPr/>
          </p:nvSpPr>
          <p:spPr>
            <a:xfrm>
              <a:off x="179512" y="4221088"/>
              <a:ext cx="8927912" cy="1661977"/>
            </a:xfrm>
            <a:prstGeom prst="rect">
              <a:avLst/>
            </a:prstGeom>
            <a:noFill/>
          </p:spPr>
          <p:txBody>
            <a:bodyPr wrap="square"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recruteurs</a:t>
              </a:r>
            </a:p>
            <a:p>
              <a:pPr eaLnBrk="0" hangingPunct="0">
                <a:spcAft>
                  <a:spcPts val="603"/>
                </a:spcAft>
                <a:defRPr/>
              </a:pPr>
              <a:endParaRPr lang="fr-FR" b="1" dirty="0">
                <a:solidFill>
                  <a:srgbClr val="CC6600"/>
                </a:solidFill>
                <a:effectLst>
                  <a:outerShdw blurRad="38100" dist="38100" dir="2700000" algn="tl">
                    <a:srgbClr val="000000"/>
                  </a:outerShdw>
                </a:effectLst>
                <a:latin typeface="Georgia" panose="02040502050405020303" pitchFamily="18" charset="0"/>
              </a:endParaRPr>
            </a:p>
            <a:p>
              <a:pPr eaLnBrk="0" hangingPunct="0">
                <a:defRPr/>
              </a:pPr>
              <a:r>
                <a:rPr lang="fr-FR" sz="1400" b="1" dirty="0">
                  <a:solidFill>
                    <a:srgbClr val="4A452A"/>
                  </a:solidFill>
                  <a:latin typeface="Georgia" panose="02040502050405020303" pitchFamily="18" charset="0"/>
                </a:rPr>
                <a:t>Bibliothèques et centres documentaires des </a:t>
              </a:r>
              <a:r>
                <a:rPr lang="fr-FR" sz="1400" b="1" dirty="0" smtClean="0">
                  <a:solidFill>
                    <a:srgbClr val="4A452A"/>
                  </a:solidFill>
                  <a:latin typeface="Georgia" panose="02040502050405020303" pitchFamily="18" charset="0"/>
                </a:rPr>
                <a:t>municipalités, </a:t>
              </a:r>
              <a:r>
                <a:rPr lang="fr-FR" sz="1400" b="1" dirty="0">
                  <a:solidFill>
                    <a:srgbClr val="4A452A"/>
                  </a:solidFill>
                  <a:latin typeface="Georgia" panose="02040502050405020303" pitchFamily="18" charset="0"/>
                </a:rPr>
                <a:t>des entreprises, des universités</a:t>
              </a:r>
            </a:p>
            <a:p>
              <a:pPr eaLnBrk="0" hangingPunct="0">
                <a:defRPr/>
              </a:pPr>
              <a:r>
                <a:rPr lang="fr-FR" sz="1400" b="1" dirty="0">
                  <a:solidFill>
                    <a:srgbClr val="4A452A"/>
                  </a:solidFill>
                  <a:latin typeface="Georgia" panose="02040502050405020303" pitchFamily="18" charset="0"/>
                </a:rPr>
                <a:t/>
              </a:r>
              <a:br>
                <a:rPr lang="fr-FR" sz="1400" b="1" dirty="0">
                  <a:solidFill>
                    <a:srgbClr val="4A452A"/>
                  </a:solidFill>
                  <a:latin typeface="Georgia" panose="02040502050405020303" pitchFamily="18" charset="0"/>
                </a:rPr>
              </a:br>
              <a:r>
                <a:rPr lang="fr-FR" sz="1400" b="1" dirty="0">
                  <a:solidFill>
                    <a:srgbClr val="4A452A"/>
                  </a:solidFill>
                  <a:latin typeface="Georgia" panose="02040502050405020303" pitchFamily="18" charset="0"/>
                </a:rPr>
                <a:t>Bibliothèques nationales …</a:t>
              </a:r>
            </a:p>
            <a:p>
              <a:pPr algn="ctr" eaLnBrk="0" hangingPunct="0">
                <a:defRPr/>
              </a:pPr>
              <a:endParaRPr lang="fr-FR" sz="1400" b="1" dirty="0">
                <a:solidFill>
                  <a:srgbClr val="4A452A"/>
                </a:solidFill>
                <a:latin typeface="Georgia" panose="02040502050405020303" pitchFamily="18" charset="0"/>
              </a:endParaRPr>
            </a:p>
          </p:txBody>
        </p:sp>
      </p:grpSp>
      <p:sp>
        <p:nvSpPr>
          <p:cNvPr id="4" name="ZoneTexte 3"/>
          <p:cNvSpPr txBox="1"/>
          <p:nvPr/>
        </p:nvSpPr>
        <p:spPr>
          <a:xfrm>
            <a:off x="3079393" y="116632"/>
            <a:ext cx="5816016" cy="523220"/>
          </a:xfrm>
          <a:prstGeom prst="rect">
            <a:avLst/>
          </a:prstGeom>
          <a:noFill/>
        </p:spPr>
        <p:txBody>
          <a:bodyPr wrap="none" rtlCol="0">
            <a:spAutoFit/>
          </a:bodyPr>
          <a:lstStyle/>
          <a:p>
            <a:r>
              <a:rPr lang="fr-FR" sz="2800" b="1" dirty="0">
                <a:solidFill>
                  <a:srgbClr val="CC3300"/>
                </a:solidFill>
                <a:latin typeface="Georgia" panose="02040502050405020303" pitchFamily="18" charset="0"/>
              </a:rPr>
              <a:t>Documentation  Bibliothèques</a:t>
            </a:r>
          </a:p>
        </p:txBody>
      </p:sp>
      <p:pic>
        <p:nvPicPr>
          <p:cNvPr id="11" name="Image 10"/>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587050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3"/>
          <p:cNvSpPr>
            <a:spLocks/>
          </p:cNvSpPr>
          <p:nvPr/>
        </p:nvSpPr>
        <p:spPr bwMode="auto">
          <a:xfrm>
            <a:off x="2175593" y="420436"/>
            <a:ext cx="8229057" cy="537064"/>
          </a:xfrm>
          <a:prstGeom prst="rect">
            <a:avLst/>
          </a:prstGeom>
          <a:noFill/>
          <a:ln w="9525">
            <a:noFill/>
            <a:miter lim="800000"/>
            <a:headEnd/>
            <a:tailEnd/>
          </a:ln>
        </p:spPr>
        <p:txBody>
          <a:bodyPr lIns="91424" tIns="45712" rIns="91424" bIns="45712" anchor="b">
            <a:spAutoFit/>
          </a:bodyPr>
          <a:lstStyle/>
          <a:p>
            <a:pPr algn="ctr">
              <a:defRPr/>
            </a:pPr>
            <a:r>
              <a:rPr lang="fr-FR" sz="2800" b="1" dirty="0">
                <a:solidFill>
                  <a:srgbClr val="CC3300"/>
                </a:solidFill>
                <a:latin typeface="Georgia" panose="02040502050405020303" pitchFamily="18" charset="0"/>
              </a:rPr>
              <a:t>Documentation-Bibliothèques</a:t>
            </a:r>
          </a:p>
        </p:txBody>
      </p:sp>
      <p:sp>
        <p:nvSpPr>
          <p:cNvPr id="10248" name="Text Box 4"/>
          <p:cNvSpPr txBox="1">
            <a:spLocks noChangeArrowheads="1"/>
          </p:cNvSpPr>
          <p:nvPr/>
        </p:nvSpPr>
        <p:spPr bwMode="auto">
          <a:xfrm>
            <a:off x="1524000" y="1244029"/>
            <a:ext cx="9144000" cy="3638044"/>
          </a:xfrm>
          <a:prstGeom prst="rect">
            <a:avLst/>
          </a:prstGeom>
          <a:noFill/>
          <a:ln w="12700" cap="sq">
            <a:noFill/>
            <a:miter lim="800000"/>
            <a:headEnd type="none" w="sm" len="sm"/>
            <a:tailEnd type="none" w="sm" len="sm"/>
          </a:ln>
        </p:spPr>
        <p:txBody>
          <a:bodyPr wrap="square" lIns="82418" tIns="41210" rIns="82418" bIns="41210">
            <a:spAutoFit/>
          </a:bodyPr>
          <a:lstStyle/>
          <a:p>
            <a:pPr algn="ctr" eaLnBrk="0" hangingPunct="0">
              <a:spcAft>
                <a:spcPct val="50000"/>
              </a:spcAft>
              <a:defRPr/>
            </a:pPr>
            <a:r>
              <a:rPr lang="fr-FR" sz="2000" b="1" dirty="0">
                <a:solidFill>
                  <a:srgbClr val="174083"/>
                </a:solidFill>
                <a:latin typeface="Georgia" panose="02040502050405020303" pitchFamily="18" charset="0"/>
                <a:cs typeface="Arial" charset="0"/>
              </a:rPr>
              <a:t>Des parcours possibles</a:t>
            </a:r>
          </a:p>
          <a:p>
            <a:pPr eaLnBrk="0" hangingPunct="0">
              <a:defRPr/>
            </a:pPr>
            <a:r>
              <a:rPr lang="fr-FR" b="1" dirty="0">
                <a:solidFill>
                  <a:srgbClr val="003366"/>
                </a:solidFill>
                <a:latin typeface="Georgia" panose="02040502050405020303" pitchFamily="18" charset="0"/>
                <a:cs typeface="Arial" charset="0"/>
              </a:rPr>
              <a:t>DUT </a:t>
            </a:r>
            <a:r>
              <a:rPr lang="fr-FR" dirty="0">
                <a:solidFill>
                  <a:srgbClr val="003366"/>
                </a:solidFill>
                <a:latin typeface="Georgia" panose="02040502050405020303" pitchFamily="18" charset="0"/>
                <a:cs typeface="Arial" charset="0"/>
              </a:rPr>
              <a:t>Info-Com Métiers du livre et du patrimoine (année spéciale Bordeaux, Grenoble)</a:t>
            </a:r>
          </a:p>
          <a:p>
            <a:pPr eaLnBrk="0" hangingPunct="0">
              <a:defRPr/>
            </a:pPr>
            <a:r>
              <a:rPr lang="fr-FR" b="1" dirty="0">
                <a:solidFill>
                  <a:srgbClr val="003366"/>
                </a:solidFill>
                <a:latin typeface="Georgia" panose="02040502050405020303" pitchFamily="18" charset="0"/>
                <a:cs typeface="Arial" charset="0"/>
              </a:rPr>
              <a:t>DUT </a:t>
            </a:r>
            <a:r>
              <a:rPr lang="fr-FR" dirty="0">
                <a:solidFill>
                  <a:srgbClr val="003366"/>
                </a:solidFill>
                <a:latin typeface="Georgia" panose="02040502050405020303" pitchFamily="18" charset="0"/>
                <a:cs typeface="Arial" charset="0"/>
              </a:rPr>
              <a:t>Info-Com INO: Information Numérique dans les </a:t>
            </a:r>
            <a:r>
              <a:rPr lang="fr-FR" dirty="0" smtClean="0">
                <a:solidFill>
                  <a:srgbClr val="003366"/>
                </a:solidFill>
                <a:latin typeface="Georgia" panose="02040502050405020303" pitchFamily="18" charset="0"/>
                <a:cs typeface="Arial" charset="0"/>
              </a:rPr>
              <a:t>Organisations (année spéciale Grenoble, Bordeaux)</a:t>
            </a:r>
            <a:endParaRPr lang="fr-FR" dirty="0">
              <a:solidFill>
                <a:srgbClr val="003366"/>
              </a:solidFill>
              <a:latin typeface="Georgia" panose="02040502050405020303" pitchFamily="18" charset="0"/>
              <a:cs typeface="Arial" charset="0"/>
            </a:endParaRPr>
          </a:p>
          <a:p>
            <a:pPr eaLnBrk="0" hangingPunct="0">
              <a:defRPr/>
            </a:pPr>
            <a:r>
              <a:rPr lang="fr-FR" dirty="0">
                <a:solidFill>
                  <a:srgbClr val="003366"/>
                </a:solidFill>
                <a:latin typeface="Georgia" panose="02040502050405020303" pitchFamily="18" charset="0"/>
                <a:cs typeface="Arial" charset="0"/>
              </a:rPr>
              <a:t> </a:t>
            </a:r>
            <a:endParaRPr lang="fr-FR" sz="1400" dirty="0">
              <a:solidFill>
                <a:srgbClr val="003366"/>
              </a:solidFill>
              <a:latin typeface="Georgia" panose="02040502050405020303" pitchFamily="18" charset="0"/>
              <a:cs typeface="Arial" charset="0"/>
            </a:endParaRPr>
          </a:p>
          <a:p>
            <a:pPr eaLnBrk="0" hangingPunct="0">
              <a:defRPr/>
            </a:pPr>
            <a:r>
              <a:rPr lang="fr-FR" b="1" dirty="0">
                <a:solidFill>
                  <a:srgbClr val="003366"/>
                </a:solidFill>
                <a:latin typeface="Georgia" panose="02040502050405020303" pitchFamily="18" charset="0"/>
                <a:cs typeface="Arial" charset="0"/>
              </a:rPr>
              <a:t>Licence professionnelle </a:t>
            </a:r>
            <a:r>
              <a:rPr lang="fr-FR" dirty="0">
                <a:solidFill>
                  <a:srgbClr val="003366"/>
                </a:solidFill>
                <a:latin typeface="Georgia" panose="02040502050405020303" pitchFamily="18" charset="0"/>
                <a:cs typeface="Arial" charset="0"/>
              </a:rPr>
              <a:t>Métiers des bibliothèques et de la documentation (Limoges</a:t>
            </a:r>
            <a:r>
              <a:rPr lang="fr-FR" dirty="0" smtClean="0">
                <a:solidFill>
                  <a:srgbClr val="003366"/>
                </a:solidFill>
                <a:latin typeface="Georgia" panose="02040502050405020303" pitchFamily="18" charset="0"/>
                <a:cs typeface="Arial" charset="0"/>
              </a:rPr>
              <a:t>)</a:t>
            </a:r>
          </a:p>
          <a:p>
            <a:pPr eaLnBrk="0" hangingPunct="0">
              <a:defRPr/>
            </a:pPr>
            <a:endParaRPr lang="fr-FR" sz="1200" dirty="0">
              <a:solidFill>
                <a:srgbClr val="003366"/>
              </a:solidFill>
              <a:latin typeface="Georgia" panose="02040502050405020303" pitchFamily="18" charset="0"/>
              <a:cs typeface="Arial" charset="0"/>
            </a:endParaRPr>
          </a:p>
          <a:p>
            <a:pPr eaLnBrk="0" hangingPunct="0">
              <a:spcAft>
                <a:spcPct val="50000"/>
              </a:spcAft>
              <a:defRPr/>
            </a:pPr>
            <a:r>
              <a:rPr lang="fr-FR" b="1" dirty="0">
                <a:solidFill>
                  <a:srgbClr val="003366"/>
                </a:solidFill>
                <a:latin typeface="Georgia" panose="02040502050405020303" pitchFamily="18" charset="0"/>
                <a:cs typeface="Arial" charset="0"/>
              </a:rPr>
              <a:t>Licence </a:t>
            </a:r>
            <a:r>
              <a:rPr lang="fr-FR" dirty="0">
                <a:solidFill>
                  <a:srgbClr val="003366"/>
                </a:solidFill>
                <a:latin typeface="Georgia" panose="02040502050405020303" pitchFamily="18" charset="0"/>
                <a:cs typeface="Arial" charset="0"/>
              </a:rPr>
              <a:t>Information-Communication Documentation (UT2J</a:t>
            </a:r>
            <a:r>
              <a:rPr lang="fr-FR" dirty="0" smtClean="0">
                <a:solidFill>
                  <a:srgbClr val="003366"/>
                </a:solidFill>
                <a:latin typeface="Georgia" panose="02040502050405020303" pitchFamily="18" charset="0"/>
                <a:cs typeface="Arial" charset="0"/>
              </a:rPr>
              <a:t>)</a:t>
            </a:r>
            <a:endParaRPr lang="fr-FR" sz="1200" dirty="0">
              <a:solidFill>
                <a:srgbClr val="003366"/>
              </a:solidFill>
              <a:latin typeface="Georgia" panose="02040502050405020303" pitchFamily="18" charset="0"/>
              <a:cs typeface="Arial" charset="0"/>
            </a:endParaRPr>
          </a:p>
          <a:p>
            <a:pPr eaLnBrk="0" hangingPunct="0">
              <a:spcAft>
                <a:spcPct val="50000"/>
              </a:spcAft>
              <a:defRPr/>
            </a:pPr>
            <a:r>
              <a:rPr lang="fr-FR" b="1" dirty="0">
                <a:solidFill>
                  <a:srgbClr val="003366"/>
                </a:solidFill>
                <a:latin typeface="Georgia" panose="02040502050405020303" pitchFamily="18" charset="0"/>
                <a:cs typeface="Arial" charset="0"/>
              </a:rPr>
              <a:t>Master : </a:t>
            </a:r>
            <a:r>
              <a:rPr lang="fr-FR" dirty="0">
                <a:solidFill>
                  <a:srgbClr val="003366"/>
                </a:solidFill>
                <a:latin typeface="Georgia" panose="02040502050405020303" pitchFamily="18" charset="0"/>
                <a:cs typeface="Arial" charset="0"/>
              </a:rPr>
              <a:t>Ingénierie de l’information numérique (UT2J</a:t>
            </a:r>
            <a:r>
              <a:rPr lang="fr-FR" dirty="0" smtClean="0">
                <a:solidFill>
                  <a:srgbClr val="003366"/>
                </a:solidFill>
                <a:latin typeface="Georgia" panose="02040502050405020303" pitchFamily="18" charset="0"/>
                <a:cs typeface="Arial" charset="0"/>
              </a:rPr>
              <a:t>)</a:t>
            </a:r>
          </a:p>
          <a:p>
            <a:pPr eaLnBrk="0" hangingPunct="0">
              <a:spcAft>
                <a:spcPct val="50000"/>
              </a:spcAft>
              <a:defRPr/>
            </a:pPr>
            <a:r>
              <a:rPr lang="fr-FR" dirty="0">
                <a:solidFill>
                  <a:srgbClr val="003366"/>
                </a:solidFill>
                <a:latin typeface="Georgia" panose="02040502050405020303" pitchFamily="18" charset="0"/>
                <a:cs typeface="Arial" charset="0"/>
              </a:rPr>
              <a:t> </a:t>
            </a:r>
            <a:r>
              <a:rPr lang="fr-FR" dirty="0" smtClean="0">
                <a:solidFill>
                  <a:srgbClr val="003366"/>
                </a:solidFill>
                <a:latin typeface="Georgia" panose="02040502050405020303" pitchFamily="18" charset="0"/>
                <a:cs typeface="Arial" charset="0"/>
              </a:rPr>
              <a:t>                  Document numérique et Humanités digitales (Bordeaux 3 Montaigne)</a:t>
            </a:r>
            <a:endParaRPr lang="fr-FR" dirty="0">
              <a:solidFill>
                <a:srgbClr val="003366"/>
              </a:solidFill>
              <a:latin typeface="Georgia" panose="02040502050405020303" pitchFamily="18" charset="0"/>
              <a:cs typeface="Arial" charset="0"/>
            </a:endParaRPr>
          </a:p>
          <a:p>
            <a:pPr eaLnBrk="0" hangingPunct="0">
              <a:spcAft>
                <a:spcPct val="20000"/>
              </a:spcAft>
              <a:defRPr/>
            </a:pPr>
            <a:r>
              <a:rPr lang="fr-FR" b="1" dirty="0" smtClean="0">
                <a:solidFill>
                  <a:srgbClr val="003366"/>
                </a:solidFill>
                <a:latin typeface="Georgia" panose="02040502050405020303" pitchFamily="18" charset="0"/>
                <a:cs typeface="Arial" charset="0"/>
              </a:rPr>
              <a:t>Des </a:t>
            </a:r>
            <a:r>
              <a:rPr lang="fr-FR" b="1" dirty="0">
                <a:solidFill>
                  <a:srgbClr val="003366"/>
                </a:solidFill>
                <a:latin typeface="Georgia" panose="02040502050405020303" pitchFamily="18" charset="0"/>
                <a:cs typeface="Arial" charset="0"/>
              </a:rPr>
              <a:t>écoles : </a:t>
            </a:r>
            <a:r>
              <a:rPr lang="fr-FR" dirty="0">
                <a:solidFill>
                  <a:srgbClr val="003366"/>
                </a:solidFill>
                <a:latin typeface="Georgia" panose="02040502050405020303" pitchFamily="18" charset="0"/>
                <a:cs typeface="Arial" charset="0"/>
              </a:rPr>
              <a:t>ENSSIB</a:t>
            </a:r>
          </a:p>
        </p:txBody>
      </p:sp>
      <p:sp>
        <p:nvSpPr>
          <p:cNvPr id="10247" name="Text Box 6"/>
          <p:cNvSpPr txBox="1">
            <a:spLocks noChangeArrowheads="1"/>
          </p:cNvSpPr>
          <p:nvPr/>
        </p:nvSpPr>
        <p:spPr bwMode="auto">
          <a:xfrm>
            <a:off x="1671275" y="4941168"/>
            <a:ext cx="8230415" cy="85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82418" tIns="41210" rIns="82418" bIns="4121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fr-FR" altLang="fr-FR" sz="2000" b="1" dirty="0">
                <a:solidFill>
                  <a:srgbClr val="003399"/>
                </a:solidFill>
                <a:latin typeface="Georgia" panose="02040502050405020303" pitchFamily="18" charset="0"/>
                <a:cs typeface="Arial" charset="0"/>
              </a:rPr>
              <a:t>Des concours de la fonction publique (</a:t>
            </a:r>
            <a:r>
              <a:rPr lang="fr-FR" altLang="fr-FR" sz="2000" b="1" dirty="0" err="1">
                <a:solidFill>
                  <a:srgbClr val="003399"/>
                </a:solidFill>
                <a:latin typeface="Georgia" panose="02040502050405020303" pitchFamily="18" charset="0"/>
                <a:cs typeface="Arial" charset="0"/>
              </a:rPr>
              <a:t>FPE</a:t>
            </a:r>
            <a:r>
              <a:rPr lang="fr-FR" altLang="fr-FR" sz="2000" b="1" dirty="0">
                <a:solidFill>
                  <a:srgbClr val="003399"/>
                </a:solidFill>
                <a:latin typeface="Georgia" panose="02040502050405020303" pitchFamily="18" charset="0"/>
                <a:cs typeface="Arial" charset="0"/>
              </a:rPr>
              <a:t> et </a:t>
            </a:r>
            <a:r>
              <a:rPr lang="fr-FR" altLang="fr-FR" sz="2000" b="1" dirty="0" err="1">
                <a:solidFill>
                  <a:srgbClr val="003399"/>
                </a:solidFill>
                <a:latin typeface="Georgia" panose="02040502050405020303" pitchFamily="18" charset="0"/>
                <a:cs typeface="Arial" charset="0"/>
              </a:rPr>
              <a:t>FPT</a:t>
            </a:r>
            <a:r>
              <a:rPr lang="fr-FR" altLang="fr-FR" sz="2000" b="1" dirty="0">
                <a:solidFill>
                  <a:srgbClr val="003399"/>
                </a:solidFill>
                <a:latin typeface="Georgia" panose="02040502050405020303" pitchFamily="18" charset="0"/>
                <a:cs typeface="Arial" charset="0"/>
              </a:rPr>
              <a:t>)</a:t>
            </a:r>
          </a:p>
          <a:p>
            <a:pPr>
              <a:spcBef>
                <a:spcPct val="50000"/>
              </a:spcBef>
            </a:pPr>
            <a:r>
              <a:rPr lang="fr-FR" altLang="fr-FR" sz="2000" dirty="0">
                <a:solidFill>
                  <a:srgbClr val="003399"/>
                </a:solidFill>
                <a:latin typeface="Georgia" panose="02040502050405020303" pitchFamily="18" charset="0"/>
                <a:cs typeface="Arial" charset="0"/>
              </a:rPr>
              <a:t>Assistant qualifié, bibliothécaire, conservateur</a:t>
            </a:r>
          </a:p>
        </p:txBody>
      </p:sp>
      <p:pic>
        <p:nvPicPr>
          <p:cNvPr id="7" name="Image 6"/>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22936008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autoUpdateAnimBg="0"/>
      <p:bldP spid="10247"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ZoneTexte 5"/>
          <p:cNvSpPr txBox="1">
            <a:spLocks noChangeArrowheads="1"/>
          </p:cNvSpPr>
          <p:nvPr/>
        </p:nvSpPr>
        <p:spPr bwMode="auto">
          <a:xfrm>
            <a:off x="2590981" y="305248"/>
            <a:ext cx="7429500" cy="537064"/>
          </a:xfrm>
          <a:prstGeom prst="rect">
            <a:avLst/>
          </a:prstGeom>
          <a:noFill/>
          <a:ln w="9525">
            <a:noFill/>
            <a:miter lim="800000"/>
            <a:headEnd/>
            <a:tailEnd/>
          </a:ln>
        </p:spPr>
        <p:txBody>
          <a:bodyPr lIns="91424" tIns="45712" rIns="91424" bIns="45712">
            <a:spAutoFit/>
          </a:bodyPr>
          <a:lstStyle/>
          <a:p>
            <a:pPr algn="ctr" eaLnBrk="0" hangingPunct="0">
              <a:defRPr/>
            </a:pPr>
            <a:r>
              <a:rPr lang="fr-FR" sz="2800" b="1" dirty="0">
                <a:solidFill>
                  <a:srgbClr val="C00000"/>
                </a:solidFill>
                <a:latin typeface="Georgia" panose="02040502050405020303" pitchFamily="18" charset="0"/>
              </a:rPr>
              <a:t>Information - Communication </a:t>
            </a:r>
          </a:p>
        </p:txBody>
      </p:sp>
      <p:grpSp>
        <p:nvGrpSpPr>
          <p:cNvPr id="3" name="Group 7"/>
          <p:cNvGrpSpPr>
            <a:grpSpLocks/>
          </p:cNvGrpSpPr>
          <p:nvPr/>
        </p:nvGrpSpPr>
        <p:grpSpPr bwMode="auto">
          <a:xfrm>
            <a:off x="5629027" y="1100929"/>
            <a:ext cx="4896439" cy="2544769"/>
            <a:chOff x="2676" y="756"/>
            <a:chExt cx="3084" cy="1603"/>
          </a:xfrm>
        </p:grpSpPr>
        <p:sp>
          <p:nvSpPr>
            <p:cNvPr id="8" name="ZoneTexte 7"/>
            <p:cNvSpPr txBox="1">
              <a:spLocks noChangeArrowheads="1"/>
            </p:cNvSpPr>
            <p:nvPr/>
          </p:nvSpPr>
          <p:spPr bwMode="auto">
            <a:xfrm>
              <a:off x="3120" y="756"/>
              <a:ext cx="1914" cy="233"/>
            </a:xfrm>
            <a:prstGeom prst="rect">
              <a:avLst/>
            </a:prstGeom>
            <a:noFill/>
            <a:ln w="9525">
              <a:noFill/>
              <a:miter lim="800000"/>
              <a:headEnd/>
              <a:tailEnd/>
            </a:ln>
          </p:spPr>
          <p:txBody>
            <a:bodyPr>
              <a:spAutoFit/>
            </a:bodyPr>
            <a:lstStyle/>
            <a:p>
              <a:pPr eaLnBrk="0" hangingPunct="0">
                <a:defRPr/>
              </a:pPr>
              <a:r>
                <a:rPr lang="fr-FR" b="1" dirty="0">
                  <a:solidFill>
                    <a:srgbClr val="CC6600"/>
                  </a:solidFill>
                  <a:latin typeface="Georgia" panose="02040502050405020303" pitchFamily="18" charset="0"/>
                </a:rPr>
                <a:t>Des activités</a:t>
              </a:r>
            </a:p>
          </p:txBody>
        </p:sp>
        <p:sp>
          <p:nvSpPr>
            <p:cNvPr id="9" name="ZoneTexte 8"/>
            <p:cNvSpPr txBox="1">
              <a:spLocks noChangeArrowheads="1"/>
            </p:cNvSpPr>
            <p:nvPr/>
          </p:nvSpPr>
          <p:spPr bwMode="auto">
            <a:xfrm>
              <a:off x="2676" y="1049"/>
              <a:ext cx="3084" cy="1310"/>
            </a:xfrm>
            <a:prstGeom prst="rect">
              <a:avLst/>
            </a:prstGeom>
            <a:noFill/>
            <a:ln w="9525">
              <a:noFill/>
              <a:miter lim="800000"/>
              <a:headEnd/>
              <a:tailEnd/>
            </a:ln>
          </p:spPr>
          <p:txBody>
            <a:bodyPr>
              <a:spAutoFit/>
            </a:bodyPr>
            <a:lstStyle/>
            <a:p>
              <a:pPr eaLnBrk="0" hangingPunct="0">
                <a:defRPr/>
              </a:pPr>
              <a:r>
                <a:rPr lang="fr-FR" sz="1400" b="1" i="1" dirty="0">
                  <a:effectLst>
                    <a:outerShdw blurRad="38100" dist="38100" dir="2700000" algn="tl">
                      <a:srgbClr val="FFFFFF"/>
                    </a:outerShdw>
                  </a:effectLst>
                  <a:latin typeface="Georgia" panose="02040502050405020303" pitchFamily="18" charset="0"/>
                </a:rPr>
                <a:t>-</a:t>
              </a:r>
              <a:r>
                <a:rPr lang="fr-FR" sz="1400" b="1" i="1" dirty="0">
                  <a:solidFill>
                    <a:srgbClr val="994D00"/>
                  </a:solidFill>
                  <a:effectLst>
                    <a:outerShdw blurRad="38100" dist="38100" dir="2700000" algn="tl">
                      <a:srgbClr val="000000"/>
                    </a:outerShdw>
                  </a:effectLst>
                  <a:latin typeface="Georgia" panose="02040502050405020303" pitchFamily="18" charset="0"/>
                </a:rPr>
                <a:t> </a:t>
              </a:r>
              <a:r>
                <a:rPr lang="fr-FR" sz="1400" b="1" i="1" dirty="0">
                  <a:solidFill>
                    <a:srgbClr val="000000"/>
                  </a:solidFill>
                  <a:latin typeface="Georgia" panose="02040502050405020303" pitchFamily="18" charset="0"/>
                </a:rPr>
                <a:t>Concevoir, rédiger </a:t>
              </a:r>
              <a:r>
                <a:rPr lang="fr-FR" sz="1400" i="1" dirty="0">
                  <a:solidFill>
                    <a:srgbClr val="000000"/>
                  </a:solidFill>
                  <a:latin typeface="Georgia" panose="02040502050405020303" pitchFamily="18" charset="0"/>
                </a:rPr>
                <a:t>des messages, des articles</a:t>
              </a:r>
            </a:p>
            <a:p>
              <a:pPr eaLnBrk="0" hangingPunct="0">
                <a:buFontTx/>
                <a:buChar char="-"/>
                <a:defRPr/>
              </a:pPr>
              <a:r>
                <a:rPr lang="fr-FR" sz="1400" b="1" i="1" dirty="0">
                  <a:solidFill>
                    <a:srgbClr val="000000"/>
                  </a:solidFill>
                  <a:latin typeface="Georgia" panose="02040502050405020303" pitchFamily="18" charset="0"/>
                </a:rPr>
                <a:t> Rechercher la documentation </a:t>
              </a:r>
              <a:r>
                <a:rPr lang="fr-FR" sz="1400" i="1" dirty="0">
                  <a:solidFill>
                    <a:srgbClr val="000000"/>
                  </a:solidFill>
                  <a:latin typeface="Georgia" panose="02040502050405020303" pitchFamily="18" charset="0"/>
                </a:rPr>
                <a:t>nécessaire à la</a:t>
              </a:r>
            </a:p>
            <a:p>
              <a:pPr eaLnBrk="0" hangingPunct="0">
                <a:defRPr/>
              </a:pPr>
              <a:r>
                <a:rPr lang="fr-FR" sz="1400" i="1" dirty="0">
                  <a:solidFill>
                    <a:srgbClr val="000000"/>
                  </a:solidFill>
                  <a:latin typeface="Georgia" panose="02040502050405020303" pitchFamily="18" charset="0"/>
                </a:rPr>
                <a:t>  compréhension d’une situation, d’un sujet</a:t>
              </a:r>
            </a:p>
            <a:p>
              <a:pPr eaLnBrk="0" hangingPunct="0">
                <a:defRPr/>
              </a:pPr>
              <a:r>
                <a:rPr lang="fr-FR" sz="1400" i="1" dirty="0">
                  <a:solidFill>
                    <a:srgbClr val="000000"/>
                  </a:solidFill>
                  <a:latin typeface="Georgia" panose="02040502050405020303" pitchFamily="18" charset="0"/>
                </a:rPr>
                <a:t>- Recueillir, </a:t>
              </a:r>
              <a:r>
                <a:rPr lang="fr-FR" sz="1400" b="1" i="1" dirty="0">
                  <a:solidFill>
                    <a:srgbClr val="000000"/>
                  </a:solidFill>
                  <a:latin typeface="Georgia" panose="02040502050405020303" pitchFamily="18" charset="0"/>
                </a:rPr>
                <a:t>vérifier </a:t>
              </a:r>
              <a:r>
                <a:rPr lang="fr-FR" sz="1400" i="1" dirty="0">
                  <a:solidFill>
                    <a:srgbClr val="000000"/>
                  </a:solidFill>
                  <a:latin typeface="Georgia" panose="02040502050405020303" pitchFamily="18" charset="0"/>
                </a:rPr>
                <a:t>les informations</a:t>
              </a:r>
            </a:p>
            <a:p>
              <a:pPr eaLnBrk="0" hangingPunct="0">
                <a:defRPr/>
              </a:pPr>
              <a:r>
                <a:rPr lang="fr-FR" sz="1400" i="1" dirty="0">
                  <a:solidFill>
                    <a:srgbClr val="000000"/>
                  </a:solidFill>
                  <a:latin typeface="Georgia" panose="02040502050405020303" pitchFamily="18" charset="0"/>
                </a:rPr>
                <a:t>- Créer, imaginer la forme du message</a:t>
              </a:r>
            </a:p>
            <a:p>
              <a:pPr eaLnBrk="0" hangingPunct="0">
                <a:defRPr/>
              </a:pPr>
              <a:r>
                <a:rPr lang="fr-FR" sz="1400" i="1" dirty="0">
                  <a:solidFill>
                    <a:srgbClr val="000000"/>
                  </a:solidFill>
                  <a:latin typeface="Georgia" panose="02040502050405020303" pitchFamily="18" charset="0"/>
                </a:rPr>
                <a:t>- </a:t>
              </a:r>
              <a:r>
                <a:rPr lang="fr-FR" sz="1400" b="1" i="1" dirty="0">
                  <a:solidFill>
                    <a:srgbClr val="000000"/>
                  </a:solidFill>
                  <a:latin typeface="Georgia" panose="02040502050405020303" pitchFamily="18" charset="0"/>
                </a:rPr>
                <a:t>Choisir un support </a:t>
              </a:r>
              <a:r>
                <a:rPr lang="fr-FR" sz="1400" i="1" dirty="0">
                  <a:solidFill>
                    <a:srgbClr val="000000"/>
                  </a:solidFill>
                  <a:latin typeface="Georgia" panose="02040502050405020303" pitchFamily="18" charset="0"/>
                </a:rPr>
                <a:t>de communication</a:t>
              </a:r>
            </a:p>
            <a:p>
              <a:pPr eaLnBrk="0" hangingPunct="0">
                <a:buFontTx/>
                <a:buChar char="-"/>
                <a:defRPr/>
              </a:pPr>
              <a:r>
                <a:rPr lang="fr-FR" sz="1400" i="1" dirty="0">
                  <a:solidFill>
                    <a:srgbClr val="000000"/>
                  </a:solidFill>
                  <a:latin typeface="Georgia" panose="02040502050405020303" pitchFamily="18" charset="0"/>
                </a:rPr>
                <a:t> Assurer la </a:t>
              </a:r>
              <a:r>
                <a:rPr lang="fr-FR" sz="1400" b="1" i="1" dirty="0">
                  <a:solidFill>
                    <a:srgbClr val="000000"/>
                  </a:solidFill>
                  <a:latin typeface="Georgia" panose="02040502050405020303" pitchFamily="18" charset="0"/>
                </a:rPr>
                <a:t>réalisation et la diffusion </a:t>
              </a:r>
              <a:r>
                <a:rPr lang="fr-FR" sz="1400" i="1" dirty="0">
                  <a:solidFill>
                    <a:srgbClr val="000000"/>
                  </a:solidFill>
                  <a:latin typeface="Georgia" panose="02040502050405020303" pitchFamily="18" charset="0"/>
                </a:rPr>
                <a:t>de la</a:t>
              </a:r>
              <a:br>
                <a:rPr lang="fr-FR" sz="1400" i="1" dirty="0">
                  <a:solidFill>
                    <a:srgbClr val="000000"/>
                  </a:solidFill>
                  <a:latin typeface="Georgia" panose="02040502050405020303" pitchFamily="18" charset="0"/>
                </a:rPr>
              </a:br>
              <a:r>
                <a:rPr lang="fr-FR" sz="1400" i="1" dirty="0">
                  <a:solidFill>
                    <a:srgbClr val="000000"/>
                  </a:solidFill>
                  <a:latin typeface="Georgia" panose="02040502050405020303" pitchFamily="18" charset="0"/>
                </a:rPr>
                <a:t>  communication interne et externe</a:t>
              </a:r>
            </a:p>
            <a:p>
              <a:pPr eaLnBrk="0" hangingPunct="0">
                <a:buFontTx/>
                <a:buChar char="-"/>
                <a:defRPr/>
              </a:pPr>
              <a:r>
                <a:rPr lang="fr-FR" sz="1400" i="1" dirty="0">
                  <a:solidFill>
                    <a:srgbClr val="000000"/>
                  </a:solidFill>
                  <a:latin typeface="Georgia" panose="02040502050405020303" pitchFamily="18" charset="0"/>
                </a:rPr>
                <a:t> Élaborer une politique de communication</a:t>
              </a:r>
            </a:p>
          </p:txBody>
        </p:sp>
      </p:grpSp>
      <p:grpSp>
        <p:nvGrpSpPr>
          <p:cNvPr id="11" name="Groupe 10"/>
          <p:cNvGrpSpPr/>
          <p:nvPr/>
        </p:nvGrpSpPr>
        <p:grpSpPr>
          <a:xfrm>
            <a:off x="1914956" y="1105805"/>
            <a:ext cx="7428143" cy="4994777"/>
            <a:chOff x="390955" y="1105804"/>
            <a:chExt cx="7428143" cy="4994777"/>
          </a:xfrm>
        </p:grpSpPr>
        <p:sp>
          <p:nvSpPr>
            <p:cNvPr id="7" name="ZoneTexte 6"/>
            <p:cNvSpPr txBox="1">
              <a:spLocks noChangeArrowheads="1"/>
            </p:cNvSpPr>
            <p:nvPr/>
          </p:nvSpPr>
          <p:spPr bwMode="auto">
            <a:xfrm>
              <a:off x="390955" y="1105804"/>
              <a:ext cx="3878327" cy="2739195"/>
            </a:xfrm>
            <a:prstGeom prst="rect">
              <a:avLst/>
            </a:prstGeom>
            <a:noFill/>
            <a:ln w="9525">
              <a:noFill/>
              <a:miter lim="800000"/>
              <a:headEnd/>
              <a:tailEnd/>
            </a:ln>
          </p:spPr>
          <p:txBody>
            <a:bodyPr lIns="91424" tIns="45712" rIns="91424" bIns="45712">
              <a:spAutoFit/>
            </a:bodyPr>
            <a:lstStyle/>
            <a:p>
              <a:pPr eaLnBrk="0" hangingPunct="0">
                <a:spcAft>
                  <a:spcPts val="1205"/>
                </a:spcAft>
                <a:defRPr/>
              </a:pPr>
              <a:r>
                <a:rPr lang="fr-FR" b="1" dirty="0">
                  <a:solidFill>
                    <a:srgbClr val="CC6600"/>
                  </a:solidFill>
                  <a:latin typeface="Georgia" panose="02040502050405020303" pitchFamily="18" charset="0"/>
                </a:rPr>
                <a:t>Des métiers</a:t>
              </a:r>
            </a:p>
            <a:p>
              <a:pPr eaLnBrk="0" hangingPunct="0">
                <a:defRPr/>
              </a:pPr>
              <a:r>
                <a:rPr lang="fr-FR" sz="1600" b="1" dirty="0">
                  <a:latin typeface="Georgia" panose="02040502050405020303" pitchFamily="18" charset="0"/>
                </a:rPr>
                <a:t>Attaché de presse</a:t>
              </a:r>
              <a:br>
                <a:rPr lang="fr-FR" sz="1600" b="1" dirty="0">
                  <a:latin typeface="Georgia" panose="02040502050405020303" pitchFamily="18" charset="0"/>
                </a:rPr>
              </a:br>
              <a:r>
                <a:rPr lang="fr-FR" sz="1600" b="1" dirty="0">
                  <a:latin typeface="Georgia" panose="02040502050405020303" pitchFamily="18" charset="0"/>
                </a:rPr>
                <a:t>Chargé de communication</a:t>
              </a:r>
            </a:p>
            <a:p>
              <a:pPr eaLnBrk="0" hangingPunct="0">
                <a:defRPr/>
              </a:pPr>
              <a:r>
                <a:rPr lang="fr-FR" sz="1600" b="1" dirty="0">
                  <a:latin typeface="Georgia" panose="02040502050405020303" pitchFamily="18" charset="0"/>
                </a:rPr>
                <a:t>Chargé d’information </a:t>
              </a:r>
              <a:br>
                <a:rPr lang="fr-FR" sz="1600" b="1" dirty="0">
                  <a:latin typeface="Georgia" panose="02040502050405020303" pitchFamily="18" charset="0"/>
                </a:rPr>
              </a:br>
              <a:r>
                <a:rPr lang="fr-FR" sz="1600" b="1" dirty="0">
                  <a:latin typeface="Georgia" panose="02040502050405020303" pitchFamily="18" charset="0"/>
                </a:rPr>
                <a:t>Responsable de communication</a:t>
              </a:r>
            </a:p>
            <a:p>
              <a:pPr eaLnBrk="0" hangingPunct="0">
                <a:defRPr/>
              </a:pPr>
              <a:r>
                <a:rPr lang="fr-FR" sz="1600" b="1" dirty="0">
                  <a:latin typeface="Georgia" panose="02040502050405020303" pitchFamily="18" charset="0"/>
                </a:rPr>
                <a:t>Assistant de communication  </a:t>
              </a:r>
            </a:p>
            <a:p>
              <a:pPr eaLnBrk="0" hangingPunct="0">
                <a:defRPr/>
              </a:pPr>
              <a:r>
                <a:rPr lang="fr-FR" sz="1600" b="1" dirty="0">
                  <a:latin typeface="Georgia" panose="02040502050405020303" pitchFamily="18" charset="0"/>
                </a:rPr>
                <a:t> interne et/ou externe</a:t>
              </a:r>
            </a:p>
            <a:p>
              <a:pPr eaLnBrk="0" hangingPunct="0">
                <a:defRPr/>
              </a:pPr>
              <a:r>
                <a:rPr lang="fr-FR" sz="1600" b="1" dirty="0">
                  <a:latin typeface="Georgia" panose="02040502050405020303" pitchFamily="18" charset="0"/>
                </a:rPr>
                <a:t>Chargé de relations publiques Rédacteur</a:t>
              </a:r>
            </a:p>
            <a:p>
              <a:pPr eaLnBrk="0" hangingPunct="0">
                <a:defRPr/>
              </a:pPr>
              <a:r>
                <a:rPr lang="fr-FR" sz="1600" b="1" dirty="0">
                  <a:latin typeface="Georgia" panose="02040502050405020303" pitchFamily="18" charset="0"/>
                </a:rPr>
                <a:t>Journaliste d’entreprise </a:t>
              </a:r>
            </a:p>
          </p:txBody>
        </p:sp>
        <p:sp>
          <p:nvSpPr>
            <p:cNvPr id="2" name="ZoneTexte 6"/>
            <p:cNvSpPr txBox="1">
              <a:spLocks noChangeArrowheads="1"/>
            </p:cNvSpPr>
            <p:nvPr/>
          </p:nvSpPr>
          <p:spPr bwMode="auto">
            <a:xfrm>
              <a:off x="2150252" y="4423215"/>
              <a:ext cx="5668846" cy="1677366"/>
            </a:xfrm>
            <a:prstGeom prst="rect">
              <a:avLst/>
            </a:prstGeom>
            <a:noFill/>
            <a:ln w="9525">
              <a:noFill/>
              <a:miter lim="800000"/>
              <a:headEnd/>
              <a:tailEnd/>
            </a:ln>
          </p:spPr>
          <p:txBody>
            <a:bodyPr lIns="91424" tIns="45712" rIns="91424" bIns="45712">
              <a:spAutoFit/>
            </a:bodyPr>
            <a:lstStyle/>
            <a:p>
              <a:pPr eaLnBrk="0" hangingPunct="0">
                <a:spcAft>
                  <a:spcPts val="603"/>
                </a:spcAft>
                <a:defRPr/>
              </a:pPr>
              <a:r>
                <a:rPr lang="fr-FR" b="1" dirty="0">
                  <a:solidFill>
                    <a:srgbClr val="CC6600"/>
                  </a:solidFill>
                  <a:latin typeface="Georgia" panose="02040502050405020303" pitchFamily="18" charset="0"/>
                </a:rPr>
                <a:t>Des recruteurs</a:t>
              </a:r>
            </a:p>
            <a:p>
              <a:pPr eaLnBrk="0" hangingPunct="0">
                <a:defRPr/>
              </a:pPr>
              <a:r>
                <a:rPr lang="fr-FR" sz="1600" b="1" dirty="0">
                  <a:solidFill>
                    <a:srgbClr val="000000"/>
                  </a:solidFill>
                  <a:effectLst>
                    <a:outerShdw blurRad="38100" dist="38100" dir="2700000" algn="tl">
                      <a:srgbClr val="FFFFFF"/>
                    </a:outerShdw>
                  </a:effectLst>
                  <a:latin typeface="Georgia" panose="02040502050405020303" pitchFamily="18" charset="0"/>
                </a:rPr>
                <a:t>Entreprises publiques ou privées</a:t>
              </a:r>
              <a:br>
                <a:rPr lang="fr-FR" sz="1600" b="1" dirty="0">
                  <a:solidFill>
                    <a:srgbClr val="000000"/>
                  </a:solidFill>
                  <a:effectLst>
                    <a:outerShdw blurRad="38100" dist="38100" dir="2700000" algn="tl">
                      <a:srgbClr val="FFFFFF"/>
                    </a:outerShdw>
                  </a:effectLst>
                  <a:latin typeface="Georgia" panose="02040502050405020303" pitchFamily="18" charset="0"/>
                </a:rPr>
              </a:br>
              <a:r>
                <a:rPr lang="fr-FR" sz="1600" b="1" dirty="0">
                  <a:solidFill>
                    <a:srgbClr val="000000"/>
                  </a:solidFill>
                  <a:effectLst>
                    <a:outerShdw blurRad="38100" dist="38100" dir="2700000" algn="tl">
                      <a:srgbClr val="FFFFFF"/>
                    </a:outerShdw>
                  </a:effectLst>
                  <a:latin typeface="Georgia" panose="02040502050405020303" pitchFamily="18" charset="0"/>
                </a:rPr>
                <a:t>Collectivités locales</a:t>
              </a:r>
            </a:p>
            <a:p>
              <a:pPr eaLnBrk="0" hangingPunct="0">
                <a:defRPr/>
              </a:pPr>
              <a:r>
                <a:rPr lang="fr-FR" sz="1600" b="1" dirty="0">
                  <a:solidFill>
                    <a:srgbClr val="000000"/>
                  </a:solidFill>
                  <a:effectLst>
                    <a:outerShdw blurRad="38100" dist="38100" dir="2700000" algn="tl">
                      <a:srgbClr val="FFFFFF"/>
                    </a:outerShdw>
                  </a:effectLst>
                  <a:latin typeface="Georgia" panose="02040502050405020303" pitchFamily="18" charset="0"/>
                </a:rPr>
                <a:t>Administrations</a:t>
              </a:r>
            </a:p>
            <a:p>
              <a:pPr eaLnBrk="0" hangingPunct="0">
                <a:defRPr/>
              </a:pPr>
              <a:r>
                <a:rPr lang="fr-FR" sz="1600" b="1" dirty="0">
                  <a:solidFill>
                    <a:srgbClr val="000000"/>
                  </a:solidFill>
                  <a:effectLst>
                    <a:outerShdw blurRad="38100" dist="38100" dir="2700000" algn="tl">
                      <a:srgbClr val="FFFFFF"/>
                    </a:outerShdw>
                  </a:effectLst>
                  <a:latin typeface="Georgia" panose="02040502050405020303" pitchFamily="18" charset="0"/>
                </a:rPr>
                <a:t>Groupes de presse</a:t>
              </a:r>
            </a:p>
            <a:p>
              <a:pPr eaLnBrk="0" hangingPunct="0">
                <a:defRPr/>
              </a:pPr>
              <a:r>
                <a:rPr lang="fr-FR" sz="1600" b="1" dirty="0">
                  <a:solidFill>
                    <a:srgbClr val="000000"/>
                  </a:solidFill>
                  <a:effectLst>
                    <a:outerShdw blurRad="38100" dist="38100" dir="2700000" algn="tl">
                      <a:srgbClr val="FFFFFF"/>
                    </a:outerShdw>
                  </a:effectLst>
                  <a:latin typeface="Georgia" panose="02040502050405020303" pitchFamily="18" charset="0"/>
                </a:rPr>
                <a:t>Agences de communication</a:t>
              </a:r>
            </a:p>
          </p:txBody>
        </p:sp>
      </p:grpSp>
      <p:pic>
        <p:nvPicPr>
          <p:cNvPr id="12" name="Image 11"/>
          <p:cNvPicPr/>
          <p:nvPr/>
        </p:nvPicPr>
        <p:blipFill>
          <a:blip r:embed="rId2" cstate="print">
            <a:extLst>
              <a:ext uri="{28A0092B-C50C-407E-A947-70E740481C1C}">
                <a14:useLocalDpi xmlns:a14="http://schemas.microsoft.com/office/drawing/2010/main" val="0"/>
              </a:ext>
            </a:extLst>
          </a:blip>
          <a:stretch>
            <a:fillRect/>
          </a:stretch>
        </p:blipFill>
        <p:spPr>
          <a:xfrm>
            <a:off x="8328248" y="6021288"/>
            <a:ext cx="2088232" cy="410486"/>
          </a:xfrm>
          <a:prstGeom prst="rect">
            <a:avLst/>
          </a:prstGeom>
        </p:spPr>
      </p:pic>
    </p:spTree>
    <p:extLst>
      <p:ext uri="{BB962C8B-B14F-4D97-AF65-F5344CB8AC3E}">
        <p14:creationId xmlns:p14="http://schemas.microsoft.com/office/powerpoint/2010/main" val="3024273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2688</TotalTime>
  <Words>1577</Words>
  <Application>Microsoft Office PowerPoint</Application>
  <PresentationFormat>Grand écran</PresentationFormat>
  <Paragraphs>367</Paragraphs>
  <Slides>20</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BatangChe</vt:lpstr>
      <vt:lpstr>Calibri</vt:lpstr>
      <vt:lpstr>Century Gothic</vt:lpstr>
      <vt:lpstr>Georgia</vt:lpstr>
      <vt:lpstr>Times New Roman</vt:lpstr>
      <vt:lpstr>Verdana</vt:lpstr>
      <vt:lpstr>Wingdings 3</vt:lpstr>
      <vt:lpstr>Brin</vt:lpstr>
      <vt:lpstr>LETTRES CLASSIQUES  ET APRÈS …?</vt:lpstr>
      <vt:lpstr>Présentation PowerPoint</vt:lpstr>
      <vt:lpstr>Des activités et compétences  liées à votre discipline associée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D’AUTRES MÉTIERS OU SECTEURS</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LETTRES CLASSIQUES  ET APRÈS …?</dc:title>
  <dc:creator>Eve</dc:creator>
  <cp:lastModifiedBy>Eve</cp:lastModifiedBy>
  <cp:revision>36</cp:revision>
  <dcterms:created xsi:type="dcterms:W3CDTF">2017-09-30T08:43:54Z</dcterms:created>
  <dcterms:modified xsi:type="dcterms:W3CDTF">2017-10-08T20:00:54Z</dcterms:modified>
</cp:coreProperties>
</file>