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comments+xml" PartName="/ppt/comments/comment1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commentAuthors+xml" PartName="/ppt/commentAuthors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</p:sldIdLst>
  <p:sldSz cy="5143500" cx="9144000"/>
  <p:notesSz cx="6858000" cy="9144000"/>
  <p:embeddedFontLst>
    <p:embeddedFont>
      <p:font typeface="Tahoma"/>
      <p:regular r:id="rId29"/>
      <p:bold r:id="rId3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mAuthor clrIdx="0" id="0" initials="" lastIdx="1" name="Romain TELLIER"/>
</p:cmAuthorLst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.xml><?xml version="1.0" encoding="utf-8"?>
<a:tblStyleLst xmlns:a="http://schemas.openxmlformats.org/drawingml/2006/main" xmlns:r="http://schemas.openxmlformats.org/officeDocument/2006/relationships" def="{C70F0881-428E-4114-BFA0-A121526D946E}">
  <a:tblStyle styleId="{C70F0881-428E-4114-BFA0-A121526D946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3.xml"/><Relationship Id="rId22" Type="http://schemas.openxmlformats.org/officeDocument/2006/relationships/slide" Target="slides/slide15.xml"/><Relationship Id="rId21" Type="http://schemas.openxmlformats.org/officeDocument/2006/relationships/slide" Target="slides/slide14.xml"/><Relationship Id="rId24" Type="http://schemas.openxmlformats.org/officeDocument/2006/relationships/slide" Target="slides/slide17.xml"/><Relationship Id="rId23" Type="http://schemas.openxmlformats.org/officeDocument/2006/relationships/slide" Target="slides/slide16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2.xml"/><Relationship Id="rId26" Type="http://schemas.openxmlformats.org/officeDocument/2006/relationships/slide" Target="slides/slide19.xml"/><Relationship Id="rId25" Type="http://schemas.openxmlformats.org/officeDocument/2006/relationships/slide" Target="slides/slide18.xml"/><Relationship Id="rId28" Type="http://schemas.openxmlformats.org/officeDocument/2006/relationships/slide" Target="slides/slide21.xml"/><Relationship Id="rId27" Type="http://schemas.openxmlformats.org/officeDocument/2006/relationships/slide" Target="slides/slide20.xml"/><Relationship Id="rId5" Type="http://schemas.openxmlformats.org/officeDocument/2006/relationships/commentAuthors" Target="commentAuthors.xml"/><Relationship Id="rId6" Type="http://schemas.openxmlformats.org/officeDocument/2006/relationships/slideMaster" Target="slideMasters/slideMaster1.xml"/><Relationship Id="rId29" Type="http://schemas.openxmlformats.org/officeDocument/2006/relationships/font" Target="fonts/Tahoma-regular.fntdata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30" Type="http://schemas.openxmlformats.org/officeDocument/2006/relationships/font" Target="fonts/Tahoma-bold.fntdata"/><Relationship Id="rId11" Type="http://schemas.openxmlformats.org/officeDocument/2006/relationships/slide" Target="slides/slide4.xml"/><Relationship Id="rId10" Type="http://schemas.openxmlformats.org/officeDocument/2006/relationships/slide" Target="slides/slide3.xml"/><Relationship Id="rId13" Type="http://schemas.openxmlformats.org/officeDocument/2006/relationships/slide" Target="slides/slide6.xml"/><Relationship Id="rId12" Type="http://schemas.openxmlformats.org/officeDocument/2006/relationships/slide" Target="slides/slide5.xml"/><Relationship Id="rId15" Type="http://schemas.openxmlformats.org/officeDocument/2006/relationships/slide" Target="slides/slide8.xml"/><Relationship Id="rId14" Type="http://schemas.openxmlformats.org/officeDocument/2006/relationships/slide" Target="slides/slide7.xml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19" Type="http://schemas.openxmlformats.org/officeDocument/2006/relationships/slide" Target="slides/slide12.xml"/><Relationship Id="rId18" Type="http://schemas.openxmlformats.org/officeDocument/2006/relationships/slide" Target="slides/slide11.xml"/></Relationships>
</file>

<file path=ppt/comments/comment1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m authorId="0" idx="1" dt="2018-09-25T06:44:16.570">
    <p:pos x="6000" y="0"/>
    <p:text>Ajouter logo ADIL ?</p:text>
  </p:cm>
</p:cmLst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3dec28425a_0_1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3dec28425a_0_1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3dec28425a_0_1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3dec28425a_0_1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3dec28425a_0_1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3dec28425a_0_1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3dec28425a_0_1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Google Shape;206;g3dec28425a_0_1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3eacf52219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3eacf52219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3eacf52219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" name="Google Shape;228;g3eacf52219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3eacf52219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g3eacf52219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3eacf52219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" name="Google Shape;245;g3eacf52219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3eacf52219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3" name="Google Shape;253;g3eacf52219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g3eacf52219_0_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2" name="Google Shape;262;g3eacf52219_0_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3dec28425a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3dec28425a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3eacf52219_0_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9" name="Google Shape;269;g3eacf52219_0_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3eacf52219_0_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8" name="Google Shape;278;g3eacf52219_0_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3dec28425a_0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3dec28425a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3dec28425a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3dec28425a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3dec28425a_0_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3dec28425a_0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3dec28425a_0_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3dec28425a_0_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3dec28425a_0_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3dec28425a_0_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3dec28425a_0_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3dec28425a_0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3dec28425a_0_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3dec28425a_0_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comments" Target="../comments/comment1.xml"/><Relationship Id="rId4" Type="http://schemas.openxmlformats.org/officeDocument/2006/relationships/image" Target="../media/image15.jpg"/><Relationship Id="rId9" Type="http://schemas.openxmlformats.org/officeDocument/2006/relationships/image" Target="../media/image2.jpg"/><Relationship Id="rId5" Type="http://schemas.openxmlformats.org/officeDocument/2006/relationships/image" Target="../media/image1.png"/><Relationship Id="rId6" Type="http://schemas.openxmlformats.org/officeDocument/2006/relationships/image" Target="../media/image3.png"/><Relationship Id="rId7" Type="http://schemas.openxmlformats.org/officeDocument/2006/relationships/image" Target="../media/image4.jpg"/><Relationship Id="rId8" Type="http://schemas.openxmlformats.org/officeDocument/2006/relationships/image" Target="../media/image7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2.jpg"/><Relationship Id="rId4" Type="http://schemas.openxmlformats.org/officeDocument/2006/relationships/image" Target="../media/image15.jpg"/><Relationship Id="rId5" Type="http://schemas.openxmlformats.org/officeDocument/2006/relationships/image" Target="../media/image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5.jpg"/><Relationship Id="rId4" Type="http://schemas.openxmlformats.org/officeDocument/2006/relationships/image" Target="../media/image1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3.png"/><Relationship Id="rId4" Type="http://schemas.openxmlformats.org/officeDocument/2006/relationships/image" Target="../media/image15.jpg"/><Relationship Id="rId5" Type="http://schemas.openxmlformats.org/officeDocument/2006/relationships/image" Target="../media/image1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6.png"/><Relationship Id="rId4" Type="http://schemas.openxmlformats.org/officeDocument/2006/relationships/image" Target="../media/image12.jpg"/><Relationship Id="rId5" Type="http://schemas.openxmlformats.org/officeDocument/2006/relationships/image" Target="../media/image15.jpg"/><Relationship Id="rId6" Type="http://schemas.openxmlformats.org/officeDocument/2006/relationships/image" Target="../media/image1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7.png"/><Relationship Id="rId4" Type="http://schemas.openxmlformats.org/officeDocument/2006/relationships/image" Target="../media/image14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1.jpg"/><Relationship Id="rId4" Type="http://schemas.openxmlformats.org/officeDocument/2006/relationships/image" Target="../media/image15.jpg"/><Relationship Id="rId5" Type="http://schemas.openxmlformats.org/officeDocument/2006/relationships/image" Target="../media/image1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9.jpg"/><Relationship Id="rId4" Type="http://schemas.openxmlformats.org/officeDocument/2006/relationships/hyperlink" Target="https://www.flammeverte.org/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5.jpg"/><Relationship Id="rId4" Type="http://schemas.openxmlformats.org/officeDocument/2006/relationships/image" Target="../media/image8.png"/><Relationship Id="rId5" Type="http://schemas.openxmlformats.org/officeDocument/2006/relationships/image" Target="../media/image1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8.jpg"/><Relationship Id="rId4" Type="http://schemas.openxmlformats.org/officeDocument/2006/relationships/image" Target="../media/image15.jpg"/><Relationship Id="rId5" Type="http://schemas.openxmlformats.org/officeDocument/2006/relationships/image" Target="../media/image1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gif"/><Relationship Id="rId4" Type="http://schemas.openxmlformats.org/officeDocument/2006/relationships/image" Target="../media/image15.jpg"/><Relationship Id="rId5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1.png"/><Relationship Id="rId4" Type="http://schemas.openxmlformats.org/officeDocument/2006/relationships/image" Target="../media/image15.jpg"/><Relationship Id="rId5" Type="http://schemas.openxmlformats.org/officeDocument/2006/relationships/image" Target="../media/image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0.jpg"/><Relationship Id="rId4" Type="http://schemas.openxmlformats.org/officeDocument/2006/relationships/image" Target="../media/image9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0.png"/><Relationship Id="rId4" Type="http://schemas.openxmlformats.org/officeDocument/2006/relationships/image" Target="../media/image15.jpg"/><Relationship Id="rId5" Type="http://schemas.openxmlformats.org/officeDocument/2006/relationships/image" Target="../media/image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44775" y="3698475"/>
            <a:ext cx="3470351" cy="1325101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/>
          <p:nvPr/>
        </p:nvSpPr>
        <p:spPr>
          <a:xfrm>
            <a:off x="1825775" y="1540900"/>
            <a:ext cx="6009300" cy="132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3600">
                <a:latin typeface="Tahoma"/>
                <a:ea typeface="Tahoma"/>
                <a:cs typeface="Tahoma"/>
                <a:sym typeface="Tahoma"/>
              </a:rPr>
              <a:t>LE QUIZZ RENO</a:t>
            </a:r>
            <a:endParaRPr sz="3600"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2400">
                <a:latin typeface="Tahoma"/>
                <a:ea typeface="Tahoma"/>
                <a:cs typeface="Tahoma"/>
                <a:sym typeface="Tahoma"/>
              </a:rPr>
              <a:t>Saurez-vous répondre correctement </a:t>
            </a:r>
            <a:endParaRPr sz="2400"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2400">
                <a:latin typeface="Tahoma"/>
                <a:ea typeface="Tahoma"/>
                <a:cs typeface="Tahoma"/>
                <a:sym typeface="Tahoma"/>
              </a:rPr>
              <a:t>aux 10 questions ?</a:t>
            </a:r>
            <a:endParaRPr sz="2400"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892050" y="3734001"/>
            <a:ext cx="2260123" cy="1192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278975" y="111825"/>
            <a:ext cx="666521" cy="683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030327" y="111825"/>
            <a:ext cx="855805" cy="657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38900" y="137354"/>
            <a:ext cx="3076142" cy="657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3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6677842" y="0"/>
            <a:ext cx="2466156" cy="769474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3"/>
          <p:cNvSpPr/>
          <p:nvPr/>
        </p:nvSpPr>
        <p:spPr>
          <a:xfrm>
            <a:off x="2026525" y="1466825"/>
            <a:ext cx="5529600" cy="1959000"/>
          </a:xfrm>
          <a:prstGeom prst="rect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2"/>
          <p:cNvSpPr txBox="1"/>
          <p:nvPr/>
        </p:nvSpPr>
        <p:spPr>
          <a:xfrm>
            <a:off x="58650" y="1383475"/>
            <a:ext cx="3959400" cy="9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latin typeface="Tahoma"/>
                <a:ea typeface="Tahoma"/>
                <a:cs typeface="Tahoma"/>
                <a:sym typeface="Tahoma"/>
              </a:rPr>
              <a:t>QUESTION 5 :</a:t>
            </a:r>
            <a:endParaRPr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latin typeface="Tahoma"/>
                <a:ea typeface="Tahoma"/>
                <a:cs typeface="Tahoma"/>
                <a:sym typeface="Tahoma"/>
              </a:rPr>
              <a:t>Au niveau de la toiture, quelle épaisseur minimum d’isolant doit être installée pour réduire </a:t>
            </a:r>
            <a:r>
              <a:rPr lang="fr">
                <a:latin typeface="Tahoma"/>
                <a:ea typeface="Tahoma"/>
                <a:cs typeface="Tahoma"/>
                <a:sym typeface="Tahoma"/>
              </a:rPr>
              <a:t>efficacement</a:t>
            </a:r>
            <a:r>
              <a:rPr lang="fr">
                <a:latin typeface="Tahoma"/>
                <a:ea typeface="Tahoma"/>
                <a:cs typeface="Tahoma"/>
                <a:sym typeface="Tahoma"/>
              </a:rPr>
              <a:t> les pertes de chaleur ?</a:t>
            </a:r>
            <a:endParaRPr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77" name="Google Shape;177;p22"/>
          <p:cNvSpPr txBox="1"/>
          <p:nvPr/>
        </p:nvSpPr>
        <p:spPr>
          <a:xfrm>
            <a:off x="1077400" y="2681275"/>
            <a:ext cx="2036100" cy="126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Tahoma"/>
              <a:buChar char="❏"/>
            </a:pPr>
            <a:r>
              <a:rPr lang="fr" sz="1800">
                <a:latin typeface="Tahoma"/>
                <a:ea typeface="Tahoma"/>
                <a:cs typeface="Tahoma"/>
                <a:sym typeface="Tahoma"/>
              </a:rPr>
              <a:t>5 à 10 cm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ahoma"/>
              <a:buChar char="❏"/>
            </a:pPr>
            <a:r>
              <a:rPr lang="fr" sz="1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15 à 20 cm</a:t>
            </a:r>
            <a:endParaRPr sz="18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ahoma"/>
              <a:buChar char="❏"/>
            </a:pPr>
            <a:r>
              <a:rPr lang="fr" sz="1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25 à 30 cm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178" name="Google Shape;178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70500" y="1637425"/>
            <a:ext cx="4821100" cy="27142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72613" y="162800"/>
            <a:ext cx="2770376" cy="1057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073325" y="162812"/>
            <a:ext cx="1799304" cy="949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000">
        <p14:gallery dir="l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23"/>
          <p:cNvSpPr txBox="1"/>
          <p:nvPr/>
        </p:nvSpPr>
        <p:spPr>
          <a:xfrm>
            <a:off x="1086475" y="254025"/>
            <a:ext cx="3600300" cy="180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3600" u="sng">
                <a:solidFill>
                  <a:srgbClr val="38761D"/>
                </a:solidFill>
                <a:latin typeface="Tahoma"/>
                <a:ea typeface="Tahoma"/>
                <a:cs typeface="Tahoma"/>
                <a:sym typeface="Tahoma"/>
              </a:rPr>
              <a:t>Réponse:</a:t>
            </a:r>
            <a:endParaRPr b="1" sz="3600" u="sng">
              <a:solidFill>
                <a:srgbClr val="38761D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600" u="sng">
              <a:solidFill>
                <a:srgbClr val="38761D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36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3 : 25 à 30 cm</a:t>
            </a:r>
            <a:endParaRPr b="1" sz="3600" u="sng">
              <a:solidFill>
                <a:srgbClr val="38761D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86" name="Google Shape;186;p23"/>
          <p:cNvSpPr txBox="1"/>
          <p:nvPr/>
        </p:nvSpPr>
        <p:spPr>
          <a:xfrm>
            <a:off x="343525" y="2571750"/>
            <a:ext cx="5086200" cy="96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latin typeface="Tahoma"/>
                <a:ea typeface="Tahoma"/>
                <a:cs typeface="Tahoma"/>
                <a:sym typeface="Tahoma"/>
              </a:rPr>
              <a:t>Pour bénéficier des aides financières, il est nécessaire d’obtenir une épaisseur équivalente à </a:t>
            </a:r>
            <a:endParaRPr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>
                <a:latin typeface="Tahoma"/>
                <a:ea typeface="Tahoma"/>
                <a:cs typeface="Tahoma"/>
                <a:sym typeface="Tahoma"/>
              </a:rPr>
              <a:t>R</a:t>
            </a:r>
            <a:r>
              <a:rPr b="1" lang="fr"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b="1" lang="fr" sz="1000">
                <a:latin typeface="Tahoma"/>
                <a:ea typeface="Tahoma"/>
                <a:cs typeface="Tahoma"/>
                <a:sym typeface="Tahoma"/>
              </a:rPr>
              <a:t>(Résistance thermique)</a:t>
            </a:r>
            <a:r>
              <a:rPr b="1" lang="fr">
                <a:latin typeface="Tahoma"/>
                <a:ea typeface="Tahoma"/>
                <a:cs typeface="Tahoma"/>
                <a:sym typeface="Tahoma"/>
              </a:rPr>
              <a:t> = 6  m².</a:t>
            </a:r>
            <a:r>
              <a:rPr b="1" lang="fr">
                <a:latin typeface="Tahoma"/>
                <a:ea typeface="Tahoma"/>
                <a:cs typeface="Tahoma"/>
                <a:sym typeface="Tahoma"/>
              </a:rPr>
              <a:t>K/W</a:t>
            </a:r>
            <a:r>
              <a:rPr b="1" lang="fr">
                <a:latin typeface="Tahoma"/>
                <a:ea typeface="Tahoma"/>
                <a:cs typeface="Tahoma"/>
                <a:sym typeface="Tahoma"/>
              </a:rPr>
              <a:t>.</a:t>
            </a:r>
            <a:endParaRPr b="1"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latin typeface="Tahoma"/>
                <a:ea typeface="Tahoma"/>
                <a:cs typeface="Tahoma"/>
                <a:sym typeface="Tahoma"/>
              </a:rPr>
              <a:t>En moyenne, cela correspond à </a:t>
            </a:r>
            <a:r>
              <a:rPr b="1" lang="fr">
                <a:latin typeface="Tahoma"/>
                <a:ea typeface="Tahoma"/>
                <a:cs typeface="Tahoma"/>
                <a:sym typeface="Tahoma"/>
              </a:rPr>
              <a:t>25 cm d’isolant.</a:t>
            </a:r>
            <a:endParaRPr b="1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87" name="Google Shape;187;p23"/>
          <p:cNvSpPr txBox="1"/>
          <p:nvPr/>
        </p:nvSpPr>
        <p:spPr>
          <a:xfrm>
            <a:off x="5764075" y="820425"/>
            <a:ext cx="3218700" cy="3460500"/>
          </a:xfrm>
          <a:prstGeom prst="rect">
            <a:avLst/>
          </a:prstGeom>
          <a:noFill/>
          <a:ln cap="flat" cmpd="sng" w="19050">
            <a:solidFill>
              <a:srgbClr val="0000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 u="sng">
                <a:latin typeface="Tahoma"/>
                <a:ea typeface="Tahoma"/>
                <a:cs typeface="Tahoma"/>
                <a:sym typeface="Tahoma"/>
              </a:rPr>
              <a:t>Détails du calcul</a:t>
            </a:r>
            <a:endParaRPr sz="1200" u="sng"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 u="sng"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latin typeface="Tahoma"/>
                <a:ea typeface="Tahoma"/>
                <a:cs typeface="Tahoma"/>
                <a:sym typeface="Tahoma"/>
              </a:rPr>
              <a:t>Epaisseur de l’isolant (m)</a:t>
            </a:r>
            <a:endParaRPr sz="1200"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latin typeface="Tahoma"/>
                <a:ea typeface="Tahoma"/>
                <a:cs typeface="Tahoma"/>
                <a:sym typeface="Tahoma"/>
              </a:rPr>
              <a:t>= résistance thermique </a:t>
            </a:r>
            <a:endParaRPr sz="1200"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fr" sz="1200">
                <a:latin typeface="Tahoma"/>
                <a:ea typeface="Tahoma"/>
                <a:cs typeface="Tahoma"/>
                <a:sym typeface="Tahoma"/>
              </a:rPr>
              <a:t>(résistance au passage de la chaleur)</a:t>
            </a:r>
            <a:endParaRPr i="1" sz="1200"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latin typeface="Tahoma"/>
                <a:ea typeface="Tahoma"/>
                <a:cs typeface="Tahoma"/>
                <a:sym typeface="Tahoma"/>
              </a:rPr>
              <a:t>x </a:t>
            </a:r>
            <a:endParaRPr sz="1200"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latin typeface="Tahoma"/>
                <a:ea typeface="Tahoma"/>
                <a:cs typeface="Tahoma"/>
                <a:sym typeface="Tahoma"/>
              </a:rPr>
              <a:t>conductivité thermique de l’isolant </a:t>
            </a:r>
            <a:endParaRPr sz="1200"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fr" sz="1200">
                <a:latin typeface="Tahoma"/>
                <a:ea typeface="Tahoma"/>
                <a:cs typeface="Tahoma"/>
                <a:sym typeface="Tahoma"/>
              </a:rPr>
              <a:t>(capacité à conduire la chaleur)</a:t>
            </a:r>
            <a:endParaRPr i="1" sz="1200"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latin typeface="Tahoma"/>
                <a:ea typeface="Tahoma"/>
                <a:cs typeface="Tahoma"/>
                <a:sym typeface="Tahoma"/>
              </a:rPr>
              <a:t>Résistance thermique des aides financières</a:t>
            </a:r>
            <a:endParaRPr sz="1200"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latin typeface="Tahoma"/>
                <a:ea typeface="Tahoma"/>
                <a:cs typeface="Tahoma"/>
                <a:sym typeface="Tahoma"/>
              </a:rPr>
              <a:t>= 6 m².K/W</a:t>
            </a:r>
            <a:endParaRPr sz="1200"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latin typeface="Tahoma"/>
                <a:ea typeface="Tahoma"/>
                <a:cs typeface="Tahoma"/>
                <a:sym typeface="Tahoma"/>
              </a:rPr>
              <a:t>Conductivité thermique moyenne </a:t>
            </a:r>
            <a:endParaRPr sz="1200"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latin typeface="Tahoma"/>
                <a:ea typeface="Tahoma"/>
                <a:cs typeface="Tahoma"/>
                <a:sym typeface="Tahoma"/>
              </a:rPr>
              <a:t>= 0.04 W/m.K</a:t>
            </a:r>
            <a:endParaRPr sz="1200"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Epaisseur de l’isolant (m)</a:t>
            </a:r>
            <a:endParaRPr sz="12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= 6  x 0.04 = 0.24 m = </a:t>
            </a:r>
            <a:r>
              <a:rPr b="1" lang="fr" sz="1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24 cm</a:t>
            </a:r>
            <a:endParaRPr sz="1200"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  <mc:AlternateContent>
    <mc:Choice Requires="p14">
      <p:transition spd="slow" p14:dur="1000">
        <p:push dir="r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4"/>
          <p:cNvSpPr txBox="1"/>
          <p:nvPr/>
        </p:nvSpPr>
        <p:spPr>
          <a:xfrm>
            <a:off x="58650" y="1383475"/>
            <a:ext cx="6862500" cy="70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latin typeface="Tahoma"/>
                <a:ea typeface="Tahoma"/>
                <a:cs typeface="Tahoma"/>
                <a:sym typeface="Tahoma"/>
              </a:rPr>
              <a:t>QUESTION 6 :</a:t>
            </a:r>
            <a:endParaRPr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latin typeface="Tahoma"/>
                <a:ea typeface="Tahoma"/>
                <a:cs typeface="Tahoma"/>
                <a:sym typeface="Tahoma"/>
              </a:rPr>
              <a:t>A qui corresponde les avantages ci-dessous :</a:t>
            </a:r>
            <a:endParaRPr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93" name="Google Shape;193;p24"/>
          <p:cNvSpPr txBox="1"/>
          <p:nvPr/>
        </p:nvSpPr>
        <p:spPr>
          <a:xfrm>
            <a:off x="199875" y="4147675"/>
            <a:ext cx="3944400" cy="295500"/>
          </a:xfrm>
          <a:prstGeom prst="rect">
            <a:avLst/>
          </a:prstGeom>
          <a:noFill/>
          <a:ln cap="flat" cmpd="sng" w="9525">
            <a:solidFill>
              <a:srgbClr val="CCCC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latin typeface="Tahoma"/>
                <a:ea typeface="Tahoma"/>
                <a:cs typeface="Tahoma"/>
                <a:sym typeface="Tahoma"/>
              </a:rPr>
              <a:t>Peu de risque de condensation dans le mur</a:t>
            </a:r>
            <a:endParaRPr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94" name="Google Shape;194;p24"/>
          <p:cNvSpPr txBox="1"/>
          <p:nvPr/>
        </p:nvSpPr>
        <p:spPr>
          <a:xfrm>
            <a:off x="199875" y="2008363"/>
            <a:ext cx="2124600" cy="410100"/>
          </a:xfrm>
          <a:prstGeom prst="rect">
            <a:avLst/>
          </a:prstGeom>
          <a:noFill/>
          <a:ln cap="flat" cmpd="sng" w="9525">
            <a:solidFill>
              <a:srgbClr val="CCCC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Moins chère à réaliser</a:t>
            </a:r>
            <a:endParaRPr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95" name="Google Shape;195;p24"/>
          <p:cNvSpPr txBox="1"/>
          <p:nvPr/>
        </p:nvSpPr>
        <p:spPr>
          <a:xfrm>
            <a:off x="199875" y="4550100"/>
            <a:ext cx="1809300" cy="410100"/>
          </a:xfrm>
          <a:prstGeom prst="rect">
            <a:avLst/>
          </a:prstGeom>
          <a:noFill/>
          <a:ln cap="flat" cmpd="sng" w="9525">
            <a:solidFill>
              <a:srgbClr val="CCCC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Le mur reste chaud</a:t>
            </a:r>
            <a:endParaRPr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96" name="Google Shape;196;p24"/>
          <p:cNvSpPr txBox="1"/>
          <p:nvPr/>
        </p:nvSpPr>
        <p:spPr>
          <a:xfrm>
            <a:off x="2955675" y="2934625"/>
            <a:ext cx="6058500" cy="70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7" name="Google Shape;197;p24"/>
          <p:cNvSpPr txBox="1"/>
          <p:nvPr/>
        </p:nvSpPr>
        <p:spPr>
          <a:xfrm>
            <a:off x="199875" y="2508763"/>
            <a:ext cx="2903100" cy="347100"/>
          </a:xfrm>
          <a:prstGeom prst="rect">
            <a:avLst/>
          </a:prstGeom>
          <a:noFill/>
          <a:ln cap="flat" cmpd="sng" w="9525">
            <a:solidFill>
              <a:srgbClr val="CCCC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Pas de perte de surface habitable</a:t>
            </a:r>
            <a:endParaRPr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98" name="Google Shape;198;p24"/>
          <p:cNvSpPr txBox="1"/>
          <p:nvPr/>
        </p:nvSpPr>
        <p:spPr>
          <a:xfrm>
            <a:off x="199875" y="3328225"/>
            <a:ext cx="3150900" cy="347100"/>
          </a:xfrm>
          <a:prstGeom prst="rect">
            <a:avLst/>
          </a:prstGeom>
          <a:noFill/>
          <a:ln cap="flat" cmpd="sng" w="9525">
            <a:solidFill>
              <a:srgbClr val="CCCC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Moins technique</a:t>
            </a:r>
            <a:r>
              <a:rPr lang="fr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à mettre en oeuvre</a:t>
            </a:r>
            <a:endParaRPr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99" name="Google Shape;199;p24"/>
          <p:cNvSpPr txBox="1"/>
          <p:nvPr/>
        </p:nvSpPr>
        <p:spPr>
          <a:xfrm>
            <a:off x="199875" y="3767300"/>
            <a:ext cx="3702600" cy="347100"/>
          </a:xfrm>
          <a:prstGeom prst="rect">
            <a:avLst/>
          </a:prstGeom>
          <a:noFill/>
          <a:ln cap="flat" cmpd="sng" w="9525">
            <a:solidFill>
              <a:srgbClr val="CCCC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Maintien plus facilement la fraîcheur en été</a:t>
            </a:r>
            <a:endParaRPr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00" name="Google Shape;200;p24"/>
          <p:cNvSpPr txBox="1"/>
          <p:nvPr/>
        </p:nvSpPr>
        <p:spPr>
          <a:xfrm>
            <a:off x="199875" y="2889150"/>
            <a:ext cx="4049400" cy="347100"/>
          </a:xfrm>
          <a:prstGeom prst="rect">
            <a:avLst/>
          </a:prstGeom>
          <a:noFill/>
          <a:ln cap="flat" cmpd="sng" w="9525">
            <a:solidFill>
              <a:srgbClr val="CCCC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Ne nécessite pas le déplacement des radiateurs</a:t>
            </a:r>
            <a:endParaRPr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ahoma"/>
              <a:ea typeface="Tahoma"/>
              <a:cs typeface="Tahoma"/>
              <a:sym typeface="Tahoma"/>
            </a:endParaRPr>
          </a:p>
        </p:txBody>
      </p:sp>
      <p:graphicFrame>
        <p:nvGraphicFramePr>
          <p:cNvPr id="201" name="Google Shape;201;p24"/>
          <p:cNvGraphicFramePr/>
          <p:nvPr/>
        </p:nvGraphicFramePr>
        <p:xfrm>
          <a:off x="4375525" y="22009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{C70F0881-428E-4114-BFA0-A121526D946E}</a:tableStyleId>
              </a:tblPr>
              <a:tblGrid>
                <a:gridCol w="2275775"/>
                <a:gridCol w="2328350"/>
              </a:tblGrid>
              <a:tr h="3810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>
                          <a:latin typeface="Tahoma"/>
                          <a:ea typeface="Tahoma"/>
                          <a:cs typeface="Tahoma"/>
                          <a:sym typeface="Tahoma"/>
                        </a:rPr>
                        <a:t>Isolation par l’</a:t>
                      </a:r>
                      <a:r>
                        <a:rPr b="1" lang="fr">
                          <a:latin typeface="Tahoma"/>
                          <a:ea typeface="Tahoma"/>
                          <a:cs typeface="Tahoma"/>
                          <a:sym typeface="Tahoma"/>
                        </a:rPr>
                        <a:t>intérieur</a:t>
                      </a:r>
                      <a:endParaRPr b="1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91425" marB="91425" marR="91425" marL="91425" anchor="ctr">
                    <a:solidFill>
                      <a:srgbClr val="FFE599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>
                          <a:latin typeface="Tahoma"/>
                          <a:ea typeface="Tahoma"/>
                          <a:cs typeface="Tahoma"/>
                          <a:sym typeface="Tahoma"/>
                        </a:rPr>
                        <a:t>Isolation par l’</a:t>
                      </a:r>
                      <a:r>
                        <a:rPr b="1" lang="fr">
                          <a:latin typeface="Tahoma"/>
                          <a:ea typeface="Tahoma"/>
                          <a:cs typeface="Tahoma"/>
                          <a:sym typeface="Tahoma"/>
                        </a:rPr>
                        <a:t>extérieur</a:t>
                      </a:r>
                      <a:endParaRPr b="1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91425" marB="91425" marR="91425" marL="91425" anchor="ctr">
                    <a:solidFill>
                      <a:srgbClr val="D0E0E3"/>
                    </a:solidFill>
                  </a:tcPr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91425" marB="91425" marR="91425" marL="91425" anchor="ctr"/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91425" marB="91425" marR="91425" marL="91425" anchor="ctr"/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91425" marB="91425" marR="91425" marL="91425" anchor="ctr"/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91425" marB="91425" marR="91425" marL="91425" anchor="ctr"/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91425" marB="91425" marR="91425" marL="91425" anchor="ctr"/>
                </a:tc>
              </a:tr>
            </a:tbl>
          </a:graphicData>
        </a:graphic>
      </p:graphicFrame>
      <p:pic>
        <p:nvPicPr>
          <p:cNvPr id="202" name="Google Shape;202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72613" y="162800"/>
            <a:ext cx="2770376" cy="1057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73325" y="162812"/>
            <a:ext cx="1799304" cy="949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000">
        <p14:gallery dir="l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8" name="Google Shape;208;p25"/>
          <p:cNvGraphicFramePr/>
          <p:nvPr/>
        </p:nvGraphicFramePr>
        <p:xfrm>
          <a:off x="802788" y="108468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{C70F0881-428E-4114-BFA0-A121526D946E}</a:tableStyleId>
              </a:tblPr>
              <a:tblGrid>
                <a:gridCol w="3419650"/>
                <a:gridCol w="4219075"/>
              </a:tblGrid>
              <a:tr h="5342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>
                          <a:latin typeface="Tahoma"/>
                          <a:ea typeface="Tahoma"/>
                          <a:cs typeface="Tahoma"/>
                          <a:sym typeface="Tahoma"/>
                        </a:rPr>
                        <a:t>Isolation par l’</a:t>
                      </a:r>
                      <a:r>
                        <a:rPr b="1" lang="fr">
                          <a:latin typeface="Tahoma"/>
                          <a:ea typeface="Tahoma"/>
                          <a:cs typeface="Tahoma"/>
                          <a:sym typeface="Tahoma"/>
                        </a:rPr>
                        <a:t>intérieur</a:t>
                      </a:r>
                      <a:endParaRPr b="1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91425" marB="91425" marR="91425" marL="91425" anchor="ctr">
                    <a:solidFill>
                      <a:srgbClr val="FFE599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>
                          <a:latin typeface="Tahoma"/>
                          <a:ea typeface="Tahoma"/>
                          <a:cs typeface="Tahoma"/>
                          <a:sym typeface="Tahoma"/>
                        </a:rPr>
                        <a:t>Isolation par l’</a:t>
                      </a:r>
                      <a:r>
                        <a:rPr b="1" lang="fr">
                          <a:latin typeface="Tahoma"/>
                          <a:ea typeface="Tahoma"/>
                          <a:cs typeface="Tahoma"/>
                          <a:sym typeface="Tahoma"/>
                        </a:rPr>
                        <a:t>extérieur</a:t>
                      </a:r>
                      <a:endParaRPr b="1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91425" marB="91425" marR="91425" marL="91425" anchor="ctr">
                    <a:solidFill>
                      <a:srgbClr val="CFE2F3"/>
                    </a:solidFill>
                  </a:tcPr>
                </a:tc>
              </a:tr>
              <a:tr h="51867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91425" marB="91425" marR="91425" marL="91425"/>
                </a:tc>
              </a:tr>
              <a:tr h="51867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91425" marB="91425" marR="91425" marL="91425"/>
                </a:tc>
              </a:tr>
              <a:tr h="5394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91425" marB="91425" marR="91425" marL="91425"/>
                </a:tc>
              </a:tr>
              <a:tr h="5394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91425" marB="91425" marR="91425" marL="91425"/>
                </a:tc>
              </a:tr>
              <a:tr h="5394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sp>
        <p:nvSpPr>
          <p:cNvPr id="209" name="Google Shape;209;p25"/>
          <p:cNvSpPr txBox="1"/>
          <p:nvPr/>
        </p:nvSpPr>
        <p:spPr>
          <a:xfrm>
            <a:off x="3121100" y="275050"/>
            <a:ext cx="3002100" cy="64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3600" u="sng">
                <a:solidFill>
                  <a:srgbClr val="38761D"/>
                </a:solidFill>
              </a:rPr>
              <a:t>Réponse:</a:t>
            </a:r>
            <a:endParaRPr/>
          </a:p>
        </p:txBody>
      </p:sp>
      <p:sp>
        <p:nvSpPr>
          <p:cNvPr id="210" name="Google Shape;210;p25"/>
          <p:cNvSpPr txBox="1"/>
          <p:nvPr/>
        </p:nvSpPr>
        <p:spPr>
          <a:xfrm>
            <a:off x="4496775" y="3285175"/>
            <a:ext cx="3702600" cy="347100"/>
          </a:xfrm>
          <a:prstGeom prst="rect">
            <a:avLst/>
          </a:prstGeom>
          <a:noFill/>
          <a:ln cap="flat" cmpd="sng" w="9525">
            <a:solidFill>
              <a:srgbClr val="CCCC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latin typeface="Tahoma"/>
                <a:ea typeface="Tahoma"/>
                <a:cs typeface="Tahoma"/>
                <a:sym typeface="Tahoma"/>
              </a:rPr>
              <a:t>Peu de risque de condensation dans le mur</a:t>
            </a:r>
            <a:endParaRPr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11" name="Google Shape;211;p25"/>
          <p:cNvSpPr txBox="1"/>
          <p:nvPr/>
        </p:nvSpPr>
        <p:spPr>
          <a:xfrm>
            <a:off x="1419950" y="1626313"/>
            <a:ext cx="2124600" cy="410100"/>
          </a:xfrm>
          <a:prstGeom prst="rect">
            <a:avLst/>
          </a:prstGeom>
          <a:noFill/>
          <a:ln cap="flat" cmpd="sng" w="9525">
            <a:solidFill>
              <a:srgbClr val="CCCC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Moins chère à réaliser</a:t>
            </a:r>
            <a:endParaRPr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12" name="Google Shape;212;p25"/>
          <p:cNvSpPr txBox="1"/>
          <p:nvPr/>
        </p:nvSpPr>
        <p:spPr>
          <a:xfrm>
            <a:off x="5563575" y="3756200"/>
            <a:ext cx="1809300" cy="410100"/>
          </a:xfrm>
          <a:prstGeom prst="rect">
            <a:avLst/>
          </a:prstGeom>
          <a:noFill/>
          <a:ln cap="flat" cmpd="sng" w="9525">
            <a:solidFill>
              <a:srgbClr val="CCCC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Le mur reste chaud</a:t>
            </a:r>
            <a:endParaRPr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13" name="Google Shape;213;p25"/>
          <p:cNvSpPr txBox="1"/>
          <p:nvPr/>
        </p:nvSpPr>
        <p:spPr>
          <a:xfrm>
            <a:off x="5030175" y="1702513"/>
            <a:ext cx="2903100" cy="347100"/>
          </a:xfrm>
          <a:prstGeom prst="rect">
            <a:avLst/>
          </a:prstGeom>
          <a:noFill/>
          <a:ln cap="flat" cmpd="sng" w="9525">
            <a:solidFill>
              <a:srgbClr val="CCCC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Pas de perte de surface habitable</a:t>
            </a:r>
            <a:endParaRPr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14" name="Google Shape;214;p25"/>
          <p:cNvSpPr txBox="1"/>
          <p:nvPr/>
        </p:nvSpPr>
        <p:spPr>
          <a:xfrm>
            <a:off x="999275" y="2224650"/>
            <a:ext cx="3150900" cy="347100"/>
          </a:xfrm>
          <a:prstGeom prst="rect">
            <a:avLst/>
          </a:prstGeom>
          <a:noFill/>
          <a:ln cap="flat" cmpd="sng" w="9525">
            <a:solidFill>
              <a:srgbClr val="CCCC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Moins technique à mettre en oeuvre</a:t>
            </a:r>
            <a:endParaRPr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15" name="Google Shape;215;p25"/>
          <p:cNvSpPr txBox="1"/>
          <p:nvPr/>
        </p:nvSpPr>
        <p:spPr>
          <a:xfrm>
            <a:off x="4496775" y="2776625"/>
            <a:ext cx="3702600" cy="347100"/>
          </a:xfrm>
          <a:prstGeom prst="rect">
            <a:avLst/>
          </a:prstGeom>
          <a:noFill/>
          <a:ln cap="flat" cmpd="sng" w="9525">
            <a:solidFill>
              <a:srgbClr val="CCCC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Maintien plus facilement la fraîcheur en été</a:t>
            </a:r>
            <a:endParaRPr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16" name="Google Shape;216;p25"/>
          <p:cNvSpPr txBox="1"/>
          <p:nvPr/>
        </p:nvSpPr>
        <p:spPr>
          <a:xfrm>
            <a:off x="4365150" y="2239575"/>
            <a:ext cx="4076400" cy="347100"/>
          </a:xfrm>
          <a:prstGeom prst="rect">
            <a:avLst/>
          </a:prstGeom>
          <a:noFill/>
          <a:ln cap="flat" cmpd="sng" w="9525">
            <a:solidFill>
              <a:srgbClr val="CCCC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Ne nécessite pas le déplacement des radiateurs</a:t>
            </a:r>
            <a:endParaRPr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  <mc:AlternateContent>
    <mc:Choice Requires="p14">
      <p:transition spd="slow" p14:dur="1000">
        <p:push dir="r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26"/>
          <p:cNvSpPr txBox="1"/>
          <p:nvPr/>
        </p:nvSpPr>
        <p:spPr>
          <a:xfrm>
            <a:off x="58650" y="1383475"/>
            <a:ext cx="5958000" cy="85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latin typeface="Tahoma"/>
                <a:ea typeface="Tahoma"/>
                <a:cs typeface="Tahoma"/>
                <a:sym typeface="Tahoma"/>
              </a:rPr>
              <a:t>QUESTION 7 :</a:t>
            </a:r>
            <a:endParaRPr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latin typeface="Tahoma"/>
                <a:ea typeface="Tahoma"/>
                <a:cs typeface="Tahoma"/>
                <a:sym typeface="Tahoma"/>
              </a:rPr>
              <a:t>Pour comparer le niveau d’isolation des fenêtres, a quel indicateur faut-il prêter attention ?</a:t>
            </a:r>
            <a:endParaRPr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22" name="Google Shape;222;p26"/>
          <p:cNvSpPr txBox="1"/>
          <p:nvPr/>
        </p:nvSpPr>
        <p:spPr>
          <a:xfrm>
            <a:off x="1014325" y="2403425"/>
            <a:ext cx="4308000" cy="184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Tahoma"/>
              <a:buChar char="❏"/>
            </a:pPr>
            <a:r>
              <a:rPr lang="fr" sz="1800">
                <a:latin typeface="Tahoma"/>
                <a:ea typeface="Tahoma"/>
                <a:cs typeface="Tahoma"/>
                <a:sym typeface="Tahoma"/>
              </a:rPr>
              <a:t>L’é</a:t>
            </a:r>
            <a:r>
              <a:rPr lang="fr" sz="1800">
                <a:latin typeface="Tahoma"/>
                <a:ea typeface="Tahoma"/>
                <a:cs typeface="Tahoma"/>
                <a:sym typeface="Tahoma"/>
              </a:rPr>
              <a:t>paisseur</a:t>
            </a:r>
            <a:r>
              <a:rPr lang="fr" sz="1800">
                <a:latin typeface="Tahoma"/>
                <a:ea typeface="Tahoma"/>
                <a:cs typeface="Tahoma"/>
                <a:sym typeface="Tahoma"/>
              </a:rPr>
              <a:t> des vitres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ahoma"/>
              <a:buChar char="❏"/>
            </a:pPr>
            <a:r>
              <a:rPr lang="fr" sz="1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L’encadrement (bois, PVC, alu)</a:t>
            </a:r>
            <a:endParaRPr sz="18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ahoma"/>
              <a:buChar char="❏"/>
            </a:pPr>
            <a:r>
              <a:rPr lang="fr" sz="1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Coefficient de transmission thermique</a:t>
            </a:r>
            <a:r>
              <a:rPr lang="fr" sz="1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(Uw)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223" name="Google Shape;223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05850" y="1449927"/>
            <a:ext cx="2543825" cy="3163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4" name="Google Shape;224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72613" y="162800"/>
            <a:ext cx="2770376" cy="1057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" name="Google Shape;225;p2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073325" y="162812"/>
            <a:ext cx="1799304" cy="949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000">
        <p14:gallery dir="l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27"/>
          <p:cNvSpPr txBox="1"/>
          <p:nvPr/>
        </p:nvSpPr>
        <p:spPr>
          <a:xfrm>
            <a:off x="420725" y="1041325"/>
            <a:ext cx="4533300" cy="265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3600" u="sng">
                <a:solidFill>
                  <a:srgbClr val="38761D"/>
                </a:solidFill>
                <a:latin typeface="Tahoma"/>
                <a:ea typeface="Tahoma"/>
                <a:cs typeface="Tahoma"/>
                <a:sym typeface="Tahoma"/>
              </a:rPr>
              <a:t>Réponse:</a:t>
            </a:r>
            <a:endParaRPr b="1" sz="3600" u="sng">
              <a:solidFill>
                <a:srgbClr val="38761D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600" u="sng">
              <a:solidFill>
                <a:srgbClr val="38761D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36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3 : </a:t>
            </a:r>
            <a:r>
              <a:rPr b="1" lang="fr" sz="24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Le coefficient de transmission thermique (Uw)</a:t>
            </a:r>
            <a:endParaRPr b="1" sz="24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31" name="Google Shape;231;p27"/>
          <p:cNvSpPr txBox="1"/>
          <p:nvPr/>
        </p:nvSpPr>
        <p:spPr>
          <a:xfrm>
            <a:off x="5764075" y="1041325"/>
            <a:ext cx="3218700" cy="2856900"/>
          </a:xfrm>
          <a:prstGeom prst="rect">
            <a:avLst/>
          </a:prstGeom>
          <a:noFill/>
          <a:ln cap="flat" cmpd="sng" w="19050">
            <a:solidFill>
              <a:srgbClr val="0000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u="sng">
                <a:latin typeface="Tahoma"/>
                <a:ea typeface="Tahoma"/>
                <a:cs typeface="Tahoma"/>
                <a:sym typeface="Tahoma"/>
              </a:rPr>
              <a:t>Le niveau d’isolation d’une fenêtre </a:t>
            </a:r>
            <a:r>
              <a:rPr lang="fr" u="sng">
                <a:latin typeface="Tahoma"/>
                <a:ea typeface="Tahoma"/>
                <a:cs typeface="Tahoma"/>
                <a:sym typeface="Tahoma"/>
              </a:rPr>
              <a:t>dépend</a:t>
            </a:r>
            <a:r>
              <a:rPr lang="fr" u="sng">
                <a:latin typeface="Tahoma"/>
                <a:ea typeface="Tahoma"/>
                <a:cs typeface="Tahoma"/>
                <a:sym typeface="Tahoma"/>
              </a:rPr>
              <a:t> :</a:t>
            </a:r>
            <a:endParaRPr u="sng"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 u="sng">
              <a:latin typeface="Tahoma"/>
              <a:ea typeface="Tahoma"/>
              <a:cs typeface="Tahoma"/>
              <a:sym typeface="Tahoma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Tahoma"/>
              <a:buChar char="-"/>
            </a:pPr>
            <a:r>
              <a:rPr lang="fr" sz="1200">
                <a:latin typeface="Tahoma"/>
                <a:ea typeface="Tahoma"/>
                <a:cs typeface="Tahoma"/>
                <a:sym typeface="Tahoma"/>
              </a:rPr>
              <a:t>de son niveau d’isolation intrinsèque (juste la fenêtre en elle-même)</a:t>
            </a:r>
            <a:endParaRPr sz="1200">
              <a:latin typeface="Tahoma"/>
              <a:ea typeface="Tahoma"/>
              <a:cs typeface="Tahoma"/>
              <a:sym typeface="Tahoma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Tahoma"/>
              <a:buChar char="-"/>
            </a:pPr>
            <a:r>
              <a:rPr lang="fr" sz="1200">
                <a:latin typeface="Tahoma"/>
                <a:ea typeface="Tahoma"/>
                <a:cs typeface="Tahoma"/>
                <a:sym typeface="Tahoma"/>
              </a:rPr>
              <a:t>de sa mise en oeuvre</a:t>
            </a:r>
            <a:endParaRPr sz="1200"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latin typeface="Tahoma"/>
                <a:ea typeface="Tahoma"/>
                <a:cs typeface="Tahoma"/>
                <a:sym typeface="Tahoma"/>
              </a:rPr>
              <a:t>Le “Uw” désigne la quantité de chaleur s'échappant par l’ensemble de la fenêtre (partie ouvrante et fixe) </a:t>
            </a:r>
            <a:endParaRPr sz="1200"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latin typeface="Tahoma"/>
                <a:ea typeface="Tahoma"/>
                <a:cs typeface="Tahoma"/>
                <a:sym typeface="Tahoma"/>
              </a:rPr>
              <a:t>Quant à  la mise en oeuvre, elle doit être soignée pour éviter les fuites d’air autour de la fenêtre.</a:t>
            </a:r>
            <a:endParaRPr sz="1200"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  <mc:AlternateContent>
    <mc:Choice Requires="p14">
      <p:transition spd="slow" p14:dur="1000">
        <p:push dir="r"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28"/>
          <p:cNvSpPr txBox="1"/>
          <p:nvPr/>
        </p:nvSpPr>
        <p:spPr>
          <a:xfrm>
            <a:off x="58650" y="1383475"/>
            <a:ext cx="6009300" cy="70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latin typeface="Tahoma"/>
                <a:ea typeface="Tahoma"/>
                <a:cs typeface="Tahoma"/>
                <a:sym typeface="Tahoma"/>
              </a:rPr>
              <a:t>QUESTION 8 :</a:t>
            </a:r>
            <a:endParaRPr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latin typeface="Tahoma"/>
                <a:ea typeface="Tahoma"/>
                <a:cs typeface="Tahoma"/>
                <a:sym typeface="Tahoma"/>
              </a:rPr>
              <a:t>Que signifie le terme “VMC” ?</a:t>
            </a:r>
            <a:endParaRPr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37" name="Google Shape;237;p28"/>
          <p:cNvSpPr txBox="1"/>
          <p:nvPr/>
        </p:nvSpPr>
        <p:spPr>
          <a:xfrm>
            <a:off x="730325" y="2681300"/>
            <a:ext cx="4192200" cy="155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Tahoma"/>
              <a:buChar char="❏"/>
            </a:pPr>
            <a:r>
              <a:rPr lang="fr" sz="1800">
                <a:latin typeface="Tahoma"/>
                <a:ea typeface="Tahoma"/>
                <a:cs typeface="Tahoma"/>
                <a:sym typeface="Tahoma"/>
              </a:rPr>
              <a:t>Ventilation Mécanique Contrôlée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ahoma"/>
              <a:buChar char="❏"/>
            </a:pPr>
            <a:r>
              <a:rPr lang="fr" sz="1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Ventilation Moyennement Certifiée</a:t>
            </a:r>
            <a:endParaRPr sz="18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ahoma"/>
              <a:buChar char="❏"/>
            </a:pPr>
            <a:r>
              <a:rPr lang="fr" sz="1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Ventilation Module Chaud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238" name="Google Shape;238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19250" y="2863072"/>
            <a:ext cx="2095246" cy="2190700"/>
          </a:xfrm>
          <a:prstGeom prst="rect">
            <a:avLst/>
          </a:prstGeom>
          <a:noFill/>
          <a:ln>
            <a:noFill/>
          </a:ln>
        </p:spPr>
      </p:pic>
      <p:sp>
        <p:nvSpPr>
          <p:cNvPr id="239" name="Google Shape;239;p28"/>
          <p:cNvSpPr txBox="1"/>
          <p:nvPr/>
        </p:nvSpPr>
        <p:spPr>
          <a:xfrm>
            <a:off x="6037575" y="2156275"/>
            <a:ext cx="6058500" cy="70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40" name="Google Shape;240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93975" y="1220626"/>
            <a:ext cx="2345796" cy="1557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" name="Google Shape;241;p2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872613" y="162800"/>
            <a:ext cx="2770376" cy="1057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" name="Google Shape;242;p2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073325" y="162812"/>
            <a:ext cx="1799304" cy="949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000">
        <p14:gallery dir="l"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29"/>
          <p:cNvSpPr txBox="1"/>
          <p:nvPr/>
        </p:nvSpPr>
        <p:spPr>
          <a:xfrm>
            <a:off x="262950" y="0"/>
            <a:ext cx="8530500" cy="182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3600" u="sng">
                <a:solidFill>
                  <a:srgbClr val="38761D"/>
                </a:solidFill>
              </a:rPr>
              <a:t>Réponse:</a:t>
            </a:r>
            <a:endParaRPr b="1" sz="3600" u="sng">
              <a:solidFill>
                <a:srgbClr val="38761D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 u="sng">
              <a:solidFill>
                <a:srgbClr val="38761D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3600">
                <a:solidFill>
                  <a:schemeClr val="dk1"/>
                </a:solidFill>
              </a:rPr>
              <a:t> </a:t>
            </a:r>
            <a:r>
              <a:rPr b="1" lang="fr" sz="3600">
                <a:solidFill>
                  <a:schemeClr val="dk1"/>
                </a:solidFill>
              </a:rPr>
              <a:t>1 : Ventilation Mécanique Contrôlée</a:t>
            </a:r>
            <a:endParaRPr b="1" sz="3600" u="sng">
              <a:solidFill>
                <a:srgbClr val="38761D"/>
              </a:solidFill>
            </a:endParaRPr>
          </a:p>
        </p:txBody>
      </p:sp>
      <p:sp>
        <p:nvSpPr>
          <p:cNvPr id="248" name="Google Shape;248;p29"/>
          <p:cNvSpPr txBox="1"/>
          <p:nvPr/>
        </p:nvSpPr>
        <p:spPr>
          <a:xfrm>
            <a:off x="4386175" y="3290925"/>
            <a:ext cx="4617600" cy="1547700"/>
          </a:xfrm>
          <a:prstGeom prst="rect">
            <a:avLst/>
          </a:prstGeom>
          <a:noFill/>
          <a:ln cap="flat" cmpd="sng" w="19050">
            <a:solidFill>
              <a:srgbClr val="0000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Installer une </a:t>
            </a:r>
            <a:r>
              <a:rPr lang="fr"/>
              <a:t>Ventilation Mécanique Contrôlée</a:t>
            </a:r>
            <a:r>
              <a:rPr lang="fr"/>
              <a:t> est </a:t>
            </a:r>
            <a:r>
              <a:rPr b="1" lang="fr"/>
              <a:t>indispensable</a:t>
            </a:r>
            <a:r>
              <a:rPr lang="fr"/>
              <a:t> lorsque vous isolez votre logement.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L’isolation réduit les fuites d’air, ce qui ne permet pas à l’air de se </a:t>
            </a:r>
            <a:r>
              <a:rPr lang="fr"/>
              <a:t>renouveler</a:t>
            </a:r>
            <a:r>
              <a:rPr lang="fr"/>
              <a:t> naturellement.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La ventilation permet de fournir un </a:t>
            </a:r>
            <a:r>
              <a:rPr b="1" lang="fr"/>
              <a:t>air sain</a:t>
            </a:r>
            <a:r>
              <a:rPr lang="fr"/>
              <a:t>, en évacuant l’humidité et les polluants.</a:t>
            </a:r>
            <a:endParaRPr/>
          </a:p>
        </p:txBody>
      </p:sp>
      <p:pic>
        <p:nvPicPr>
          <p:cNvPr id="249" name="Google Shape;249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8300" y="1914450"/>
            <a:ext cx="3438525" cy="2924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0" name="Google Shape;250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05675" y="1641725"/>
            <a:ext cx="2978593" cy="1547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000">
        <p:push dir="r"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30"/>
          <p:cNvSpPr txBox="1"/>
          <p:nvPr/>
        </p:nvSpPr>
        <p:spPr>
          <a:xfrm>
            <a:off x="49075" y="1383475"/>
            <a:ext cx="6009300" cy="70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latin typeface="Tahoma"/>
                <a:ea typeface="Tahoma"/>
                <a:cs typeface="Tahoma"/>
                <a:sym typeface="Tahoma"/>
              </a:rPr>
              <a:t>QUESTION 9 :</a:t>
            </a:r>
            <a:endParaRPr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latin typeface="Tahoma"/>
                <a:ea typeface="Tahoma"/>
                <a:cs typeface="Tahoma"/>
                <a:sym typeface="Tahoma"/>
              </a:rPr>
              <a:t>Sur quels appareils de chauffage pouvez-vous retrouver le label de qualité “Flamme Verte” ?</a:t>
            </a:r>
            <a:endParaRPr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56" name="Google Shape;256;p30"/>
          <p:cNvSpPr txBox="1"/>
          <p:nvPr/>
        </p:nvSpPr>
        <p:spPr>
          <a:xfrm>
            <a:off x="730325" y="2681300"/>
            <a:ext cx="3782100" cy="167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Tahoma"/>
              <a:buChar char="❏"/>
            </a:pPr>
            <a:r>
              <a:rPr lang="fr" sz="1800">
                <a:latin typeface="Tahoma"/>
                <a:ea typeface="Tahoma"/>
                <a:cs typeface="Tahoma"/>
                <a:sym typeface="Tahoma"/>
              </a:rPr>
              <a:t>Chauffage au gaz et au fioul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Tahoma"/>
              <a:buChar char="❏"/>
            </a:pPr>
            <a:r>
              <a:rPr lang="fr" sz="1800">
                <a:latin typeface="Tahoma"/>
                <a:ea typeface="Tahoma"/>
                <a:cs typeface="Tahoma"/>
                <a:sym typeface="Tahoma"/>
              </a:rPr>
              <a:t>Chauffage au bois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Tahoma"/>
              <a:buChar char="❏"/>
            </a:pPr>
            <a:r>
              <a:rPr lang="fr" sz="1800">
                <a:latin typeface="Tahoma"/>
                <a:ea typeface="Tahoma"/>
                <a:cs typeface="Tahoma"/>
                <a:sym typeface="Tahoma"/>
              </a:rPr>
              <a:t>Cheminée électrique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257" name="Google Shape;257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60700" y="1451555"/>
            <a:ext cx="2980250" cy="2980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8" name="Google Shape;258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72613" y="162800"/>
            <a:ext cx="2770376" cy="1057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9" name="Google Shape;259;p3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073325" y="162812"/>
            <a:ext cx="1799304" cy="949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000">
        <p14:gallery dir="l"/>
      </p:transition>
    </mc:Choice>
    <mc:Fallback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31"/>
          <p:cNvSpPr txBox="1"/>
          <p:nvPr/>
        </p:nvSpPr>
        <p:spPr>
          <a:xfrm>
            <a:off x="1893325" y="275050"/>
            <a:ext cx="5595300" cy="180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3600" u="sng">
                <a:solidFill>
                  <a:srgbClr val="38761D"/>
                </a:solidFill>
                <a:latin typeface="Tahoma"/>
                <a:ea typeface="Tahoma"/>
                <a:cs typeface="Tahoma"/>
                <a:sym typeface="Tahoma"/>
              </a:rPr>
              <a:t>Réponse:</a:t>
            </a:r>
            <a:endParaRPr b="1" sz="3600" u="sng">
              <a:solidFill>
                <a:srgbClr val="38761D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 u="sng">
              <a:solidFill>
                <a:srgbClr val="38761D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fr" sz="36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2 : Chauffage au bois</a:t>
            </a:r>
            <a:endParaRPr b="1" sz="3600" u="sng">
              <a:solidFill>
                <a:srgbClr val="38761D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265" name="Google Shape;265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14900" y="2150800"/>
            <a:ext cx="2292198" cy="2756149"/>
          </a:xfrm>
          <a:prstGeom prst="rect">
            <a:avLst/>
          </a:prstGeom>
          <a:noFill/>
          <a:ln>
            <a:noFill/>
          </a:ln>
        </p:spPr>
      </p:pic>
      <p:sp>
        <p:nvSpPr>
          <p:cNvPr id="266" name="Google Shape;266;p31"/>
          <p:cNvSpPr txBox="1"/>
          <p:nvPr/>
        </p:nvSpPr>
        <p:spPr>
          <a:xfrm>
            <a:off x="5017275" y="2482350"/>
            <a:ext cx="3681300" cy="1693500"/>
          </a:xfrm>
          <a:prstGeom prst="rect">
            <a:avLst/>
          </a:prstGeom>
          <a:noFill/>
          <a:ln cap="flat" cmpd="sng" w="19050">
            <a:solidFill>
              <a:srgbClr val="0000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latin typeface="Tahoma"/>
                <a:ea typeface="Tahoma"/>
                <a:cs typeface="Tahoma"/>
                <a:sym typeface="Tahoma"/>
              </a:rPr>
              <a:t>Le label “Flamme Verte” est le label pour le chauffage au bois.</a:t>
            </a:r>
            <a:endParaRPr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latin typeface="Tahoma"/>
                <a:ea typeface="Tahoma"/>
                <a:cs typeface="Tahoma"/>
                <a:sym typeface="Tahoma"/>
              </a:rPr>
              <a:t>Il permet de garantir les performances thermiques et environnementales selon un cahier des charges exigeant.</a:t>
            </a:r>
            <a:endParaRPr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u="sng">
                <a:solidFill>
                  <a:schemeClr val="hlink"/>
                </a:solidFill>
                <a:latin typeface="Tahoma"/>
                <a:ea typeface="Tahoma"/>
                <a:cs typeface="Tahoma"/>
                <a:sym typeface="Tahoma"/>
                <a:hlinkClick r:id="rId4"/>
              </a:rPr>
              <a:t>https://www.flammeverte.org/</a:t>
            </a:r>
            <a:endParaRPr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  <mc:AlternateContent>
    <mc:Choice Requires="p14">
      <p:transition spd="slow" p14:dur="1000">
        <p:push dir="r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Google Shape;66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72613" y="162800"/>
            <a:ext cx="2770376" cy="1057825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14"/>
          <p:cNvSpPr txBox="1"/>
          <p:nvPr/>
        </p:nvSpPr>
        <p:spPr>
          <a:xfrm>
            <a:off x="58650" y="1383475"/>
            <a:ext cx="6009300" cy="94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latin typeface="Tahoma"/>
                <a:ea typeface="Tahoma"/>
                <a:cs typeface="Tahoma"/>
                <a:sym typeface="Tahoma"/>
              </a:rPr>
              <a:t>QUESTION 1 :</a:t>
            </a:r>
            <a:endParaRPr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latin typeface="Tahoma"/>
                <a:ea typeface="Tahoma"/>
                <a:cs typeface="Tahoma"/>
                <a:sym typeface="Tahoma"/>
              </a:rPr>
              <a:t>Selon le Diagnostic de Performance Energétique (DPE), quelle est la classe énergétique moyenne des logements en Bourgogne Franche-Comté ?</a:t>
            </a:r>
            <a:endParaRPr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68" name="Google Shape;68;p14"/>
          <p:cNvSpPr txBox="1"/>
          <p:nvPr/>
        </p:nvSpPr>
        <p:spPr>
          <a:xfrm>
            <a:off x="2228700" y="2690875"/>
            <a:ext cx="1669200" cy="165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Tahoma"/>
              <a:buChar char="❏"/>
            </a:pPr>
            <a:r>
              <a:rPr lang="fr" sz="1800">
                <a:latin typeface="Tahoma"/>
                <a:ea typeface="Tahoma"/>
                <a:cs typeface="Tahoma"/>
                <a:sym typeface="Tahoma"/>
              </a:rPr>
              <a:t>Classe C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Tahoma"/>
              <a:buChar char="❏"/>
            </a:pPr>
            <a:r>
              <a:rPr lang="fr" sz="1800">
                <a:latin typeface="Tahoma"/>
                <a:ea typeface="Tahoma"/>
                <a:cs typeface="Tahoma"/>
                <a:sym typeface="Tahoma"/>
              </a:rPr>
              <a:t>Classe D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Tahoma"/>
              <a:buChar char="❏"/>
            </a:pPr>
            <a:r>
              <a:rPr lang="fr" sz="1800">
                <a:latin typeface="Tahoma"/>
                <a:ea typeface="Tahoma"/>
                <a:cs typeface="Tahoma"/>
                <a:sym typeface="Tahoma"/>
              </a:rPr>
              <a:t>Classe E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69" name="Google Shape;69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99000" y="1383475"/>
            <a:ext cx="2992600" cy="3576750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14"/>
          <p:cNvSpPr txBox="1"/>
          <p:nvPr/>
        </p:nvSpPr>
        <p:spPr>
          <a:xfrm>
            <a:off x="7073625" y="3787200"/>
            <a:ext cx="6009300" cy="70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71" name="Google Shape;71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073325" y="162812"/>
            <a:ext cx="1799304" cy="949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500">
        <p14:gallery dir="l"/>
      </p:transition>
    </mc:Choice>
    <mc:Fallback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32"/>
          <p:cNvSpPr txBox="1"/>
          <p:nvPr/>
        </p:nvSpPr>
        <p:spPr>
          <a:xfrm>
            <a:off x="58650" y="1383475"/>
            <a:ext cx="5000700" cy="105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latin typeface="Tahoma"/>
                <a:ea typeface="Tahoma"/>
                <a:cs typeface="Tahoma"/>
                <a:sym typeface="Tahoma"/>
              </a:rPr>
              <a:t>QUESTION 10 :</a:t>
            </a:r>
            <a:endParaRPr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latin typeface="Tahoma"/>
                <a:ea typeface="Tahoma"/>
                <a:cs typeface="Tahoma"/>
                <a:sym typeface="Tahoma"/>
              </a:rPr>
              <a:t>Quelle est le nom donnée à la quantité d’énergie nécessaire lors du cycle de vie d’un matériaux (extraction, conception, transport, utilisation, recyclage, ...) ? Il s’agit de l’énergie </a:t>
            </a:r>
            <a:r>
              <a:rPr lang="fr">
                <a:latin typeface="Tahoma"/>
                <a:ea typeface="Tahoma"/>
                <a:cs typeface="Tahoma"/>
                <a:sym typeface="Tahoma"/>
              </a:rPr>
              <a:t>...</a:t>
            </a:r>
            <a:r>
              <a:rPr lang="fr">
                <a:latin typeface="Tahoma"/>
                <a:ea typeface="Tahoma"/>
                <a:cs typeface="Tahoma"/>
                <a:sym typeface="Tahoma"/>
              </a:rPr>
              <a:t>.</a:t>
            </a:r>
            <a:endParaRPr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72" name="Google Shape;272;p32"/>
          <p:cNvSpPr txBox="1"/>
          <p:nvPr/>
        </p:nvSpPr>
        <p:spPr>
          <a:xfrm>
            <a:off x="730325" y="2681300"/>
            <a:ext cx="1457400" cy="156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❏"/>
            </a:pPr>
            <a:r>
              <a:rPr lang="fr" sz="1800"/>
              <a:t>Bleue</a:t>
            </a:r>
            <a:endParaRPr sz="18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❏"/>
            </a:pPr>
            <a:r>
              <a:rPr lang="fr" sz="1800"/>
              <a:t>Verte</a:t>
            </a:r>
            <a:endParaRPr sz="18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❏"/>
            </a:pPr>
            <a:r>
              <a:rPr lang="fr" sz="1800"/>
              <a:t>Grise</a:t>
            </a:r>
            <a:endParaRPr sz="1800"/>
          </a:p>
        </p:txBody>
      </p:sp>
      <p:pic>
        <p:nvPicPr>
          <p:cNvPr id="273" name="Google Shape;273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43951" y="1647950"/>
            <a:ext cx="3269374" cy="31484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74" name="Google Shape;274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72613" y="162800"/>
            <a:ext cx="2770376" cy="1057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5" name="Google Shape;275;p3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073325" y="162812"/>
            <a:ext cx="1799304" cy="949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000">
        <p14:gallery dir="l"/>
      </p:transition>
    </mc:Choice>
    <mc:Fallback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33"/>
          <p:cNvSpPr txBox="1"/>
          <p:nvPr/>
        </p:nvSpPr>
        <p:spPr>
          <a:xfrm>
            <a:off x="919700" y="2275475"/>
            <a:ext cx="7404900" cy="273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24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«</a:t>
            </a:r>
            <a:r>
              <a:rPr lang="fr" sz="2400"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b="1" lang="fr" sz="2400">
                <a:latin typeface="Tahoma"/>
                <a:ea typeface="Tahoma"/>
                <a:cs typeface="Tahoma"/>
                <a:sym typeface="Tahoma"/>
              </a:rPr>
              <a:t>L’énergie grise</a:t>
            </a:r>
            <a:r>
              <a:rPr lang="fr" sz="2400">
                <a:latin typeface="Tahoma"/>
                <a:ea typeface="Tahoma"/>
                <a:cs typeface="Tahoma"/>
                <a:sym typeface="Tahoma"/>
              </a:rPr>
              <a:t> c’est toute l’énergie utilisée pour extraire les matières premières nécessaires à la </a:t>
            </a:r>
            <a:r>
              <a:rPr b="1" lang="fr" sz="2400">
                <a:latin typeface="Tahoma"/>
                <a:ea typeface="Tahoma"/>
                <a:cs typeface="Tahoma"/>
                <a:sym typeface="Tahoma"/>
              </a:rPr>
              <a:t>conception</a:t>
            </a:r>
            <a:r>
              <a:rPr lang="fr" sz="2400">
                <a:latin typeface="Tahoma"/>
                <a:ea typeface="Tahoma"/>
                <a:cs typeface="Tahoma"/>
                <a:sym typeface="Tahoma"/>
              </a:rPr>
              <a:t> d’un produit à laquelle s’ajoute celle utilisée pour </a:t>
            </a:r>
            <a:r>
              <a:rPr b="1" lang="fr" sz="2400">
                <a:latin typeface="Tahoma"/>
                <a:ea typeface="Tahoma"/>
                <a:cs typeface="Tahoma"/>
                <a:sym typeface="Tahoma"/>
              </a:rPr>
              <a:t>fabriquer</a:t>
            </a:r>
            <a:r>
              <a:rPr lang="fr" sz="2400">
                <a:latin typeface="Tahoma"/>
                <a:ea typeface="Tahoma"/>
                <a:cs typeface="Tahoma"/>
                <a:sym typeface="Tahoma"/>
              </a:rPr>
              <a:t> le produit, le </a:t>
            </a:r>
            <a:r>
              <a:rPr b="1" lang="fr" sz="2400">
                <a:latin typeface="Tahoma"/>
                <a:ea typeface="Tahoma"/>
                <a:cs typeface="Tahoma"/>
                <a:sym typeface="Tahoma"/>
              </a:rPr>
              <a:t>transporter</a:t>
            </a:r>
            <a:r>
              <a:rPr lang="fr" sz="2400">
                <a:latin typeface="Tahoma"/>
                <a:ea typeface="Tahoma"/>
                <a:cs typeface="Tahoma"/>
                <a:sym typeface="Tahoma"/>
              </a:rPr>
              <a:t>, le </a:t>
            </a:r>
            <a:r>
              <a:rPr b="1" lang="fr" sz="2400">
                <a:latin typeface="Tahoma"/>
                <a:ea typeface="Tahoma"/>
                <a:cs typeface="Tahoma"/>
                <a:sym typeface="Tahoma"/>
              </a:rPr>
              <a:t>commercialiser</a:t>
            </a:r>
            <a:r>
              <a:rPr lang="fr" sz="2400">
                <a:latin typeface="Tahoma"/>
                <a:ea typeface="Tahoma"/>
                <a:cs typeface="Tahoma"/>
                <a:sym typeface="Tahoma"/>
              </a:rPr>
              <a:t> et celle pour l’</a:t>
            </a:r>
            <a:r>
              <a:rPr b="1" lang="fr" sz="2400">
                <a:latin typeface="Tahoma"/>
                <a:ea typeface="Tahoma"/>
                <a:cs typeface="Tahoma"/>
                <a:sym typeface="Tahoma"/>
              </a:rPr>
              <a:t>éliminer</a:t>
            </a:r>
            <a:r>
              <a:rPr lang="fr" sz="2400">
                <a:latin typeface="Tahoma"/>
                <a:ea typeface="Tahoma"/>
                <a:cs typeface="Tahoma"/>
                <a:sym typeface="Tahoma"/>
              </a:rPr>
              <a:t> ou le </a:t>
            </a:r>
            <a:r>
              <a:rPr b="1" lang="fr" sz="2400">
                <a:latin typeface="Tahoma"/>
                <a:ea typeface="Tahoma"/>
                <a:cs typeface="Tahoma"/>
                <a:sym typeface="Tahoma"/>
              </a:rPr>
              <a:t>recycler</a:t>
            </a:r>
            <a:endParaRPr b="1" sz="2400"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81" name="Google Shape;281;p33"/>
          <p:cNvSpPr txBox="1"/>
          <p:nvPr/>
        </p:nvSpPr>
        <p:spPr>
          <a:xfrm>
            <a:off x="3121100" y="275050"/>
            <a:ext cx="3002100" cy="64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3600" u="sng">
                <a:solidFill>
                  <a:srgbClr val="38761D"/>
                </a:solidFill>
                <a:latin typeface="Tahoma"/>
                <a:ea typeface="Tahoma"/>
                <a:cs typeface="Tahoma"/>
                <a:sym typeface="Tahoma"/>
              </a:rPr>
              <a:t>Réponse:</a:t>
            </a:r>
            <a:endParaRPr b="1" sz="3600" u="sng">
              <a:solidFill>
                <a:srgbClr val="38761D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600" u="sng">
              <a:solidFill>
                <a:srgbClr val="38761D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fr" sz="36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1 : Grise</a:t>
            </a:r>
            <a:endParaRPr b="1" sz="3600" u="sng">
              <a:solidFill>
                <a:srgbClr val="38761D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600" u="sng">
              <a:solidFill>
                <a:srgbClr val="38761D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  <mc:AlternateContent>
    <mc:Choice Requires="p14">
      <p:transition spd="slow" p14:dur="1000">
        <p:push dir="r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5"/>
          <p:cNvSpPr txBox="1"/>
          <p:nvPr/>
        </p:nvSpPr>
        <p:spPr>
          <a:xfrm>
            <a:off x="1833000" y="535400"/>
            <a:ext cx="5478000" cy="3747600"/>
          </a:xfrm>
          <a:prstGeom prst="rect">
            <a:avLst/>
          </a:prstGeom>
          <a:noFill/>
          <a:ln cap="flat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3600" u="sng">
                <a:solidFill>
                  <a:srgbClr val="38761D"/>
                </a:solidFill>
                <a:latin typeface="Tahoma"/>
                <a:ea typeface="Tahoma"/>
                <a:cs typeface="Tahoma"/>
                <a:sym typeface="Tahoma"/>
              </a:rPr>
              <a:t>Réponse:</a:t>
            </a:r>
            <a:endParaRPr b="1" sz="3600" u="sng">
              <a:solidFill>
                <a:srgbClr val="38761D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3600"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b="1" lang="fr" sz="3600">
                <a:latin typeface="Tahoma"/>
                <a:ea typeface="Tahoma"/>
                <a:cs typeface="Tahoma"/>
                <a:sym typeface="Tahoma"/>
              </a:rPr>
              <a:t>2</a:t>
            </a:r>
            <a:r>
              <a:rPr b="1" lang="fr" sz="3600">
                <a:latin typeface="Tahoma"/>
                <a:ea typeface="Tahoma"/>
                <a:cs typeface="Tahoma"/>
                <a:sym typeface="Tahoma"/>
              </a:rPr>
              <a:t> : Classe D</a:t>
            </a:r>
            <a:r>
              <a:rPr b="1" lang="fr" sz="2400">
                <a:latin typeface="Tahoma"/>
                <a:ea typeface="Tahoma"/>
                <a:cs typeface="Tahoma"/>
                <a:sym typeface="Tahoma"/>
              </a:rPr>
              <a:t> </a:t>
            </a:r>
            <a:endParaRPr b="1" sz="2400"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latin typeface="Tahoma"/>
                <a:ea typeface="Tahoma"/>
                <a:cs typeface="Tahoma"/>
                <a:sym typeface="Tahoma"/>
              </a:rPr>
              <a:t>En Bourgogne-Franche-Comté, la consommation énergétique moyenne des logements est de 230 kWhef/m².an.</a:t>
            </a:r>
            <a:endParaRPr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latin typeface="Tahoma"/>
                <a:ea typeface="Tahoma"/>
                <a:cs typeface="Tahoma"/>
                <a:sym typeface="Tahoma"/>
              </a:rPr>
              <a:t>Cela correspond à environ 2 500 litres de fioul/an pour une surface de 100 m².</a:t>
            </a:r>
            <a:endParaRPr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77" name="Google Shape;77;p15"/>
          <p:cNvSpPr txBox="1"/>
          <p:nvPr/>
        </p:nvSpPr>
        <p:spPr>
          <a:xfrm>
            <a:off x="439800" y="4283000"/>
            <a:ext cx="2839500" cy="36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000">
                <a:latin typeface="Tahoma"/>
                <a:ea typeface="Tahoma"/>
                <a:cs typeface="Tahoma"/>
                <a:sym typeface="Tahoma"/>
              </a:rPr>
              <a:t>Source : Région Bourgogne-Franche-Comté</a:t>
            </a:r>
            <a:endParaRPr sz="1000"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  <mc:AlternateContent>
    <mc:Choice Requires="p14">
      <p:transition spd="slow" p14:dur="1000">
        <p:push dir="r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6"/>
          <p:cNvSpPr txBox="1"/>
          <p:nvPr/>
        </p:nvSpPr>
        <p:spPr>
          <a:xfrm>
            <a:off x="58650" y="1383475"/>
            <a:ext cx="7025700" cy="70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latin typeface="Tahoma"/>
                <a:ea typeface="Tahoma"/>
                <a:cs typeface="Tahoma"/>
                <a:sym typeface="Tahoma"/>
              </a:rPr>
              <a:t>QUESTION 2 :</a:t>
            </a:r>
            <a:endParaRPr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latin typeface="Tahoma"/>
                <a:ea typeface="Tahoma"/>
                <a:cs typeface="Tahoma"/>
                <a:sym typeface="Tahoma"/>
              </a:rPr>
              <a:t>Reliez ces énergies par rapport à leur quantité</a:t>
            </a:r>
            <a:r>
              <a:rPr lang="fr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de CO2 émise lors de leur combustion </a:t>
            </a:r>
            <a:r>
              <a:rPr lang="fr">
                <a:latin typeface="Tahoma"/>
                <a:ea typeface="Tahoma"/>
                <a:cs typeface="Tahoma"/>
                <a:sym typeface="Tahoma"/>
              </a:rPr>
              <a:t>:</a:t>
            </a:r>
            <a:endParaRPr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83" name="Google Shape;83;p16"/>
          <p:cNvSpPr txBox="1"/>
          <p:nvPr/>
        </p:nvSpPr>
        <p:spPr>
          <a:xfrm>
            <a:off x="1968150" y="3106925"/>
            <a:ext cx="1168500" cy="354600"/>
          </a:xfrm>
          <a:prstGeom prst="rect">
            <a:avLst/>
          </a:prstGeom>
          <a:noFill/>
          <a:ln cap="flat" cmpd="sng" w="9525">
            <a:solidFill>
              <a:srgbClr val="CCCC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latin typeface="Tahoma"/>
                <a:ea typeface="Tahoma"/>
                <a:cs typeface="Tahoma"/>
                <a:sym typeface="Tahoma"/>
              </a:rPr>
              <a:t>Electricité</a:t>
            </a:r>
            <a:endParaRPr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84" name="Google Shape;84;p16"/>
          <p:cNvSpPr txBox="1"/>
          <p:nvPr/>
        </p:nvSpPr>
        <p:spPr>
          <a:xfrm>
            <a:off x="1968300" y="4565850"/>
            <a:ext cx="1168500" cy="354600"/>
          </a:xfrm>
          <a:prstGeom prst="rect">
            <a:avLst/>
          </a:prstGeom>
          <a:noFill/>
          <a:ln cap="flat" cmpd="sng" w="9525">
            <a:solidFill>
              <a:srgbClr val="CCCC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latin typeface="Tahoma"/>
                <a:ea typeface="Tahoma"/>
                <a:cs typeface="Tahoma"/>
                <a:sym typeface="Tahoma"/>
              </a:rPr>
              <a:t>Propane</a:t>
            </a:r>
            <a:endParaRPr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85" name="Google Shape;85;p16"/>
          <p:cNvSpPr txBox="1"/>
          <p:nvPr/>
        </p:nvSpPr>
        <p:spPr>
          <a:xfrm>
            <a:off x="1968300" y="2065788"/>
            <a:ext cx="1168500" cy="354600"/>
          </a:xfrm>
          <a:prstGeom prst="rect">
            <a:avLst/>
          </a:prstGeom>
          <a:noFill/>
          <a:ln cap="flat" cmpd="sng" w="9525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latin typeface="Tahoma"/>
                <a:ea typeface="Tahoma"/>
                <a:cs typeface="Tahoma"/>
                <a:sym typeface="Tahoma"/>
              </a:rPr>
              <a:t>Gaz naturel</a:t>
            </a:r>
            <a:endParaRPr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86" name="Google Shape;86;p16"/>
          <p:cNvSpPr txBox="1"/>
          <p:nvPr/>
        </p:nvSpPr>
        <p:spPr>
          <a:xfrm>
            <a:off x="1968000" y="3601400"/>
            <a:ext cx="1168500" cy="354600"/>
          </a:xfrm>
          <a:prstGeom prst="rect">
            <a:avLst/>
          </a:prstGeom>
          <a:noFill/>
          <a:ln cap="flat" cmpd="sng" w="9525">
            <a:solidFill>
              <a:srgbClr val="CCCC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latin typeface="Tahoma"/>
                <a:ea typeface="Tahoma"/>
                <a:cs typeface="Tahoma"/>
                <a:sym typeface="Tahoma"/>
              </a:rPr>
              <a:t>Fioul</a:t>
            </a:r>
            <a:endParaRPr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87" name="Google Shape;87;p16"/>
          <p:cNvSpPr txBox="1"/>
          <p:nvPr/>
        </p:nvSpPr>
        <p:spPr>
          <a:xfrm>
            <a:off x="1963050" y="4062775"/>
            <a:ext cx="1168500" cy="396300"/>
          </a:xfrm>
          <a:prstGeom prst="rect">
            <a:avLst/>
          </a:prstGeom>
          <a:noFill/>
          <a:ln cap="flat" cmpd="sng" w="9525">
            <a:solidFill>
              <a:srgbClr val="CCCC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latin typeface="Tahoma"/>
                <a:ea typeface="Tahoma"/>
                <a:cs typeface="Tahoma"/>
                <a:sym typeface="Tahoma"/>
              </a:rPr>
              <a:t>Bois</a:t>
            </a:r>
            <a:endParaRPr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88" name="Google Shape;88;p16"/>
          <p:cNvSpPr txBox="1"/>
          <p:nvPr/>
        </p:nvSpPr>
        <p:spPr>
          <a:xfrm>
            <a:off x="1968150" y="2586450"/>
            <a:ext cx="1168500" cy="396300"/>
          </a:xfrm>
          <a:prstGeom prst="rect">
            <a:avLst/>
          </a:prstGeom>
          <a:noFill/>
          <a:ln cap="flat" cmpd="sng" w="9525">
            <a:solidFill>
              <a:srgbClr val="CCCC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latin typeface="Tahoma"/>
                <a:ea typeface="Tahoma"/>
                <a:cs typeface="Tahoma"/>
                <a:sym typeface="Tahoma"/>
              </a:rPr>
              <a:t>Solaire</a:t>
            </a:r>
            <a:endParaRPr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89" name="Google Shape;89;p16"/>
          <p:cNvSpPr txBox="1"/>
          <p:nvPr/>
        </p:nvSpPr>
        <p:spPr>
          <a:xfrm>
            <a:off x="5304950" y="2084575"/>
            <a:ext cx="1095600" cy="354600"/>
          </a:xfrm>
          <a:prstGeom prst="rect">
            <a:avLst/>
          </a:prstGeom>
          <a:noFill/>
          <a:ln cap="flat" cmpd="sng" w="9525">
            <a:solidFill>
              <a:srgbClr val="CCCC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0 g/kWh</a:t>
            </a:r>
            <a:endParaRPr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90" name="Google Shape;90;p16"/>
          <p:cNvSpPr txBox="1"/>
          <p:nvPr/>
        </p:nvSpPr>
        <p:spPr>
          <a:xfrm>
            <a:off x="5305100" y="2592750"/>
            <a:ext cx="1095600" cy="354600"/>
          </a:xfrm>
          <a:prstGeom prst="rect">
            <a:avLst/>
          </a:prstGeom>
          <a:noFill/>
          <a:ln cap="flat" cmpd="sng" w="9525">
            <a:solidFill>
              <a:srgbClr val="CCCC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180 g/kWh</a:t>
            </a:r>
            <a:endParaRPr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91" name="Google Shape;91;p16"/>
          <p:cNvSpPr txBox="1"/>
          <p:nvPr/>
        </p:nvSpPr>
        <p:spPr>
          <a:xfrm>
            <a:off x="5305100" y="3144475"/>
            <a:ext cx="1095600" cy="354600"/>
          </a:xfrm>
          <a:prstGeom prst="rect">
            <a:avLst/>
          </a:prstGeom>
          <a:noFill/>
          <a:ln cap="flat" cmpd="sng" w="9525">
            <a:solidFill>
              <a:srgbClr val="CCCC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229 g/kWh</a:t>
            </a:r>
            <a:endParaRPr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92" name="Google Shape;92;p16"/>
          <p:cNvSpPr txBox="1"/>
          <p:nvPr/>
        </p:nvSpPr>
        <p:spPr>
          <a:xfrm>
            <a:off x="5327150" y="4222150"/>
            <a:ext cx="1095600" cy="396300"/>
          </a:xfrm>
          <a:prstGeom prst="rect">
            <a:avLst/>
          </a:prstGeom>
          <a:noFill/>
          <a:ln cap="flat" cmpd="sng" w="9525">
            <a:solidFill>
              <a:srgbClr val="CCCC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300</a:t>
            </a:r>
            <a:r>
              <a:rPr lang="fr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g/kWh</a:t>
            </a:r>
            <a:endParaRPr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93" name="Google Shape;93;p16"/>
          <p:cNvSpPr txBox="1"/>
          <p:nvPr/>
        </p:nvSpPr>
        <p:spPr>
          <a:xfrm>
            <a:off x="5327150" y="3665350"/>
            <a:ext cx="1095600" cy="354600"/>
          </a:xfrm>
          <a:prstGeom prst="rect">
            <a:avLst/>
          </a:prstGeom>
          <a:noFill/>
          <a:ln cap="flat" cmpd="sng" w="9525">
            <a:solidFill>
              <a:srgbClr val="CCCC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257 g/kWh</a:t>
            </a:r>
            <a:endParaRPr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94" name="Google Shape;94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25800" y="2420400"/>
            <a:ext cx="799664" cy="701100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6"/>
          <p:cNvSpPr txBox="1"/>
          <p:nvPr/>
        </p:nvSpPr>
        <p:spPr>
          <a:xfrm>
            <a:off x="6947488" y="3246850"/>
            <a:ext cx="1956300" cy="70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2 types d’énergie ont la même réponse</a:t>
            </a:r>
            <a:endParaRPr/>
          </a:p>
        </p:txBody>
      </p:sp>
      <p:sp>
        <p:nvSpPr>
          <p:cNvPr id="96" name="Google Shape;96;p16"/>
          <p:cNvSpPr/>
          <p:nvPr/>
        </p:nvSpPr>
        <p:spPr>
          <a:xfrm>
            <a:off x="7005238" y="2329925"/>
            <a:ext cx="1840800" cy="15357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97" name="Google Shape;97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72613" y="162800"/>
            <a:ext cx="2770376" cy="1057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073325" y="162812"/>
            <a:ext cx="1799304" cy="949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000">
        <p14:gallery dir="l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7"/>
          <p:cNvSpPr txBox="1"/>
          <p:nvPr/>
        </p:nvSpPr>
        <p:spPr>
          <a:xfrm>
            <a:off x="6409425" y="1185850"/>
            <a:ext cx="2247000" cy="2712300"/>
          </a:xfrm>
          <a:prstGeom prst="rect">
            <a:avLst/>
          </a:prstGeom>
          <a:noFill/>
          <a:ln cap="flat" cmpd="sng" w="19050">
            <a:solidFill>
              <a:srgbClr val="0000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u="sng">
                <a:latin typeface="Tahoma"/>
                <a:ea typeface="Tahoma"/>
                <a:cs typeface="Tahoma"/>
                <a:sym typeface="Tahoma"/>
              </a:rPr>
              <a:t>Attention : </a:t>
            </a:r>
            <a:endParaRPr u="sng"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 u="sng"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latin typeface="Tahoma"/>
                <a:ea typeface="Tahoma"/>
                <a:cs typeface="Tahoma"/>
                <a:sym typeface="Tahoma"/>
              </a:rPr>
              <a:t>Le chauffage au </a:t>
            </a:r>
            <a:r>
              <a:rPr b="1" lang="fr" sz="1200">
                <a:latin typeface="Tahoma"/>
                <a:ea typeface="Tahoma"/>
                <a:cs typeface="Tahoma"/>
                <a:sym typeface="Tahoma"/>
              </a:rPr>
              <a:t>bois</a:t>
            </a:r>
            <a:r>
              <a:rPr lang="fr" sz="1200">
                <a:latin typeface="Tahoma"/>
                <a:ea typeface="Tahoma"/>
                <a:cs typeface="Tahoma"/>
                <a:sym typeface="Tahoma"/>
              </a:rPr>
              <a:t> peut être source de pollution, particulièrement en </a:t>
            </a:r>
            <a:r>
              <a:rPr b="1" lang="fr" sz="1200">
                <a:latin typeface="Tahoma"/>
                <a:ea typeface="Tahoma"/>
                <a:cs typeface="Tahoma"/>
                <a:sym typeface="Tahoma"/>
              </a:rPr>
              <a:t>particules fines</a:t>
            </a:r>
            <a:r>
              <a:rPr lang="fr" sz="1200">
                <a:latin typeface="Tahoma"/>
                <a:ea typeface="Tahoma"/>
                <a:cs typeface="Tahoma"/>
                <a:sym typeface="Tahoma"/>
              </a:rPr>
              <a:t> et </a:t>
            </a:r>
            <a:r>
              <a:rPr b="1" lang="fr" sz="1200">
                <a:latin typeface="Tahoma"/>
                <a:ea typeface="Tahoma"/>
                <a:cs typeface="Tahoma"/>
                <a:sym typeface="Tahoma"/>
              </a:rPr>
              <a:t>monoxyde de carbone</a:t>
            </a:r>
            <a:r>
              <a:rPr lang="fr" sz="1200">
                <a:latin typeface="Tahoma"/>
                <a:ea typeface="Tahoma"/>
                <a:cs typeface="Tahoma"/>
                <a:sym typeface="Tahoma"/>
              </a:rPr>
              <a:t>.</a:t>
            </a:r>
            <a:endParaRPr sz="1200"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latin typeface="Tahoma"/>
                <a:ea typeface="Tahoma"/>
                <a:cs typeface="Tahoma"/>
                <a:sym typeface="Tahoma"/>
              </a:rPr>
              <a:t>Ces sources de pollutions viennent principalement des cheminées ouvertes, appareils de plus de 15 ans et utilisant du bois humide.</a:t>
            </a:r>
            <a:endParaRPr sz="120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04" name="Google Shape;104;p17"/>
          <p:cNvSpPr txBox="1"/>
          <p:nvPr/>
        </p:nvSpPr>
        <p:spPr>
          <a:xfrm>
            <a:off x="857700" y="2214125"/>
            <a:ext cx="1168500" cy="354600"/>
          </a:xfrm>
          <a:prstGeom prst="rect">
            <a:avLst/>
          </a:prstGeom>
          <a:noFill/>
          <a:ln cap="flat" cmpd="sng" w="9525">
            <a:solidFill>
              <a:srgbClr val="CCCC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latin typeface="Tahoma"/>
                <a:ea typeface="Tahoma"/>
                <a:cs typeface="Tahoma"/>
                <a:sym typeface="Tahoma"/>
              </a:rPr>
              <a:t>Electricité</a:t>
            </a:r>
            <a:endParaRPr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05" name="Google Shape;105;p17"/>
          <p:cNvSpPr txBox="1"/>
          <p:nvPr/>
        </p:nvSpPr>
        <p:spPr>
          <a:xfrm>
            <a:off x="857850" y="3673050"/>
            <a:ext cx="1168500" cy="354600"/>
          </a:xfrm>
          <a:prstGeom prst="rect">
            <a:avLst/>
          </a:prstGeom>
          <a:noFill/>
          <a:ln cap="flat" cmpd="sng" w="9525">
            <a:solidFill>
              <a:srgbClr val="CCCC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latin typeface="Tahoma"/>
                <a:ea typeface="Tahoma"/>
                <a:cs typeface="Tahoma"/>
                <a:sym typeface="Tahoma"/>
              </a:rPr>
              <a:t>Propane</a:t>
            </a:r>
            <a:endParaRPr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06" name="Google Shape;106;p17"/>
          <p:cNvSpPr txBox="1"/>
          <p:nvPr/>
        </p:nvSpPr>
        <p:spPr>
          <a:xfrm>
            <a:off x="857850" y="1172988"/>
            <a:ext cx="1168500" cy="354600"/>
          </a:xfrm>
          <a:prstGeom prst="rect">
            <a:avLst/>
          </a:prstGeom>
          <a:noFill/>
          <a:ln cap="flat" cmpd="sng" w="9525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latin typeface="Tahoma"/>
                <a:ea typeface="Tahoma"/>
                <a:cs typeface="Tahoma"/>
                <a:sym typeface="Tahoma"/>
              </a:rPr>
              <a:t>Gaz naturel</a:t>
            </a:r>
            <a:endParaRPr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07" name="Google Shape;107;p17"/>
          <p:cNvSpPr txBox="1"/>
          <p:nvPr/>
        </p:nvSpPr>
        <p:spPr>
          <a:xfrm>
            <a:off x="857550" y="2708600"/>
            <a:ext cx="1168500" cy="354600"/>
          </a:xfrm>
          <a:prstGeom prst="rect">
            <a:avLst/>
          </a:prstGeom>
          <a:noFill/>
          <a:ln cap="flat" cmpd="sng" w="9525">
            <a:solidFill>
              <a:srgbClr val="CCCC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latin typeface="Tahoma"/>
                <a:ea typeface="Tahoma"/>
                <a:cs typeface="Tahoma"/>
                <a:sym typeface="Tahoma"/>
              </a:rPr>
              <a:t>Fioul</a:t>
            </a:r>
            <a:endParaRPr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08" name="Google Shape;108;p17"/>
          <p:cNvSpPr txBox="1"/>
          <p:nvPr/>
        </p:nvSpPr>
        <p:spPr>
          <a:xfrm>
            <a:off x="852600" y="3169975"/>
            <a:ext cx="1168500" cy="396300"/>
          </a:xfrm>
          <a:prstGeom prst="rect">
            <a:avLst/>
          </a:prstGeom>
          <a:noFill/>
          <a:ln cap="flat" cmpd="sng" w="9525">
            <a:solidFill>
              <a:srgbClr val="CCCC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latin typeface="Tahoma"/>
                <a:ea typeface="Tahoma"/>
                <a:cs typeface="Tahoma"/>
                <a:sym typeface="Tahoma"/>
              </a:rPr>
              <a:t>Bois</a:t>
            </a:r>
            <a:endParaRPr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09" name="Google Shape;109;p17"/>
          <p:cNvSpPr txBox="1"/>
          <p:nvPr/>
        </p:nvSpPr>
        <p:spPr>
          <a:xfrm>
            <a:off x="857700" y="1693650"/>
            <a:ext cx="1168500" cy="396300"/>
          </a:xfrm>
          <a:prstGeom prst="rect">
            <a:avLst/>
          </a:prstGeom>
          <a:noFill/>
          <a:ln cap="flat" cmpd="sng" w="9525">
            <a:solidFill>
              <a:srgbClr val="CCCC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latin typeface="Tahoma"/>
                <a:ea typeface="Tahoma"/>
                <a:cs typeface="Tahoma"/>
                <a:sym typeface="Tahoma"/>
              </a:rPr>
              <a:t>Solaire</a:t>
            </a:r>
            <a:endParaRPr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10" name="Google Shape;110;p17"/>
          <p:cNvSpPr txBox="1"/>
          <p:nvPr/>
        </p:nvSpPr>
        <p:spPr>
          <a:xfrm>
            <a:off x="4490300" y="1304800"/>
            <a:ext cx="1095600" cy="354600"/>
          </a:xfrm>
          <a:prstGeom prst="rect">
            <a:avLst/>
          </a:prstGeom>
          <a:noFill/>
          <a:ln cap="flat" cmpd="sng" w="9525">
            <a:solidFill>
              <a:srgbClr val="CCCC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0 g/kWh</a:t>
            </a:r>
            <a:endParaRPr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11" name="Google Shape;111;p17"/>
          <p:cNvSpPr txBox="1"/>
          <p:nvPr/>
        </p:nvSpPr>
        <p:spPr>
          <a:xfrm>
            <a:off x="4490450" y="1812975"/>
            <a:ext cx="1095600" cy="354600"/>
          </a:xfrm>
          <a:prstGeom prst="rect">
            <a:avLst/>
          </a:prstGeom>
          <a:noFill/>
          <a:ln cap="flat" cmpd="sng" w="9525">
            <a:solidFill>
              <a:srgbClr val="CCCC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180 g/kWh</a:t>
            </a:r>
            <a:endParaRPr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12" name="Google Shape;112;p17"/>
          <p:cNvSpPr txBox="1"/>
          <p:nvPr/>
        </p:nvSpPr>
        <p:spPr>
          <a:xfrm>
            <a:off x="4490450" y="2364700"/>
            <a:ext cx="1095600" cy="354600"/>
          </a:xfrm>
          <a:prstGeom prst="rect">
            <a:avLst/>
          </a:prstGeom>
          <a:noFill/>
          <a:ln cap="flat" cmpd="sng" w="9525">
            <a:solidFill>
              <a:srgbClr val="CCCC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229 g/kWh</a:t>
            </a:r>
            <a:endParaRPr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13" name="Google Shape;113;p17"/>
          <p:cNvSpPr txBox="1"/>
          <p:nvPr/>
        </p:nvSpPr>
        <p:spPr>
          <a:xfrm>
            <a:off x="4512500" y="3442375"/>
            <a:ext cx="1095600" cy="396300"/>
          </a:xfrm>
          <a:prstGeom prst="rect">
            <a:avLst/>
          </a:prstGeom>
          <a:noFill/>
          <a:ln cap="flat" cmpd="sng" w="9525">
            <a:solidFill>
              <a:srgbClr val="CCCC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300 g/kWh</a:t>
            </a:r>
            <a:endParaRPr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14" name="Google Shape;114;p17"/>
          <p:cNvSpPr txBox="1"/>
          <p:nvPr/>
        </p:nvSpPr>
        <p:spPr>
          <a:xfrm>
            <a:off x="4512500" y="2885575"/>
            <a:ext cx="1095600" cy="354600"/>
          </a:xfrm>
          <a:prstGeom prst="rect">
            <a:avLst/>
          </a:prstGeom>
          <a:noFill/>
          <a:ln cap="flat" cmpd="sng" w="9525">
            <a:solidFill>
              <a:srgbClr val="CCCC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257 g/kWh</a:t>
            </a:r>
            <a:endParaRPr>
              <a:latin typeface="Tahoma"/>
              <a:ea typeface="Tahoma"/>
              <a:cs typeface="Tahoma"/>
              <a:sym typeface="Tahoma"/>
            </a:endParaRPr>
          </a:p>
        </p:txBody>
      </p:sp>
      <p:cxnSp>
        <p:nvCxnSpPr>
          <p:cNvPr id="115" name="Google Shape;115;p17"/>
          <p:cNvCxnSpPr>
            <a:stCxn id="109" idx="3"/>
            <a:endCxn id="110" idx="1"/>
          </p:cNvCxnSpPr>
          <p:nvPr/>
        </p:nvCxnSpPr>
        <p:spPr>
          <a:xfrm flipH="1" rot="10800000">
            <a:off x="2026200" y="1482000"/>
            <a:ext cx="2464200" cy="409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16" name="Google Shape;116;p17"/>
          <p:cNvCxnSpPr>
            <a:stCxn id="108" idx="3"/>
            <a:endCxn id="110" idx="1"/>
          </p:cNvCxnSpPr>
          <p:nvPr/>
        </p:nvCxnSpPr>
        <p:spPr>
          <a:xfrm flipH="1" rot="10800000">
            <a:off x="2021100" y="1482025"/>
            <a:ext cx="2469300" cy="1886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17" name="Google Shape;117;p17"/>
          <p:cNvCxnSpPr>
            <a:stCxn id="104" idx="3"/>
            <a:endCxn id="111" idx="1"/>
          </p:cNvCxnSpPr>
          <p:nvPr/>
        </p:nvCxnSpPr>
        <p:spPr>
          <a:xfrm flipH="1" rot="10800000">
            <a:off x="2026200" y="1990325"/>
            <a:ext cx="2464200" cy="401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18" name="Google Shape;118;p17"/>
          <p:cNvCxnSpPr>
            <a:endCxn id="113" idx="1"/>
          </p:cNvCxnSpPr>
          <p:nvPr/>
        </p:nvCxnSpPr>
        <p:spPr>
          <a:xfrm>
            <a:off x="2270300" y="2827525"/>
            <a:ext cx="2242200" cy="813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19" name="Google Shape;119;p17"/>
          <p:cNvCxnSpPr>
            <a:stCxn id="105" idx="3"/>
            <a:endCxn id="114" idx="1"/>
          </p:cNvCxnSpPr>
          <p:nvPr/>
        </p:nvCxnSpPr>
        <p:spPr>
          <a:xfrm flipH="1" rot="10800000">
            <a:off x="2026350" y="3062850"/>
            <a:ext cx="2486100" cy="787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20" name="Google Shape;120;p17"/>
          <p:cNvCxnSpPr>
            <a:stCxn id="106" idx="3"/>
            <a:endCxn id="112" idx="1"/>
          </p:cNvCxnSpPr>
          <p:nvPr/>
        </p:nvCxnSpPr>
        <p:spPr>
          <a:xfrm>
            <a:off x="2026350" y="1350288"/>
            <a:ext cx="2464200" cy="1191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21" name="Google Shape;121;p17"/>
          <p:cNvSpPr txBox="1"/>
          <p:nvPr/>
        </p:nvSpPr>
        <p:spPr>
          <a:xfrm>
            <a:off x="1667925" y="275050"/>
            <a:ext cx="3002100" cy="64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fr" sz="3600" u="sng">
                <a:solidFill>
                  <a:srgbClr val="38761D"/>
                </a:solidFill>
                <a:latin typeface="Tahoma"/>
                <a:ea typeface="Tahoma"/>
                <a:cs typeface="Tahoma"/>
                <a:sym typeface="Tahoma"/>
              </a:rPr>
              <a:t>Réponse:</a:t>
            </a:r>
            <a:endParaRPr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22" name="Google Shape;122;p17"/>
          <p:cNvSpPr txBox="1"/>
          <p:nvPr/>
        </p:nvSpPr>
        <p:spPr>
          <a:xfrm>
            <a:off x="439800" y="4283000"/>
            <a:ext cx="2839500" cy="36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000">
                <a:latin typeface="Tahoma"/>
                <a:ea typeface="Tahoma"/>
                <a:cs typeface="Tahoma"/>
                <a:sym typeface="Tahoma"/>
              </a:rPr>
              <a:t>Source : ADEME - AJENA</a:t>
            </a:r>
            <a:endParaRPr sz="1000"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  <mc:AlternateContent>
    <mc:Choice Requires="p14">
      <p:transition spd="slow" p14:dur="1000">
        <p:push dir="r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8"/>
          <p:cNvSpPr txBox="1"/>
          <p:nvPr/>
        </p:nvSpPr>
        <p:spPr>
          <a:xfrm>
            <a:off x="58650" y="1383475"/>
            <a:ext cx="6009300" cy="70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latin typeface="Tahoma"/>
                <a:ea typeface="Tahoma"/>
                <a:cs typeface="Tahoma"/>
                <a:sym typeface="Tahoma"/>
              </a:rPr>
              <a:t>QUESTION 3 :</a:t>
            </a:r>
            <a:endParaRPr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latin typeface="Tahoma"/>
                <a:ea typeface="Tahoma"/>
                <a:cs typeface="Tahoma"/>
                <a:sym typeface="Tahoma"/>
              </a:rPr>
              <a:t>Si j’augmente la température d’1°C</a:t>
            </a:r>
            <a:r>
              <a:rPr lang="fr">
                <a:latin typeface="Tahoma"/>
                <a:ea typeface="Tahoma"/>
                <a:cs typeface="Tahoma"/>
                <a:sym typeface="Tahoma"/>
              </a:rPr>
              <a:t>, quelle est la conséquence sur ma facture d’énergie ?</a:t>
            </a:r>
            <a:endParaRPr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28" name="Google Shape;128;p18"/>
          <p:cNvSpPr txBox="1"/>
          <p:nvPr/>
        </p:nvSpPr>
        <p:spPr>
          <a:xfrm>
            <a:off x="2247750" y="2719550"/>
            <a:ext cx="1631100" cy="132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Tahoma"/>
              <a:buChar char="❏"/>
            </a:pPr>
            <a:r>
              <a:rPr lang="fr" sz="1800">
                <a:latin typeface="Tahoma"/>
                <a:ea typeface="Tahoma"/>
                <a:cs typeface="Tahoma"/>
                <a:sym typeface="Tahoma"/>
              </a:rPr>
              <a:t>+ 1 %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ahoma"/>
              <a:buChar char="❏"/>
            </a:pPr>
            <a:r>
              <a:rPr lang="fr" sz="1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+ 3 %</a:t>
            </a:r>
            <a:endParaRPr sz="18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ahoma"/>
              <a:buChar char="❏"/>
            </a:pPr>
            <a:r>
              <a:rPr lang="fr" sz="1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+ 7 %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129" name="Google Shape;129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57200" y="1605975"/>
            <a:ext cx="2819400" cy="264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72613" y="162800"/>
            <a:ext cx="2770376" cy="1057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073325" y="162812"/>
            <a:ext cx="1799304" cy="949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000">
        <p14:gallery dir="l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9"/>
          <p:cNvSpPr txBox="1"/>
          <p:nvPr/>
        </p:nvSpPr>
        <p:spPr>
          <a:xfrm>
            <a:off x="841275" y="2342300"/>
            <a:ext cx="5506800" cy="146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fr" sz="1800">
                <a:latin typeface="Tahoma"/>
                <a:ea typeface="Tahoma"/>
                <a:cs typeface="Tahoma"/>
                <a:sym typeface="Tahoma"/>
              </a:rPr>
              <a:t>Températures recommandées :</a:t>
            </a:r>
            <a:endParaRPr b="1" sz="1800"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800">
                <a:latin typeface="Tahoma"/>
                <a:ea typeface="Tahoma"/>
                <a:cs typeface="Tahoma"/>
                <a:sym typeface="Tahoma"/>
              </a:rPr>
              <a:t>19°C dans les pièces à vivre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800">
                <a:latin typeface="Tahoma"/>
                <a:ea typeface="Tahoma"/>
                <a:cs typeface="Tahoma"/>
                <a:sym typeface="Tahoma"/>
              </a:rPr>
              <a:t>16°C dans les chambres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800">
                <a:latin typeface="Tahoma"/>
                <a:ea typeface="Tahoma"/>
                <a:cs typeface="Tahoma"/>
                <a:sym typeface="Tahoma"/>
              </a:rPr>
              <a:t>16°C la nuit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800">
                <a:latin typeface="Tahoma"/>
                <a:ea typeface="Tahoma"/>
                <a:cs typeface="Tahoma"/>
                <a:sym typeface="Tahoma"/>
              </a:rPr>
              <a:t>16°C si absence pendant une journée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800">
                <a:latin typeface="Tahoma"/>
                <a:ea typeface="Tahoma"/>
                <a:cs typeface="Tahoma"/>
                <a:sym typeface="Tahoma"/>
              </a:rPr>
              <a:t>12°C si absence pendant plusieurs jours</a:t>
            </a:r>
            <a:endParaRPr sz="1800"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37" name="Google Shape;137;p19"/>
          <p:cNvSpPr txBox="1"/>
          <p:nvPr/>
        </p:nvSpPr>
        <p:spPr>
          <a:xfrm>
            <a:off x="219850" y="353725"/>
            <a:ext cx="4273500" cy="125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fr" sz="3600" u="sng">
                <a:solidFill>
                  <a:srgbClr val="38761D"/>
                </a:solidFill>
                <a:latin typeface="Tahoma"/>
                <a:ea typeface="Tahoma"/>
                <a:cs typeface="Tahoma"/>
                <a:sym typeface="Tahoma"/>
              </a:rPr>
              <a:t>Réponse:</a:t>
            </a:r>
            <a:endParaRPr b="1" sz="3600" u="sng">
              <a:solidFill>
                <a:srgbClr val="38761D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6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36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b="1" lang="fr" sz="36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3 : + 7% </a:t>
            </a:r>
            <a:endParaRPr sz="360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38" name="Google Shape;138;p19"/>
          <p:cNvSpPr txBox="1"/>
          <p:nvPr/>
        </p:nvSpPr>
        <p:spPr>
          <a:xfrm>
            <a:off x="439800" y="4283000"/>
            <a:ext cx="1137600" cy="36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000">
                <a:latin typeface="Tahoma"/>
                <a:ea typeface="Tahoma"/>
                <a:cs typeface="Tahoma"/>
                <a:sym typeface="Tahoma"/>
              </a:rPr>
              <a:t>Source : ADEME</a:t>
            </a:r>
            <a:endParaRPr sz="100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39" name="Google Shape;139;p19"/>
          <p:cNvSpPr txBox="1"/>
          <p:nvPr/>
        </p:nvSpPr>
        <p:spPr>
          <a:xfrm>
            <a:off x="5692400" y="1444200"/>
            <a:ext cx="2247000" cy="2087100"/>
          </a:xfrm>
          <a:prstGeom prst="rect">
            <a:avLst/>
          </a:prstGeom>
          <a:noFill/>
          <a:ln cap="flat" cmpd="sng" w="19050">
            <a:solidFill>
              <a:srgbClr val="0000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 u="sng">
                <a:latin typeface="Tahoma"/>
                <a:ea typeface="Tahoma"/>
                <a:cs typeface="Tahoma"/>
                <a:sym typeface="Tahoma"/>
              </a:rPr>
              <a:t>Les conseils</a:t>
            </a:r>
            <a:endParaRPr sz="1200" u="sng"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latin typeface="Tahoma"/>
                <a:ea typeface="Tahoma"/>
                <a:cs typeface="Tahoma"/>
                <a:sym typeface="Tahoma"/>
              </a:rPr>
              <a:t>Equipez vos radiateurs de robinet thermostatique</a:t>
            </a:r>
            <a:endParaRPr sz="1200"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latin typeface="Tahoma"/>
                <a:ea typeface="Tahoma"/>
                <a:cs typeface="Tahoma"/>
                <a:sym typeface="Tahoma"/>
              </a:rPr>
              <a:t>Pour les absences, équipez votre chauffage d’un programmateur</a:t>
            </a:r>
            <a:endParaRPr sz="1200"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140" name="Google Shape;140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34300" y="1309433"/>
            <a:ext cx="1030000" cy="957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980500" y="2496100"/>
            <a:ext cx="1137600" cy="1137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000">
        <p:push dir="r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0"/>
          <p:cNvSpPr txBox="1"/>
          <p:nvPr/>
        </p:nvSpPr>
        <p:spPr>
          <a:xfrm>
            <a:off x="58650" y="1383475"/>
            <a:ext cx="6009300" cy="70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latin typeface="Tahoma"/>
                <a:ea typeface="Tahoma"/>
                <a:cs typeface="Tahoma"/>
                <a:sym typeface="Tahoma"/>
              </a:rPr>
              <a:t>QUESTION 4 :</a:t>
            </a:r>
            <a:endParaRPr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latin typeface="Tahoma"/>
                <a:ea typeface="Tahoma"/>
                <a:cs typeface="Tahoma"/>
                <a:sym typeface="Tahoma"/>
              </a:rPr>
              <a:t>Placez les pertes de chaleur dans les bonnes cases :</a:t>
            </a:r>
            <a:endParaRPr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147" name="Google Shape;147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78625" y="2480759"/>
            <a:ext cx="2770374" cy="2277991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20"/>
          <p:cNvSpPr txBox="1"/>
          <p:nvPr/>
        </p:nvSpPr>
        <p:spPr>
          <a:xfrm>
            <a:off x="3556825" y="3697625"/>
            <a:ext cx="584100" cy="35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" name="Google Shape;149;p20"/>
          <p:cNvSpPr txBox="1"/>
          <p:nvPr/>
        </p:nvSpPr>
        <p:spPr>
          <a:xfrm>
            <a:off x="2900400" y="4616100"/>
            <a:ext cx="1585800" cy="35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aphicFrame>
        <p:nvGraphicFramePr>
          <p:cNvPr id="150" name="Google Shape;150;p20"/>
          <p:cNvGraphicFramePr/>
          <p:nvPr/>
        </p:nvGraphicFramePr>
        <p:xfrm>
          <a:off x="3918113" y="21774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{C70F0881-428E-4114-BFA0-A121526D946E}</a:tableStyleId>
              </a:tblPr>
              <a:tblGrid>
                <a:gridCol w="1307800"/>
              </a:tblGrid>
              <a:tr h="3810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>
                          <a:latin typeface="Tahoma"/>
                          <a:ea typeface="Tahoma"/>
                          <a:cs typeface="Tahoma"/>
                          <a:sym typeface="Tahoma"/>
                        </a:rPr>
                        <a:t>Toit</a:t>
                      </a:r>
                      <a:endParaRPr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91425" marB="91425" marR="91425" marL="91425"/>
                </a:tc>
              </a:tr>
              <a:tr h="3962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graphicFrame>
        <p:nvGraphicFramePr>
          <p:cNvPr id="151" name="Google Shape;151;p20"/>
          <p:cNvGraphicFramePr/>
          <p:nvPr/>
        </p:nvGraphicFramePr>
        <p:xfrm>
          <a:off x="5490538" y="15569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{C70F0881-428E-4114-BFA0-A121526D946E}</a:tableStyleId>
              </a:tblPr>
              <a:tblGrid>
                <a:gridCol w="2137200"/>
              </a:tblGrid>
              <a:tr h="3810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fr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Ventilation et fuites d’air</a:t>
                      </a:r>
                      <a:endParaRPr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91425" marB="91425" marR="91425" marL="91425"/>
                </a:tc>
              </a:tr>
              <a:tr h="3962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graphicFrame>
        <p:nvGraphicFramePr>
          <p:cNvPr id="152" name="Google Shape;152;p20"/>
          <p:cNvGraphicFramePr/>
          <p:nvPr/>
        </p:nvGraphicFramePr>
        <p:xfrm>
          <a:off x="2967488" y="43006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{C70F0881-428E-4114-BFA0-A121526D946E}</a:tableStyleId>
              </a:tblPr>
              <a:tblGrid>
                <a:gridCol w="1621225"/>
              </a:tblGrid>
              <a:tr h="3810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Ponts thermiques</a:t>
                      </a:r>
                      <a:endParaRPr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91425" marB="91425" marR="91425" marL="91425"/>
                </a:tc>
              </a:tr>
              <a:tr h="3962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graphicFrame>
        <p:nvGraphicFramePr>
          <p:cNvPr id="153" name="Google Shape;153;p20"/>
          <p:cNvGraphicFramePr/>
          <p:nvPr/>
        </p:nvGraphicFramePr>
        <p:xfrm>
          <a:off x="7048988" y="43006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{C70F0881-428E-4114-BFA0-A121526D946E}</a:tableStyleId>
              </a:tblPr>
              <a:tblGrid>
                <a:gridCol w="1307800"/>
              </a:tblGrid>
              <a:tr h="3810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fr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Plancher bas</a:t>
                      </a:r>
                      <a:endParaRPr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91425" marB="91425" marR="91425" marL="91425"/>
                </a:tc>
              </a:tr>
              <a:tr h="3962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graphicFrame>
        <p:nvGraphicFramePr>
          <p:cNvPr id="154" name="Google Shape;154;p20"/>
          <p:cNvGraphicFramePr/>
          <p:nvPr/>
        </p:nvGraphicFramePr>
        <p:xfrm>
          <a:off x="2900388" y="334206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{C70F0881-428E-4114-BFA0-A121526D946E}</a:tableStyleId>
              </a:tblPr>
              <a:tblGrid>
                <a:gridCol w="1134900"/>
              </a:tblGrid>
              <a:tr h="3810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Murs</a:t>
                      </a:r>
                      <a:endParaRPr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91425" marB="91425" marR="91425" marL="91425"/>
                </a:tc>
              </a:tr>
              <a:tr h="3962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graphicFrame>
        <p:nvGraphicFramePr>
          <p:cNvPr id="155" name="Google Shape;155;p20"/>
          <p:cNvGraphicFramePr/>
          <p:nvPr/>
        </p:nvGraphicFramePr>
        <p:xfrm>
          <a:off x="7292313" y="30241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{C70F0881-428E-4114-BFA0-A121526D946E}</a:tableStyleId>
              </a:tblPr>
              <a:tblGrid>
                <a:gridCol w="1307800"/>
              </a:tblGrid>
              <a:tr h="3810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Fenêtres</a:t>
                      </a:r>
                      <a:endParaRPr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91425" marB="91425" marR="91425" marL="91425"/>
                </a:tc>
              </a:tr>
              <a:tr h="3962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sp>
        <p:nvSpPr>
          <p:cNvPr id="156" name="Google Shape;156;p20"/>
          <p:cNvSpPr txBox="1"/>
          <p:nvPr/>
        </p:nvSpPr>
        <p:spPr>
          <a:xfrm>
            <a:off x="101350" y="2199775"/>
            <a:ext cx="1134900" cy="354600"/>
          </a:xfrm>
          <a:prstGeom prst="rect">
            <a:avLst/>
          </a:prstGeom>
          <a:noFill/>
          <a:ln cap="flat" cmpd="sng" w="9525">
            <a:solidFill>
              <a:srgbClr val="CCCC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latin typeface="Tahoma"/>
                <a:ea typeface="Tahoma"/>
                <a:cs typeface="Tahoma"/>
                <a:sym typeface="Tahoma"/>
              </a:rPr>
              <a:t>5 à 10%</a:t>
            </a:r>
            <a:endParaRPr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57" name="Google Shape;157;p20"/>
          <p:cNvSpPr txBox="1"/>
          <p:nvPr/>
        </p:nvSpPr>
        <p:spPr>
          <a:xfrm>
            <a:off x="101350" y="2669575"/>
            <a:ext cx="1134900" cy="354600"/>
          </a:xfrm>
          <a:prstGeom prst="rect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latin typeface="Tahoma"/>
                <a:ea typeface="Tahoma"/>
                <a:cs typeface="Tahoma"/>
                <a:sym typeface="Tahoma"/>
              </a:rPr>
              <a:t>7 à 10%</a:t>
            </a:r>
            <a:endParaRPr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58" name="Google Shape;158;p20"/>
          <p:cNvSpPr txBox="1"/>
          <p:nvPr/>
        </p:nvSpPr>
        <p:spPr>
          <a:xfrm>
            <a:off x="101375" y="3092625"/>
            <a:ext cx="1134900" cy="354600"/>
          </a:xfrm>
          <a:prstGeom prst="rect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latin typeface="Tahoma"/>
                <a:ea typeface="Tahoma"/>
                <a:cs typeface="Tahoma"/>
                <a:sym typeface="Tahoma"/>
              </a:rPr>
              <a:t>10 à 15%</a:t>
            </a:r>
            <a:endParaRPr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59" name="Google Shape;159;p20"/>
          <p:cNvSpPr txBox="1"/>
          <p:nvPr/>
        </p:nvSpPr>
        <p:spPr>
          <a:xfrm>
            <a:off x="101375" y="3518650"/>
            <a:ext cx="1134900" cy="354600"/>
          </a:xfrm>
          <a:prstGeom prst="rect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latin typeface="Tahoma"/>
                <a:ea typeface="Tahoma"/>
                <a:cs typeface="Tahoma"/>
                <a:sym typeface="Tahoma"/>
              </a:rPr>
              <a:t>20 à 25%</a:t>
            </a:r>
            <a:endParaRPr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60" name="Google Shape;160;p20"/>
          <p:cNvSpPr txBox="1"/>
          <p:nvPr/>
        </p:nvSpPr>
        <p:spPr>
          <a:xfrm>
            <a:off x="101375" y="3946025"/>
            <a:ext cx="1134900" cy="354600"/>
          </a:xfrm>
          <a:prstGeom prst="rect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latin typeface="Tahoma"/>
                <a:ea typeface="Tahoma"/>
                <a:cs typeface="Tahoma"/>
                <a:sym typeface="Tahoma"/>
              </a:rPr>
              <a:t>20 à 25%</a:t>
            </a:r>
            <a:endParaRPr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61" name="Google Shape;161;p20"/>
          <p:cNvSpPr txBox="1"/>
          <p:nvPr/>
        </p:nvSpPr>
        <p:spPr>
          <a:xfrm>
            <a:off x="101350" y="4414625"/>
            <a:ext cx="1134900" cy="354600"/>
          </a:xfrm>
          <a:prstGeom prst="rect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latin typeface="Tahoma"/>
                <a:ea typeface="Tahoma"/>
                <a:cs typeface="Tahoma"/>
                <a:sym typeface="Tahoma"/>
              </a:rPr>
              <a:t>25 à 30%</a:t>
            </a:r>
            <a:endParaRPr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162" name="Google Shape;162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72613" y="162800"/>
            <a:ext cx="2770376" cy="1057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073325" y="162812"/>
            <a:ext cx="1799304" cy="949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000">
        <p14:gallery dir="l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Google Shape;168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17738" y="1401000"/>
            <a:ext cx="4169174" cy="3134076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21"/>
          <p:cNvSpPr txBox="1"/>
          <p:nvPr/>
        </p:nvSpPr>
        <p:spPr>
          <a:xfrm>
            <a:off x="1424825" y="306625"/>
            <a:ext cx="3002100" cy="64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3600" u="sng">
                <a:solidFill>
                  <a:srgbClr val="38761D"/>
                </a:solidFill>
              </a:rPr>
              <a:t>Réponse:</a:t>
            </a:r>
            <a:endParaRPr/>
          </a:p>
        </p:txBody>
      </p:sp>
      <p:sp>
        <p:nvSpPr>
          <p:cNvPr id="170" name="Google Shape;170;p21"/>
          <p:cNvSpPr txBox="1"/>
          <p:nvPr/>
        </p:nvSpPr>
        <p:spPr>
          <a:xfrm>
            <a:off x="5507650" y="1563950"/>
            <a:ext cx="3327900" cy="2685600"/>
          </a:xfrm>
          <a:prstGeom prst="rect">
            <a:avLst/>
          </a:prstGeom>
          <a:noFill/>
          <a:ln cap="flat" cmpd="sng" w="19050">
            <a:solidFill>
              <a:srgbClr val="0000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latin typeface="Tahoma"/>
                <a:ea typeface="Tahoma"/>
                <a:cs typeface="Tahoma"/>
                <a:sym typeface="Tahoma"/>
              </a:rPr>
              <a:t>L’isolation de la toiture et des murs sont des travaux avec une réelle </a:t>
            </a:r>
            <a:r>
              <a:rPr lang="fr">
                <a:latin typeface="Tahoma"/>
                <a:ea typeface="Tahoma"/>
                <a:cs typeface="Tahoma"/>
                <a:sym typeface="Tahoma"/>
              </a:rPr>
              <a:t>efficacité</a:t>
            </a:r>
            <a:r>
              <a:rPr lang="fr">
                <a:latin typeface="Tahoma"/>
                <a:ea typeface="Tahoma"/>
                <a:cs typeface="Tahoma"/>
                <a:sym typeface="Tahoma"/>
              </a:rPr>
              <a:t>. </a:t>
            </a:r>
            <a:endParaRPr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latin typeface="Tahoma"/>
                <a:ea typeface="Tahoma"/>
                <a:cs typeface="Tahoma"/>
                <a:sym typeface="Tahoma"/>
              </a:rPr>
              <a:t>Ils sont à réaliser </a:t>
            </a:r>
            <a:r>
              <a:rPr b="1" lang="fr">
                <a:latin typeface="Tahoma"/>
                <a:ea typeface="Tahoma"/>
                <a:cs typeface="Tahoma"/>
                <a:sym typeface="Tahoma"/>
              </a:rPr>
              <a:t>en priorité</a:t>
            </a:r>
            <a:r>
              <a:rPr lang="fr">
                <a:latin typeface="Tahoma"/>
                <a:ea typeface="Tahoma"/>
                <a:cs typeface="Tahoma"/>
                <a:sym typeface="Tahoma"/>
              </a:rPr>
              <a:t> !</a:t>
            </a:r>
            <a:endParaRPr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u="sng">
                <a:latin typeface="Tahoma"/>
                <a:ea typeface="Tahoma"/>
                <a:cs typeface="Tahoma"/>
                <a:sym typeface="Tahoma"/>
              </a:rPr>
              <a:t>IMPORTANT :</a:t>
            </a:r>
            <a:endParaRPr u="sng"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latin typeface="Tahoma"/>
                <a:ea typeface="Tahoma"/>
                <a:cs typeface="Tahoma"/>
                <a:sym typeface="Tahoma"/>
              </a:rPr>
              <a:t>Les travaux d’isolation (toiture murs, fenêtres) doivent être accompagnés d’une ventilation pour éviter les problème d’humidité.</a:t>
            </a:r>
            <a:endParaRPr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71" name="Google Shape;171;p21"/>
          <p:cNvSpPr txBox="1"/>
          <p:nvPr/>
        </p:nvSpPr>
        <p:spPr>
          <a:xfrm>
            <a:off x="387225" y="4535075"/>
            <a:ext cx="1137600" cy="36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000">
                <a:latin typeface="Tahoma"/>
                <a:ea typeface="Tahoma"/>
                <a:cs typeface="Tahoma"/>
                <a:sym typeface="Tahoma"/>
              </a:rPr>
              <a:t>Source : ADEME</a:t>
            </a:r>
            <a:endParaRPr sz="1000"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  <mc:AlternateContent>
    <mc:Choice Requires="p14">
      <p:transition spd="slow" p14:dur="1000">
        <p:push dir="r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