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Default Extension="ppt" ContentType="application/vnd.ms-powerpoi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5" r:id="rId29"/>
    <p:sldId id="283" r:id="rId30"/>
    <p:sldId id="284" r:id="rId31"/>
    <p:sldId id="286" r:id="rId32"/>
    <p:sldId id="287" r:id="rId33"/>
    <p:sldId id="288"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B2B2B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8" autoAdjust="0"/>
    <p:restoredTop sz="94598" autoAdjust="0"/>
  </p:normalViewPr>
  <p:slideViewPr>
    <p:cSldViewPr>
      <p:cViewPr varScale="1">
        <p:scale>
          <a:sx n="103" d="100"/>
          <a:sy n="103" d="100"/>
        </p:scale>
        <p:origin x="-198"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27/04/2018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20000"/>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309A6D-C09C-4548-B29A-6CF363A7E532}" type="datetimeFigureOut">
              <a:rPr lang="fr-FR" smtClean="0"/>
              <a:pPr/>
              <a:t>27/04/2018</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Pr_sentation_Microsoft_Office_PowerPoint_97-20031.ppt"/><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 - Pulkovo - St Péterbourg.gif"/>
          <p:cNvPicPr>
            <a:picLocks noChangeAspect="1"/>
          </p:cNvPicPr>
          <p:nvPr/>
        </p:nvPicPr>
        <p:blipFill>
          <a:blip r:embed="rId3" cstate="print"/>
          <a:stretch>
            <a:fillRect/>
          </a:stretch>
        </p:blipFill>
        <p:spPr>
          <a:xfrm>
            <a:off x="3804261" y="1268760"/>
            <a:ext cx="5339739" cy="4104456"/>
          </a:xfrm>
          <a:prstGeom prst="rect">
            <a:avLst/>
          </a:prstGeom>
        </p:spPr>
      </p:pic>
      <p:sp>
        <p:nvSpPr>
          <p:cNvPr id="3" name="ZoneTexte 2"/>
          <p:cNvSpPr txBox="1"/>
          <p:nvPr/>
        </p:nvSpPr>
        <p:spPr>
          <a:xfrm>
            <a:off x="179512" y="260648"/>
            <a:ext cx="8712968" cy="1015663"/>
          </a:xfrm>
          <a:prstGeom prst="rect">
            <a:avLst/>
          </a:prstGeom>
          <a:noFill/>
        </p:spPr>
        <p:txBody>
          <a:bodyPr wrap="square" rtlCol="0">
            <a:spAutoFit/>
          </a:bodyPr>
          <a:lstStyle/>
          <a:p>
            <a:pPr algn="ctr"/>
            <a:r>
              <a:rPr lang="fr-FR" sz="6000" dirty="0" smtClean="0">
                <a:solidFill>
                  <a:srgbClr val="0000FF"/>
                </a:solidFill>
                <a:latin typeface="Curlz MT" pitchFamily="82" charset="0"/>
              </a:rPr>
              <a:t>Observatoires Astronomiques</a:t>
            </a:r>
            <a:endParaRPr lang="fr-FR" sz="6000" dirty="0">
              <a:solidFill>
                <a:srgbClr val="0000FF"/>
              </a:solidFill>
              <a:latin typeface="Curlz MT" pitchFamily="82" charset="0"/>
            </a:endParaRPr>
          </a:p>
        </p:txBody>
      </p:sp>
      <p:pic>
        <p:nvPicPr>
          <p:cNvPr id="4" name="Image 3" descr="08 - Nice (Copier).gif"/>
          <p:cNvPicPr>
            <a:picLocks noChangeAspect="1"/>
          </p:cNvPicPr>
          <p:nvPr/>
        </p:nvPicPr>
        <p:blipFill>
          <a:blip r:embed="rId4" cstate="print"/>
          <a:stretch>
            <a:fillRect/>
          </a:stretch>
        </p:blipFill>
        <p:spPr>
          <a:xfrm>
            <a:off x="0" y="3581400"/>
            <a:ext cx="4953000" cy="3276600"/>
          </a:xfrm>
          <a:prstGeom prst="rect">
            <a:avLst/>
          </a:prstGeom>
        </p:spPr>
      </p:pic>
      <p:sp>
        <p:nvSpPr>
          <p:cNvPr id="5" name="ZoneTexte 4"/>
          <p:cNvSpPr txBox="1"/>
          <p:nvPr/>
        </p:nvSpPr>
        <p:spPr>
          <a:xfrm>
            <a:off x="611560" y="1412776"/>
            <a:ext cx="2952328" cy="1938992"/>
          </a:xfrm>
          <a:prstGeom prst="rect">
            <a:avLst/>
          </a:prstGeom>
          <a:noFill/>
        </p:spPr>
        <p:txBody>
          <a:bodyPr wrap="square" rtlCol="0">
            <a:spAutoFit/>
          </a:bodyPr>
          <a:lstStyle/>
          <a:p>
            <a:pPr algn="ctr"/>
            <a:r>
              <a:rPr lang="fr-FR" sz="6000" dirty="0" smtClean="0">
                <a:solidFill>
                  <a:srgbClr val="0000FF"/>
                </a:solidFill>
                <a:latin typeface="Curlz MT" pitchFamily="82" charset="0"/>
              </a:rPr>
              <a:t>du</a:t>
            </a:r>
          </a:p>
          <a:p>
            <a:pPr algn="ctr"/>
            <a:r>
              <a:rPr lang="fr-FR" sz="6000" dirty="0" smtClean="0">
                <a:solidFill>
                  <a:srgbClr val="0000FF"/>
                </a:solidFill>
                <a:latin typeface="Curlz MT" pitchFamily="82" charset="0"/>
              </a:rPr>
              <a:t>Monde.</a:t>
            </a:r>
            <a:endParaRPr lang="fr-FR" sz="6000" dirty="0">
              <a:solidFill>
                <a:srgbClr val="0000FF"/>
              </a:solidFill>
              <a:latin typeface="Curlz MT" pitchFamily="82" charset="0"/>
            </a:endParaRPr>
          </a:p>
        </p:txBody>
      </p:sp>
      <p:pic>
        <p:nvPicPr>
          <p:cNvPr id="1026" name="Picture 2" descr="F:\Souris.png"/>
          <p:cNvPicPr>
            <a:picLocks noChangeAspect="1" noChangeArrowheads="1"/>
          </p:cNvPicPr>
          <p:nvPr/>
        </p:nvPicPr>
        <p:blipFill>
          <a:blip r:embed="rId5" cstate="print"/>
          <a:srcRect/>
          <a:stretch>
            <a:fillRect/>
          </a:stretch>
        </p:blipFill>
        <p:spPr bwMode="auto">
          <a:xfrm>
            <a:off x="7236296" y="5445224"/>
            <a:ext cx="1600200" cy="1054100"/>
          </a:xfrm>
          <a:prstGeom prst="rect">
            <a:avLst/>
          </a:prstGeom>
          <a:noFill/>
        </p:spPr>
      </p:pic>
    </p:spTree>
  </p:cSld>
  <p:clrMapOvr>
    <a:masterClrMapping/>
  </p:clrMapOvr>
  <p:transition spd="slow">
    <p:random/>
    <p:sndAc>
      <p:stSnd loop="1">
        <p:snd r:embed="rId2" name="Luar na Lubr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 - Royal_observatory_greenwich.jpg"/>
          <p:cNvPicPr>
            <a:picLocks noChangeAspect="1"/>
          </p:cNvPicPr>
          <p:nvPr/>
        </p:nvPicPr>
        <p:blipFill>
          <a:blip r:embed="rId2" cstate="print"/>
          <a:stretch>
            <a:fillRect/>
          </a:stretch>
        </p:blipFill>
        <p:spPr>
          <a:xfrm>
            <a:off x="5076056" y="188640"/>
            <a:ext cx="3938651" cy="5256584"/>
          </a:xfrm>
          <a:prstGeom prst="rect">
            <a:avLst/>
          </a:prstGeom>
        </p:spPr>
      </p:pic>
      <p:sp>
        <p:nvSpPr>
          <p:cNvPr id="4097" name="Rectangle 1"/>
          <p:cNvSpPr>
            <a:spLocks noChangeArrowheads="1"/>
          </p:cNvSpPr>
          <p:nvPr/>
        </p:nvSpPr>
        <p:spPr bwMode="auto">
          <a:xfrm>
            <a:off x="179512" y="260648"/>
            <a:ext cx="4680520"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Calibri" pitchFamily="34" charset="0"/>
                <a:cs typeface="Arial" pitchFamily="34" charset="0"/>
              </a:rPr>
              <a:t>L'</a:t>
            </a:r>
            <a:r>
              <a:rPr kumimoji="0" lang="fr-FR" sz="2000" b="1" i="0" u="none" strike="noStrike" cap="none" normalizeH="0" baseline="0" dirty="0" smtClean="0">
                <a:ln>
                  <a:noFill/>
                </a:ln>
                <a:effectLst/>
                <a:ea typeface="Calibri" pitchFamily="34" charset="0"/>
                <a:cs typeface="Arial" pitchFamily="34" charset="0"/>
              </a:rPr>
              <a:t>Observatoire astronomique royal de Greenwich</a:t>
            </a:r>
            <a:r>
              <a:rPr kumimoji="0" lang="fr-FR" sz="2000" b="0" i="0" u="none" strike="noStrike" cap="none" normalizeH="0" baseline="0" dirty="0" smtClean="0">
                <a:ln>
                  <a:noFill/>
                </a:ln>
                <a:effectLst/>
                <a:ea typeface="Calibri" pitchFamily="34" charset="0"/>
                <a:cs typeface="Arial" pitchFamily="34" charset="0"/>
              </a:rPr>
              <a:t> est situé dans le Greenwich Park, dans la banlieue est de Londres, en surplomb de la Tamise.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Calibri" pitchFamily="34" charset="0"/>
                <a:cs typeface="Arial" pitchFamily="34" charset="0"/>
              </a:rPr>
              <a:t>Il a été créé le </a:t>
            </a:r>
            <a:r>
              <a:rPr kumimoji="0" lang="fr-FR" sz="2000" b="0" i="0" u="none" strike="noStrike" cap="none" normalizeH="0" baseline="0" dirty="0" smtClean="0">
                <a:ln>
                  <a:noFill/>
                </a:ln>
                <a:effectLst/>
                <a:ea typeface="Calibri" pitchFamily="34" charset="0"/>
                <a:cs typeface="Times New Roman" pitchFamily="18" charset="0"/>
              </a:rPr>
              <a:t>22 juin 1675</a:t>
            </a:r>
            <a:r>
              <a:rPr kumimoji="0" lang="fr-FR" sz="2000" b="0" i="0" u="none" strike="noStrike" cap="none" normalizeH="0" baseline="0" dirty="0" smtClean="0">
                <a:ln>
                  <a:noFill/>
                </a:ln>
                <a:effectLst/>
                <a:ea typeface="Calibri" pitchFamily="34" charset="0"/>
                <a:cs typeface="Arial" pitchFamily="34" charset="0"/>
              </a:rPr>
              <a:t> sur ordre du </a:t>
            </a:r>
            <a:r>
              <a:rPr lang="fr-FR" sz="2000" dirty="0" smtClean="0">
                <a:ea typeface="Calibri" pitchFamily="34" charset="0"/>
                <a:cs typeface="Arial" pitchFamily="34" charset="0"/>
              </a:rPr>
              <a:t>R</a:t>
            </a:r>
            <a:r>
              <a:rPr kumimoji="0" lang="fr-FR" sz="2000" b="0" i="0" u="none" strike="noStrike" cap="none" normalizeH="0" baseline="0" dirty="0" smtClean="0">
                <a:ln>
                  <a:noFill/>
                </a:ln>
                <a:effectLst/>
                <a:ea typeface="Calibri" pitchFamily="34" charset="0"/>
                <a:cs typeface="Arial" pitchFamily="34" charset="0"/>
              </a:rPr>
              <a:t>oi Charles II d'Angleterre.  </a:t>
            </a:r>
            <a:endParaRPr kumimoji="0" lang="fr-FR" sz="2000" b="0" i="0" u="none" strike="noStrike" cap="none" normalizeH="0" baseline="0" dirty="0" smtClean="0">
              <a:ln>
                <a:noFill/>
              </a:ln>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Calibri" pitchFamily="34" charset="0"/>
                <a:cs typeface="Arial" pitchFamily="34" charset="0"/>
              </a:rPr>
              <a:t>Les astronomes britanniques se sont longtemps servi de l'Observatoire Royal pour fonder leurs mesures : quatre méridiens distincts ont été successivement tracés à l'intérieur du bâtiment. Le point de départ des longitudes, le méridien d'origine a été déterminé en 1851 et adopté lors d'une conférence internationale en octobre 1884 ; à l'origine il passait à travers l'observatoire. Longtemps il a été marqué par une bande en cuivre dans la cour, remplacée maintenant par une autre en acier inoxydable. </a:t>
            </a:r>
            <a:endParaRPr kumimoji="0" lang="fr-FR" sz="2000" b="0" i="0" u="none" strike="noStrike" cap="none" normalizeH="0" baseline="0" dirty="0" smtClean="0">
              <a:ln>
                <a:noFill/>
              </a:ln>
              <a:effectLst/>
              <a:cs typeface="Arial" pitchFamily="34" charset="0"/>
            </a:endParaRPr>
          </a:p>
        </p:txBody>
      </p:sp>
      <p:sp>
        <p:nvSpPr>
          <p:cNvPr id="4" name="Rectangle 3"/>
          <p:cNvSpPr/>
          <p:nvPr/>
        </p:nvSpPr>
        <p:spPr>
          <a:xfrm>
            <a:off x="4427984" y="5534561"/>
            <a:ext cx="4572000" cy="1323439"/>
          </a:xfrm>
          <a:prstGeom prst="rect">
            <a:avLst/>
          </a:prstGeom>
        </p:spPr>
        <p:txBody>
          <a:bodyPr>
            <a:spAutoFit/>
          </a:bodyPr>
          <a:lstStyle/>
          <a:p>
            <a:pPr algn="ctr"/>
            <a:r>
              <a:rPr lang="fr-FR" sz="2000" dirty="0" smtClean="0"/>
              <a:t>Finalement, depuis le 16 décembre 1999, il est marqué par un puissant laser vert qui, la nuit, brille vers le nord à travers Londres.</a:t>
            </a:r>
            <a:endParaRPr lang="fr-FR" sz="2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 - Observatori_Fabra_- (Copier).jpg"/>
          <p:cNvPicPr>
            <a:picLocks noChangeAspect="1"/>
          </p:cNvPicPr>
          <p:nvPr/>
        </p:nvPicPr>
        <p:blipFill>
          <a:blip r:embed="rId2" cstate="print"/>
          <a:stretch>
            <a:fillRect/>
          </a:stretch>
        </p:blipFill>
        <p:spPr>
          <a:xfrm>
            <a:off x="899592" y="1772816"/>
            <a:ext cx="7361541" cy="4898256"/>
          </a:xfrm>
          <a:prstGeom prst="rect">
            <a:avLst/>
          </a:prstGeom>
        </p:spPr>
      </p:pic>
      <p:sp>
        <p:nvSpPr>
          <p:cNvPr id="3073" name="Rectangle 1"/>
          <p:cNvSpPr>
            <a:spLocks noChangeArrowheads="1"/>
          </p:cNvSpPr>
          <p:nvPr/>
        </p:nvSpPr>
        <p:spPr bwMode="auto">
          <a:xfrm>
            <a:off x="251520" y="116632"/>
            <a:ext cx="860444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L'</a:t>
            </a:r>
            <a:r>
              <a:rPr kumimoji="0" lang="fr-FR" sz="2000" b="1" i="0" u="none" strike="noStrike" cap="none" normalizeH="0" dirty="0" smtClean="0">
                <a:ln>
                  <a:noFill/>
                </a:ln>
                <a:effectLst/>
                <a:ea typeface="Times New Roman" pitchFamily="18" charset="0"/>
                <a:cs typeface="Arial" pitchFamily="34" charset="0"/>
              </a:rPr>
              <a:t>observatoire astronomique </a:t>
            </a:r>
            <a:r>
              <a:rPr kumimoji="0" lang="fr-FR" sz="2000" b="1" i="0" u="none" strike="noStrike" cap="none" normalizeH="0" dirty="0" err="1" smtClean="0">
                <a:ln>
                  <a:noFill/>
                </a:ln>
                <a:effectLst/>
                <a:ea typeface="Times New Roman" pitchFamily="18" charset="0"/>
                <a:cs typeface="Arial" pitchFamily="34" charset="0"/>
              </a:rPr>
              <a:t>Fabra</a:t>
            </a:r>
            <a:r>
              <a:rPr kumimoji="0" lang="fr-FR" sz="2000" b="0" i="0" u="none" strike="noStrike" cap="none" normalizeH="0" dirty="0" smtClean="0">
                <a:ln>
                  <a:noFill/>
                </a:ln>
                <a:effectLst/>
                <a:ea typeface="Times New Roman" pitchFamily="18" charset="0"/>
                <a:cs typeface="Arial" pitchFamily="34" charset="0"/>
              </a:rPr>
              <a:t> de Barcelone, en Espagne est situé à</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 415 mètres au-dessus du niveau de la mer.</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Fondé en 1904, il est le quatrième plus ancien observatoire en activité dans le monde. Il est géré par l'</a:t>
            </a:r>
            <a:r>
              <a:rPr kumimoji="0" lang="fr-FR" sz="2000" b="0" i="1" u="none" strike="noStrike" cap="none" normalizeH="0" dirty="0" smtClean="0">
                <a:ln>
                  <a:noFill/>
                </a:ln>
                <a:effectLst/>
                <a:ea typeface="Times New Roman" pitchFamily="18" charset="0"/>
                <a:cs typeface="Arial" pitchFamily="34" charset="0"/>
              </a:rPr>
              <a:t>Académie des sciences et des arts de Barcelone</a:t>
            </a:r>
            <a:r>
              <a:rPr kumimoji="0" lang="fr-FR" sz="2000" b="0" i="0" u="none" strike="noStrike" cap="none" normalizeH="0" dirty="0" smtClean="0">
                <a:ln>
                  <a:noFill/>
                </a:ln>
                <a:effectLst/>
                <a:ea typeface="Times New Roman" pitchFamily="18" charset="0"/>
                <a:cs typeface="Arial" pitchFamily="34" charset="0"/>
              </a:rPr>
              <a:t> et est principalement voué à l'étude d'astéroïdes et de comètes .</a:t>
            </a:r>
            <a:endParaRPr kumimoji="0" lang="fr-FR" sz="2000" b="0" i="0" u="none" strike="noStrike" cap="none" normalizeH="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 - Observatoire_Paris_20030404.jpg"/>
          <p:cNvPicPr>
            <a:picLocks noChangeAspect="1"/>
          </p:cNvPicPr>
          <p:nvPr/>
        </p:nvPicPr>
        <p:blipFill>
          <a:blip r:embed="rId2" cstate="print"/>
          <a:stretch>
            <a:fillRect/>
          </a:stretch>
        </p:blipFill>
        <p:spPr>
          <a:xfrm>
            <a:off x="2915816" y="2355856"/>
            <a:ext cx="5936208" cy="4322301"/>
          </a:xfrm>
          <a:prstGeom prst="rect">
            <a:avLst/>
          </a:prstGeom>
        </p:spPr>
      </p:pic>
      <p:sp>
        <p:nvSpPr>
          <p:cNvPr id="3" name="Rectangle 2"/>
          <p:cNvSpPr/>
          <p:nvPr/>
        </p:nvSpPr>
        <p:spPr>
          <a:xfrm>
            <a:off x="179512" y="116632"/>
            <a:ext cx="8712968" cy="2246769"/>
          </a:xfrm>
          <a:prstGeom prst="rect">
            <a:avLst/>
          </a:prstGeom>
        </p:spPr>
        <p:txBody>
          <a:bodyPr wrap="square">
            <a:spAutoFit/>
          </a:bodyPr>
          <a:lstStyle/>
          <a:p>
            <a:pPr algn="ctr"/>
            <a:r>
              <a:rPr lang="fr-FR" sz="2000" b="1" dirty="0" smtClean="0"/>
              <a:t>L'Observatoire de Paris</a:t>
            </a:r>
            <a:r>
              <a:rPr lang="fr-FR" sz="2000" dirty="0" smtClean="0"/>
              <a:t> est né du projet, en 1667, de créer un observatoire astronomique équipé de bons instruments permettant d'établir des cartes pour la navigation. Venant en complément de l'Académie des sciences fondée en 1666, il a joué un rôle très important dans l'astronomie occidentale. </a:t>
            </a:r>
          </a:p>
          <a:p>
            <a:pPr algn="ctr"/>
            <a:r>
              <a:rPr lang="fr-FR" sz="2000" dirty="0" smtClean="0"/>
              <a:t>C'est là que prirent essor en France des sciences comme la géodésie, </a:t>
            </a:r>
          </a:p>
          <a:p>
            <a:pPr algn="ctr"/>
            <a:r>
              <a:rPr lang="fr-FR" sz="2000" dirty="0" smtClean="0"/>
              <a:t>la cartographie et la météorologie. C'est le plus ancien observatoire du monde toujours en fonctionnement</a:t>
            </a:r>
            <a:r>
              <a:rPr lang="fr-FR" sz="2000" baseline="30000" dirty="0" smtClean="0"/>
              <a:t>.</a:t>
            </a:r>
            <a:endParaRPr lang="fr-FR" sz="2000" dirty="0"/>
          </a:p>
        </p:txBody>
      </p:sp>
      <p:sp>
        <p:nvSpPr>
          <p:cNvPr id="4" name="Rectangle 3"/>
          <p:cNvSpPr/>
          <p:nvPr/>
        </p:nvSpPr>
        <p:spPr>
          <a:xfrm>
            <a:off x="179512" y="2924944"/>
            <a:ext cx="2592288" cy="2246769"/>
          </a:xfrm>
          <a:prstGeom prst="rect">
            <a:avLst/>
          </a:prstGeom>
        </p:spPr>
        <p:txBody>
          <a:bodyPr wrap="square">
            <a:spAutoFit/>
          </a:bodyPr>
          <a:lstStyle/>
          <a:p>
            <a:pPr algn="ctr"/>
            <a:r>
              <a:rPr lang="fr-FR" sz="2000" dirty="0" smtClean="0"/>
              <a:t>L'Observatoire de Paris est le plus grand pôle français de recherche en astronomie. En 2010, l'Observatoire compte près de 600 emplois permanents. </a:t>
            </a:r>
            <a:endParaRPr lang="fr-FR"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4 - CRAAG_-_Bouzareah.jpg"/>
          <p:cNvPicPr>
            <a:picLocks noChangeAspect="1"/>
          </p:cNvPicPr>
          <p:nvPr/>
        </p:nvPicPr>
        <p:blipFill>
          <a:blip r:embed="rId2" cstate="print"/>
          <a:stretch>
            <a:fillRect/>
          </a:stretch>
        </p:blipFill>
        <p:spPr>
          <a:xfrm>
            <a:off x="1883701" y="1412776"/>
            <a:ext cx="7008779" cy="5256584"/>
          </a:xfrm>
          <a:prstGeom prst="rect">
            <a:avLst/>
          </a:prstGeom>
        </p:spPr>
      </p:pic>
      <p:sp>
        <p:nvSpPr>
          <p:cNvPr id="20481" name="Rectangle 1"/>
          <p:cNvSpPr>
            <a:spLocks noChangeArrowheads="1"/>
          </p:cNvSpPr>
          <p:nvPr/>
        </p:nvSpPr>
        <p:spPr bwMode="auto">
          <a:xfrm>
            <a:off x="179512" y="35913"/>
            <a:ext cx="874846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Le </a:t>
            </a:r>
            <a:r>
              <a:rPr kumimoji="0" lang="fr-FR" sz="2000" b="1" i="0" u="none" strike="noStrike" cap="none" normalizeH="0" dirty="0" smtClean="0">
                <a:ln>
                  <a:noFill/>
                </a:ln>
                <a:effectLst/>
                <a:ea typeface="Times New Roman" pitchFamily="18" charset="0"/>
                <a:cs typeface="Arial" pitchFamily="34" charset="0"/>
              </a:rPr>
              <a:t>Centre de recherche en astronomie, astrophysique et géophysique</a:t>
            </a:r>
            <a:r>
              <a:rPr kumimoji="0" lang="fr-FR" sz="2000" b="0" i="0" u="none" strike="noStrike" cap="none" normalizeH="0" dirty="0" smtClean="0">
                <a:ln>
                  <a:noFill/>
                </a:ln>
                <a:effectLst/>
                <a:ea typeface="Times New Roman" pitchFamily="18" charset="0"/>
                <a:cs typeface="Arial" pitchFamily="34" charset="0"/>
              </a:rPr>
              <a:t>, en abrégé </a:t>
            </a:r>
            <a:r>
              <a:rPr kumimoji="0" lang="fr-FR" sz="2000" b="1" i="0" u="none" strike="noStrike" cap="none" normalizeH="0" dirty="0" smtClean="0">
                <a:ln>
                  <a:noFill/>
                </a:ln>
                <a:effectLst/>
                <a:ea typeface="Times New Roman" pitchFamily="18" charset="0"/>
                <a:cs typeface="Arial" pitchFamily="34" charset="0"/>
              </a:rPr>
              <a:t>CRAAG</a:t>
            </a:r>
            <a:r>
              <a:rPr kumimoji="0" lang="fr-FR" sz="2000" b="0" i="0" u="none" strike="noStrike" cap="none" normalizeH="0" dirty="0" smtClean="0">
                <a:ln>
                  <a:noFill/>
                </a:ln>
                <a:effectLst/>
                <a:ea typeface="Times New Roman" pitchFamily="18" charset="0"/>
                <a:cs typeface="Arial" pitchFamily="34" charset="0"/>
              </a:rPr>
              <a:t>, est un observatoire astronomique, connu autrefois comme l'</a:t>
            </a:r>
            <a:r>
              <a:rPr kumimoji="0" lang="fr-FR" sz="2000" i="0" u="none" strike="noStrike" cap="none" normalizeH="0" dirty="0" smtClean="0">
                <a:ln>
                  <a:noFill/>
                </a:ln>
                <a:effectLst/>
                <a:ea typeface="Times New Roman" pitchFamily="18" charset="0"/>
                <a:cs typeface="Arial" pitchFamily="34" charset="0"/>
              </a:rPr>
              <a:t>Observatoire d'Alger</a:t>
            </a:r>
            <a:r>
              <a:rPr kumimoji="0" lang="fr-FR" sz="2000" b="0" i="0" u="none" strike="noStrike" cap="none" normalizeH="0" dirty="0" smtClean="0">
                <a:ln>
                  <a:noFill/>
                </a:ln>
                <a:effectLst/>
                <a:ea typeface="Times New Roman" pitchFamily="18" charset="0"/>
                <a:cs typeface="Arial" pitchFamily="34" charset="0"/>
              </a:rPr>
              <a:t>. Il est créé en 1985, héritant de l'Observatoire astronomique de </a:t>
            </a:r>
            <a:r>
              <a:rPr kumimoji="0" lang="fr-FR" sz="2000" b="0" i="0" u="none" strike="noStrike" cap="none" normalizeH="0" dirty="0" err="1" smtClean="0">
                <a:ln>
                  <a:noFill/>
                </a:ln>
                <a:effectLst/>
                <a:ea typeface="Times New Roman" pitchFamily="18" charset="0"/>
                <a:cs typeface="Arial" pitchFamily="34" charset="0"/>
              </a:rPr>
              <a:t>Bouzareah</a:t>
            </a:r>
            <a:r>
              <a:rPr kumimoji="0" lang="fr-FR" sz="2000" b="0" i="0" u="none" strike="noStrike" cap="none" normalizeH="0" dirty="0" smtClean="0">
                <a:ln>
                  <a:noFill/>
                </a:ln>
                <a:effectLst/>
                <a:ea typeface="Times New Roman" pitchFamily="18" charset="0"/>
                <a:cs typeface="Arial" pitchFamily="34" charset="0"/>
              </a:rPr>
              <a:t>, construit en 1885, et de l'Institut de Physique du Globe d'Alger datant de 1931. </a:t>
            </a:r>
            <a:endParaRPr kumimoji="0" lang="fr-FR" sz="2000" b="0" i="0" u="none" strike="noStrike" cap="none" normalizeH="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5 - Leyde.jpg"/>
          <p:cNvPicPr>
            <a:picLocks noChangeAspect="1"/>
          </p:cNvPicPr>
          <p:nvPr/>
        </p:nvPicPr>
        <p:blipFill>
          <a:blip r:embed="rId2" cstate="print"/>
          <a:stretch>
            <a:fillRect/>
          </a:stretch>
        </p:blipFill>
        <p:spPr>
          <a:xfrm>
            <a:off x="665706" y="1268760"/>
            <a:ext cx="7350326" cy="5346948"/>
          </a:xfrm>
          <a:prstGeom prst="rect">
            <a:avLst/>
          </a:prstGeom>
        </p:spPr>
      </p:pic>
      <p:sp>
        <p:nvSpPr>
          <p:cNvPr id="19457" name="Rectangle 1"/>
          <p:cNvSpPr>
            <a:spLocks noChangeArrowheads="1"/>
          </p:cNvSpPr>
          <p:nvPr/>
        </p:nvSpPr>
        <p:spPr bwMode="auto">
          <a:xfrm>
            <a:off x="179512" y="188640"/>
            <a:ext cx="8748464"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L’</a:t>
            </a:r>
            <a:r>
              <a:rPr kumimoji="0" lang="fr-FR" sz="2000" b="1" i="0" u="none" strike="noStrike" cap="none" normalizeH="0" dirty="0" smtClean="0">
                <a:ln>
                  <a:noFill/>
                </a:ln>
                <a:effectLst/>
                <a:ea typeface="Times New Roman" pitchFamily="18" charset="0"/>
                <a:cs typeface="Arial" pitchFamily="34" charset="0"/>
              </a:rPr>
              <a:t>observatoire de Leyde</a:t>
            </a:r>
            <a:r>
              <a:rPr kumimoji="0" lang="fr-FR" sz="2000" b="0" i="0" u="none" strike="noStrike" cap="none" normalizeH="0" dirty="0" smtClean="0">
                <a:ln>
                  <a:noFill/>
                </a:ln>
                <a:effectLst/>
                <a:ea typeface="Times New Roman" pitchFamily="18" charset="0"/>
                <a:cs typeface="Arial" pitchFamily="34" charset="0"/>
              </a:rPr>
              <a:t> aux Pays-Bas. fut construit par l'université de Leyde en 1633, pour abriter le quadrant de </a:t>
            </a:r>
            <a:r>
              <a:rPr kumimoji="0" lang="fr-FR" sz="2000" b="0" i="0" u="none" strike="noStrike" cap="none" normalizeH="0" dirty="0" err="1" smtClean="0">
                <a:ln>
                  <a:noFill/>
                </a:ln>
                <a:effectLst/>
                <a:ea typeface="Times New Roman" pitchFamily="18" charset="0"/>
                <a:cs typeface="Arial" pitchFamily="34" charset="0"/>
              </a:rPr>
              <a:t>Snellius</a:t>
            </a:r>
            <a:r>
              <a:rPr kumimoji="0" lang="fr-FR" sz="2000" b="0" i="0" u="none" strike="noStrike" cap="none" normalizeH="0" dirty="0" smtClean="0">
                <a:ln>
                  <a:noFill/>
                </a:ln>
                <a:effectLst/>
                <a:ea typeface="Times New Roman" pitchFamily="18" charset="0"/>
                <a:cs typeface="Arial" pitchFamily="34" charset="0"/>
              </a:rPr>
              <a:t>, et est l'un des plus anciens observatoires encore en activité. </a:t>
            </a:r>
            <a:endParaRPr kumimoji="0" lang="fr-FR" sz="2000" b="0" i="0" u="none" strike="noStrike" cap="none" normalizeH="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6 - Marseille (Copier).jpg"/>
          <p:cNvPicPr>
            <a:picLocks noChangeAspect="1"/>
          </p:cNvPicPr>
          <p:nvPr/>
        </p:nvPicPr>
        <p:blipFill>
          <a:blip r:embed="rId2" cstate="print"/>
          <a:stretch>
            <a:fillRect/>
          </a:stretch>
        </p:blipFill>
        <p:spPr>
          <a:xfrm>
            <a:off x="467544" y="1268760"/>
            <a:ext cx="8140650" cy="5416663"/>
          </a:xfrm>
          <a:prstGeom prst="rect">
            <a:avLst/>
          </a:prstGeom>
        </p:spPr>
      </p:pic>
      <p:sp>
        <p:nvSpPr>
          <p:cNvPr id="18433" name="Rectangle 1"/>
          <p:cNvSpPr>
            <a:spLocks noChangeArrowheads="1"/>
          </p:cNvSpPr>
          <p:nvPr/>
        </p:nvSpPr>
        <p:spPr bwMode="auto">
          <a:xfrm>
            <a:off x="323528" y="188640"/>
            <a:ext cx="8460432"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de Marseille</a:t>
            </a:r>
            <a:r>
              <a:rPr kumimoji="0" lang="fr-FR" sz="2000" b="0" i="0" u="none" strike="noStrike" cap="none" normalizeH="0" baseline="0" dirty="0" smtClean="0">
                <a:ln>
                  <a:noFill/>
                </a:ln>
                <a:effectLst/>
                <a:ea typeface="Times New Roman" pitchFamily="18" charset="0"/>
                <a:cs typeface="Arial" pitchFamily="34" charset="0"/>
              </a:rPr>
              <a:t> dont l'origine remonte au début du XVIII</a:t>
            </a:r>
            <a:r>
              <a:rPr kumimoji="0" lang="fr-FR" sz="2000" b="0" i="0" u="none" strike="noStrike" cap="none" normalizeH="0" baseline="30000" dirty="0" smtClean="0">
                <a:ln>
                  <a:noFill/>
                </a:ln>
                <a:effectLst/>
                <a:ea typeface="Times New Roman" pitchFamily="18" charset="0"/>
                <a:cs typeface="Arial" pitchFamily="34" charset="0"/>
              </a:rPr>
              <a:t>e</a:t>
            </a:r>
            <a:r>
              <a:rPr kumimoji="0" lang="fr-FR" sz="2000" b="0" i="0" u="none" strike="noStrike" cap="none" normalizeH="0" baseline="0" dirty="0" smtClean="0">
                <a:ln>
                  <a:noFill/>
                </a:ln>
                <a:effectLst/>
                <a:ea typeface="Times New Roman" pitchFamily="18" charset="0"/>
                <a:cs typeface="Arial" pitchFamily="34" charset="0"/>
              </a:rPr>
              <a:t> siècle,</a:t>
            </a:r>
            <a:r>
              <a:rPr kumimoji="0" lang="fr-FR" sz="2000" b="0" i="0" u="none" strike="noStrike" cap="none" normalizeH="0" dirty="0" smtClean="0">
                <a:ln>
                  <a:noFill/>
                </a:ln>
                <a:effectLst/>
                <a:ea typeface="Times New Roman" pitchFamily="18" charset="0"/>
                <a:cs typeface="Arial" pitchFamily="34" charset="0"/>
              </a:rPr>
              <a:t> </a:t>
            </a:r>
            <a:r>
              <a:rPr kumimoji="0" lang="fr-FR" sz="2000" b="0" i="0" u="none" strike="noStrike" cap="none" normalizeH="0" baseline="0" dirty="0" smtClean="0">
                <a:ln>
                  <a:noFill/>
                </a:ln>
                <a:effectLst/>
                <a:ea typeface="Times New Roman" pitchFamily="18" charset="0"/>
                <a:cs typeface="Arial" pitchFamily="34" charset="0"/>
              </a:rPr>
              <a:t>a été regroupé en 2000 avec le Laboratoire d'astronomie spatiale (LAS) pour former le Laboratoire d'astrophysique de Marseille (LAM).</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7 - Observatoire_de_Besançon (Copier).jpg"/>
          <p:cNvPicPr>
            <a:picLocks noChangeAspect="1"/>
          </p:cNvPicPr>
          <p:nvPr/>
        </p:nvPicPr>
        <p:blipFill>
          <a:blip r:embed="rId2" cstate="print"/>
          <a:stretch>
            <a:fillRect/>
          </a:stretch>
        </p:blipFill>
        <p:spPr>
          <a:xfrm>
            <a:off x="681863" y="2024915"/>
            <a:ext cx="6194393" cy="4642741"/>
          </a:xfrm>
          <a:prstGeom prst="rect">
            <a:avLst/>
          </a:prstGeom>
        </p:spPr>
      </p:pic>
      <p:sp>
        <p:nvSpPr>
          <p:cNvPr id="17409" name="Rectangle 1"/>
          <p:cNvSpPr>
            <a:spLocks noChangeArrowheads="1"/>
          </p:cNvSpPr>
          <p:nvPr/>
        </p:nvSpPr>
        <p:spPr bwMode="auto">
          <a:xfrm>
            <a:off x="179512" y="260648"/>
            <a:ext cx="8856984"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strike="noStrike" cap="none" normalizeH="0" baseline="0" dirty="0" smtClean="0">
                <a:ln>
                  <a:noFill/>
                </a:ln>
                <a:effectLst/>
                <a:ea typeface="Times New Roman" pitchFamily="18" charset="0"/>
                <a:cs typeface="Arial" pitchFamily="34" charset="0"/>
              </a:rPr>
              <a:t>L'</a:t>
            </a:r>
            <a:r>
              <a:rPr kumimoji="0" lang="fr-FR" sz="2000" b="1" i="0" strike="noStrike" cap="none" normalizeH="0" baseline="0" dirty="0" smtClean="0">
                <a:ln>
                  <a:noFill/>
                </a:ln>
                <a:effectLst/>
                <a:ea typeface="Times New Roman" pitchFamily="18" charset="0"/>
                <a:cs typeface="Arial" pitchFamily="34" charset="0"/>
              </a:rPr>
              <a:t>observatoire de Besançon</a:t>
            </a:r>
            <a:r>
              <a:rPr kumimoji="0" lang="fr-FR" sz="2000" b="0" i="0" strike="noStrike" cap="none" normalizeH="0" baseline="0" dirty="0" smtClean="0">
                <a:ln>
                  <a:noFill/>
                </a:ln>
                <a:effectLst/>
                <a:ea typeface="Times New Roman" pitchFamily="18" charset="0"/>
                <a:cs typeface="Arial" pitchFamily="34" charset="0"/>
              </a:rPr>
              <a:t> construit entre 1883 et 1884,est situé dans le quartier de </a:t>
            </a:r>
            <a:r>
              <a:rPr kumimoji="0" lang="fr-FR" sz="2000" b="0" i="0" strike="noStrike" cap="none" normalizeH="0" baseline="0" dirty="0" err="1" smtClean="0">
                <a:ln>
                  <a:noFill/>
                </a:ln>
                <a:effectLst/>
                <a:ea typeface="Times New Roman" pitchFamily="18" charset="0"/>
                <a:cs typeface="Arial" pitchFamily="34" charset="0"/>
              </a:rPr>
              <a:t>Montrapon</a:t>
            </a:r>
            <a:r>
              <a:rPr kumimoji="0" lang="fr-FR" sz="2000" b="0" i="0" strike="noStrike" cap="none" normalizeH="0" baseline="0" dirty="0" smtClean="0">
                <a:ln>
                  <a:noFill/>
                </a:ln>
                <a:effectLst/>
                <a:ea typeface="Times New Roman" pitchFamily="18" charset="0"/>
                <a:cs typeface="Arial" pitchFamily="34" charset="0"/>
              </a:rPr>
              <a:t>-Fontaine-Écu, dans la capitale comtoise</a:t>
            </a:r>
            <a:r>
              <a:rPr lang="fr-FR" sz="2000" dirty="0" smtClean="0">
                <a:ea typeface="Times New Roman" pitchFamily="18" charset="0"/>
                <a:cs typeface="Arial" pitchFamily="34" charset="0"/>
              </a:rPr>
              <a:t>.</a:t>
            </a:r>
            <a:endParaRPr kumimoji="0" lang="fr-FR" sz="2000" b="0" i="0" strike="noStrike" cap="none" normalizeH="0" baseline="0" dirty="0" smtClean="0">
              <a:ln>
                <a:noFill/>
              </a:ln>
              <a:effectLst/>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strike="noStrike" cap="none" normalizeH="0" baseline="0" dirty="0" smtClean="0">
                <a:ln>
                  <a:noFill/>
                </a:ln>
                <a:effectLst/>
                <a:ea typeface="Times New Roman" pitchFamily="18" charset="0"/>
                <a:cs typeface="Arial" pitchFamily="34" charset="0"/>
              </a:rPr>
              <a:t>L'observatoire est inscrit au titre des monuments historiques le 1</a:t>
            </a:r>
            <a:r>
              <a:rPr kumimoji="0" lang="fr-FR" sz="2000" b="0" i="0" strike="noStrike" cap="none" normalizeH="0" baseline="30000" dirty="0" smtClean="0">
                <a:ln>
                  <a:noFill/>
                </a:ln>
                <a:effectLst/>
                <a:ea typeface="Times New Roman" pitchFamily="18" charset="0"/>
                <a:cs typeface="Arial" pitchFamily="34" charset="0"/>
              </a:rPr>
              <a:t>er</a:t>
            </a:r>
            <a:r>
              <a:rPr kumimoji="0" lang="fr-FR" sz="2000" b="0" i="0" strike="noStrike" cap="none" normalizeH="0" baseline="0" dirty="0" smtClean="0">
                <a:ln>
                  <a:noFill/>
                </a:ln>
                <a:effectLst/>
                <a:ea typeface="Times New Roman" pitchFamily="18" charset="0"/>
                <a:cs typeface="Arial" pitchFamily="34" charset="0"/>
              </a:rPr>
              <a:t> août 2005 et  classé au titre des monuments historiques le 3 mai 2012</a:t>
            </a:r>
            <a:r>
              <a:rPr lang="fr-FR" sz="2000" dirty="0" smtClean="0">
                <a:ea typeface="Times New Roman" pitchFamily="18" charset="0"/>
                <a:cs typeface="Arial" pitchFamily="34" charset="0"/>
              </a:rPr>
              <a:t>, </a:t>
            </a:r>
            <a:r>
              <a:rPr kumimoji="0" lang="fr-FR" sz="2000" b="0" i="0" strike="noStrike" cap="none" normalizeH="0" baseline="0" dirty="0" smtClean="0">
                <a:ln>
                  <a:noFill/>
                </a:ln>
                <a:effectLst/>
                <a:ea typeface="Times New Roman" pitchFamily="18" charset="0"/>
                <a:cs typeface="Arial" pitchFamily="34" charset="0"/>
              </a:rPr>
              <a:t>également labellisé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strike="noStrike" cap="none" normalizeH="0" baseline="0" dirty="0" smtClean="0">
                <a:ln>
                  <a:noFill/>
                </a:ln>
                <a:effectLst/>
                <a:ea typeface="Times New Roman" pitchFamily="18" charset="0"/>
                <a:cs typeface="Arial" pitchFamily="34" charset="0"/>
              </a:rPr>
              <a:t>« Patrimoine du XX</a:t>
            </a:r>
            <a:r>
              <a:rPr kumimoji="0" lang="fr-FR" sz="2000" b="0" i="0" strike="noStrike" cap="none" normalizeH="0" baseline="30000" dirty="0" smtClean="0">
                <a:ln>
                  <a:noFill/>
                </a:ln>
                <a:effectLst/>
                <a:ea typeface="Times New Roman" pitchFamily="18" charset="0"/>
                <a:cs typeface="Arial" pitchFamily="34" charset="0"/>
              </a:rPr>
              <a:t>e</a:t>
            </a:r>
            <a:r>
              <a:rPr kumimoji="0" lang="fr-FR" sz="2000" b="0" i="0" strike="noStrike" cap="none" normalizeH="0" baseline="0" dirty="0" smtClean="0">
                <a:ln>
                  <a:noFill/>
                </a:ln>
                <a:effectLst/>
                <a:ea typeface="Times New Roman" pitchFamily="18" charset="0"/>
                <a:cs typeface="Arial" pitchFamily="34" charset="0"/>
              </a:rPr>
              <a:t> siècle » par le ministère de la Culture.</a:t>
            </a:r>
            <a:endParaRPr kumimoji="0" lang="fr-FR" sz="2000" b="0" i="0"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8 - Nice (Copier).jpg"/>
          <p:cNvPicPr>
            <a:picLocks noChangeAspect="1"/>
          </p:cNvPicPr>
          <p:nvPr/>
        </p:nvPicPr>
        <p:blipFill>
          <a:blip r:embed="rId2" cstate="print"/>
          <a:stretch>
            <a:fillRect/>
          </a:stretch>
        </p:blipFill>
        <p:spPr>
          <a:xfrm>
            <a:off x="5419608" y="188640"/>
            <a:ext cx="3483178" cy="2304256"/>
          </a:xfrm>
          <a:prstGeom prst="rect">
            <a:avLst/>
          </a:prstGeom>
        </p:spPr>
      </p:pic>
      <p:sp>
        <p:nvSpPr>
          <p:cNvPr id="3" name="Rectangle 2"/>
          <p:cNvSpPr/>
          <p:nvPr/>
        </p:nvSpPr>
        <p:spPr>
          <a:xfrm>
            <a:off x="251520" y="116632"/>
            <a:ext cx="5112568" cy="2554545"/>
          </a:xfrm>
          <a:prstGeom prst="rect">
            <a:avLst/>
          </a:prstGeom>
        </p:spPr>
        <p:txBody>
          <a:bodyPr wrap="square">
            <a:spAutoFit/>
          </a:bodyPr>
          <a:lstStyle/>
          <a:p>
            <a:pPr algn="ctr"/>
            <a:r>
              <a:rPr lang="fr-FR" sz="2000" dirty="0" smtClean="0"/>
              <a:t>L'</a:t>
            </a:r>
            <a:r>
              <a:rPr lang="fr-FR" sz="2000" b="1" dirty="0" smtClean="0"/>
              <a:t>Observatoire de Nice </a:t>
            </a:r>
            <a:r>
              <a:rPr lang="fr-FR" sz="2000" dirty="0" smtClean="0"/>
              <a:t>es</a:t>
            </a:r>
            <a:r>
              <a:rPr lang="fr-FR" sz="2000" b="1" dirty="0" smtClean="0"/>
              <a:t>t </a:t>
            </a:r>
            <a:r>
              <a:rPr lang="fr-FR" sz="2000" dirty="0" smtClean="0"/>
              <a:t> situé au sommet du mont Gros, à 370 m d'altitude Le coût de sa construction fut entièrement pris en charge par le banquier et Raphaël-Louis </a:t>
            </a:r>
            <a:r>
              <a:rPr lang="fr-FR" sz="2000" dirty="0" err="1" smtClean="0"/>
              <a:t>Bischoffsheim</a:t>
            </a:r>
            <a:r>
              <a:rPr lang="fr-FR" sz="2000" dirty="0" smtClean="0"/>
              <a:t>. L'architecte Charles Garnier conçut les 15 bâtiments d'origine et réalisa la base de la grande coupole. L'ingénieur Gustave Eiffel réalisa la coupole abritant la lunette principale. </a:t>
            </a:r>
            <a:endParaRPr lang="fr-FR" sz="2000" dirty="0"/>
          </a:p>
        </p:txBody>
      </p:sp>
      <p:pic>
        <p:nvPicPr>
          <p:cNvPr id="5" name="Image 4" descr="10 - VaticanObservatory_VATT (Copier).jpg"/>
          <p:cNvPicPr>
            <a:picLocks noChangeAspect="1"/>
          </p:cNvPicPr>
          <p:nvPr/>
        </p:nvPicPr>
        <p:blipFill>
          <a:blip r:embed="rId3" cstate="print"/>
          <a:stretch>
            <a:fillRect/>
          </a:stretch>
        </p:blipFill>
        <p:spPr>
          <a:xfrm>
            <a:off x="179512" y="3573016"/>
            <a:ext cx="3672408" cy="2594834"/>
          </a:xfrm>
          <a:prstGeom prst="rect">
            <a:avLst/>
          </a:prstGeom>
        </p:spPr>
      </p:pic>
      <p:sp>
        <p:nvSpPr>
          <p:cNvPr id="24577" name="Rectangle 1"/>
          <p:cNvSpPr>
            <a:spLocks noChangeArrowheads="1"/>
          </p:cNvSpPr>
          <p:nvPr/>
        </p:nvSpPr>
        <p:spPr bwMode="auto">
          <a:xfrm>
            <a:off x="3635896" y="2636912"/>
            <a:ext cx="5364088"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astronomique du Vatican</a:t>
            </a:r>
            <a:r>
              <a:rPr kumimoji="0" lang="fr-FR" sz="2000" b="0" i="0" u="none" strike="noStrike" cap="none" normalizeH="0" baseline="0" dirty="0" smtClean="0">
                <a:ln>
                  <a:noFill/>
                </a:ln>
                <a:effectLst/>
                <a:ea typeface="Times New Roman" pitchFamily="18" charset="0"/>
                <a:cs typeface="Arial" pitchFamily="34" charset="0"/>
              </a:rPr>
              <a:t> est l'institution scientifique du Saint-Siège confiée aux jésuites. Elle a pour vocation la recherche en astronomie mais aussi un rôle éducatif.</a:t>
            </a:r>
            <a:endParaRPr kumimoji="0" lang="fr-FR" sz="2000" b="0" i="0" u="none" strike="noStrike" cap="none" normalizeH="0" baseline="0" dirty="0" smtClean="0">
              <a:ln>
                <a:noFill/>
              </a:ln>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À l'origine, l'observatoire a pour vocation d'apporter les corrections nécessaires au calendrier. Il était situé à la Tour des vents à proximité du couloir du Musée du Vatican : en effet, cette tour, bâtie d'après les plans du Professeur </a:t>
            </a:r>
            <a:r>
              <a:rPr kumimoji="0" lang="fr-FR" sz="2000" b="0" i="0" u="none" strike="noStrike" cap="none" normalizeH="0" baseline="0" dirty="0" err="1" smtClean="0">
                <a:ln>
                  <a:noFill/>
                </a:ln>
                <a:effectLst/>
                <a:ea typeface="Times New Roman" pitchFamily="18" charset="0"/>
                <a:cs typeface="Arial" pitchFamily="34" charset="0"/>
              </a:rPr>
              <a:t>Ignazio</a:t>
            </a:r>
            <a:r>
              <a:rPr kumimoji="0" lang="fr-FR" sz="2000" b="0" i="0" u="none" strike="noStrike" cap="none" normalizeH="0" baseline="0" dirty="0" smtClean="0">
                <a:ln>
                  <a:noFill/>
                </a:ln>
                <a:effectLst/>
                <a:ea typeface="Times New Roman" pitchFamily="18" charset="0"/>
                <a:cs typeface="Arial" pitchFamily="34" charset="0"/>
              </a:rPr>
              <a:t> </a:t>
            </a:r>
            <a:r>
              <a:rPr kumimoji="0" lang="fr-FR" sz="2000" b="0" i="0" u="none" strike="noStrike" cap="none" normalizeH="0" baseline="0" dirty="0" err="1" smtClean="0">
                <a:ln>
                  <a:noFill/>
                </a:ln>
                <a:effectLst/>
                <a:ea typeface="Times New Roman" pitchFamily="18" charset="0"/>
                <a:cs typeface="Arial" pitchFamily="34" charset="0"/>
              </a:rPr>
              <a:t>Danti</a:t>
            </a:r>
            <a:r>
              <a:rPr kumimoji="0" lang="fr-FR" sz="2000" b="0" i="0" u="none" strike="noStrike" cap="none" normalizeH="0" baseline="0" dirty="0" smtClean="0">
                <a:ln>
                  <a:noFill/>
                </a:ln>
                <a:effectLst/>
                <a:ea typeface="Times New Roman" pitchFamily="18" charset="0"/>
                <a:cs typeface="Arial" pitchFamily="34" charset="0"/>
              </a:rPr>
              <a:t>, est traversée par le méridien qui indiquait au pape Grégoire XIII le temps pascal. L'observatoire est ensuite basé à l'Université pontificale grégorienne de Rome.</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9 - Karl-Schwarzschild-Observatorium.jpg"/>
          <p:cNvPicPr>
            <a:picLocks noChangeAspect="1"/>
          </p:cNvPicPr>
          <p:nvPr/>
        </p:nvPicPr>
        <p:blipFill>
          <a:blip r:embed="rId2" cstate="print"/>
          <a:stretch>
            <a:fillRect/>
          </a:stretch>
        </p:blipFill>
        <p:spPr>
          <a:xfrm>
            <a:off x="2312057" y="1772816"/>
            <a:ext cx="6652431" cy="4941807"/>
          </a:xfrm>
          <a:prstGeom prst="rect">
            <a:avLst/>
          </a:prstGeom>
        </p:spPr>
      </p:pic>
      <p:sp>
        <p:nvSpPr>
          <p:cNvPr id="3" name="Rectangle 2"/>
          <p:cNvSpPr/>
          <p:nvPr/>
        </p:nvSpPr>
        <p:spPr>
          <a:xfrm>
            <a:off x="251520" y="116632"/>
            <a:ext cx="8640960" cy="1938992"/>
          </a:xfrm>
          <a:prstGeom prst="rect">
            <a:avLst/>
          </a:prstGeom>
        </p:spPr>
        <p:txBody>
          <a:bodyPr wrap="square">
            <a:spAutoFit/>
          </a:bodyPr>
          <a:lstStyle/>
          <a:p>
            <a:r>
              <a:rPr lang="fr-FR" sz="2000" dirty="0" smtClean="0"/>
              <a:t>L'</a:t>
            </a:r>
            <a:r>
              <a:rPr lang="fr-FR" sz="2000" b="1" dirty="0" smtClean="0"/>
              <a:t>observatoire </a:t>
            </a:r>
            <a:r>
              <a:rPr lang="fr-FR" sz="2000" b="1" dirty="0" err="1" smtClean="0"/>
              <a:t>astronomioque</a:t>
            </a:r>
            <a:r>
              <a:rPr lang="fr-FR" sz="2000" b="1" dirty="0" smtClean="0"/>
              <a:t> Karl </a:t>
            </a:r>
            <a:r>
              <a:rPr lang="fr-FR" sz="2000" b="1" dirty="0" err="1" smtClean="0"/>
              <a:t>Schwarzchild</a:t>
            </a:r>
            <a:r>
              <a:rPr lang="fr-FR" sz="2000" dirty="0" smtClean="0"/>
              <a:t> appartient à l'institut </a:t>
            </a:r>
            <a:r>
              <a:rPr lang="fr-FR" sz="2000" i="1" dirty="0" err="1" smtClean="0"/>
              <a:t>Thüringer</a:t>
            </a:r>
            <a:r>
              <a:rPr lang="fr-FR" sz="2000" i="1" dirty="0" smtClean="0"/>
              <a:t>. </a:t>
            </a:r>
            <a:r>
              <a:rPr lang="fr-FR" sz="2000" dirty="0" smtClean="0"/>
              <a:t>En 1992, il fut acheté par le land de Thuringe. Il possède le plus grand télescope d'Allemagne et la plus grande chambre de Schmidt du monde 2 m, qui fut construite par VEB Zeiss Jena (la branche de Zeiss située à Iéna qui était alors en Allemagne de l'Est). Il est situé à </a:t>
            </a:r>
            <a:r>
              <a:rPr lang="fr-FR" sz="2000" dirty="0" err="1" smtClean="0"/>
              <a:t>Tautenburg</a:t>
            </a:r>
            <a:r>
              <a:rPr lang="fr-FR" sz="2000" dirty="0" smtClean="0"/>
              <a:t> (à 10 kms au nord-est de Iéna), et fondé en 1960.</a:t>
            </a:r>
            <a:endParaRPr lang="fr-FR" sz="2000" dirty="0"/>
          </a:p>
        </p:txBody>
      </p:sp>
      <p:sp>
        <p:nvSpPr>
          <p:cNvPr id="4" name="Rectangle 3"/>
          <p:cNvSpPr/>
          <p:nvPr/>
        </p:nvSpPr>
        <p:spPr>
          <a:xfrm>
            <a:off x="323528" y="2924944"/>
            <a:ext cx="1728192" cy="2554545"/>
          </a:xfrm>
          <a:prstGeom prst="rect">
            <a:avLst/>
          </a:prstGeom>
        </p:spPr>
        <p:txBody>
          <a:bodyPr wrap="square">
            <a:spAutoFit/>
          </a:bodyPr>
          <a:lstStyle/>
          <a:p>
            <a:pPr algn="ctr"/>
            <a:r>
              <a:rPr lang="fr-FR" sz="2000" dirty="0" smtClean="0"/>
              <a:t>Le 5 avril 2005, l'observatoire découvrit une </a:t>
            </a:r>
            <a:r>
              <a:rPr lang="fr-FR" sz="2000" dirty="0" err="1" smtClean="0"/>
              <a:t>exoplanète</a:t>
            </a:r>
            <a:r>
              <a:rPr lang="fr-FR" sz="2000" dirty="0" smtClean="0"/>
              <a:t> autour de l'étoile HD 13189 .</a:t>
            </a:r>
            <a:endParaRPr lang="fr-FR" sz="2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 - OsservatorioAstronomicoAsiago (Copier).jpg"/>
          <p:cNvPicPr>
            <a:picLocks noChangeAspect="1"/>
          </p:cNvPicPr>
          <p:nvPr/>
        </p:nvPicPr>
        <p:blipFill>
          <a:blip r:embed="rId2" cstate="print"/>
          <a:stretch>
            <a:fillRect/>
          </a:stretch>
        </p:blipFill>
        <p:spPr>
          <a:xfrm>
            <a:off x="251519" y="1916832"/>
            <a:ext cx="5886802" cy="4810720"/>
          </a:xfrm>
          <a:prstGeom prst="rect">
            <a:avLst/>
          </a:prstGeom>
        </p:spPr>
      </p:pic>
      <p:sp>
        <p:nvSpPr>
          <p:cNvPr id="22529" name="Rectangle 1"/>
          <p:cNvSpPr>
            <a:spLocks noChangeArrowheads="1"/>
          </p:cNvSpPr>
          <p:nvPr/>
        </p:nvSpPr>
        <p:spPr bwMode="auto">
          <a:xfrm>
            <a:off x="287016" y="188640"/>
            <a:ext cx="8856984"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L'</a:t>
            </a:r>
            <a:r>
              <a:rPr kumimoji="0" lang="fr-FR" sz="2000" b="1" i="0" u="none" strike="noStrike" cap="none" normalizeH="0" dirty="0" smtClean="0">
                <a:ln>
                  <a:noFill/>
                </a:ln>
                <a:effectLst/>
                <a:ea typeface="Times New Roman" pitchFamily="18" charset="0"/>
                <a:cs typeface="Arial" pitchFamily="34" charset="0"/>
              </a:rPr>
              <a:t>Observatoire astrophysique d'Asiago</a:t>
            </a:r>
            <a:r>
              <a:rPr kumimoji="0" lang="fr-FR" sz="2000" b="0" i="0" u="none" strike="noStrike" cap="none" normalizeH="0" dirty="0" smtClean="0">
                <a:ln>
                  <a:noFill/>
                </a:ln>
                <a:effectLst/>
                <a:ea typeface="Times New Roman" pitchFamily="18" charset="0"/>
                <a:cs typeface="Arial" pitchFamily="34" charset="0"/>
              </a:rPr>
              <a:t> </a:t>
            </a:r>
            <a:r>
              <a:rPr kumimoji="0" lang="fr-FR" sz="2000" b="0" i="0" u="none" strike="noStrike" cap="none" normalizeH="0" dirty="0" err="1" smtClean="0">
                <a:ln>
                  <a:noFill/>
                </a:ln>
                <a:effectLst/>
                <a:ea typeface="Times New Roman" pitchFamily="18" charset="0"/>
                <a:cs typeface="Arial" pitchFamily="34" charset="0"/>
              </a:rPr>
              <a:t>apparteint</a:t>
            </a:r>
            <a:r>
              <a:rPr kumimoji="0" lang="fr-FR" sz="2000" b="0" i="0" u="none" strike="noStrike" cap="none" normalizeH="0" dirty="0" smtClean="0">
                <a:ln>
                  <a:noFill/>
                </a:ln>
                <a:effectLst/>
                <a:ea typeface="Times New Roman" pitchFamily="18" charset="0"/>
                <a:cs typeface="Arial" pitchFamily="34" charset="0"/>
              </a:rPr>
              <a:t> à l'université de Padoue, en Italie. Il a été fondé en 1942. On trouve le télescope </a:t>
            </a:r>
            <a:r>
              <a:rPr kumimoji="0" lang="fr-FR" sz="2000" b="1" i="0" u="none" strike="noStrike" cap="none" normalizeH="0" dirty="0" err="1" smtClean="0">
                <a:ln>
                  <a:noFill/>
                </a:ln>
                <a:effectLst/>
                <a:ea typeface="Times New Roman" pitchFamily="18" charset="0"/>
                <a:cs typeface="Arial" pitchFamily="34" charset="0"/>
              </a:rPr>
              <a:t>Galilei</a:t>
            </a:r>
            <a:r>
              <a:rPr kumimoji="0" lang="fr-FR" sz="2000" b="0" i="0" u="none" strike="noStrike" cap="none" normalizeH="0" dirty="0" smtClean="0">
                <a:ln>
                  <a:noFill/>
                </a:ln>
                <a:effectLst/>
                <a:ea typeface="Times New Roman" pitchFamily="18" charset="0"/>
                <a:cs typeface="Arial" pitchFamily="34" charset="0"/>
              </a:rPr>
              <a:t> de 1,22 m de diamètre.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Le télescope </a:t>
            </a:r>
            <a:r>
              <a:rPr kumimoji="0" lang="fr-FR" sz="2000" b="1" i="0" u="none" strike="noStrike" cap="none" normalizeH="0" dirty="0" smtClean="0">
                <a:ln>
                  <a:noFill/>
                </a:ln>
                <a:effectLst/>
                <a:ea typeface="Times New Roman" pitchFamily="18" charset="0"/>
                <a:cs typeface="Arial" pitchFamily="34" charset="0"/>
              </a:rPr>
              <a:t>Copernic</a:t>
            </a:r>
            <a:r>
              <a:rPr kumimoji="0" lang="fr-FR" sz="2000" b="0" i="0" u="none" strike="noStrike" cap="none" normalizeH="0" dirty="0" smtClean="0">
                <a:ln>
                  <a:noFill/>
                </a:ln>
                <a:effectLst/>
                <a:ea typeface="Times New Roman" pitchFamily="18" charset="0"/>
                <a:cs typeface="Arial" pitchFamily="34" charset="0"/>
              </a:rPr>
              <a:t> de 1,82 m de diamètre et la chambre de Schmidt de 92 cm de diamètre sont installés dans la station d'observation d'Asiago Cima </a:t>
            </a:r>
            <a:r>
              <a:rPr kumimoji="0" lang="fr-FR" sz="2000" b="0" i="0" u="none" strike="noStrike" cap="none" normalizeH="0" dirty="0" err="1" smtClean="0">
                <a:ln>
                  <a:noFill/>
                </a:ln>
                <a:effectLst/>
                <a:ea typeface="Times New Roman" pitchFamily="18" charset="0"/>
                <a:cs typeface="Arial" pitchFamily="34" charset="0"/>
              </a:rPr>
              <a:t>Ekar</a:t>
            </a:r>
            <a:r>
              <a:rPr kumimoji="0" lang="fr-FR" sz="2000" b="0" i="0" u="none" strike="noStrike" cap="none" normalizeH="0" dirty="0" smtClean="0">
                <a:ln>
                  <a:noFill/>
                </a:ln>
                <a:effectLst/>
                <a:ea typeface="Times New Roman" pitchFamily="18" charset="0"/>
                <a:cs typeface="Arial" pitchFamily="34" charset="0"/>
              </a:rPr>
              <a:t> à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3,85 km au sud-est de l'observatoire principal.</a:t>
            </a:r>
          </a:p>
        </p:txBody>
      </p:sp>
      <p:sp>
        <p:nvSpPr>
          <p:cNvPr id="4" name="Rectangle 3"/>
          <p:cNvSpPr/>
          <p:nvPr/>
        </p:nvSpPr>
        <p:spPr>
          <a:xfrm>
            <a:off x="6588224" y="3429000"/>
            <a:ext cx="2160240" cy="707886"/>
          </a:xfrm>
          <a:prstGeom prst="rect">
            <a:avLst/>
          </a:prstGeom>
        </p:spPr>
        <p:txBody>
          <a:bodyPr wrap="square">
            <a:spAutoFit/>
          </a:bodyPr>
          <a:lstStyle/>
          <a:p>
            <a:pPr lvl="0" algn="ctr" eaLnBrk="0" fontAlgn="base" hangingPunct="0">
              <a:spcBef>
                <a:spcPct val="0"/>
              </a:spcBef>
              <a:spcAft>
                <a:spcPct val="0"/>
              </a:spcAft>
            </a:pPr>
            <a:r>
              <a:rPr lang="fr-FR" sz="2000" dirty="0" smtClean="0">
                <a:solidFill>
                  <a:srgbClr val="222222"/>
                </a:solidFill>
                <a:ea typeface="Times New Roman" pitchFamily="18" charset="0"/>
                <a:cs typeface="Arial" pitchFamily="34" charset="0"/>
              </a:rPr>
              <a:t>Il est situé sur le mont </a:t>
            </a:r>
            <a:r>
              <a:rPr lang="fr-FR" sz="2000" dirty="0" err="1" smtClean="0">
                <a:solidFill>
                  <a:srgbClr val="222222"/>
                </a:solidFill>
                <a:ea typeface="Times New Roman" pitchFamily="18" charset="0"/>
                <a:cs typeface="Arial" pitchFamily="34" charset="0"/>
              </a:rPr>
              <a:t>Ekar</a:t>
            </a:r>
            <a:r>
              <a:rPr lang="fr-FR" sz="2000" dirty="0" smtClean="0">
                <a:solidFill>
                  <a:srgbClr val="222222"/>
                </a:solidFill>
                <a:ea typeface="Times New Roman" pitchFamily="18" charset="0"/>
                <a:cs typeface="Arial" pitchFamily="34" charset="0"/>
              </a:rPr>
              <a:t>.</a:t>
            </a:r>
            <a:endParaRPr lang="fr-FR" sz="2000" dirty="0" smtClean="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 - Budynek - Poznann (Copier).jpg"/>
          <p:cNvPicPr>
            <a:picLocks noChangeAspect="1"/>
          </p:cNvPicPr>
          <p:nvPr/>
        </p:nvPicPr>
        <p:blipFill>
          <a:blip r:embed="rId2" cstate="print"/>
          <a:stretch>
            <a:fillRect/>
          </a:stretch>
        </p:blipFill>
        <p:spPr>
          <a:xfrm>
            <a:off x="472092" y="1196752"/>
            <a:ext cx="7260348" cy="5474072"/>
          </a:xfrm>
          <a:prstGeom prst="rect">
            <a:avLst/>
          </a:prstGeom>
        </p:spPr>
      </p:pic>
      <p:sp>
        <p:nvSpPr>
          <p:cNvPr id="21505" name="Rectangle 1"/>
          <p:cNvSpPr>
            <a:spLocks noChangeArrowheads="1"/>
          </p:cNvSpPr>
          <p:nvPr/>
        </p:nvSpPr>
        <p:spPr bwMode="auto">
          <a:xfrm>
            <a:off x="323528" y="116632"/>
            <a:ext cx="853244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dirty="0" smtClean="0">
                <a:ln>
                  <a:noFill/>
                </a:ln>
                <a:effectLst/>
                <a:ea typeface="Times New Roman" pitchFamily="18" charset="0"/>
                <a:cs typeface="Arial" pitchFamily="34" charset="0"/>
              </a:rPr>
              <a:t>L'</a:t>
            </a:r>
            <a:r>
              <a:rPr kumimoji="0" lang="fr-FR" sz="2000" b="1" i="0" u="none" strike="noStrike" cap="none" normalizeH="0" dirty="0" smtClean="0">
                <a:ln>
                  <a:noFill/>
                </a:ln>
                <a:effectLst/>
                <a:ea typeface="Times New Roman" pitchFamily="18" charset="0"/>
                <a:cs typeface="Arial" pitchFamily="34" charset="0"/>
              </a:rPr>
              <a:t>observatoire de Poznań</a:t>
            </a:r>
            <a:r>
              <a:rPr kumimoji="0" lang="fr-FR" sz="2000" b="0" i="0" u="none" strike="noStrike" cap="none" normalizeH="0" dirty="0" smtClean="0">
                <a:ln>
                  <a:noFill/>
                </a:ln>
                <a:effectLst/>
                <a:ea typeface="Times New Roman" pitchFamily="18" charset="0"/>
                <a:cs typeface="Arial" pitchFamily="34" charset="0"/>
              </a:rPr>
              <a:t> est un observatoire astronomique appartenant et opéré par le département de physique de l'université Adam-Mickiewicz de Poznań .en Pologne Fondé en 1919.</a:t>
            </a:r>
            <a:endParaRPr kumimoji="0" lang="fr-FR" sz="2000" b="0" i="0" u="none" strike="noStrike" cap="none" normalizeH="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 - Kvistaberg.jpg"/>
          <p:cNvPicPr>
            <a:picLocks noChangeAspect="1"/>
          </p:cNvPicPr>
          <p:nvPr/>
        </p:nvPicPr>
        <p:blipFill>
          <a:blip r:embed="rId2" cstate="print"/>
          <a:stretch>
            <a:fillRect/>
          </a:stretch>
        </p:blipFill>
        <p:spPr>
          <a:xfrm>
            <a:off x="1043608" y="1556792"/>
            <a:ext cx="7173541" cy="5162462"/>
          </a:xfrm>
          <a:prstGeom prst="rect">
            <a:avLst/>
          </a:prstGeom>
        </p:spPr>
      </p:pic>
      <p:sp>
        <p:nvSpPr>
          <p:cNvPr id="3" name="Rectangle 2"/>
          <p:cNvSpPr/>
          <p:nvPr/>
        </p:nvSpPr>
        <p:spPr>
          <a:xfrm>
            <a:off x="251520" y="188640"/>
            <a:ext cx="8568952" cy="1323439"/>
          </a:xfrm>
          <a:prstGeom prst="rect">
            <a:avLst/>
          </a:prstGeom>
        </p:spPr>
        <p:txBody>
          <a:bodyPr wrap="square">
            <a:spAutoFit/>
          </a:bodyPr>
          <a:lstStyle/>
          <a:p>
            <a:pPr algn="ctr"/>
            <a:r>
              <a:rPr lang="fr-FR" sz="2000" dirty="0" smtClean="0"/>
              <a:t>L'</a:t>
            </a:r>
            <a:r>
              <a:rPr lang="fr-FR" sz="2000" b="1" dirty="0" smtClean="0"/>
              <a:t>observatoire suédois de </a:t>
            </a:r>
            <a:r>
              <a:rPr lang="fr-FR" sz="2000" b="1" dirty="0" err="1" smtClean="0"/>
              <a:t>Kvistaberg</a:t>
            </a:r>
            <a:r>
              <a:rPr lang="fr-FR" sz="2000" b="1" dirty="0" smtClean="0"/>
              <a:t> </a:t>
            </a:r>
            <a:r>
              <a:rPr lang="fr-FR" sz="2000" dirty="0" smtClean="0"/>
              <a:t>appartient au département de physique et d'astronomie de l'université d'Uppsala . L'observatoire résulte d'une donation faite en 1944 par Nils Tamm, Les dômes et les télescopes font maintenant partie d'un musée qui fut inauguré en 2009. </a:t>
            </a:r>
            <a:endParaRPr lang="fr-FR" sz="2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 - Observatoriet de stoklom.jpg"/>
          <p:cNvPicPr>
            <a:picLocks noChangeAspect="1"/>
          </p:cNvPicPr>
          <p:nvPr/>
        </p:nvPicPr>
        <p:blipFill>
          <a:blip r:embed="rId2" cstate="print"/>
          <a:stretch>
            <a:fillRect/>
          </a:stretch>
        </p:blipFill>
        <p:spPr>
          <a:xfrm>
            <a:off x="305676" y="1026096"/>
            <a:ext cx="7506684" cy="5572447"/>
          </a:xfrm>
          <a:prstGeom prst="rect">
            <a:avLst/>
          </a:prstGeom>
        </p:spPr>
      </p:pic>
      <p:sp>
        <p:nvSpPr>
          <p:cNvPr id="27649" name="Rectangle 1"/>
          <p:cNvSpPr>
            <a:spLocks noChangeArrowheads="1"/>
          </p:cNvSpPr>
          <p:nvPr/>
        </p:nvSpPr>
        <p:spPr bwMode="auto">
          <a:xfrm>
            <a:off x="395536" y="199673"/>
            <a:ext cx="8388424"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de Stockholm</a:t>
            </a:r>
            <a:r>
              <a:rPr kumimoji="0" lang="fr-FR" sz="2000" b="0" i="0" u="none" strike="noStrike" cap="none" normalizeH="0" baseline="0" dirty="0" smtClean="0">
                <a:ln>
                  <a:noFill/>
                </a:ln>
                <a:effectLst/>
                <a:ea typeface="Times New Roman" pitchFamily="18" charset="0"/>
                <a:cs typeface="Arial" pitchFamily="34" charset="0"/>
              </a:rPr>
              <a:t> est un institut de recherche astronomique, fondé au XVIII</a:t>
            </a:r>
            <a:r>
              <a:rPr kumimoji="0" lang="fr-FR" sz="2000" b="0" i="0" u="none" strike="noStrike" cap="none" normalizeH="0" baseline="30000" dirty="0" smtClean="0">
                <a:ln>
                  <a:noFill/>
                </a:ln>
                <a:effectLst/>
                <a:ea typeface="Times New Roman" pitchFamily="18" charset="0"/>
                <a:cs typeface="Arial" pitchFamily="34" charset="0"/>
              </a:rPr>
              <a:t>e</a:t>
            </a:r>
            <a:r>
              <a:rPr kumimoji="0" lang="fr-FR" sz="2000" b="0" i="0" u="none" strike="noStrike" cap="none" normalizeH="0" baseline="0" dirty="0" smtClean="0">
                <a:ln>
                  <a:noFill/>
                </a:ln>
                <a:effectLst/>
                <a:ea typeface="Times New Roman" pitchFamily="18" charset="0"/>
                <a:cs typeface="Arial" pitchFamily="34" charset="0"/>
              </a:rPr>
              <a:t> siècle, et faisant partie aujourd'hui de l'université de Stockholm.</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 - Pulkovo - St Péterbourg.jpg"/>
          <p:cNvPicPr>
            <a:picLocks noChangeAspect="1"/>
          </p:cNvPicPr>
          <p:nvPr/>
        </p:nvPicPr>
        <p:blipFill>
          <a:blip r:embed="rId2" cstate="print"/>
          <a:stretch>
            <a:fillRect/>
          </a:stretch>
        </p:blipFill>
        <p:spPr>
          <a:xfrm>
            <a:off x="683568" y="3140968"/>
            <a:ext cx="5514818" cy="3569712"/>
          </a:xfrm>
          <a:prstGeom prst="rect">
            <a:avLst/>
          </a:prstGeom>
        </p:spPr>
      </p:pic>
      <p:sp>
        <p:nvSpPr>
          <p:cNvPr id="26625" name="Rectangle 1"/>
          <p:cNvSpPr>
            <a:spLocks noChangeArrowheads="1"/>
          </p:cNvSpPr>
          <p:nvPr/>
        </p:nvSpPr>
        <p:spPr bwMode="auto">
          <a:xfrm>
            <a:off x="179512" y="-171400"/>
            <a:ext cx="8604448"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astronomique de Poulkovo</a:t>
            </a:r>
            <a:r>
              <a:rPr kumimoji="0" lang="fr-FR" sz="2000" b="0" i="0" u="none" strike="noStrike" cap="none" normalizeH="0" baseline="0" dirty="0" smtClean="0">
                <a:ln>
                  <a:noFill/>
                </a:ln>
                <a:effectLst/>
                <a:ea typeface="Times New Roman" pitchFamily="18" charset="0"/>
                <a:cs typeface="Arial" pitchFamily="34" charset="0"/>
              </a:rPr>
              <a:t> de l'Académie des sciences de Russie</a:t>
            </a:r>
            <a:r>
              <a:rPr lang="fr-FR" sz="2000" dirty="0" smtClean="0">
                <a:ea typeface="Times New Roman" pitchFamily="18" charset="0"/>
                <a:cs typeface="Arial" pitchFamily="34" charset="0"/>
              </a:rPr>
              <a:t>,</a:t>
            </a:r>
            <a:r>
              <a:rPr kumimoji="0" lang="fr-FR" sz="2000" b="0" i="0" u="none" strike="noStrike" cap="none" normalizeH="0" baseline="0" dirty="0" smtClean="0">
                <a:ln>
                  <a:noFill/>
                </a:ln>
                <a:effectLst/>
                <a:ea typeface="Times New Roman" pitchFamily="18" charset="0"/>
                <a:cs typeface="Arial" pitchFamily="34" charset="0"/>
              </a:rPr>
              <a:t>  est situé à 19 km au sud de Saint-Pétersbourg, à75 m au-dessus du niveau de la mer. Il fait partie du patrimoine mondial l'UNESCO .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L'observatoire, dessiné par Alexandre </a:t>
            </a:r>
            <a:r>
              <a:rPr kumimoji="0" lang="fr-FR" sz="2000" b="0" i="0" u="none" strike="noStrike" cap="none" normalizeH="0" baseline="0" dirty="0" err="1" smtClean="0">
                <a:ln>
                  <a:noFill/>
                </a:ln>
                <a:effectLst/>
                <a:ea typeface="Times New Roman" pitchFamily="18" charset="0"/>
                <a:cs typeface="Arial" pitchFamily="34" charset="0"/>
              </a:rPr>
              <a:t>Brioullov</a:t>
            </a:r>
            <a:r>
              <a:rPr kumimoji="0" lang="fr-FR" sz="2000" b="0" i="0" u="none" strike="noStrike" cap="none" normalizeH="0" baseline="0" dirty="0" smtClean="0">
                <a:ln>
                  <a:noFill/>
                </a:ln>
                <a:effectLst/>
                <a:ea typeface="Times New Roman" pitchFamily="18" charset="0"/>
                <a:cs typeface="Arial" pitchFamily="34" charset="0"/>
              </a:rPr>
              <a:t>, ouvrit ses portes en 1839.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Il fut d'abord destiné à servir le scientifique russe d'origine allemande Vassili </a:t>
            </a:r>
            <a:r>
              <a:rPr kumimoji="0" lang="fr-FR" sz="2000" b="0" i="0" u="none" strike="noStrike" cap="none" normalizeH="0" baseline="0" dirty="0" err="1" smtClean="0">
                <a:ln>
                  <a:noFill/>
                </a:ln>
                <a:effectLst/>
                <a:ea typeface="Times New Roman" pitchFamily="18" charset="0"/>
                <a:cs typeface="Arial" pitchFamily="34" charset="0"/>
              </a:rPr>
              <a:t>Iakovlevitch</a:t>
            </a:r>
            <a:r>
              <a:rPr kumimoji="0" lang="fr-FR" sz="2000" b="0" i="0" u="none" strike="noStrike" cap="none" normalizeH="0" baseline="0" dirty="0" smtClean="0">
                <a:ln>
                  <a:noFill/>
                </a:ln>
                <a:effectLst/>
                <a:ea typeface="Times New Roman" pitchFamily="18" charset="0"/>
                <a:cs typeface="Arial" pitchFamily="34" charset="0"/>
              </a:rPr>
              <a:t> Struve, qui en devint le premier directeur. Son fils Otto </a:t>
            </a:r>
            <a:r>
              <a:rPr kumimoji="0" lang="fr-FR" sz="2000" b="0" i="0" u="none" strike="noStrike" cap="none" normalizeH="0" baseline="0" dirty="0" err="1" smtClean="0">
                <a:ln>
                  <a:noFill/>
                </a:ln>
                <a:effectLst/>
                <a:ea typeface="Times New Roman" pitchFamily="18" charset="0"/>
                <a:cs typeface="Arial" pitchFamily="34" charset="0"/>
              </a:rPr>
              <a:t>Vassilievitch</a:t>
            </a:r>
            <a:r>
              <a:rPr kumimoji="0" lang="fr-FR" sz="2000" b="0" i="0" u="none" strike="noStrike" cap="none" normalizeH="0" baseline="0" dirty="0" smtClean="0">
                <a:ln>
                  <a:noFill/>
                </a:ln>
                <a:effectLst/>
                <a:ea typeface="Times New Roman" pitchFamily="18" charset="0"/>
                <a:cs typeface="Arial" pitchFamily="34" charset="0"/>
              </a:rPr>
              <a:t> Struve l'y remplaça en 1861.</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L'observatoire est équipé d'une lunette astronomique de 38 cm — la plus grande du monde lors de sa construction — et des meilleures technologies de l'époque. </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 - Juvisy-sur-Orge_-_Observatoire Flammarion (Copier).jpg"/>
          <p:cNvPicPr>
            <a:picLocks noChangeAspect="1"/>
          </p:cNvPicPr>
          <p:nvPr/>
        </p:nvPicPr>
        <p:blipFill>
          <a:blip r:embed="rId2" cstate="print"/>
          <a:stretch>
            <a:fillRect/>
          </a:stretch>
        </p:blipFill>
        <p:spPr>
          <a:xfrm>
            <a:off x="324358" y="1014250"/>
            <a:ext cx="8496114" cy="5669522"/>
          </a:xfrm>
          <a:prstGeom prst="rect">
            <a:avLst/>
          </a:prstGeom>
        </p:spPr>
      </p:pic>
      <p:sp>
        <p:nvSpPr>
          <p:cNvPr id="3" name="Rectangle 2"/>
          <p:cNvSpPr/>
          <p:nvPr/>
        </p:nvSpPr>
        <p:spPr>
          <a:xfrm>
            <a:off x="179512" y="188640"/>
            <a:ext cx="8712968" cy="646331"/>
          </a:xfrm>
          <a:prstGeom prst="rect">
            <a:avLst/>
          </a:prstGeom>
        </p:spPr>
        <p:txBody>
          <a:bodyPr wrap="square">
            <a:spAutoFit/>
          </a:bodyPr>
          <a:lstStyle/>
          <a:p>
            <a:pPr algn="ctr"/>
            <a:r>
              <a:rPr lang="fr-FR" dirty="0" smtClean="0"/>
              <a:t>L’</a:t>
            </a:r>
            <a:r>
              <a:rPr lang="fr-FR" b="1" dirty="0" smtClean="0"/>
              <a:t>observatoire de Juvisy-sur-Orge</a:t>
            </a:r>
            <a:r>
              <a:rPr lang="fr-FR" dirty="0" smtClean="0"/>
              <a:t> fondé en 1883 par l'astronome français </a:t>
            </a:r>
          </a:p>
          <a:p>
            <a:pPr algn="ctr"/>
            <a:r>
              <a:rPr lang="fr-FR" dirty="0" smtClean="0"/>
              <a:t>Camille Flammarion à Juvisy-sur-Orge.</a:t>
            </a:r>
            <a:endParaRPr lang="fr-F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8-National_Observatory_of_Llano_vénézuela (Copier).jpg"/>
          <p:cNvPicPr>
            <a:picLocks noChangeAspect="1"/>
          </p:cNvPicPr>
          <p:nvPr/>
        </p:nvPicPr>
        <p:blipFill>
          <a:blip r:embed="rId2" cstate="print"/>
          <a:stretch>
            <a:fillRect/>
          </a:stretch>
        </p:blipFill>
        <p:spPr>
          <a:xfrm>
            <a:off x="1043608" y="1484784"/>
            <a:ext cx="7015343" cy="5258048"/>
          </a:xfrm>
          <a:prstGeom prst="rect">
            <a:avLst/>
          </a:prstGeom>
        </p:spPr>
      </p:pic>
      <p:sp>
        <p:nvSpPr>
          <p:cNvPr id="31745" name="Rectangle 1"/>
          <p:cNvSpPr>
            <a:spLocks noChangeArrowheads="1"/>
          </p:cNvSpPr>
          <p:nvPr/>
        </p:nvSpPr>
        <p:spPr bwMode="auto">
          <a:xfrm>
            <a:off x="179512" y="116632"/>
            <a:ext cx="8676456"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astronomique national de </a:t>
            </a:r>
            <a:r>
              <a:rPr kumimoji="0" lang="fr-FR" sz="2000" b="1" i="0" u="none" strike="noStrike" cap="none" normalizeH="0" baseline="0" dirty="0" err="1" smtClean="0">
                <a:ln>
                  <a:noFill/>
                </a:ln>
                <a:effectLst/>
                <a:ea typeface="Times New Roman" pitchFamily="18" charset="0"/>
                <a:cs typeface="Arial" pitchFamily="34" charset="0"/>
              </a:rPr>
              <a:t>Llano</a:t>
            </a:r>
            <a:r>
              <a:rPr kumimoji="0" lang="fr-FR" sz="2000" b="1" i="0" u="none" strike="noStrike" cap="none" normalizeH="0" baseline="0" dirty="0" smtClean="0">
                <a:ln>
                  <a:noFill/>
                </a:ln>
                <a:effectLst/>
                <a:ea typeface="Times New Roman" pitchFamily="18" charset="0"/>
                <a:cs typeface="Arial" pitchFamily="34" charset="0"/>
              </a:rPr>
              <a:t> </a:t>
            </a:r>
            <a:r>
              <a:rPr kumimoji="0" lang="fr-FR" sz="2000" b="1" i="0" u="none" strike="noStrike" cap="none" normalizeH="0" baseline="0" dirty="0" err="1" smtClean="0">
                <a:ln>
                  <a:noFill/>
                </a:ln>
                <a:effectLst/>
                <a:ea typeface="Times New Roman" pitchFamily="18" charset="0"/>
                <a:cs typeface="Arial" pitchFamily="34" charset="0"/>
              </a:rPr>
              <a:t>del</a:t>
            </a:r>
            <a:r>
              <a:rPr kumimoji="0" lang="fr-FR" sz="2000" b="1" i="0" u="none" strike="noStrike" cap="none" normalizeH="0" baseline="0" dirty="0" smtClean="0">
                <a:ln>
                  <a:noFill/>
                </a:ln>
                <a:effectLst/>
                <a:ea typeface="Times New Roman" pitchFamily="18" charset="0"/>
                <a:cs typeface="Arial" pitchFamily="34" charset="0"/>
              </a:rPr>
              <a:t> </a:t>
            </a:r>
            <a:r>
              <a:rPr kumimoji="0" lang="fr-FR" sz="2000" b="1" i="0" u="none" strike="noStrike" cap="none" normalizeH="0" baseline="0" dirty="0" err="1" smtClean="0">
                <a:ln>
                  <a:noFill/>
                </a:ln>
                <a:effectLst/>
                <a:ea typeface="Times New Roman" pitchFamily="18" charset="0"/>
                <a:cs typeface="Arial" pitchFamily="34" charset="0"/>
              </a:rPr>
              <a:t>Hato</a:t>
            </a:r>
            <a:r>
              <a:rPr kumimoji="0" lang="fr-FR" sz="2000" b="0" i="0" u="none" strike="noStrike" cap="none" normalizeH="0" baseline="0" dirty="0" smtClean="0">
                <a:ln>
                  <a:noFill/>
                </a:ln>
                <a:effectLst/>
                <a:ea typeface="Times New Roman" pitchFamily="18" charset="0"/>
                <a:cs typeface="Arial" pitchFamily="34" charset="0"/>
              </a:rPr>
              <a:t> est situé à 3 600 m d'altitude, au Venezuela. Comprenant quatre télescopes ayant chacun sa propre coupole, c'est le principal observatoire astronomique du pays.</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Le site héberge également un musée et un centre d'exposition. </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9-Paranal (Copier).jpg"/>
          <p:cNvPicPr>
            <a:picLocks noChangeAspect="1"/>
          </p:cNvPicPr>
          <p:nvPr/>
        </p:nvPicPr>
        <p:blipFill>
          <a:blip r:embed="rId2" cstate="print"/>
          <a:stretch>
            <a:fillRect/>
          </a:stretch>
        </p:blipFill>
        <p:spPr>
          <a:xfrm>
            <a:off x="291831" y="2924944"/>
            <a:ext cx="8574745" cy="3744416"/>
          </a:xfrm>
          <a:prstGeom prst="rect">
            <a:avLst/>
          </a:prstGeom>
        </p:spPr>
      </p:pic>
      <p:sp>
        <p:nvSpPr>
          <p:cNvPr id="30721" name="Rectangle 1"/>
          <p:cNvSpPr>
            <a:spLocks noChangeArrowheads="1"/>
          </p:cNvSpPr>
          <p:nvPr/>
        </p:nvSpPr>
        <p:spPr bwMode="auto">
          <a:xfrm>
            <a:off x="323528" y="342528"/>
            <a:ext cx="853244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du </a:t>
            </a:r>
            <a:r>
              <a:rPr kumimoji="0" lang="fr-FR" sz="2000" b="1" i="0" u="none" strike="noStrike" cap="none" normalizeH="0" baseline="0" dirty="0" err="1" smtClean="0">
                <a:ln>
                  <a:noFill/>
                </a:ln>
                <a:effectLst/>
                <a:ea typeface="Times New Roman" pitchFamily="18" charset="0"/>
                <a:cs typeface="Arial" pitchFamily="34" charset="0"/>
              </a:rPr>
              <a:t>Cerro</a:t>
            </a:r>
            <a:r>
              <a:rPr kumimoji="0" lang="fr-FR" sz="2000" b="1" i="0" u="none" strike="noStrike" cap="none" normalizeH="0" baseline="0" dirty="0" smtClean="0">
                <a:ln>
                  <a:noFill/>
                </a:ln>
                <a:effectLst/>
                <a:ea typeface="Times New Roman" pitchFamily="18" charset="0"/>
                <a:cs typeface="Arial" pitchFamily="34" charset="0"/>
              </a:rPr>
              <a:t> </a:t>
            </a:r>
            <a:r>
              <a:rPr kumimoji="0" lang="fr-FR" sz="2000" b="1" i="0" u="none" strike="noStrike" cap="none" normalizeH="0" baseline="0" dirty="0" err="1" smtClean="0">
                <a:ln>
                  <a:noFill/>
                </a:ln>
                <a:effectLst/>
                <a:ea typeface="Times New Roman" pitchFamily="18" charset="0"/>
                <a:cs typeface="Arial" pitchFamily="34" charset="0"/>
              </a:rPr>
              <a:t>Paranal</a:t>
            </a:r>
            <a:r>
              <a:rPr kumimoji="0" lang="fr-FR" sz="2000" b="0" i="0" u="none" strike="noStrike" cap="none" normalizeH="0" baseline="0" dirty="0" smtClean="0">
                <a:ln>
                  <a:noFill/>
                </a:ln>
                <a:effectLst/>
                <a:ea typeface="Times New Roman" pitchFamily="18" charset="0"/>
                <a:cs typeface="Arial" pitchFamily="34" charset="0"/>
              </a:rPr>
              <a:t> est un observatoire astronomique professionnel situé dans le désert d'Atacama, au Nord du Chili, à une altitude de 2 635 m.</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 Il permet l'étude des astres dans les longueurs d'ondes allant de l'ultraviolet à l'infrarouge.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C'est un projet européen de l'observatoire européen austral. À l'observatoire du </a:t>
            </a:r>
            <a:r>
              <a:rPr kumimoji="0" lang="fr-FR" sz="2000" b="0" i="0" u="none" strike="noStrike" cap="none" normalizeH="0" baseline="0" dirty="0" err="1" smtClean="0">
                <a:ln>
                  <a:noFill/>
                </a:ln>
                <a:effectLst/>
                <a:ea typeface="Times New Roman" pitchFamily="18" charset="0"/>
                <a:cs typeface="Arial" pitchFamily="34" charset="0"/>
              </a:rPr>
              <a:t>Cerro</a:t>
            </a:r>
            <a:r>
              <a:rPr kumimoji="0" lang="fr-FR" sz="2000" b="0" i="0" u="none" strike="noStrike" cap="none" normalizeH="0" baseline="0" dirty="0" smtClean="0">
                <a:ln>
                  <a:noFill/>
                </a:ln>
                <a:effectLst/>
                <a:ea typeface="Times New Roman" pitchFamily="18" charset="0"/>
                <a:cs typeface="Arial" pitchFamily="34" charset="0"/>
              </a:rPr>
              <a:t> </a:t>
            </a:r>
            <a:r>
              <a:rPr kumimoji="0" lang="fr-FR" sz="2000" b="0" i="0" u="none" strike="noStrike" cap="none" normalizeH="0" baseline="0" dirty="0" err="1" smtClean="0">
                <a:ln>
                  <a:noFill/>
                </a:ln>
                <a:effectLst/>
                <a:ea typeface="Times New Roman" pitchFamily="18" charset="0"/>
                <a:cs typeface="Arial" pitchFamily="34" charset="0"/>
              </a:rPr>
              <a:t>Paranal</a:t>
            </a:r>
            <a:r>
              <a:rPr kumimoji="0" lang="fr-FR" sz="2000" b="0" i="0" u="none" strike="noStrike" cap="none" normalizeH="0" baseline="0" dirty="0" smtClean="0">
                <a:ln>
                  <a:noFill/>
                </a:ln>
                <a:effectLst/>
                <a:ea typeface="Times New Roman" pitchFamily="18" charset="0"/>
                <a:cs typeface="Arial" pitchFamily="34" charset="0"/>
              </a:rPr>
              <a:t>, il y a quatre télescopes principaux de 8,2 mètres, qui, avec les quatre télescopes auxiliaires de 1,8 m constituent le </a:t>
            </a:r>
            <a:r>
              <a:rPr kumimoji="0" lang="fr-FR" sz="2000" b="0" i="0" u="none" strike="noStrike" cap="none" normalizeH="0" baseline="0" dirty="0" err="1" smtClean="0">
                <a:ln>
                  <a:noFill/>
                </a:ln>
                <a:effectLst/>
                <a:ea typeface="Times New Roman" pitchFamily="18" charset="0"/>
                <a:cs typeface="Arial" pitchFamily="34" charset="0"/>
              </a:rPr>
              <a:t>Very</a:t>
            </a:r>
            <a:r>
              <a:rPr kumimoji="0" lang="fr-FR" sz="2000" b="0" i="0" u="none" strike="noStrike" cap="none" normalizeH="0" baseline="0" dirty="0" smtClean="0">
                <a:ln>
                  <a:noFill/>
                </a:ln>
                <a:effectLst/>
                <a:ea typeface="Times New Roman" pitchFamily="18" charset="0"/>
                <a:cs typeface="Arial" pitchFamily="34" charset="0"/>
              </a:rPr>
              <a:t> Large </a:t>
            </a:r>
            <a:r>
              <a:rPr kumimoji="0" lang="fr-FR" sz="2000" b="0" i="0" u="none" strike="noStrike" cap="none" normalizeH="0" baseline="0" dirty="0" err="1" smtClean="0">
                <a:ln>
                  <a:noFill/>
                </a:ln>
                <a:effectLst/>
                <a:ea typeface="Times New Roman" pitchFamily="18" charset="0"/>
                <a:cs typeface="Arial" pitchFamily="34" charset="0"/>
              </a:rPr>
              <a:t>Telescope</a:t>
            </a:r>
            <a:r>
              <a:rPr kumimoji="0" lang="fr-FR" sz="2000" b="0" i="0" u="none" strike="noStrike" cap="none" normalizeH="0" baseline="0" dirty="0" smtClean="0">
                <a:ln>
                  <a:noFill/>
                </a:ln>
                <a:effectLst/>
                <a:ea typeface="Times New Roman" pitchFamily="18" charset="0"/>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Il s'y trouve de plus un télescope de 4 m (VISTA) et un de 2,5 m .</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 -Perth_Observatory-dome.jpg"/>
          <p:cNvPicPr>
            <a:picLocks noChangeAspect="1"/>
          </p:cNvPicPr>
          <p:nvPr/>
        </p:nvPicPr>
        <p:blipFill>
          <a:blip r:embed="rId2" cstate="print"/>
          <a:stretch>
            <a:fillRect/>
          </a:stretch>
        </p:blipFill>
        <p:spPr>
          <a:xfrm>
            <a:off x="3635896" y="260648"/>
            <a:ext cx="5336172" cy="6336704"/>
          </a:xfrm>
          <a:prstGeom prst="rect">
            <a:avLst/>
          </a:prstGeom>
        </p:spPr>
      </p:pic>
      <p:sp>
        <p:nvSpPr>
          <p:cNvPr id="29697" name="Rectangle 1"/>
          <p:cNvSpPr>
            <a:spLocks noChangeArrowheads="1"/>
          </p:cNvSpPr>
          <p:nvPr/>
        </p:nvSpPr>
        <p:spPr bwMode="auto">
          <a:xfrm>
            <a:off x="179512" y="1764105"/>
            <a:ext cx="3275856"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222222"/>
                </a:solidFill>
                <a:effectLst/>
                <a:ea typeface="Calibri" pitchFamily="34" charset="0"/>
                <a:cs typeface="Arial" pitchFamily="34" charset="0"/>
              </a:rPr>
              <a:t>L’</a:t>
            </a:r>
            <a:r>
              <a:rPr kumimoji="0" lang="fr-FR" sz="2000" b="1" i="0" u="none" strike="noStrike" cap="none" normalizeH="0" baseline="0" dirty="0" smtClean="0">
                <a:ln>
                  <a:noFill/>
                </a:ln>
                <a:solidFill>
                  <a:srgbClr val="222222"/>
                </a:solidFill>
                <a:effectLst/>
                <a:ea typeface="Calibri" pitchFamily="34" charset="0"/>
                <a:cs typeface="Arial" pitchFamily="34" charset="0"/>
              </a:rPr>
              <a:t>observatoire de Perth</a:t>
            </a:r>
            <a:r>
              <a:rPr kumimoji="0" lang="fr-FR" sz="2000" b="0" i="0" u="none" strike="noStrike" cap="none" normalizeH="0" baseline="0" dirty="0" smtClean="0">
                <a:ln>
                  <a:noFill/>
                </a:ln>
                <a:solidFill>
                  <a:srgbClr val="222222"/>
                </a:solidFill>
                <a:effectLst/>
                <a:ea typeface="Calibri" pitchFamily="34" charset="0"/>
                <a:cs typeface="Arial"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222222"/>
                </a:solidFill>
                <a:effectLst/>
                <a:ea typeface="Calibri" pitchFamily="34" charset="0"/>
                <a:cs typeface="Arial" pitchFamily="34" charset="0"/>
              </a:rPr>
              <a:t>est un observatoire astronomique situé en </a:t>
            </a:r>
            <a:r>
              <a:rPr kumimoji="0" lang="fr-FR" sz="2000" b="0" i="0" u="none" strike="noStrike" cap="none" normalizeH="0" baseline="0" dirty="0" smtClean="0">
                <a:ln>
                  <a:noFill/>
                </a:ln>
                <a:effectLst/>
                <a:ea typeface="Calibri" pitchFamily="34" charset="0"/>
                <a:cs typeface="Arial" pitchFamily="34" charset="0"/>
              </a:rPr>
              <a:t>Australie-Occidentale.</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1 - PurpleMountainObservatory01 (Copier).jpg"/>
          <p:cNvPicPr>
            <a:picLocks noChangeAspect="1"/>
          </p:cNvPicPr>
          <p:nvPr/>
        </p:nvPicPr>
        <p:blipFill>
          <a:blip r:embed="rId2" cstate="print"/>
          <a:stretch>
            <a:fillRect/>
          </a:stretch>
        </p:blipFill>
        <p:spPr>
          <a:xfrm>
            <a:off x="251520" y="2492896"/>
            <a:ext cx="6172367" cy="4118868"/>
          </a:xfrm>
          <a:prstGeom prst="rect">
            <a:avLst/>
          </a:prstGeom>
        </p:spPr>
      </p:pic>
      <p:sp>
        <p:nvSpPr>
          <p:cNvPr id="35841" name="Rectangle 1"/>
          <p:cNvSpPr>
            <a:spLocks noChangeArrowheads="1"/>
          </p:cNvSpPr>
          <p:nvPr/>
        </p:nvSpPr>
        <p:spPr bwMode="auto">
          <a:xfrm>
            <a:off x="251520" y="116632"/>
            <a:ext cx="8604448"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astronomique de la montagne Pourpre</a:t>
            </a:r>
            <a:r>
              <a:rPr kumimoji="0" lang="fr-FR" sz="2000" b="0" i="0" u="none" strike="noStrike" cap="none" normalizeH="0" baseline="0" dirty="0" smtClean="0">
                <a:ln>
                  <a:noFill/>
                </a:ln>
                <a:effectLst/>
                <a:ea typeface="Times New Roman" pitchFamily="18" charset="0"/>
                <a:cs typeface="Arial" pitchFamily="34" charset="0"/>
              </a:rPr>
              <a:t>  est situé sur la montagne Pourpre près de la ville de Nankin en Chine.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 construction de l'observatoire a débuté en 1929. Les observations ont commencé cinq ans plus tard, en 1934. Aujourd'hui, il s'agit d'un observatoire astronomique moderne subordonné à l'Académie chinoise des sciences.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Il dispose d'un centre de traitement des données pour les satellites d'observation Quatre comètes y ont été découvertes. </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2 - Mt_Stromlo_Obs2 (Copier).jpg"/>
          <p:cNvPicPr>
            <a:picLocks noChangeAspect="1"/>
          </p:cNvPicPr>
          <p:nvPr/>
        </p:nvPicPr>
        <p:blipFill>
          <a:blip r:embed="rId2" cstate="print"/>
          <a:stretch>
            <a:fillRect/>
          </a:stretch>
        </p:blipFill>
        <p:spPr>
          <a:xfrm>
            <a:off x="253388" y="1365602"/>
            <a:ext cx="7847004" cy="5236366"/>
          </a:xfrm>
          <a:prstGeom prst="rect">
            <a:avLst/>
          </a:prstGeom>
        </p:spPr>
      </p:pic>
      <p:sp>
        <p:nvSpPr>
          <p:cNvPr id="3" name="Rectangle 2"/>
          <p:cNvSpPr/>
          <p:nvPr/>
        </p:nvSpPr>
        <p:spPr>
          <a:xfrm>
            <a:off x="179512" y="260648"/>
            <a:ext cx="8640960" cy="1015663"/>
          </a:xfrm>
          <a:prstGeom prst="rect">
            <a:avLst/>
          </a:prstGeom>
        </p:spPr>
        <p:txBody>
          <a:bodyPr wrap="square">
            <a:spAutoFit/>
          </a:bodyPr>
          <a:lstStyle/>
          <a:p>
            <a:pPr algn="ctr"/>
            <a:r>
              <a:rPr lang="fr-FR" sz="2000" b="1" dirty="0" smtClean="0"/>
              <a:t>L'observatoire du Mont </a:t>
            </a:r>
            <a:r>
              <a:rPr lang="fr-FR" sz="2000" b="1" dirty="0" err="1" smtClean="0"/>
              <a:t>Stromlo</a:t>
            </a:r>
            <a:r>
              <a:rPr lang="fr-FR" sz="2000" dirty="0" smtClean="0"/>
              <a:t> se situe près de la ville de Canberra en Australie. Il fait partie du département d'astronomie et d'astrophysique de l'</a:t>
            </a:r>
            <a:r>
              <a:rPr lang="fr-FR" sz="2000" dirty="0" err="1" smtClean="0"/>
              <a:t>Australian</a:t>
            </a:r>
            <a:r>
              <a:rPr lang="fr-FR" sz="2000" dirty="0" smtClean="0"/>
              <a:t> National </a:t>
            </a:r>
            <a:r>
              <a:rPr lang="fr-FR" sz="2000" dirty="0" err="1" smtClean="0"/>
              <a:t>University</a:t>
            </a:r>
            <a:r>
              <a:rPr lang="fr-FR" sz="2000" dirty="0" smtClean="0"/>
              <a:t> .</a:t>
            </a:r>
            <a:endParaRPr lang="fr-FR" sz="20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 - Observatoire_de_Genève_2016 (Copier).jpg"/>
          <p:cNvPicPr>
            <a:picLocks noChangeAspect="1"/>
          </p:cNvPicPr>
          <p:nvPr/>
        </p:nvPicPr>
        <p:blipFill>
          <a:blip r:embed="rId2" cstate="print"/>
          <a:stretch>
            <a:fillRect/>
          </a:stretch>
        </p:blipFill>
        <p:spPr>
          <a:xfrm>
            <a:off x="251520" y="2492896"/>
            <a:ext cx="8713530" cy="3929236"/>
          </a:xfrm>
          <a:prstGeom prst="rect">
            <a:avLst/>
          </a:prstGeom>
        </p:spPr>
      </p:pic>
      <p:sp>
        <p:nvSpPr>
          <p:cNvPr id="33793" name="Rectangle 1"/>
          <p:cNvSpPr>
            <a:spLocks noChangeArrowheads="1"/>
          </p:cNvSpPr>
          <p:nvPr/>
        </p:nvSpPr>
        <p:spPr bwMode="auto">
          <a:xfrm>
            <a:off x="251520" y="568424"/>
            <a:ext cx="8460432"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astronomique de Genève</a:t>
            </a:r>
            <a:r>
              <a:rPr kumimoji="0" lang="fr-FR" sz="2000" b="0" i="0" u="none" strike="noStrike" cap="none" normalizeH="0" baseline="0" dirty="0" smtClean="0">
                <a:ln>
                  <a:noFill/>
                </a:ln>
                <a:effectLst/>
                <a:ea typeface="Times New Roman" pitchFamily="18" charset="0"/>
                <a:cs typeface="Arial" pitchFamily="34" charset="0"/>
              </a:rPr>
              <a:t> est situé sur le hameau de </a:t>
            </a:r>
            <a:r>
              <a:rPr kumimoji="0" lang="fr-FR" sz="2000" b="0" i="0" u="none" strike="noStrike" cap="none" normalizeH="0" baseline="0" dirty="0" err="1" smtClean="0">
                <a:ln>
                  <a:noFill/>
                </a:ln>
                <a:effectLst/>
                <a:ea typeface="Times New Roman" pitchFamily="18" charset="0"/>
                <a:cs typeface="Arial" pitchFamily="34" charset="0"/>
              </a:rPr>
              <a:t>Sauverny</a:t>
            </a:r>
            <a:r>
              <a:rPr kumimoji="0" lang="fr-FR" sz="2000" b="0" i="0" u="none" strike="noStrike" cap="none" normalizeH="0" baseline="0" dirty="0" smtClean="0">
                <a:ln>
                  <a:noFill/>
                </a:ln>
                <a:effectLst/>
                <a:ea typeface="Times New Roman" pitchFamily="18" charset="0"/>
                <a:cs typeface="Arial" pitchFamily="34" charset="0"/>
              </a:rPr>
              <a:t> dans la commune de Versoix, en Suisse</a:t>
            </a:r>
            <a:r>
              <a:rPr lang="fr-FR" sz="2000" dirty="0" smtClean="0">
                <a:ea typeface="Times New Roman" pitchFamily="18" charset="0"/>
                <a:cs typeface="Arial" pitchFamily="34" charset="0"/>
              </a:rPr>
              <a:t> depuis 1966  et c</a:t>
            </a:r>
            <a:r>
              <a:rPr kumimoji="0" lang="fr-FR" sz="2000" b="0" i="0" u="none" strike="noStrike" cap="none" normalizeH="0" baseline="0" dirty="0" smtClean="0">
                <a:ln>
                  <a:noFill/>
                </a:ln>
                <a:effectLst/>
                <a:ea typeface="Times New Roman" pitchFamily="18" charset="0"/>
                <a:cs typeface="Arial" pitchFamily="34" charset="0"/>
              </a:rPr>
              <a:t>réé en 1772 par Jacques-André Mallet</a:t>
            </a:r>
            <a:r>
              <a:rPr lang="fr-FR" sz="2000" dirty="0" smtClean="0">
                <a:ea typeface="Times New Roman" pitchFamily="18" charset="0"/>
                <a:cs typeface="Arial" pitchFamily="34" charset="0"/>
              </a:rPr>
              <a:t> .</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4-Ondřejov_Astron_Observ_DSCN0564 (Copier).jpg"/>
          <p:cNvPicPr>
            <a:picLocks noChangeAspect="1"/>
          </p:cNvPicPr>
          <p:nvPr/>
        </p:nvPicPr>
        <p:blipFill>
          <a:blip r:embed="rId2" cstate="print"/>
          <a:stretch>
            <a:fillRect/>
          </a:stretch>
        </p:blipFill>
        <p:spPr>
          <a:xfrm>
            <a:off x="5004048" y="188639"/>
            <a:ext cx="3849592" cy="2885295"/>
          </a:xfrm>
          <a:prstGeom prst="rect">
            <a:avLst/>
          </a:prstGeom>
        </p:spPr>
      </p:pic>
      <p:sp>
        <p:nvSpPr>
          <p:cNvPr id="3" name="Rectangle 2"/>
          <p:cNvSpPr/>
          <p:nvPr/>
        </p:nvSpPr>
        <p:spPr>
          <a:xfrm>
            <a:off x="251520" y="188640"/>
            <a:ext cx="4572000" cy="1631216"/>
          </a:xfrm>
          <a:prstGeom prst="rect">
            <a:avLst/>
          </a:prstGeom>
        </p:spPr>
        <p:txBody>
          <a:bodyPr>
            <a:spAutoFit/>
          </a:bodyPr>
          <a:lstStyle/>
          <a:p>
            <a:pPr algn="ctr"/>
            <a:r>
              <a:rPr lang="fr-FR" sz="2000" dirty="0" smtClean="0"/>
              <a:t>L'</a:t>
            </a:r>
            <a:r>
              <a:rPr lang="fr-FR" sz="2000" b="1" dirty="0" smtClean="0"/>
              <a:t>observatoire astronomique d'</a:t>
            </a:r>
            <a:r>
              <a:rPr lang="fr-FR" sz="2000" b="1" dirty="0" err="1" smtClean="0"/>
              <a:t>Ondřejov</a:t>
            </a:r>
            <a:r>
              <a:rPr lang="fr-FR" sz="2000" dirty="0" smtClean="0"/>
              <a:t> de l'Institut astronomique de l'Académie tchèque des sciences est situé à environ 35 km au sud-est de Prague . En 2008, l'observatoire fêtait ses 110 ans. </a:t>
            </a:r>
            <a:endParaRPr lang="fr-FR" sz="2000" dirty="0"/>
          </a:p>
        </p:txBody>
      </p:sp>
      <p:pic>
        <p:nvPicPr>
          <p:cNvPr id="4" name="Image 3" descr="25 - csillagvizsgálócivertanlégi (Copier).jpg"/>
          <p:cNvPicPr>
            <a:picLocks noChangeAspect="1"/>
          </p:cNvPicPr>
          <p:nvPr/>
        </p:nvPicPr>
        <p:blipFill>
          <a:blip r:embed="rId3" cstate="print"/>
          <a:stretch>
            <a:fillRect/>
          </a:stretch>
        </p:blipFill>
        <p:spPr>
          <a:xfrm>
            <a:off x="251520" y="1844824"/>
            <a:ext cx="4621398" cy="4824536"/>
          </a:xfrm>
          <a:prstGeom prst="rect">
            <a:avLst/>
          </a:prstGeom>
        </p:spPr>
      </p:pic>
      <p:sp>
        <p:nvSpPr>
          <p:cNvPr id="5" name="Rectangle 4"/>
          <p:cNvSpPr/>
          <p:nvPr/>
        </p:nvSpPr>
        <p:spPr>
          <a:xfrm>
            <a:off x="5220072" y="3789040"/>
            <a:ext cx="3707904" cy="1938992"/>
          </a:xfrm>
          <a:prstGeom prst="rect">
            <a:avLst/>
          </a:prstGeom>
        </p:spPr>
        <p:txBody>
          <a:bodyPr wrap="square">
            <a:spAutoFit/>
          </a:bodyPr>
          <a:lstStyle/>
          <a:p>
            <a:pPr algn="ctr"/>
            <a:r>
              <a:rPr lang="fr-FR" sz="2000" dirty="0" smtClean="0"/>
              <a:t>L'</a:t>
            </a:r>
            <a:r>
              <a:rPr lang="fr-FR" sz="2000" b="1" dirty="0" smtClean="0"/>
              <a:t>observatoire </a:t>
            </a:r>
            <a:r>
              <a:rPr lang="fr-FR" sz="2000" b="1" dirty="0" err="1" smtClean="0"/>
              <a:t>Konkoly</a:t>
            </a:r>
            <a:r>
              <a:rPr lang="fr-FR" sz="2000" dirty="0" smtClean="0"/>
              <a:t> est géré par l'Académie hongroise des sciences à Budapest.</a:t>
            </a:r>
          </a:p>
          <a:p>
            <a:pPr algn="ctr"/>
            <a:r>
              <a:rPr lang="fr-FR" sz="2000" dirty="0" smtClean="0"/>
              <a:t> Il a été fondé en 1871 par</a:t>
            </a:r>
          </a:p>
          <a:p>
            <a:pPr algn="ctr"/>
            <a:r>
              <a:rPr lang="fr-FR" sz="2000" dirty="0" smtClean="0"/>
              <a:t> </a:t>
            </a:r>
            <a:r>
              <a:rPr lang="fr-FR" sz="2000" dirty="0" err="1" smtClean="0"/>
              <a:t>Miklós</a:t>
            </a:r>
            <a:r>
              <a:rPr lang="fr-FR" sz="2000" dirty="0" smtClean="0"/>
              <a:t> </a:t>
            </a:r>
            <a:r>
              <a:rPr lang="fr-FR" sz="2000" dirty="0" err="1" smtClean="0"/>
              <a:t>Konkoly</a:t>
            </a:r>
            <a:r>
              <a:rPr lang="fr-FR" sz="2000" dirty="0" smtClean="0"/>
              <a:t>-</a:t>
            </a:r>
            <a:r>
              <a:rPr lang="fr-FR" sz="2000" dirty="0" err="1" smtClean="0"/>
              <a:t>Thege</a:t>
            </a:r>
            <a:r>
              <a:rPr lang="fr-FR" sz="2000" dirty="0" smtClean="0"/>
              <a:t> en tant qu'observatoire privé.</a:t>
            </a:r>
            <a:endParaRPr lang="fr-FR" sz="2000" dirty="0"/>
          </a:p>
        </p:txBody>
      </p:sp>
      <p:cxnSp>
        <p:nvCxnSpPr>
          <p:cNvPr id="7" name="Connecteur droit avec flèche 6"/>
          <p:cNvCxnSpPr/>
          <p:nvPr/>
        </p:nvCxnSpPr>
        <p:spPr>
          <a:xfrm flipH="1">
            <a:off x="4860032" y="4005064"/>
            <a:ext cx="504056"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6-Haleakala_telescopes (Copier).jpg"/>
          <p:cNvPicPr>
            <a:picLocks noChangeAspect="1"/>
          </p:cNvPicPr>
          <p:nvPr/>
        </p:nvPicPr>
        <p:blipFill>
          <a:blip r:embed="rId2" cstate="print"/>
          <a:stretch>
            <a:fillRect/>
          </a:stretch>
        </p:blipFill>
        <p:spPr>
          <a:xfrm>
            <a:off x="465270" y="1124744"/>
            <a:ext cx="7317970" cy="5474072"/>
          </a:xfrm>
          <a:prstGeom prst="rect">
            <a:avLst/>
          </a:prstGeom>
        </p:spPr>
      </p:pic>
      <p:sp>
        <p:nvSpPr>
          <p:cNvPr id="38913" name="Rectangle 1"/>
          <p:cNvSpPr>
            <a:spLocks noChangeArrowheads="1"/>
          </p:cNvSpPr>
          <p:nvPr/>
        </p:nvSpPr>
        <p:spPr bwMode="auto">
          <a:xfrm>
            <a:off x="395536" y="45785"/>
            <a:ext cx="8460432"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du </a:t>
            </a:r>
            <a:r>
              <a:rPr kumimoji="0" lang="fr-FR" sz="2000" b="1" i="0" u="none" strike="noStrike" cap="none" normalizeH="0" baseline="0" dirty="0" err="1" smtClean="0">
                <a:ln>
                  <a:noFill/>
                </a:ln>
                <a:effectLst/>
                <a:ea typeface="Times New Roman" pitchFamily="18" charset="0"/>
                <a:cs typeface="Arial" pitchFamily="34" charset="0"/>
              </a:rPr>
              <a:t>Haleakalā</a:t>
            </a:r>
            <a:r>
              <a:rPr kumimoji="0" lang="fr-FR" sz="2000" b="0" i="0" u="none" strike="noStrike" cap="none" normalizeH="0" baseline="0" dirty="0" smtClean="0">
                <a:ln>
                  <a:noFill/>
                </a:ln>
                <a:effectLst/>
                <a:ea typeface="Times New Roman" pitchFamily="18" charset="0"/>
                <a:cs typeface="Arial" pitchFamily="34" charset="0"/>
              </a:rPr>
              <a:t> est un centre de recherche astronomique américain faisant partie de l'Institut d'astronomie de l'Université de Hawaï.</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 Il est situé au sommet du volcan </a:t>
            </a:r>
            <a:r>
              <a:rPr kumimoji="0" lang="fr-FR" sz="2000" b="0" i="0" u="none" strike="noStrike" cap="none" normalizeH="0" baseline="0" dirty="0" err="1" smtClean="0">
                <a:ln>
                  <a:noFill/>
                </a:ln>
                <a:effectLst/>
                <a:ea typeface="Times New Roman" pitchFamily="18" charset="0"/>
                <a:cs typeface="Arial" pitchFamily="34" charset="0"/>
              </a:rPr>
              <a:t>Haleakalā</a:t>
            </a:r>
            <a:r>
              <a:rPr kumimoji="0" lang="fr-FR" sz="2000" b="0" i="0" u="none" strike="noStrike" cap="none" normalizeH="0" baseline="0" dirty="0" smtClean="0">
                <a:ln>
                  <a:noFill/>
                </a:ln>
                <a:effectLst/>
                <a:ea typeface="Times New Roman" pitchFamily="18" charset="0"/>
                <a:cs typeface="Arial" pitchFamily="34" charset="0"/>
              </a:rPr>
              <a:t> sur l'île de Maui. </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Puu_Poliahu_01 (Copier).jpg"/>
          <p:cNvPicPr>
            <a:picLocks noChangeAspect="1"/>
          </p:cNvPicPr>
          <p:nvPr/>
        </p:nvPicPr>
        <p:blipFill>
          <a:blip r:embed="rId2" cstate="print"/>
          <a:stretch>
            <a:fillRect/>
          </a:stretch>
        </p:blipFill>
        <p:spPr>
          <a:xfrm>
            <a:off x="394968" y="1196752"/>
            <a:ext cx="7303564" cy="5474072"/>
          </a:xfrm>
          <a:prstGeom prst="rect">
            <a:avLst/>
          </a:prstGeom>
        </p:spPr>
      </p:pic>
      <p:sp>
        <p:nvSpPr>
          <p:cNvPr id="3" name="Rectangle 2"/>
          <p:cNvSpPr/>
          <p:nvPr/>
        </p:nvSpPr>
        <p:spPr>
          <a:xfrm>
            <a:off x="251520" y="188640"/>
            <a:ext cx="8568952" cy="1015663"/>
          </a:xfrm>
          <a:prstGeom prst="rect">
            <a:avLst/>
          </a:prstGeom>
        </p:spPr>
        <p:txBody>
          <a:bodyPr wrap="square">
            <a:spAutoFit/>
          </a:bodyPr>
          <a:lstStyle/>
          <a:p>
            <a:pPr algn="ctr"/>
            <a:r>
              <a:rPr lang="fr-FR" sz="2000" dirty="0" smtClean="0"/>
              <a:t>Les </a:t>
            </a:r>
            <a:r>
              <a:rPr lang="fr-FR" sz="2000" b="1" dirty="0" smtClean="0"/>
              <a:t>observatoires du </a:t>
            </a:r>
            <a:r>
              <a:rPr lang="fr-FR" sz="2000" b="1" dirty="0" err="1" smtClean="0"/>
              <a:t>Mauna</a:t>
            </a:r>
            <a:r>
              <a:rPr lang="fr-FR" sz="2000" b="1" dirty="0" smtClean="0"/>
              <a:t> </a:t>
            </a:r>
            <a:r>
              <a:rPr lang="fr-FR" sz="2000" b="1" dirty="0" err="1" smtClean="0"/>
              <a:t>Kea</a:t>
            </a:r>
            <a:r>
              <a:rPr lang="fr-FR" sz="2000" dirty="0" smtClean="0"/>
              <a:t> sont un ensemble indépendants, comptant les télescopes parmi les plus grands et les plus puissants du monde et situés au sommet du volcan </a:t>
            </a:r>
            <a:r>
              <a:rPr lang="fr-FR" sz="2000" dirty="0" err="1" smtClean="0"/>
              <a:t>Mauna</a:t>
            </a:r>
            <a:r>
              <a:rPr lang="fr-FR" sz="2000" dirty="0" smtClean="0"/>
              <a:t> </a:t>
            </a:r>
            <a:r>
              <a:rPr lang="fr-FR" sz="2000" dirty="0" err="1" smtClean="0"/>
              <a:t>Kea</a:t>
            </a:r>
            <a:r>
              <a:rPr lang="fr-FR" sz="2000" dirty="0" smtClean="0"/>
              <a:t> sur l'île d'Hawaï. Ils couvrent une zone de 2 km</a:t>
            </a:r>
            <a:r>
              <a:rPr lang="fr-FR" sz="2000" baseline="30000" dirty="0" smtClean="0"/>
              <a:t>2. </a:t>
            </a:r>
            <a:endParaRPr lang="fr-FR" sz="20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Helsinki_observatory (Copier).jpg"/>
          <p:cNvPicPr>
            <a:picLocks noChangeAspect="1"/>
          </p:cNvPicPr>
          <p:nvPr/>
        </p:nvPicPr>
        <p:blipFill>
          <a:blip r:embed="rId2" cstate="print"/>
          <a:stretch>
            <a:fillRect/>
          </a:stretch>
        </p:blipFill>
        <p:spPr>
          <a:xfrm>
            <a:off x="539552" y="1251149"/>
            <a:ext cx="7230988" cy="5419675"/>
          </a:xfrm>
          <a:prstGeom prst="rect">
            <a:avLst/>
          </a:prstGeom>
        </p:spPr>
      </p:pic>
      <p:sp>
        <p:nvSpPr>
          <p:cNvPr id="3" name="Rectangle 2"/>
          <p:cNvSpPr/>
          <p:nvPr/>
        </p:nvSpPr>
        <p:spPr>
          <a:xfrm>
            <a:off x="251520" y="188640"/>
            <a:ext cx="8568952" cy="1015663"/>
          </a:xfrm>
          <a:prstGeom prst="rect">
            <a:avLst/>
          </a:prstGeom>
        </p:spPr>
        <p:txBody>
          <a:bodyPr wrap="square">
            <a:spAutoFit/>
          </a:bodyPr>
          <a:lstStyle/>
          <a:p>
            <a:pPr algn="ctr"/>
            <a:r>
              <a:rPr lang="fr-FR" sz="2000" dirty="0" smtClean="0"/>
              <a:t>L'</a:t>
            </a:r>
            <a:r>
              <a:rPr lang="fr-FR" sz="2000" b="1" dirty="0" smtClean="0"/>
              <a:t>ancien observatoire de l'université d'Helsinki</a:t>
            </a:r>
            <a:r>
              <a:rPr lang="fr-FR" sz="2000" dirty="0" smtClean="0"/>
              <a:t> construit sur la colline de l'observatoire a abrité le département d'astronomie de l'université d'Helsinki jusque fin 2009. </a:t>
            </a:r>
            <a:endParaRPr lang="fr-FR" sz="20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 - Pic_du_Midi_de_Bigorre_cloudy_Wikimedia_Commons (Copier).jpg"/>
          <p:cNvPicPr>
            <a:picLocks noChangeAspect="1"/>
          </p:cNvPicPr>
          <p:nvPr/>
        </p:nvPicPr>
        <p:blipFill>
          <a:blip r:embed="rId2" cstate="print"/>
          <a:stretch>
            <a:fillRect/>
          </a:stretch>
        </p:blipFill>
        <p:spPr>
          <a:xfrm>
            <a:off x="3275856" y="1484784"/>
            <a:ext cx="5620355" cy="2086016"/>
          </a:xfrm>
          <a:prstGeom prst="rect">
            <a:avLst/>
          </a:prstGeom>
        </p:spPr>
      </p:pic>
      <p:pic>
        <p:nvPicPr>
          <p:cNvPr id="4" name="Image 3" descr="32 - Griffith_observatory_2006 (Copier).jpg"/>
          <p:cNvPicPr>
            <a:picLocks noChangeAspect="1"/>
          </p:cNvPicPr>
          <p:nvPr/>
        </p:nvPicPr>
        <p:blipFill>
          <a:blip r:embed="rId3" cstate="print"/>
          <a:stretch>
            <a:fillRect/>
          </a:stretch>
        </p:blipFill>
        <p:spPr>
          <a:xfrm>
            <a:off x="251519" y="3789040"/>
            <a:ext cx="5349173" cy="2880320"/>
          </a:xfrm>
          <a:prstGeom prst="rect">
            <a:avLst/>
          </a:prstGeom>
        </p:spPr>
      </p:pic>
      <p:sp>
        <p:nvSpPr>
          <p:cNvPr id="5" name="Rectangle 4"/>
          <p:cNvSpPr/>
          <p:nvPr/>
        </p:nvSpPr>
        <p:spPr>
          <a:xfrm>
            <a:off x="179512" y="116632"/>
            <a:ext cx="8712968" cy="1323439"/>
          </a:xfrm>
          <a:prstGeom prst="rect">
            <a:avLst/>
          </a:prstGeom>
        </p:spPr>
        <p:txBody>
          <a:bodyPr wrap="square">
            <a:spAutoFit/>
          </a:bodyPr>
          <a:lstStyle/>
          <a:p>
            <a:pPr algn="ctr"/>
            <a:r>
              <a:rPr lang="fr-FR" sz="2000" dirty="0" smtClean="0"/>
              <a:t>Le </a:t>
            </a:r>
            <a:r>
              <a:rPr lang="fr-FR" sz="2000" b="1" dirty="0" smtClean="0"/>
              <a:t>pic du Midi de Bigorre</a:t>
            </a:r>
            <a:r>
              <a:rPr lang="fr-FR" sz="2000" dirty="0" smtClean="0"/>
              <a:t> dans les Hautes-Pyrénées à 2 876 m, est connu entre autres pour la présence d'un observatoire astronomique et d'un relais de télévision. La construction a débuté en 1870, sous la direction du général Charles du Bois de </a:t>
            </a:r>
            <a:r>
              <a:rPr lang="fr-FR" sz="2000" dirty="0" err="1" smtClean="0"/>
              <a:t>Nansouty</a:t>
            </a:r>
            <a:r>
              <a:rPr lang="fr-FR" sz="2000" dirty="0" smtClean="0"/>
              <a:t>, et de l'ingénieur Célestin-Xavier </a:t>
            </a:r>
            <a:r>
              <a:rPr lang="fr-FR" sz="2000" dirty="0" err="1" smtClean="0"/>
              <a:t>Vaussenat</a:t>
            </a:r>
            <a:r>
              <a:rPr lang="fr-FR" sz="2000" dirty="0" smtClean="0"/>
              <a:t>. </a:t>
            </a:r>
          </a:p>
        </p:txBody>
      </p:sp>
      <p:sp>
        <p:nvSpPr>
          <p:cNvPr id="6" name="Rectangle 5"/>
          <p:cNvSpPr/>
          <p:nvPr/>
        </p:nvSpPr>
        <p:spPr>
          <a:xfrm>
            <a:off x="107504" y="1484784"/>
            <a:ext cx="3168352" cy="1015663"/>
          </a:xfrm>
          <a:prstGeom prst="rect">
            <a:avLst/>
          </a:prstGeom>
        </p:spPr>
        <p:txBody>
          <a:bodyPr wrap="square">
            <a:spAutoFit/>
          </a:bodyPr>
          <a:lstStyle/>
          <a:p>
            <a:pPr algn="ctr"/>
            <a:r>
              <a:rPr lang="fr-FR" sz="2000" dirty="0" smtClean="0"/>
              <a:t>Les premiers locaux sont achevés le 8 septembre 1882 . </a:t>
            </a:r>
            <a:endParaRPr lang="fr-FR" sz="2000" dirty="0"/>
          </a:p>
        </p:txBody>
      </p:sp>
      <p:sp>
        <p:nvSpPr>
          <p:cNvPr id="43009" name="Rectangle 1"/>
          <p:cNvSpPr>
            <a:spLocks noChangeArrowheads="1"/>
          </p:cNvSpPr>
          <p:nvPr/>
        </p:nvSpPr>
        <p:spPr bwMode="auto">
          <a:xfrm>
            <a:off x="5580112" y="4495472"/>
            <a:ext cx="3419872"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astronomique Griffith</a:t>
            </a:r>
            <a:r>
              <a:rPr kumimoji="0" lang="fr-FR" sz="2000" b="0" i="0" u="none" strike="noStrike" cap="none" normalizeH="0" baseline="0" dirty="0" smtClean="0">
                <a:ln>
                  <a:noFill/>
                </a:ln>
                <a:effectLst/>
                <a:ea typeface="Times New Roman" pitchFamily="18" charset="0"/>
                <a:cs typeface="Arial" pitchFamily="34" charset="0"/>
              </a:rPr>
              <a:t> est construit en 1935 à Los Angeles, dans l'État de Californie, aux États-Unis.</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Picdumidi (Copier).jpg"/>
          <p:cNvPicPr>
            <a:picLocks noChangeAspect="1"/>
          </p:cNvPicPr>
          <p:nvPr/>
        </p:nvPicPr>
        <p:blipFill>
          <a:blip r:embed="rId2" cstate="print"/>
          <a:stretch>
            <a:fillRect/>
          </a:stretch>
        </p:blipFill>
        <p:spPr>
          <a:xfrm>
            <a:off x="395536" y="260648"/>
            <a:ext cx="8497702" cy="6369086"/>
          </a:xfrm>
          <a:prstGeom prst="rect">
            <a:avLst/>
          </a:prstGeom>
        </p:spPr>
      </p:pic>
      <p:sp>
        <p:nvSpPr>
          <p:cNvPr id="3" name="Rectangle 2"/>
          <p:cNvSpPr/>
          <p:nvPr/>
        </p:nvSpPr>
        <p:spPr>
          <a:xfrm>
            <a:off x="3059832" y="260648"/>
            <a:ext cx="3136051" cy="400110"/>
          </a:xfrm>
          <a:prstGeom prst="rect">
            <a:avLst/>
          </a:prstGeom>
        </p:spPr>
        <p:txBody>
          <a:bodyPr wrap="none">
            <a:spAutoFit/>
          </a:bodyPr>
          <a:lstStyle/>
          <a:p>
            <a:r>
              <a:rPr lang="fr-FR" sz="2000" dirty="0" smtClean="0"/>
              <a:t>Observatoire du Pic du Midi </a:t>
            </a:r>
            <a:endParaRPr lang="fr-FR" sz="20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 - Pic_du_Midi_de_Bigorre_Observatory.jpg"/>
          <p:cNvPicPr>
            <a:picLocks noChangeAspect="1"/>
          </p:cNvPicPr>
          <p:nvPr/>
        </p:nvPicPr>
        <p:blipFill>
          <a:blip r:embed="rId2" cstate="print"/>
          <a:stretch>
            <a:fillRect/>
          </a:stretch>
        </p:blipFill>
        <p:spPr>
          <a:xfrm>
            <a:off x="251519" y="184584"/>
            <a:ext cx="8568953" cy="6434759"/>
          </a:xfrm>
          <a:prstGeom prst="rect">
            <a:avLst/>
          </a:prstGeom>
        </p:spPr>
      </p:pic>
      <p:sp>
        <p:nvSpPr>
          <p:cNvPr id="3" name="ZoneTexte 2"/>
          <p:cNvSpPr txBox="1"/>
          <p:nvPr/>
        </p:nvSpPr>
        <p:spPr>
          <a:xfrm>
            <a:off x="3275856" y="836712"/>
            <a:ext cx="5184576" cy="400110"/>
          </a:xfrm>
          <a:prstGeom prst="rect">
            <a:avLst/>
          </a:prstGeom>
          <a:noFill/>
        </p:spPr>
        <p:txBody>
          <a:bodyPr wrap="square" rtlCol="0">
            <a:spAutoFit/>
          </a:bodyPr>
          <a:lstStyle/>
          <a:p>
            <a:pPr algn="ctr"/>
            <a:r>
              <a:rPr lang="fr-FR" sz="2000" dirty="0" smtClean="0">
                <a:solidFill>
                  <a:schemeClr val="bg1"/>
                </a:solidFill>
              </a:rPr>
              <a:t>Observatoire du Pic du Midi .</a:t>
            </a:r>
            <a:endParaRPr lang="fr-FR" sz="2000" dirty="0">
              <a:solidFill>
                <a:schemeClr val="bg1"/>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1-du Teid à Tenerife.jpg"/>
          <p:cNvPicPr>
            <a:picLocks noChangeAspect="1"/>
          </p:cNvPicPr>
          <p:nvPr/>
        </p:nvPicPr>
        <p:blipFill>
          <a:blip r:embed="rId2" cstate="print"/>
          <a:stretch>
            <a:fillRect/>
          </a:stretch>
        </p:blipFill>
        <p:spPr>
          <a:xfrm>
            <a:off x="251520" y="2564904"/>
            <a:ext cx="8532440" cy="3456384"/>
          </a:xfrm>
          <a:prstGeom prst="rect">
            <a:avLst/>
          </a:prstGeom>
        </p:spPr>
      </p:pic>
      <p:sp>
        <p:nvSpPr>
          <p:cNvPr id="40961" name="Rectangle 1"/>
          <p:cNvSpPr>
            <a:spLocks noChangeArrowheads="1"/>
          </p:cNvSpPr>
          <p:nvPr/>
        </p:nvSpPr>
        <p:spPr bwMode="auto">
          <a:xfrm>
            <a:off x="323528" y="262970"/>
            <a:ext cx="8460432"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 L'</a:t>
            </a:r>
            <a:r>
              <a:rPr kumimoji="0" lang="fr-FR" sz="2000" b="1" i="0" u="none" strike="noStrike" cap="none" normalizeH="0" baseline="0" dirty="0" smtClean="0">
                <a:ln>
                  <a:noFill/>
                </a:ln>
                <a:effectLst/>
                <a:ea typeface="Times New Roman" pitchFamily="18" charset="0"/>
                <a:cs typeface="Arial" pitchFamily="34" charset="0"/>
              </a:rPr>
              <a:t>observatoire astronomique du </a:t>
            </a:r>
            <a:r>
              <a:rPr kumimoji="0" lang="fr-FR" sz="2000" b="1" i="0" u="none" strike="noStrike" cap="none" normalizeH="0" baseline="0" dirty="0" err="1" smtClean="0">
                <a:ln>
                  <a:noFill/>
                </a:ln>
                <a:effectLst/>
                <a:ea typeface="Times New Roman" pitchFamily="18" charset="0"/>
                <a:cs typeface="Arial" pitchFamily="34" charset="0"/>
              </a:rPr>
              <a:t>Teide</a:t>
            </a:r>
            <a:r>
              <a:rPr kumimoji="0" lang="fr-FR" sz="2000" b="0" i="0" u="none" strike="noStrike" cap="none" normalizeH="0" baseline="0" dirty="0" smtClean="0">
                <a:ln>
                  <a:noFill/>
                </a:ln>
                <a:effectLst/>
                <a:ea typeface="Times New Roman" pitchFamily="18" charset="0"/>
                <a:cs typeface="Arial" pitchFamily="34" charset="0"/>
              </a:rPr>
              <a:t> est situé sur le </a:t>
            </a:r>
            <a:r>
              <a:rPr kumimoji="0" lang="fr-FR" sz="2000" b="0" i="0" u="none" strike="noStrike" cap="none" normalizeH="0" baseline="0" dirty="0" err="1" smtClean="0">
                <a:ln>
                  <a:noFill/>
                </a:ln>
                <a:effectLst/>
                <a:ea typeface="Times New Roman" pitchFamily="18" charset="0"/>
                <a:cs typeface="Arial" pitchFamily="34" charset="0"/>
              </a:rPr>
              <a:t>Teide</a:t>
            </a:r>
            <a:r>
              <a:rPr kumimoji="0" lang="fr-FR" sz="2000" b="0" i="0" u="none" strike="noStrike" cap="none" normalizeH="0" baseline="0" dirty="0" smtClean="0">
                <a:ln>
                  <a:noFill/>
                </a:ln>
                <a:effectLst/>
                <a:ea typeface="Times New Roman" pitchFamily="18" charset="0"/>
                <a:cs typeface="Arial" pitchFamily="34" charset="0"/>
              </a:rPr>
              <a:t>, sur l'île de Tenerife (îles Canaries), et géré par l'Institut d'astrophysique des Canaries.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Ouvert en 1964, il devint l'un des plus grands observatoires internationaux, attirant les télescopes de différents pays à travers le monde à cause des bonnes conditions de </a:t>
            </a:r>
            <a:r>
              <a:rPr kumimoji="0" lang="fr-FR" sz="2000" b="0" i="0" u="none" strike="noStrike" cap="none" normalizeH="0" baseline="0" dirty="0" err="1" smtClean="0">
                <a:ln>
                  <a:noFill/>
                </a:ln>
                <a:effectLst/>
                <a:ea typeface="Times New Roman" pitchFamily="18" charset="0"/>
                <a:cs typeface="Arial" pitchFamily="34" charset="0"/>
              </a:rPr>
              <a:t>seeing</a:t>
            </a:r>
            <a:r>
              <a:rPr kumimoji="0" lang="fr-FR" sz="2000" b="0" i="0" u="none" strike="noStrike" cap="none" normalizeH="0" baseline="0" dirty="0" smtClean="0">
                <a:ln>
                  <a:noFill/>
                </a:ln>
                <a:effectLst/>
                <a:ea typeface="Times New Roman" pitchFamily="18" charset="0"/>
                <a:cs typeface="Arial" pitchFamily="34" charset="0"/>
              </a:rPr>
              <a:t>. Ensuite, l'implantation des nouveaux télescopes optiques se déplaça vers l'observatoire du Roque de los Muchachos sur l'île de La Palma .</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0-Quito_Observatory (Copier).jpg"/>
          <p:cNvPicPr>
            <a:picLocks noChangeAspect="1"/>
          </p:cNvPicPr>
          <p:nvPr/>
        </p:nvPicPr>
        <p:blipFill>
          <a:blip r:embed="rId2" cstate="print"/>
          <a:stretch>
            <a:fillRect/>
          </a:stretch>
        </p:blipFill>
        <p:spPr>
          <a:xfrm>
            <a:off x="323528" y="2295619"/>
            <a:ext cx="5760640" cy="4317639"/>
          </a:xfrm>
          <a:prstGeom prst="rect">
            <a:avLst/>
          </a:prstGeom>
        </p:spPr>
      </p:pic>
      <p:sp>
        <p:nvSpPr>
          <p:cNvPr id="45057" name="Rectangle 1"/>
          <p:cNvSpPr>
            <a:spLocks noChangeArrowheads="1"/>
          </p:cNvSpPr>
          <p:nvPr/>
        </p:nvSpPr>
        <p:spPr bwMode="auto">
          <a:xfrm>
            <a:off x="323528" y="342528"/>
            <a:ext cx="81724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effectLst/>
                <a:ea typeface="Times New Roman" pitchFamily="18" charset="0"/>
                <a:cs typeface="Arial" pitchFamily="34" charset="0"/>
              </a:rPr>
              <a:t>L’</a:t>
            </a:r>
            <a:r>
              <a:rPr kumimoji="0" lang="fr-FR" sz="2000" b="1" i="0" u="none" strike="noStrike" cap="none" normalizeH="0" baseline="0" dirty="0" smtClean="0">
                <a:ln>
                  <a:noFill/>
                </a:ln>
                <a:effectLst/>
                <a:ea typeface="Times New Roman" pitchFamily="18" charset="0"/>
                <a:cs typeface="Arial" pitchFamily="34" charset="0"/>
              </a:rPr>
              <a:t>observatoire astronomique de Quito</a:t>
            </a:r>
            <a:r>
              <a:rPr kumimoji="0" lang="fr-FR" sz="2000" b="0" i="0" u="none" strike="noStrike" cap="none" normalizeH="0" baseline="0" dirty="0" smtClean="0">
                <a:ln>
                  <a:noFill/>
                </a:ln>
                <a:effectLst/>
                <a:ea typeface="Times New Roman" pitchFamily="18" charset="0"/>
                <a:cs typeface="Arial" pitchFamily="34" charset="0"/>
              </a:rPr>
              <a:t> en Équateur, qui dépend de l'École polytechnique nationale, a été construit en 1873 à l'initiative du président Gabriel García Moreno. Il se trouve dans le parc </a:t>
            </a:r>
            <a:r>
              <a:rPr kumimoji="0" lang="fr-FR" sz="2000" b="0" i="1" u="none" strike="noStrike" cap="none" normalizeH="0" baseline="0" dirty="0" smtClean="0">
                <a:ln>
                  <a:noFill/>
                </a:ln>
                <a:effectLst/>
                <a:ea typeface="Times New Roman" pitchFamily="18" charset="0"/>
                <a:cs typeface="Arial" pitchFamily="34" charset="0"/>
              </a:rPr>
              <a:t>La Alameda</a:t>
            </a:r>
            <a:r>
              <a:rPr kumimoji="0" lang="fr-FR" sz="2000" b="0" i="0" u="none" strike="noStrike" cap="none" normalizeH="0" baseline="0" dirty="0" smtClean="0">
                <a:ln>
                  <a:noFill/>
                </a:ln>
                <a:effectLst/>
                <a:ea typeface="Times New Roman" pitchFamily="18" charset="0"/>
                <a:cs typeface="Arial" pitchFamily="34" charset="0"/>
              </a:rPr>
              <a:t> et fut l'un des premiers construits en Amérique du Sud. Il abrite une lunette astronomique équatoriale de 24 cm construite par G. &amp; S. Merz en 1875, un cercle méridien de 1889 ainsi que divers instruments de météorologie</a:t>
            </a:r>
            <a:r>
              <a:rPr lang="fr-FR" sz="2000" dirty="0" smtClean="0">
                <a:ea typeface="Times New Roman" pitchFamily="18" charset="0"/>
                <a:cs typeface="Arial" pitchFamily="34" charset="0"/>
              </a:rPr>
              <a:t> </a:t>
            </a:r>
            <a:r>
              <a:rPr kumimoji="0" lang="fr-FR" sz="2000" b="0" i="0" u="none" strike="noStrike" cap="none" normalizeH="0" baseline="0" dirty="0" smtClean="0">
                <a:ln>
                  <a:noFill/>
                </a:ln>
                <a:effectLst/>
                <a:ea typeface="Times New Roman" pitchFamily="18" charset="0"/>
                <a:cs typeface="Arial" pitchFamily="34" charset="0"/>
              </a:rPr>
              <a:t>et géodésie.</a:t>
            </a:r>
            <a:endParaRPr kumimoji="0" lang="fr-FR"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9-Picdumidi (Copier).gif"/>
          <p:cNvPicPr>
            <a:picLocks noChangeAspect="1"/>
          </p:cNvPicPr>
          <p:nvPr/>
        </p:nvPicPr>
        <p:blipFill>
          <a:blip r:embed="rId2" cstate="print"/>
          <a:stretch>
            <a:fillRect/>
          </a:stretch>
        </p:blipFill>
        <p:spPr>
          <a:xfrm>
            <a:off x="0" y="116632"/>
            <a:ext cx="4829175" cy="3619500"/>
          </a:xfrm>
          <a:prstGeom prst="rect">
            <a:avLst/>
          </a:prstGeom>
        </p:spPr>
      </p:pic>
      <p:pic>
        <p:nvPicPr>
          <p:cNvPr id="44033" name="Picture 1" descr="F:\Sauvegarde\Logo-Production M.D..gif"/>
          <p:cNvPicPr>
            <a:picLocks noChangeAspect="1" noChangeArrowheads="1"/>
          </p:cNvPicPr>
          <p:nvPr/>
        </p:nvPicPr>
        <p:blipFill>
          <a:blip r:embed="rId3" cstate="print"/>
          <a:srcRect/>
          <a:stretch>
            <a:fillRect/>
          </a:stretch>
        </p:blipFill>
        <p:spPr bwMode="auto">
          <a:xfrm>
            <a:off x="4382174" y="-243408"/>
            <a:ext cx="4517599" cy="4320480"/>
          </a:xfrm>
          <a:prstGeom prst="rect">
            <a:avLst/>
          </a:prstGeom>
          <a:noFill/>
        </p:spPr>
      </p:pic>
      <p:sp>
        <p:nvSpPr>
          <p:cNvPr id="5" name="ZoneTexte 4"/>
          <p:cNvSpPr txBox="1"/>
          <p:nvPr/>
        </p:nvSpPr>
        <p:spPr>
          <a:xfrm>
            <a:off x="251520" y="4221088"/>
            <a:ext cx="6480720" cy="584775"/>
          </a:xfrm>
          <a:prstGeom prst="rect">
            <a:avLst/>
          </a:prstGeom>
          <a:noFill/>
          <a:ln w="19050">
            <a:solidFill>
              <a:schemeClr val="tx1"/>
            </a:solidFill>
          </a:ln>
        </p:spPr>
        <p:txBody>
          <a:bodyPr wrap="square" rtlCol="0">
            <a:spAutoFit/>
          </a:bodyPr>
          <a:lstStyle/>
          <a:p>
            <a:pPr algn="ctr"/>
            <a:r>
              <a:rPr lang="fr-FR" sz="3200" b="1" dirty="0" smtClean="0">
                <a:latin typeface="Curlz MT" pitchFamily="82" charset="0"/>
              </a:rPr>
              <a:t>Photos et textes sont pris sur </a:t>
            </a:r>
            <a:r>
              <a:rPr lang="fr-FR" sz="3200" b="1" dirty="0" err="1" smtClean="0">
                <a:latin typeface="Curlz MT" pitchFamily="82" charset="0"/>
              </a:rPr>
              <a:t>Wikipédia</a:t>
            </a:r>
            <a:endParaRPr lang="fr-FR" sz="3200" b="1" dirty="0">
              <a:latin typeface="Curlz MT" pitchFamily="82" charset="0"/>
            </a:endParaRPr>
          </a:p>
        </p:txBody>
      </p:sp>
      <p:sp>
        <p:nvSpPr>
          <p:cNvPr id="6" name="ZoneTexte 5"/>
          <p:cNvSpPr txBox="1"/>
          <p:nvPr/>
        </p:nvSpPr>
        <p:spPr>
          <a:xfrm>
            <a:off x="6588224" y="6309320"/>
            <a:ext cx="2376264" cy="400110"/>
          </a:xfrm>
          <a:prstGeom prst="rect">
            <a:avLst/>
          </a:prstGeom>
          <a:noFill/>
          <a:ln w="19050">
            <a:solidFill>
              <a:schemeClr val="tx1"/>
            </a:solidFill>
          </a:ln>
        </p:spPr>
        <p:txBody>
          <a:bodyPr wrap="square" rtlCol="0">
            <a:spAutoFit/>
          </a:bodyPr>
          <a:lstStyle/>
          <a:p>
            <a:pPr algn="ctr"/>
            <a:r>
              <a:rPr lang="fr-FR" sz="2000" dirty="0" smtClean="0"/>
              <a:t>Novembre 2017 .</a:t>
            </a:r>
            <a:endParaRPr lang="fr-FR" sz="2000" dirty="0"/>
          </a:p>
        </p:txBody>
      </p:sp>
      <p:sp>
        <p:nvSpPr>
          <p:cNvPr id="7" name="ZoneTexte 6"/>
          <p:cNvSpPr txBox="1"/>
          <p:nvPr/>
        </p:nvSpPr>
        <p:spPr>
          <a:xfrm>
            <a:off x="1475656" y="5301208"/>
            <a:ext cx="6552728" cy="584775"/>
          </a:xfrm>
          <a:prstGeom prst="rect">
            <a:avLst/>
          </a:prstGeom>
          <a:noFill/>
          <a:ln w="19050">
            <a:solidFill>
              <a:schemeClr val="tx1"/>
            </a:solidFill>
          </a:ln>
        </p:spPr>
        <p:txBody>
          <a:bodyPr wrap="square" rtlCol="0">
            <a:spAutoFit/>
          </a:bodyPr>
          <a:lstStyle/>
          <a:p>
            <a:r>
              <a:rPr lang="fr-FR" sz="3200" b="1" dirty="0" smtClean="0">
                <a:latin typeface="Curlz MT" pitchFamily="82" charset="0"/>
              </a:rPr>
              <a:t>Musique : </a:t>
            </a:r>
            <a:r>
              <a:rPr lang="fr-FR" sz="3200" b="1" dirty="0" err="1" smtClean="0">
                <a:latin typeface="Curlz MT" pitchFamily="82" charset="0"/>
              </a:rPr>
              <a:t>Plenilumio</a:t>
            </a:r>
            <a:r>
              <a:rPr lang="fr-FR" sz="3200" b="1" dirty="0" smtClean="0">
                <a:latin typeface="Curlz MT" pitchFamily="82" charset="0"/>
              </a:rPr>
              <a:t> – </a:t>
            </a:r>
            <a:r>
              <a:rPr lang="fr-FR" sz="3200" b="1" dirty="0" err="1" smtClean="0">
                <a:latin typeface="Curlz MT" pitchFamily="82" charset="0"/>
              </a:rPr>
              <a:t>Luar</a:t>
            </a:r>
            <a:r>
              <a:rPr lang="fr-FR" sz="3200" b="1" dirty="0" smtClean="0">
                <a:latin typeface="Curlz MT" pitchFamily="82" charset="0"/>
              </a:rPr>
              <a:t> na </a:t>
            </a:r>
            <a:r>
              <a:rPr lang="fr-FR" sz="3200" b="1" dirty="0" err="1" smtClean="0">
                <a:latin typeface="Curlz MT" pitchFamily="82" charset="0"/>
              </a:rPr>
              <a:t>lubre</a:t>
            </a:r>
            <a:r>
              <a:rPr lang="fr-FR" sz="3200" b="1" dirty="0" smtClean="0">
                <a:latin typeface="Curlz MT" pitchFamily="82" charset="0"/>
              </a:rPr>
              <a:t> .</a:t>
            </a:r>
            <a:endParaRPr lang="fr-FR" sz="3200" b="1" dirty="0">
              <a:latin typeface="Curlz MT" pitchFamily="82"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0" y="0"/>
          <a:ext cx="9145058" cy="6858000"/>
        </p:xfrm>
        <a:graphic>
          <a:graphicData uri="http://schemas.openxmlformats.org/presentationml/2006/ole">
            <p:oleObj spid="_x0000_s1026" name="Présentation" r:id="rId3" imgW="4570330" imgH="3427599" progId="PowerPoint.Show.8">
              <p:embed/>
            </p:oleObj>
          </a:graphicData>
        </a:graphic>
      </p:graphicFrame>
    </p:spTree>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437</TotalTime>
  <Words>1502</Words>
  <Application>Microsoft Office PowerPoint</Application>
  <PresentationFormat>Affichage à l'écran (4:3)</PresentationFormat>
  <Paragraphs>71</Paragraphs>
  <Slides>33</Slides>
  <Notes>0</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33</vt:i4>
      </vt:variant>
    </vt:vector>
  </HeadingPairs>
  <TitlesOfParts>
    <vt:vector size="35" baseType="lpstr">
      <vt:lpstr>Thème Office</vt:lpstr>
      <vt:lpstr>Présentation Microsoft Office PowerPoint 97-2003</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sangarde dubourg</dc:creator>
  <cp:lastModifiedBy>sangarde dubourg</cp:lastModifiedBy>
  <cp:revision>37</cp:revision>
  <dcterms:created xsi:type="dcterms:W3CDTF">2017-01-25T09:42:04Z</dcterms:created>
  <dcterms:modified xsi:type="dcterms:W3CDTF">2018-04-27T07:20:31Z</dcterms:modified>
</cp:coreProperties>
</file>