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331" r:id="rId4"/>
    <p:sldId id="333" r:id="rId5"/>
    <p:sldId id="275" r:id="rId6"/>
    <p:sldId id="258" r:id="rId7"/>
    <p:sldId id="332" r:id="rId8"/>
    <p:sldId id="296" r:id="rId9"/>
    <p:sldId id="259" r:id="rId10"/>
    <p:sldId id="28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29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333D"/>
    <a:srgbClr val="904344"/>
    <a:srgbClr val="E15F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6" autoAdjust="0"/>
    <p:restoredTop sz="94718"/>
  </p:normalViewPr>
  <p:slideViewPr>
    <p:cSldViewPr snapToGrid="0" snapToObjects="1">
      <p:cViewPr varScale="1">
        <p:scale>
          <a:sx n="80" d="100"/>
          <a:sy n="80" d="100"/>
        </p:scale>
        <p:origin x="16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EAFDED-E784-ED4B-9807-9FCF526F6834}" type="datetimeFigureOut">
              <a:rPr lang="fr-FR" smtClean="0"/>
              <a:t>13/08/2018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A18C92-CFC9-CA42-BF92-DDD33A1DC2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938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18C92-CFC9-CA42-BF92-DDD33A1DC2D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4817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18C92-CFC9-CA42-BF92-DDD33A1DC2D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4817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18C92-CFC9-CA42-BF92-DDD33A1DC2D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938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18C92-CFC9-CA42-BF92-DDD33A1DC2D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938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18C92-CFC9-CA42-BF92-DDD33A1DC2D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466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ECCC-7E7F-D541-B241-5A3555AA84BB}" type="datetimeFigureOut">
              <a:rPr lang="fr-FR" smtClean="0"/>
              <a:t>13/08/2018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F3BF-806F-BF40-87AE-369581B218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1893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ECCC-7E7F-D541-B241-5A3555AA84BB}" type="datetimeFigureOut">
              <a:rPr lang="fr-FR" smtClean="0"/>
              <a:t>13/08/2018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F3BF-806F-BF40-87AE-369581B218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155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ECCC-7E7F-D541-B241-5A3555AA84BB}" type="datetimeFigureOut">
              <a:rPr lang="fr-FR" smtClean="0"/>
              <a:t>13/08/2018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F3BF-806F-BF40-87AE-369581B218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961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45FB-04CC-485B-8B34-1A75B6F413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85B36-450F-41A2-AC26-7803713DA6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735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45FB-04CC-485B-8B34-1A75B6F413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85B36-450F-41A2-AC26-7803713DA6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101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45FB-04CC-485B-8B34-1A75B6F413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85B36-450F-41A2-AC26-7803713DA6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491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45FB-04CC-485B-8B34-1A75B6F413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85B36-450F-41A2-AC26-7803713DA6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20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45FB-04CC-485B-8B34-1A75B6F413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85B36-450F-41A2-AC26-7803713DA6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656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45FB-04CC-485B-8B34-1A75B6F413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85B36-450F-41A2-AC26-7803713DA6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173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318691" y="-3"/>
            <a:ext cx="1095375" cy="698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732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45FB-04CC-485B-8B34-1A75B6F413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85B36-450F-41A2-AC26-7803713DA6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224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ECCC-7E7F-D541-B241-5A3555AA84BB}" type="datetimeFigureOut">
              <a:rPr lang="fr-FR" smtClean="0"/>
              <a:t>13/08/2018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F3BF-806F-BF40-87AE-369581B218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551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45FB-04CC-485B-8B34-1A75B6F413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85B36-450F-41A2-AC26-7803713DA6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045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45FB-04CC-485B-8B34-1A75B6F413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85B36-450F-41A2-AC26-7803713DA6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783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45FB-04CC-485B-8B34-1A75B6F413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85B36-450F-41A2-AC26-7803713DA6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251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ECCC-7E7F-D541-B241-5A3555AA84BB}" type="datetimeFigureOut">
              <a:rPr lang="fr-FR" smtClean="0"/>
              <a:t>13/08/2018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F3BF-806F-BF40-87AE-369581B218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72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ECCC-7E7F-D541-B241-5A3555AA84BB}" type="datetimeFigureOut">
              <a:rPr lang="fr-FR" smtClean="0"/>
              <a:t>13/08/2018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F3BF-806F-BF40-87AE-369581B218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8841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ECCC-7E7F-D541-B241-5A3555AA84BB}" type="datetimeFigureOut">
              <a:rPr lang="fr-FR" smtClean="0"/>
              <a:t>13/08/2018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F3BF-806F-BF40-87AE-369581B218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9072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ECCC-7E7F-D541-B241-5A3555AA84BB}" type="datetimeFigureOut">
              <a:rPr lang="fr-FR" smtClean="0"/>
              <a:t>13/08/2018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F3BF-806F-BF40-87AE-369581B218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2967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ECCC-7E7F-D541-B241-5A3555AA84BB}" type="datetimeFigureOut">
              <a:rPr lang="fr-FR" smtClean="0"/>
              <a:t>13/08/2018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F3BF-806F-BF40-87AE-369581B218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7666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ECCC-7E7F-D541-B241-5A3555AA84BB}" type="datetimeFigureOut">
              <a:rPr lang="fr-FR" smtClean="0"/>
              <a:t>13/08/2018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F3BF-806F-BF40-87AE-369581B218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415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ECCC-7E7F-D541-B241-5A3555AA84BB}" type="datetimeFigureOut">
              <a:rPr lang="fr-FR" smtClean="0"/>
              <a:t>13/08/2018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F3BF-806F-BF40-87AE-369581B218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80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9533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6ECCC-7E7F-D541-B241-5A3555AA84BB}" type="datetimeFigureOut">
              <a:rPr lang="fr-FR" smtClean="0"/>
              <a:t>13/08/2018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8F3BF-806F-BF40-87AE-369581B218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647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645FB-04CC-485B-8B34-1A75B6F413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85B36-450F-41A2-AC26-7803713DA6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8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61.jpg"/><Relationship Id="rId5" Type="http://schemas.openxmlformats.org/officeDocument/2006/relationships/image" Target="../media/image60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sev-travel.com/" TargetMode="External"/><Relationship Id="rId3" Type="http://schemas.openxmlformats.org/officeDocument/2006/relationships/image" Target="../media/image70.jpeg"/><Relationship Id="rId7" Type="http://schemas.openxmlformats.org/officeDocument/2006/relationships/hyperlink" Target="mailto:sabrina@asev-travel.com" TargetMode="Externa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new.medecinsdechinguettipakbeng.com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7.xml"/><Relationship Id="rId7" Type="http://schemas.openxmlformats.org/officeDocument/2006/relationships/slide" Target="slide11.xml"/><Relationship Id="rId12" Type="http://schemas.openxmlformats.org/officeDocument/2006/relationships/image" Target="../media/image23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g"/><Relationship Id="rId11" Type="http://schemas.openxmlformats.org/officeDocument/2006/relationships/image" Target="../media/image22.jpeg"/><Relationship Id="rId5" Type="http://schemas.openxmlformats.org/officeDocument/2006/relationships/slide" Target="slide9.xml"/><Relationship Id="rId10" Type="http://schemas.openxmlformats.org/officeDocument/2006/relationships/image" Target="../media/image21.jpeg"/><Relationship Id="rId4" Type="http://schemas.openxmlformats.org/officeDocument/2006/relationships/image" Target="../media/image19.jpg"/><Relationship Id="rId9" Type="http://schemas.openxmlformats.org/officeDocument/2006/relationships/slide" Target="slide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318590" y="5178957"/>
            <a:ext cx="5473875" cy="594182"/>
          </a:xfrm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rgbClr val="904344"/>
                </a:solidFill>
                <a:latin typeface="Corbel" panose="020B0503020204020204" pitchFamily="34" charset="0"/>
                <a:ea typeface="Trajan Pro" charset="0"/>
                <a:cs typeface="Trajan Pro" charset="0"/>
              </a:rPr>
              <a:t>			, </a:t>
            </a:r>
            <a:r>
              <a:rPr lang="fr-FR" dirty="0">
                <a:solidFill>
                  <a:srgbClr val="904344"/>
                </a:solidFill>
                <a:latin typeface="Corbel" panose="020B0503020204020204" pitchFamily="34" charset="0"/>
                <a:ea typeface="Trajan Pro" charset="0"/>
                <a:cs typeface="Trajan Pro" charset="0"/>
              </a:rPr>
              <a:t>agence </a:t>
            </a:r>
            <a:r>
              <a:rPr lang="fr-FR" dirty="0" smtClean="0">
                <a:solidFill>
                  <a:srgbClr val="904344"/>
                </a:solidFill>
                <a:latin typeface="Corbel" panose="020B0503020204020204" pitchFamily="34" charset="0"/>
                <a:ea typeface="Trajan Pro" charset="0"/>
                <a:cs typeface="Trajan Pro" charset="0"/>
              </a:rPr>
              <a:t>réceptive spécialisée </a:t>
            </a:r>
            <a:r>
              <a:rPr lang="fr-FR" dirty="0">
                <a:solidFill>
                  <a:srgbClr val="904344"/>
                </a:solidFill>
                <a:latin typeface="Corbel" panose="020B0503020204020204" pitchFamily="34" charset="0"/>
                <a:ea typeface="Trajan Pro" charset="0"/>
                <a:cs typeface="Trajan Pro" charset="0"/>
              </a:rPr>
              <a:t>au</a:t>
            </a:r>
            <a:r>
              <a:rPr lang="fr-FR" sz="2800" dirty="0">
                <a:solidFill>
                  <a:srgbClr val="904344"/>
                </a:solidFill>
                <a:latin typeface="Corbel" panose="020B0503020204020204" pitchFamily="34" charset="0"/>
                <a:ea typeface="Trajan Pro" charset="0"/>
                <a:cs typeface="Trajan Pro" charset="0"/>
              </a:rPr>
              <a:t> </a:t>
            </a:r>
            <a:r>
              <a:rPr lang="fr-FR" i="1" dirty="0">
                <a:solidFill>
                  <a:srgbClr val="904344"/>
                </a:solidFill>
                <a:latin typeface="Corbel" panose="020B0503020204020204" pitchFamily="34" charset="0"/>
                <a:ea typeface="Trajan Pro" charset="0"/>
                <a:cs typeface="Trajan Pro" charset="0"/>
              </a:rPr>
              <a:t>Myanmar, </a:t>
            </a:r>
            <a:r>
              <a:rPr lang="fr-FR" i="1" dirty="0" smtClean="0">
                <a:solidFill>
                  <a:srgbClr val="904344"/>
                </a:solidFill>
                <a:latin typeface="Corbel" panose="020B0503020204020204" pitchFamily="34" charset="0"/>
                <a:ea typeface="Trajan Pro" charset="0"/>
                <a:cs typeface="Trajan Pro" charset="0"/>
              </a:rPr>
              <a:t>Laos</a:t>
            </a:r>
            <a:r>
              <a:rPr lang="fr-FR" i="1" dirty="0">
                <a:solidFill>
                  <a:srgbClr val="904344"/>
                </a:solidFill>
                <a:latin typeface="Corbel" panose="020B0503020204020204" pitchFamily="34" charset="0"/>
                <a:ea typeface="Trajan Pro" charset="0"/>
                <a:cs typeface="Trajan Pro" charset="0"/>
              </a:rPr>
              <a:t>, </a:t>
            </a:r>
            <a:r>
              <a:rPr lang="fr-FR" i="1" dirty="0" smtClean="0">
                <a:solidFill>
                  <a:srgbClr val="904344"/>
                </a:solidFill>
                <a:latin typeface="Corbel" panose="020B0503020204020204" pitchFamily="34" charset="0"/>
                <a:ea typeface="Trajan Pro" charset="0"/>
                <a:cs typeface="Trajan Pro" charset="0"/>
              </a:rPr>
              <a:t>Thaïlande</a:t>
            </a:r>
            <a:r>
              <a:rPr lang="fr-FR" i="1" dirty="0">
                <a:solidFill>
                  <a:srgbClr val="904344"/>
                </a:solidFill>
                <a:latin typeface="Corbel" panose="020B0503020204020204" pitchFamily="34" charset="0"/>
                <a:ea typeface="Trajan Pro" charset="0"/>
                <a:cs typeface="Trajan Pro" charset="0"/>
              </a:rPr>
              <a:t>, </a:t>
            </a:r>
            <a:r>
              <a:rPr lang="fr-FR" i="1" dirty="0" smtClean="0">
                <a:solidFill>
                  <a:srgbClr val="904344"/>
                </a:solidFill>
                <a:latin typeface="Corbel" panose="020B0503020204020204" pitchFamily="34" charset="0"/>
                <a:ea typeface="Trajan Pro" charset="0"/>
                <a:cs typeface="Trajan Pro" charset="0"/>
              </a:rPr>
              <a:t>Cambodge </a:t>
            </a:r>
            <a:r>
              <a:rPr lang="fr-FR" i="1" dirty="0">
                <a:solidFill>
                  <a:srgbClr val="904344"/>
                </a:solidFill>
                <a:latin typeface="Corbel" panose="020B0503020204020204" pitchFamily="34" charset="0"/>
                <a:ea typeface="Trajan Pro" charset="0"/>
                <a:cs typeface="Trajan Pro" charset="0"/>
              </a:rPr>
              <a:t>et </a:t>
            </a:r>
            <a:r>
              <a:rPr lang="fr-FR" i="1" dirty="0" smtClean="0">
                <a:solidFill>
                  <a:srgbClr val="904344"/>
                </a:solidFill>
                <a:latin typeface="Corbel" panose="020B0503020204020204" pitchFamily="34" charset="0"/>
                <a:ea typeface="Trajan Pro" charset="0"/>
                <a:cs typeface="Trajan Pro" charset="0"/>
              </a:rPr>
              <a:t>Vietnam</a:t>
            </a:r>
            <a:r>
              <a:rPr lang="fr-FR" i="1" dirty="0">
                <a:solidFill>
                  <a:srgbClr val="904344"/>
                </a:solidFill>
                <a:latin typeface="Corbel" panose="020B0503020204020204" pitchFamily="34" charset="0"/>
                <a:ea typeface="Trajan Pro" charset="0"/>
                <a:cs typeface="Trajan Pro" charset="0"/>
              </a:rPr>
              <a:t>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9543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120" y="433137"/>
            <a:ext cx="2414817" cy="40689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224" y="5159158"/>
            <a:ext cx="2785791" cy="4642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24065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251" y="911093"/>
            <a:ext cx="3187601" cy="21217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184" y="3875884"/>
            <a:ext cx="3278924" cy="20799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4438" y="3875884"/>
            <a:ext cx="3140868" cy="2079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249" y="3875884"/>
            <a:ext cx="3187601" cy="20799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4439" y="911093"/>
            <a:ext cx="3140868" cy="20963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183" y="911093"/>
            <a:ext cx="3278925" cy="20963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1252" y="3032840"/>
            <a:ext cx="318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95333D"/>
                </a:solidFill>
                <a:latin typeface="Corbel" pitchFamily="34" charset="0"/>
              </a:rPr>
              <a:t>Bangkok</a:t>
            </a:r>
            <a:r>
              <a:rPr lang="en-GB" sz="1600" dirty="0" smtClean="0">
                <a:latin typeface="Corbel" panose="020B0503020204020204" pitchFamily="34" charset="0"/>
              </a:rPr>
              <a:t>, la </a:t>
            </a:r>
            <a:r>
              <a:rPr lang="en-GB" sz="1600" dirty="0" err="1">
                <a:latin typeface="Corbel" panose="020B0503020204020204" pitchFamily="34" charset="0"/>
              </a:rPr>
              <a:t>c</a:t>
            </a:r>
            <a:r>
              <a:rPr lang="en-GB" sz="1600" dirty="0" err="1" smtClean="0">
                <a:latin typeface="Corbel" panose="020B0503020204020204" pitchFamily="34" charset="0"/>
              </a:rPr>
              <a:t>apitale</a:t>
            </a:r>
            <a:endParaRPr lang="fr-FR" sz="1600" dirty="0">
              <a:latin typeface="Corbel" panose="020B05030202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34437" y="3007425"/>
            <a:ext cx="31408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95333D"/>
                </a:solidFill>
                <a:latin typeface="Corbel" pitchFamily="34" charset="0"/>
              </a:rPr>
              <a:t>Phang</a:t>
            </a:r>
            <a:r>
              <a:rPr lang="en-GB" b="1" dirty="0">
                <a:solidFill>
                  <a:srgbClr val="95333D"/>
                </a:solidFill>
                <a:latin typeface="Corbel" pitchFamily="34" charset="0"/>
              </a:rPr>
              <a:t> </a:t>
            </a:r>
            <a:r>
              <a:rPr lang="en-GB" b="1" dirty="0" err="1">
                <a:solidFill>
                  <a:srgbClr val="95333D"/>
                </a:solidFill>
                <a:latin typeface="Corbel" pitchFamily="34" charset="0"/>
              </a:rPr>
              <a:t>Nga</a:t>
            </a:r>
            <a:r>
              <a:rPr lang="en-GB" b="1" dirty="0">
                <a:solidFill>
                  <a:srgbClr val="95333D"/>
                </a:solidFill>
                <a:latin typeface="Corbel" pitchFamily="34" charset="0"/>
              </a:rPr>
              <a:t> Bay, </a:t>
            </a:r>
            <a:r>
              <a:rPr lang="en-GB" sz="1600" dirty="0" err="1" smtClean="0">
                <a:latin typeface="Corbel" panose="020B0503020204020204" pitchFamily="34" charset="0"/>
              </a:rPr>
              <a:t>plages</a:t>
            </a:r>
            <a:r>
              <a:rPr lang="en-GB" sz="1600" dirty="0" smtClean="0">
                <a:latin typeface="Corbel" panose="020B0503020204020204" pitchFamily="34" charset="0"/>
              </a:rPr>
              <a:t> </a:t>
            </a:r>
            <a:r>
              <a:rPr lang="en-GB" sz="1600" dirty="0" err="1" smtClean="0">
                <a:latin typeface="Corbel" panose="020B0503020204020204" pitchFamily="34" charset="0"/>
              </a:rPr>
              <a:t>paradisiaques</a:t>
            </a:r>
            <a:r>
              <a:rPr lang="en-GB" sz="1600" dirty="0" smtClean="0">
                <a:latin typeface="Corbel" panose="020B0503020204020204" pitchFamily="34" charset="0"/>
              </a:rPr>
              <a:t> du </a:t>
            </a:r>
            <a:r>
              <a:rPr lang="en-GB" sz="1600" dirty="0" err="1" smtClean="0">
                <a:latin typeface="Corbel" panose="020B0503020204020204" pitchFamily="34" charset="0"/>
              </a:rPr>
              <a:t>sud</a:t>
            </a:r>
            <a:endParaRPr lang="fr-FR" sz="1600" dirty="0">
              <a:latin typeface="Corbel" panose="020B05030202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1052" y="3007926"/>
            <a:ext cx="331005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Corbel" panose="020B0503020204020204" pitchFamily="34" charset="0"/>
              </a:rPr>
              <a:t>Les </a:t>
            </a:r>
            <a:r>
              <a:rPr lang="en-GB" sz="1600" dirty="0" err="1" smtClean="0">
                <a:latin typeface="Corbel" panose="020B0503020204020204" pitchFamily="34" charset="0"/>
              </a:rPr>
              <a:t>sanctuaires</a:t>
            </a:r>
            <a:r>
              <a:rPr lang="en-GB" sz="1600" dirty="0" smtClean="0">
                <a:latin typeface="Corbel" panose="020B0503020204020204" pitchFamily="34" charset="0"/>
              </a:rPr>
              <a:t> </a:t>
            </a:r>
            <a:r>
              <a:rPr lang="en-GB" sz="1600" dirty="0" err="1" smtClean="0">
                <a:latin typeface="Corbel" panose="020B0503020204020204" pitchFamily="34" charset="0"/>
              </a:rPr>
              <a:t>d’éléphants</a:t>
            </a:r>
            <a:r>
              <a:rPr lang="en-GB" sz="1600" dirty="0" smtClean="0">
                <a:latin typeface="Corbel" panose="020B0503020204020204" pitchFamily="34" charset="0"/>
              </a:rPr>
              <a:t> à </a:t>
            </a:r>
            <a:r>
              <a:rPr lang="en-GB" b="1" dirty="0">
                <a:solidFill>
                  <a:srgbClr val="95333D"/>
                </a:solidFill>
                <a:latin typeface="Corbel" pitchFamily="34" charset="0"/>
              </a:rPr>
              <a:t>Chiang Mai</a:t>
            </a:r>
            <a:endParaRPr lang="fr-FR" b="1" dirty="0">
              <a:solidFill>
                <a:srgbClr val="95333D"/>
              </a:solidFill>
              <a:latin typeface="Corbe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26617" y="5982555"/>
            <a:ext cx="32789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95333D"/>
                </a:solidFill>
                <a:latin typeface="Corbel" pitchFamily="34" charset="0"/>
              </a:rPr>
              <a:t>Ayutthaya</a:t>
            </a:r>
            <a:r>
              <a:rPr lang="en-GB" sz="1600" dirty="0" smtClean="0">
                <a:latin typeface="Corbel" panose="020B0503020204020204" pitchFamily="34" charset="0"/>
              </a:rPr>
              <a:t>, </a:t>
            </a:r>
            <a:r>
              <a:rPr lang="en-GB" sz="1600" dirty="0" err="1" smtClean="0">
                <a:latin typeface="Corbel" panose="020B0503020204020204" pitchFamily="34" charset="0"/>
              </a:rPr>
              <a:t>ancienne</a:t>
            </a:r>
            <a:r>
              <a:rPr lang="en-GB" sz="1600" dirty="0" smtClean="0">
                <a:latin typeface="Corbel" panose="020B0503020204020204" pitchFamily="34" charset="0"/>
              </a:rPr>
              <a:t> capital du </a:t>
            </a:r>
            <a:r>
              <a:rPr lang="en-GB" sz="1600" dirty="0" err="1" smtClean="0">
                <a:latin typeface="Corbel" panose="020B0503020204020204" pitchFamily="34" charset="0"/>
              </a:rPr>
              <a:t>royaume</a:t>
            </a:r>
            <a:r>
              <a:rPr lang="en-GB" sz="1600" dirty="0" smtClean="0">
                <a:latin typeface="Corbel" panose="020B0503020204020204" pitchFamily="34" charset="0"/>
              </a:rPr>
              <a:t> </a:t>
            </a:r>
            <a:r>
              <a:rPr lang="en-GB" sz="1600" dirty="0" err="1" smtClean="0">
                <a:latin typeface="Corbel" panose="020B0503020204020204" pitchFamily="34" charset="0"/>
              </a:rPr>
              <a:t>Thaï</a:t>
            </a:r>
            <a:endParaRPr lang="fr-FR" sz="1600" dirty="0">
              <a:latin typeface="Corbel" panose="020B05030202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1252" y="5996226"/>
            <a:ext cx="31876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Corbel" panose="020B0503020204020204" pitchFamily="34" charset="0"/>
              </a:rPr>
              <a:t>Le </a:t>
            </a:r>
            <a:r>
              <a:rPr lang="en-GB" sz="1600" dirty="0" err="1" smtClean="0">
                <a:latin typeface="Corbel" panose="020B0503020204020204" pitchFamily="34" charset="0"/>
              </a:rPr>
              <a:t>parc</a:t>
            </a:r>
            <a:r>
              <a:rPr lang="en-GB" sz="1600" dirty="0" smtClean="0">
                <a:latin typeface="Corbel" panose="020B0503020204020204" pitchFamily="34" charset="0"/>
              </a:rPr>
              <a:t> national </a:t>
            </a:r>
            <a:r>
              <a:rPr lang="en-GB" sz="1600" dirty="0" err="1" smtClean="0">
                <a:latin typeface="Corbel" panose="020B0503020204020204" pitchFamily="34" charset="0"/>
              </a:rPr>
              <a:t>Erawan</a:t>
            </a:r>
            <a:r>
              <a:rPr lang="en-GB" sz="1600" dirty="0" smtClean="0">
                <a:latin typeface="Corbel" panose="020B0503020204020204" pitchFamily="34" charset="0"/>
              </a:rPr>
              <a:t> </a:t>
            </a:r>
            <a:r>
              <a:rPr lang="en-GB" sz="1600" dirty="0" err="1" smtClean="0">
                <a:latin typeface="Corbel" panose="020B0503020204020204" pitchFamily="34" charset="0"/>
              </a:rPr>
              <a:t>dans</a:t>
            </a:r>
            <a:r>
              <a:rPr lang="en-GB" sz="1600" dirty="0" smtClean="0">
                <a:latin typeface="Corbel" panose="020B0503020204020204" pitchFamily="34" charset="0"/>
              </a:rPr>
              <a:t> la province de </a:t>
            </a:r>
            <a:r>
              <a:rPr lang="en-GB" b="1" dirty="0" err="1">
                <a:solidFill>
                  <a:srgbClr val="95333D"/>
                </a:solidFill>
                <a:latin typeface="Corbel" pitchFamily="34" charset="0"/>
              </a:rPr>
              <a:t>Kanchanaburi</a:t>
            </a:r>
            <a:endParaRPr lang="fr-FR" b="1" dirty="0">
              <a:solidFill>
                <a:srgbClr val="95333D"/>
              </a:solidFill>
              <a:latin typeface="Corbe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34437" y="5996226"/>
            <a:ext cx="31408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95333D"/>
                </a:solidFill>
                <a:latin typeface="Corbel" pitchFamily="34" charset="0"/>
              </a:rPr>
              <a:t>Le </a:t>
            </a:r>
            <a:r>
              <a:rPr lang="en-GB" b="1" dirty="0" err="1">
                <a:solidFill>
                  <a:srgbClr val="95333D"/>
                </a:solidFill>
                <a:latin typeface="Corbel" pitchFamily="34" charset="0"/>
              </a:rPr>
              <a:t>nord</a:t>
            </a:r>
            <a:r>
              <a:rPr lang="en-GB" b="1" dirty="0">
                <a:solidFill>
                  <a:srgbClr val="95333D"/>
                </a:solidFill>
                <a:latin typeface="Corbel" pitchFamily="34" charset="0"/>
              </a:rPr>
              <a:t> du pays</a:t>
            </a:r>
            <a:r>
              <a:rPr lang="en-GB" sz="1600" dirty="0" smtClean="0">
                <a:latin typeface="Corbel" panose="020B0503020204020204" pitchFamily="34" charset="0"/>
              </a:rPr>
              <a:t>, entre treks, </a:t>
            </a:r>
            <a:r>
              <a:rPr lang="en-GB" sz="1600" dirty="0" err="1" smtClean="0">
                <a:latin typeface="Corbel" panose="020B0503020204020204" pitchFamily="34" charset="0"/>
              </a:rPr>
              <a:t>minorités</a:t>
            </a:r>
            <a:r>
              <a:rPr lang="en-GB" sz="1600" dirty="0" smtClean="0">
                <a:latin typeface="Corbel" panose="020B0503020204020204" pitchFamily="34" charset="0"/>
              </a:rPr>
              <a:t> </a:t>
            </a:r>
            <a:r>
              <a:rPr lang="en-GB" sz="1600" dirty="0" err="1" smtClean="0">
                <a:latin typeface="Corbel" panose="020B0503020204020204" pitchFamily="34" charset="0"/>
              </a:rPr>
              <a:t>ethniques</a:t>
            </a:r>
            <a:r>
              <a:rPr lang="en-GB" sz="1600" dirty="0" smtClean="0">
                <a:latin typeface="Corbel" panose="020B0503020204020204" pitchFamily="34" charset="0"/>
              </a:rPr>
              <a:t> et temples </a:t>
            </a:r>
            <a:r>
              <a:rPr lang="en-GB" sz="1600" dirty="0" err="1" smtClean="0">
                <a:latin typeface="Corbel" panose="020B0503020204020204" pitchFamily="34" charset="0"/>
              </a:rPr>
              <a:t>majestueux</a:t>
            </a:r>
            <a:endParaRPr lang="fr-FR" sz="1600" dirty="0">
              <a:latin typeface="Corbel" panose="020B0503020204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179" y="162340"/>
            <a:ext cx="72898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321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Melissa\Downloads\myanmar-1823222_12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881" y="828032"/>
            <a:ext cx="9422238" cy="520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07955" y="6377919"/>
            <a:ext cx="8933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95333D"/>
                </a:solidFill>
              </a:rPr>
              <a:t>                             </a:t>
            </a:r>
            <a:r>
              <a:rPr lang="en-GB" dirty="0" smtClean="0">
                <a:solidFill>
                  <a:srgbClr val="95333D"/>
                </a:solidFill>
                <a:latin typeface="Corbel" panose="020B0503020204020204" pitchFamily="34" charset="0"/>
              </a:rPr>
              <a:t>Population:</a:t>
            </a:r>
            <a:r>
              <a:rPr lang="en-GB" dirty="0" smtClean="0">
                <a:latin typeface="Corbel" panose="020B0503020204020204" pitchFamily="34" charset="0"/>
              </a:rPr>
              <a:t> 55 123 814                                            </a:t>
            </a:r>
            <a:r>
              <a:rPr lang="en-GB" dirty="0" err="1" smtClean="0">
                <a:solidFill>
                  <a:srgbClr val="95333D"/>
                </a:solidFill>
                <a:latin typeface="Corbel" panose="020B0503020204020204" pitchFamily="34" charset="0"/>
              </a:rPr>
              <a:t>Superficie</a:t>
            </a:r>
            <a:r>
              <a:rPr lang="en-GB" dirty="0">
                <a:solidFill>
                  <a:srgbClr val="95333D"/>
                </a:solidFill>
                <a:latin typeface="Corbel" panose="020B0503020204020204" pitchFamily="34" charset="0"/>
              </a:rPr>
              <a:t>: </a:t>
            </a:r>
            <a:r>
              <a:rPr lang="en-GB" dirty="0">
                <a:latin typeface="Corbel" panose="020B0503020204020204" pitchFamily="34" charset="0"/>
              </a:rPr>
              <a:t>676 578 </a:t>
            </a:r>
            <a:r>
              <a:rPr lang="en-GB" dirty="0" smtClean="0">
                <a:latin typeface="Corbel" panose="020B0503020204020204" pitchFamily="34" charset="0"/>
              </a:rPr>
              <a:t>km2</a:t>
            </a:r>
            <a:endParaRPr lang="en-GB" dirty="0">
              <a:latin typeface="Corbel" panose="020B05030202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8589" y="6008587"/>
            <a:ext cx="9222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95333D"/>
                </a:solidFill>
                <a:latin typeface="Corbel" panose="020B0503020204020204" pitchFamily="34" charset="0"/>
              </a:rPr>
              <a:t>Capitale</a:t>
            </a:r>
            <a:r>
              <a:rPr lang="en-GB" dirty="0" smtClean="0">
                <a:solidFill>
                  <a:srgbClr val="95333D"/>
                </a:solidFill>
                <a:latin typeface="Corbel" panose="020B0503020204020204" pitchFamily="34" charset="0"/>
              </a:rPr>
              <a:t>: </a:t>
            </a:r>
            <a:r>
              <a:rPr lang="en-GB" dirty="0" err="1" smtClean="0">
                <a:latin typeface="Corbel" panose="020B0503020204020204" pitchFamily="34" charset="0"/>
              </a:rPr>
              <a:t>Naypyidaw</a:t>
            </a:r>
            <a:r>
              <a:rPr lang="en-GB" dirty="0" smtClean="0">
                <a:latin typeface="Corbel" panose="020B0503020204020204" pitchFamily="34" charset="0"/>
              </a:rPr>
              <a:t>                             </a:t>
            </a:r>
            <a:r>
              <a:rPr lang="en-GB" dirty="0" smtClean="0">
                <a:solidFill>
                  <a:srgbClr val="95333D"/>
                </a:solidFill>
                <a:latin typeface="Corbel" panose="020B0503020204020204" pitchFamily="34" charset="0"/>
              </a:rPr>
              <a:t>Langue</a:t>
            </a:r>
            <a:r>
              <a:rPr lang="en-GB" dirty="0">
                <a:solidFill>
                  <a:srgbClr val="95333D"/>
                </a:solidFill>
                <a:latin typeface="Corbel" panose="020B0503020204020204" pitchFamily="34" charset="0"/>
              </a:rPr>
              <a:t>: </a:t>
            </a:r>
            <a:r>
              <a:rPr lang="en-GB" dirty="0" err="1" smtClean="0">
                <a:latin typeface="Corbel" panose="020B0503020204020204" pitchFamily="34" charset="0"/>
              </a:rPr>
              <a:t>Birman</a:t>
            </a:r>
            <a:r>
              <a:rPr lang="en-GB" dirty="0">
                <a:latin typeface="Corbel" panose="020B0503020204020204" pitchFamily="34" charset="0"/>
              </a:rPr>
              <a:t> </a:t>
            </a:r>
            <a:r>
              <a:rPr lang="en-GB" dirty="0" smtClean="0">
                <a:latin typeface="Corbel" panose="020B0503020204020204" pitchFamily="34" charset="0"/>
              </a:rPr>
              <a:t>                                         </a:t>
            </a:r>
            <a:r>
              <a:rPr lang="en-GB" dirty="0" err="1" smtClean="0">
                <a:solidFill>
                  <a:srgbClr val="95333D"/>
                </a:solidFill>
                <a:latin typeface="Corbel" panose="020B0503020204020204" pitchFamily="34" charset="0"/>
              </a:rPr>
              <a:t>Monnaie</a:t>
            </a:r>
            <a:r>
              <a:rPr lang="en-GB" dirty="0" smtClean="0">
                <a:solidFill>
                  <a:srgbClr val="95333D"/>
                </a:solidFill>
                <a:latin typeface="Corbel" panose="020B0503020204020204" pitchFamily="34" charset="0"/>
              </a:rPr>
              <a:t>: </a:t>
            </a:r>
            <a:r>
              <a:rPr lang="en-GB" dirty="0" smtClean="0">
                <a:latin typeface="Corbel" panose="020B0503020204020204" pitchFamily="34" charset="0"/>
              </a:rPr>
              <a:t>Kyat</a:t>
            </a:r>
            <a:endParaRPr lang="fr-FR" dirty="0">
              <a:latin typeface="Corbel" panose="020B0503020204020204" pitchFamily="34" charset="0"/>
            </a:endParaRPr>
          </a:p>
        </p:txBody>
      </p:sp>
      <p:pic>
        <p:nvPicPr>
          <p:cNvPr id="3074" name="Picture 2" descr="C:\Users\Melissa\Downloads\m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296" y="220250"/>
            <a:ext cx="161860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599" y="77558"/>
            <a:ext cx="3924453" cy="6984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653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56" y="3872707"/>
            <a:ext cx="3704493" cy="21371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58" y="892300"/>
            <a:ext cx="3704493" cy="2053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736" y="892299"/>
            <a:ext cx="3190479" cy="20538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736" y="3872707"/>
            <a:ext cx="3190478" cy="2137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9408" y="3872707"/>
            <a:ext cx="3726670" cy="21371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498" y="892299"/>
            <a:ext cx="3704492" cy="20538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6258" y="3031347"/>
            <a:ext cx="3704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95333D"/>
                </a:solidFill>
                <a:latin typeface="Corbel" pitchFamily="34" charset="0"/>
              </a:rPr>
              <a:t>Mandalay</a:t>
            </a:r>
            <a:r>
              <a:rPr lang="en-GB" sz="1600" dirty="0" smtClean="0">
                <a:latin typeface="Corbel" panose="020B0503020204020204" pitchFamily="34" charset="0"/>
              </a:rPr>
              <a:t> et le </a:t>
            </a:r>
            <a:r>
              <a:rPr lang="en-GB" sz="1600" dirty="0" err="1" smtClean="0">
                <a:latin typeface="Corbel" panose="020B0503020204020204" pitchFamily="34" charset="0"/>
              </a:rPr>
              <a:t>pont</a:t>
            </a:r>
            <a:r>
              <a:rPr lang="en-GB" sz="1600" dirty="0" smtClean="0">
                <a:latin typeface="Corbel" panose="020B0503020204020204" pitchFamily="34" charset="0"/>
              </a:rPr>
              <a:t> U-being</a:t>
            </a:r>
            <a:endParaRPr lang="fr-FR" sz="1600" dirty="0">
              <a:latin typeface="Corbel" panose="020B05030202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97069" y="3000569"/>
            <a:ext cx="3158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95333D"/>
                </a:solidFill>
                <a:latin typeface="Corbel" pitchFamily="34" charset="0"/>
              </a:rPr>
              <a:t>Yangoon</a:t>
            </a:r>
            <a:r>
              <a:rPr lang="en-GB" sz="1600" dirty="0" smtClean="0">
                <a:latin typeface="Corbel" panose="020B0503020204020204" pitchFamily="34" charset="0"/>
              </a:rPr>
              <a:t> et la </a:t>
            </a:r>
            <a:r>
              <a:rPr lang="en-GB" sz="1600" dirty="0" err="1" smtClean="0">
                <a:latin typeface="Corbel" panose="020B0503020204020204" pitchFamily="34" charset="0"/>
              </a:rPr>
              <a:t>Pagode</a:t>
            </a:r>
            <a:r>
              <a:rPr lang="en-GB" sz="1600" dirty="0">
                <a:latin typeface="Corbel" panose="020B0503020204020204" pitchFamily="34" charset="0"/>
              </a:rPr>
              <a:t> </a:t>
            </a:r>
            <a:r>
              <a:rPr lang="en-GB" sz="1600" dirty="0" err="1" smtClean="0">
                <a:latin typeface="Corbel" panose="020B0503020204020204" pitchFamily="34" charset="0"/>
              </a:rPr>
              <a:t>dorée</a:t>
            </a:r>
            <a:r>
              <a:rPr lang="en-GB" sz="1600" dirty="0" smtClean="0">
                <a:latin typeface="Corbel" panose="020B0503020204020204" pitchFamily="34" charset="0"/>
              </a:rPr>
              <a:t> </a:t>
            </a:r>
            <a:r>
              <a:rPr lang="en-GB" b="1" dirty="0" err="1">
                <a:solidFill>
                  <a:srgbClr val="95333D"/>
                </a:solidFill>
                <a:latin typeface="Corbel" pitchFamily="34" charset="0"/>
              </a:rPr>
              <a:t>Shwedagon</a:t>
            </a:r>
            <a:endParaRPr lang="fr-FR" b="1" dirty="0">
              <a:solidFill>
                <a:srgbClr val="95333D"/>
              </a:solidFill>
              <a:latin typeface="Corbe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257" y="6055985"/>
            <a:ext cx="3704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Corbel" panose="020B0503020204020204" pitchFamily="34" charset="0"/>
              </a:rPr>
              <a:t>Les </a:t>
            </a:r>
            <a:r>
              <a:rPr lang="en-GB" sz="1600" dirty="0" err="1" smtClean="0">
                <a:latin typeface="Corbel" panose="020B0503020204020204" pitchFamily="34" charset="0"/>
              </a:rPr>
              <a:t>plages</a:t>
            </a:r>
            <a:r>
              <a:rPr lang="en-GB" sz="1600" dirty="0" smtClean="0">
                <a:latin typeface="Corbel" panose="020B0503020204020204" pitchFamily="34" charset="0"/>
              </a:rPr>
              <a:t> de sable </a:t>
            </a:r>
            <a:r>
              <a:rPr lang="en-GB" sz="1600" dirty="0" err="1" smtClean="0">
                <a:latin typeface="Corbel" panose="020B0503020204020204" pitchFamily="34" charset="0"/>
              </a:rPr>
              <a:t>blanc</a:t>
            </a:r>
            <a:r>
              <a:rPr lang="en-GB" sz="1600" dirty="0" smtClean="0">
                <a:latin typeface="Corbel" panose="020B0503020204020204" pitchFamily="34" charset="0"/>
              </a:rPr>
              <a:t> de </a:t>
            </a:r>
            <a:r>
              <a:rPr lang="en-GB" b="1" dirty="0" err="1">
                <a:solidFill>
                  <a:srgbClr val="95333D"/>
                </a:solidFill>
                <a:latin typeface="Corbel" pitchFamily="34" charset="0"/>
              </a:rPr>
              <a:t>Ngapali</a:t>
            </a:r>
            <a:endParaRPr lang="fr-FR" b="1" dirty="0">
              <a:solidFill>
                <a:srgbClr val="95333D"/>
              </a:solidFill>
              <a:latin typeface="Corbe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64736" y="6009818"/>
            <a:ext cx="319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95333D"/>
                </a:solidFill>
                <a:latin typeface="Corbel" pitchFamily="34" charset="0"/>
              </a:rPr>
              <a:t>Le lac </a:t>
            </a:r>
            <a:r>
              <a:rPr lang="en-GB" b="1" dirty="0" err="1">
                <a:solidFill>
                  <a:srgbClr val="95333D"/>
                </a:solidFill>
                <a:latin typeface="Corbel" pitchFamily="34" charset="0"/>
              </a:rPr>
              <a:t>Inle</a:t>
            </a:r>
            <a:endParaRPr lang="fr-FR" b="1" dirty="0">
              <a:solidFill>
                <a:srgbClr val="95333D"/>
              </a:solidFill>
              <a:latin typeface="Corbe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10498" y="3031347"/>
            <a:ext cx="37044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Corbel" panose="020B0503020204020204" pitchFamily="34" charset="0"/>
              </a:rPr>
              <a:t>Les </a:t>
            </a:r>
            <a:r>
              <a:rPr lang="en-GB" sz="1600" dirty="0" err="1" smtClean="0">
                <a:latin typeface="Corbel" panose="020B0503020204020204" pitchFamily="34" charset="0"/>
              </a:rPr>
              <a:t>grottes</a:t>
            </a:r>
            <a:r>
              <a:rPr lang="en-GB" sz="1600" dirty="0" smtClean="0">
                <a:latin typeface="Corbel" panose="020B0503020204020204" pitchFamily="34" charset="0"/>
              </a:rPr>
              <a:t> </a:t>
            </a:r>
            <a:r>
              <a:rPr lang="en-GB" sz="1600" dirty="0" err="1" smtClean="0">
                <a:latin typeface="Corbel" panose="020B0503020204020204" pitchFamily="34" charset="0"/>
              </a:rPr>
              <a:t>naturelles</a:t>
            </a:r>
            <a:r>
              <a:rPr lang="en-GB" sz="1600" dirty="0" smtClean="0">
                <a:latin typeface="Corbel" panose="020B0503020204020204" pitchFamily="34" charset="0"/>
              </a:rPr>
              <a:t> et les villages de </a:t>
            </a:r>
            <a:r>
              <a:rPr lang="en-GB" sz="1600" dirty="0" err="1" smtClean="0">
                <a:latin typeface="Corbel" panose="020B0503020204020204" pitchFamily="34" charset="0"/>
              </a:rPr>
              <a:t>l’Etat</a:t>
            </a:r>
            <a:r>
              <a:rPr lang="en-GB" sz="1600" dirty="0" smtClean="0">
                <a:latin typeface="Corbel" panose="020B0503020204020204" pitchFamily="34" charset="0"/>
              </a:rPr>
              <a:t> de </a:t>
            </a:r>
            <a:r>
              <a:rPr lang="en-GB" b="1" dirty="0" err="1">
                <a:solidFill>
                  <a:srgbClr val="95333D"/>
                </a:solidFill>
                <a:latin typeface="Corbel" pitchFamily="34" charset="0"/>
              </a:rPr>
              <a:t>Kayin</a:t>
            </a:r>
            <a:endParaRPr lang="fr-FR" b="1" dirty="0">
              <a:solidFill>
                <a:srgbClr val="95333D"/>
              </a:solidFill>
              <a:latin typeface="Corbe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88321" y="6059911"/>
            <a:ext cx="37266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Corbel" panose="020B0503020204020204" pitchFamily="34" charset="0"/>
              </a:rPr>
              <a:t>La </a:t>
            </a:r>
            <a:r>
              <a:rPr lang="en-GB" sz="1600" dirty="0" err="1" smtClean="0">
                <a:latin typeface="Corbel" panose="020B0503020204020204" pitchFamily="34" charset="0"/>
              </a:rPr>
              <a:t>mythique</a:t>
            </a:r>
            <a:r>
              <a:rPr lang="en-GB" sz="1600" dirty="0" smtClean="0">
                <a:latin typeface="Corbel" panose="020B0503020204020204" pitchFamily="34" charset="0"/>
              </a:rPr>
              <a:t> </a:t>
            </a:r>
            <a:r>
              <a:rPr lang="en-GB" sz="1600" dirty="0" err="1" smtClean="0">
                <a:latin typeface="Corbel" panose="020B0503020204020204" pitchFamily="34" charset="0"/>
              </a:rPr>
              <a:t>plaine</a:t>
            </a:r>
            <a:r>
              <a:rPr lang="en-GB" sz="1600" dirty="0" smtClean="0">
                <a:latin typeface="Corbel" panose="020B0503020204020204" pitchFamily="34" charset="0"/>
              </a:rPr>
              <a:t> de </a:t>
            </a:r>
            <a:r>
              <a:rPr lang="en-GB" b="1" dirty="0" err="1">
                <a:solidFill>
                  <a:srgbClr val="95333D"/>
                </a:solidFill>
                <a:latin typeface="Corbel" pitchFamily="34" charset="0"/>
              </a:rPr>
              <a:t>Bagan</a:t>
            </a:r>
            <a:r>
              <a:rPr lang="en-GB" sz="1600" b="1" dirty="0" smtClean="0">
                <a:latin typeface="Corbel" panose="020B0503020204020204" pitchFamily="34" charset="0"/>
              </a:rPr>
              <a:t> </a:t>
            </a:r>
            <a:r>
              <a:rPr lang="en-GB" sz="1600" dirty="0" smtClean="0">
                <a:latin typeface="Corbel" panose="020B0503020204020204" pitchFamily="34" charset="0"/>
              </a:rPr>
              <a:t>et </a:t>
            </a:r>
            <a:r>
              <a:rPr lang="en-GB" sz="1600" dirty="0" err="1" smtClean="0">
                <a:latin typeface="Corbel" panose="020B0503020204020204" pitchFamily="34" charset="0"/>
              </a:rPr>
              <a:t>ses</a:t>
            </a:r>
            <a:r>
              <a:rPr lang="en-GB" sz="1600" dirty="0" smtClean="0">
                <a:latin typeface="Corbel" panose="020B0503020204020204" pitchFamily="34" charset="0"/>
              </a:rPr>
              <a:t> </a:t>
            </a:r>
            <a:r>
              <a:rPr lang="en-GB" sz="1600" dirty="0" err="1" smtClean="0">
                <a:latin typeface="Corbel" panose="020B0503020204020204" pitchFamily="34" charset="0"/>
              </a:rPr>
              <a:t>quelques</a:t>
            </a:r>
            <a:r>
              <a:rPr lang="en-GB" sz="1600" dirty="0" smtClean="0">
                <a:latin typeface="Corbel" panose="020B0503020204020204" pitchFamily="34" charset="0"/>
              </a:rPr>
              <a:t> 2000 temples</a:t>
            </a:r>
            <a:endParaRPr lang="fr-FR" sz="1600" dirty="0">
              <a:latin typeface="Corbel" panose="020B05030202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60" y="147632"/>
            <a:ext cx="80137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75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Melissa\Downloads\angkor-809753_19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31" y="1046669"/>
            <a:ext cx="9056748" cy="504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6031" y="6188146"/>
            <a:ext cx="8969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95333D"/>
                </a:solidFill>
                <a:latin typeface="Corbel" panose="020B0503020204020204" pitchFamily="34" charset="0"/>
              </a:rPr>
              <a:t>Capitale</a:t>
            </a:r>
            <a:r>
              <a:rPr lang="en-GB" dirty="0" smtClean="0">
                <a:solidFill>
                  <a:srgbClr val="95333D"/>
                </a:solidFill>
                <a:latin typeface="Corbel" panose="020B0503020204020204" pitchFamily="34" charset="0"/>
              </a:rPr>
              <a:t>: </a:t>
            </a:r>
            <a:r>
              <a:rPr lang="en-GB" dirty="0" smtClean="0">
                <a:latin typeface="Corbel" panose="020B0503020204020204" pitchFamily="34" charset="0"/>
              </a:rPr>
              <a:t>Phnom Penh                             </a:t>
            </a:r>
            <a:r>
              <a:rPr lang="en-GB" dirty="0" smtClean="0">
                <a:solidFill>
                  <a:srgbClr val="95333D"/>
                </a:solidFill>
                <a:latin typeface="Corbel" panose="020B0503020204020204" pitchFamily="34" charset="0"/>
              </a:rPr>
              <a:t>Langue: </a:t>
            </a:r>
            <a:r>
              <a:rPr lang="en-GB" dirty="0" smtClean="0">
                <a:latin typeface="Corbel" panose="020B0503020204020204" pitchFamily="34" charset="0"/>
              </a:rPr>
              <a:t>Khmer                                      </a:t>
            </a:r>
            <a:r>
              <a:rPr lang="en-GB" dirty="0" err="1" smtClean="0">
                <a:solidFill>
                  <a:srgbClr val="95333D"/>
                </a:solidFill>
                <a:latin typeface="Corbel" panose="020B0503020204020204" pitchFamily="34" charset="0"/>
              </a:rPr>
              <a:t>Monnaie</a:t>
            </a:r>
            <a:r>
              <a:rPr lang="en-GB" dirty="0" smtClean="0">
                <a:solidFill>
                  <a:srgbClr val="95333D"/>
                </a:solidFill>
                <a:latin typeface="Corbel" panose="020B0503020204020204" pitchFamily="34" charset="0"/>
              </a:rPr>
              <a:t>: </a:t>
            </a:r>
            <a:r>
              <a:rPr lang="en-GB" dirty="0" smtClean="0">
                <a:latin typeface="Corbel" panose="020B0503020204020204" pitchFamily="34" charset="0"/>
              </a:rPr>
              <a:t>Riel</a:t>
            </a:r>
            <a:endParaRPr lang="fr-FR" dirty="0">
              <a:latin typeface="Corbel" panose="020B05030202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70142" y="6488668"/>
            <a:ext cx="6410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95333D"/>
                </a:solidFill>
                <a:latin typeface="Corbel" panose="020B0503020204020204" pitchFamily="34" charset="0"/>
              </a:rPr>
              <a:t>Population:</a:t>
            </a:r>
            <a:r>
              <a:rPr lang="en-GB" dirty="0" smtClean="0">
                <a:latin typeface="Corbel" panose="020B0503020204020204" pitchFamily="34" charset="0"/>
              </a:rPr>
              <a:t> 16 204 486                 </a:t>
            </a:r>
            <a:r>
              <a:rPr lang="en-GB" dirty="0" err="1" smtClean="0">
                <a:solidFill>
                  <a:srgbClr val="95333D"/>
                </a:solidFill>
                <a:latin typeface="Corbel" panose="020B0503020204020204" pitchFamily="34" charset="0"/>
              </a:rPr>
              <a:t>Superficie</a:t>
            </a:r>
            <a:r>
              <a:rPr lang="en-GB" dirty="0" smtClean="0">
                <a:solidFill>
                  <a:srgbClr val="95333D"/>
                </a:solidFill>
                <a:latin typeface="Corbel" panose="020B0503020204020204" pitchFamily="34" charset="0"/>
              </a:rPr>
              <a:t>: </a:t>
            </a:r>
            <a:r>
              <a:rPr lang="en-GB" dirty="0" smtClean="0">
                <a:latin typeface="Corbel" panose="020B0503020204020204" pitchFamily="34" charset="0"/>
              </a:rPr>
              <a:t>181 035 km2</a:t>
            </a:r>
          </a:p>
        </p:txBody>
      </p:sp>
      <p:pic>
        <p:nvPicPr>
          <p:cNvPr id="4099" name="Picture 3" descr="C:\Users\Melissa\Downloads\255px-Flag_of_Cambodia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335" y="239797"/>
            <a:ext cx="168957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463" y="20717"/>
            <a:ext cx="4206193" cy="7567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4499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4582" y="4118016"/>
            <a:ext cx="3800003" cy="19794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189" y="996024"/>
            <a:ext cx="3765742" cy="2254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97" y="996025"/>
            <a:ext cx="3376864" cy="22543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6058" y="4129218"/>
            <a:ext cx="3477128" cy="19467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98" y="4125711"/>
            <a:ext cx="3376863" cy="19502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7459" y="996025"/>
            <a:ext cx="3477127" cy="22543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7797" y="3250337"/>
            <a:ext cx="33768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95333D"/>
                </a:solidFill>
                <a:latin typeface="Corbel" pitchFamily="34" charset="0"/>
              </a:rPr>
              <a:t>Siem Reap </a:t>
            </a:r>
            <a:r>
              <a:rPr lang="en-GB" sz="1600" dirty="0" smtClean="0">
                <a:latin typeface="Corbel" panose="020B0503020204020204" pitchFamily="34" charset="0"/>
              </a:rPr>
              <a:t>&amp; </a:t>
            </a:r>
            <a:r>
              <a:rPr lang="en-GB" sz="1600" dirty="0">
                <a:latin typeface="Corbel" panose="020B0503020204020204" pitchFamily="34" charset="0"/>
              </a:rPr>
              <a:t>les </a:t>
            </a:r>
            <a:r>
              <a:rPr lang="en-GB" sz="1600" dirty="0" err="1">
                <a:latin typeface="Corbel" panose="020B0503020204020204" pitchFamily="34" charset="0"/>
              </a:rPr>
              <a:t>légendaires</a:t>
            </a:r>
            <a:r>
              <a:rPr lang="en-GB" sz="1600" dirty="0">
                <a:latin typeface="Corbel" panose="020B0503020204020204" pitchFamily="34" charset="0"/>
              </a:rPr>
              <a:t> </a:t>
            </a:r>
            <a:r>
              <a:rPr lang="en-GB" sz="1600" dirty="0" smtClean="0">
                <a:latin typeface="Corbel" panose="020B0503020204020204" pitchFamily="34" charset="0"/>
              </a:rPr>
              <a:t>temples </a:t>
            </a:r>
            <a:r>
              <a:rPr lang="en-GB" sz="1600" dirty="0" err="1" smtClean="0">
                <a:latin typeface="Corbel" panose="020B0503020204020204" pitchFamily="34" charset="0"/>
              </a:rPr>
              <a:t>d’</a:t>
            </a:r>
            <a:r>
              <a:rPr lang="en-GB" sz="1600" b="1" dirty="0" err="1" smtClean="0">
                <a:latin typeface="Corbel" panose="020B0503020204020204" pitchFamily="34" charset="0"/>
              </a:rPr>
              <a:t>Angkor</a:t>
            </a:r>
            <a:endParaRPr lang="fr-FR" sz="1600" b="1" dirty="0">
              <a:latin typeface="Corbel" panose="020B05030202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87458" y="3250337"/>
            <a:ext cx="347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Corbel" panose="020B0503020204020204" pitchFamily="34" charset="0"/>
              </a:rPr>
              <a:t>Les villages </a:t>
            </a:r>
            <a:r>
              <a:rPr lang="en-GB" sz="1600" dirty="0" err="1" smtClean="0">
                <a:latin typeface="Corbel" panose="020B0503020204020204" pitchFamily="34" charset="0"/>
              </a:rPr>
              <a:t>flottants</a:t>
            </a:r>
            <a:r>
              <a:rPr lang="en-GB" sz="1600" dirty="0" smtClean="0">
                <a:latin typeface="Corbel" panose="020B0503020204020204" pitchFamily="34" charset="0"/>
              </a:rPr>
              <a:t> </a:t>
            </a:r>
            <a:r>
              <a:rPr lang="en-GB" sz="1600" dirty="0" err="1" smtClean="0">
                <a:latin typeface="Corbel" panose="020B0503020204020204" pitchFamily="34" charset="0"/>
              </a:rPr>
              <a:t>sur</a:t>
            </a:r>
            <a:r>
              <a:rPr lang="en-GB" sz="1600" dirty="0" smtClean="0">
                <a:latin typeface="Corbel" panose="020B0503020204020204" pitchFamily="34" charset="0"/>
              </a:rPr>
              <a:t> le </a:t>
            </a:r>
            <a:r>
              <a:rPr lang="en-GB" b="1" dirty="0">
                <a:solidFill>
                  <a:srgbClr val="95333D"/>
                </a:solidFill>
                <a:latin typeface="Corbel" pitchFamily="34" charset="0"/>
              </a:rPr>
              <a:t>lac de Tonle Sap</a:t>
            </a:r>
            <a:endParaRPr lang="fr-FR" b="1" dirty="0">
              <a:solidFill>
                <a:srgbClr val="95333D"/>
              </a:solidFill>
              <a:latin typeface="Corbe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63189" y="3337231"/>
            <a:ext cx="3765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95333D"/>
                </a:solidFill>
                <a:latin typeface="Corbel" pitchFamily="34" charset="0"/>
              </a:rPr>
              <a:t>Phnom Penh </a:t>
            </a:r>
            <a:r>
              <a:rPr lang="en-GB" sz="1600" dirty="0" smtClean="0">
                <a:latin typeface="Corbel" panose="020B0503020204020204" pitchFamily="34" charset="0"/>
              </a:rPr>
              <a:t>&amp; le </a:t>
            </a:r>
            <a:r>
              <a:rPr lang="en-GB" sz="1600" dirty="0" err="1" smtClean="0">
                <a:latin typeface="Corbel" panose="020B0503020204020204" pitchFamily="34" charset="0"/>
              </a:rPr>
              <a:t>palais</a:t>
            </a:r>
            <a:r>
              <a:rPr lang="en-GB" sz="1600" dirty="0" smtClean="0">
                <a:latin typeface="Corbel" panose="020B0503020204020204" pitchFamily="34" charset="0"/>
              </a:rPr>
              <a:t> royal</a:t>
            </a:r>
            <a:endParaRPr lang="fr-FR" sz="1600" dirty="0">
              <a:latin typeface="Corbel" panose="020B05030202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46058" y="6097457"/>
            <a:ext cx="34310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95333D"/>
                </a:solidFill>
                <a:latin typeface="Corbel" pitchFamily="34" charset="0"/>
              </a:rPr>
              <a:t>Battambang</a:t>
            </a:r>
            <a:r>
              <a:rPr lang="en-GB" sz="1600" dirty="0" smtClean="0">
                <a:latin typeface="Corbel" panose="020B0503020204020204" pitchFamily="34" charset="0"/>
              </a:rPr>
              <a:t>, entre temples </a:t>
            </a:r>
            <a:r>
              <a:rPr lang="en-GB" sz="1600" dirty="0" err="1" smtClean="0">
                <a:latin typeface="Corbel" panose="020B0503020204020204" pitchFamily="34" charset="0"/>
              </a:rPr>
              <a:t>bouddhistes</a:t>
            </a:r>
            <a:r>
              <a:rPr lang="en-GB" sz="1600" dirty="0" smtClean="0">
                <a:latin typeface="Corbel" panose="020B0503020204020204" pitchFamily="34" charset="0"/>
              </a:rPr>
              <a:t> </a:t>
            </a:r>
            <a:r>
              <a:rPr lang="en-GB" sz="1600" dirty="0">
                <a:latin typeface="Corbel" panose="020B0503020204020204" pitchFamily="34" charset="0"/>
              </a:rPr>
              <a:t>et nature </a:t>
            </a:r>
            <a:r>
              <a:rPr lang="en-GB" sz="1600" dirty="0" err="1" smtClean="0">
                <a:latin typeface="Corbel" panose="020B0503020204020204" pitchFamily="34" charset="0"/>
              </a:rPr>
              <a:t>préservée</a:t>
            </a:r>
            <a:endParaRPr lang="fr-FR" sz="1600" dirty="0">
              <a:latin typeface="Corbel" panose="020B05030202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7799" y="6075947"/>
            <a:ext cx="33768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Corbel" panose="020B0503020204020204" pitchFamily="34" charset="0"/>
              </a:rPr>
              <a:t>La station </a:t>
            </a:r>
            <a:r>
              <a:rPr lang="en-GB" sz="1600" dirty="0" err="1" smtClean="0">
                <a:latin typeface="Corbel" panose="020B0503020204020204" pitchFamily="34" charset="0"/>
              </a:rPr>
              <a:t>baln</a:t>
            </a:r>
            <a:r>
              <a:rPr lang="en-GB" sz="1600" dirty="0" err="1">
                <a:latin typeface="Corbel" panose="020B0503020204020204" pitchFamily="34" charset="0"/>
              </a:rPr>
              <a:t>é</a:t>
            </a:r>
            <a:r>
              <a:rPr lang="en-GB" sz="1600" dirty="0" err="1" smtClean="0">
                <a:latin typeface="Corbel" panose="020B0503020204020204" pitchFamily="34" charset="0"/>
              </a:rPr>
              <a:t>aire</a:t>
            </a:r>
            <a:r>
              <a:rPr lang="en-GB" sz="1600" dirty="0" smtClean="0">
                <a:latin typeface="Corbel" panose="020B0503020204020204" pitchFamily="34" charset="0"/>
              </a:rPr>
              <a:t> de </a:t>
            </a:r>
            <a:r>
              <a:rPr lang="en-GB" b="1" dirty="0" err="1">
                <a:solidFill>
                  <a:srgbClr val="95333D"/>
                </a:solidFill>
                <a:latin typeface="Corbel" pitchFamily="34" charset="0"/>
              </a:rPr>
              <a:t>Kep</a:t>
            </a:r>
            <a:r>
              <a:rPr lang="en-GB" sz="1600" dirty="0" smtClean="0">
                <a:latin typeface="Corbel" panose="020B0503020204020204" pitchFamily="34" charset="0"/>
              </a:rPr>
              <a:t> &amp; le </a:t>
            </a:r>
            <a:r>
              <a:rPr lang="en-GB" sz="1600" dirty="0" err="1" smtClean="0">
                <a:latin typeface="Corbel" panose="020B0503020204020204" pitchFamily="34" charset="0"/>
              </a:rPr>
              <a:t>march</a:t>
            </a:r>
            <a:r>
              <a:rPr lang="en-GB" sz="1600" dirty="0" err="1">
                <a:latin typeface="Corbel" panose="020B0503020204020204" pitchFamily="34" charset="0"/>
              </a:rPr>
              <a:t>é</a:t>
            </a:r>
            <a:r>
              <a:rPr lang="en-GB" sz="1600" dirty="0" smtClean="0">
                <a:latin typeface="Corbel" panose="020B0503020204020204" pitchFamily="34" charset="0"/>
              </a:rPr>
              <a:t> aux </a:t>
            </a:r>
            <a:r>
              <a:rPr lang="en-GB" sz="1600" dirty="0" err="1" smtClean="0">
                <a:latin typeface="Corbel" panose="020B0503020204020204" pitchFamily="34" charset="0"/>
              </a:rPr>
              <a:t>crabes</a:t>
            </a:r>
            <a:endParaRPr lang="fr-FR" sz="1600" dirty="0">
              <a:latin typeface="Corbel" panose="020B05030202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64583" y="6092564"/>
            <a:ext cx="3800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Corbel" panose="020B0503020204020204" pitchFamily="34" charset="0"/>
              </a:rPr>
              <a:t>Les </a:t>
            </a:r>
            <a:r>
              <a:rPr lang="en-GB" sz="1600" dirty="0" err="1" smtClean="0">
                <a:latin typeface="Corbel" panose="020B0503020204020204" pitchFamily="34" charset="0"/>
              </a:rPr>
              <a:t>îles</a:t>
            </a:r>
            <a:r>
              <a:rPr lang="en-GB" sz="1600" dirty="0" smtClean="0">
                <a:latin typeface="Corbel" panose="020B0503020204020204" pitchFamily="34" charset="0"/>
              </a:rPr>
              <a:t> </a:t>
            </a:r>
            <a:r>
              <a:rPr lang="en-GB" sz="1600" dirty="0" err="1" smtClean="0">
                <a:latin typeface="Corbel" panose="020B0503020204020204" pitchFamily="34" charset="0"/>
              </a:rPr>
              <a:t>paradisiaques</a:t>
            </a:r>
            <a:r>
              <a:rPr lang="en-GB" sz="1600" dirty="0" smtClean="0">
                <a:latin typeface="Corbel" panose="020B0503020204020204" pitchFamily="34" charset="0"/>
              </a:rPr>
              <a:t> du </a:t>
            </a:r>
            <a:r>
              <a:rPr lang="en-GB" sz="1600" dirty="0" err="1" smtClean="0">
                <a:latin typeface="Corbel" panose="020B0503020204020204" pitchFamily="34" charset="0"/>
              </a:rPr>
              <a:t>sud</a:t>
            </a:r>
            <a:r>
              <a:rPr lang="en-GB" sz="1600" dirty="0" smtClean="0">
                <a:latin typeface="Corbel" panose="020B0503020204020204" pitchFamily="34" charset="0"/>
              </a:rPr>
              <a:t> : </a:t>
            </a:r>
            <a:r>
              <a:rPr lang="en-GB" b="1" dirty="0" err="1">
                <a:solidFill>
                  <a:srgbClr val="95333D"/>
                </a:solidFill>
                <a:latin typeface="Corbel" pitchFamily="34" charset="0"/>
              </a:rPr>
              <a:t>Koh</a:t>
            </a:r>
            <a:r>
              <a:rPr lang="en-GB" b="1" dirty="0">
                <a:solidFill>
                  <a:srgbClr val="95333D"/>
                </a:solidFill>
                <a:latin typeface="Corbel" pitchFamily="34" charset="0"/>
              </a:rPr>
              <a:t> </a:t>
            </a:r>
            <a:r>
              <a:rPr lang="en-GB" b="1" dirty="0" err="1">
                <a:solidFill>
                  <a:srgbClr val="95333D"/>
                </a:solidFill>
                <a:latin typeface="Corbel" pitchFamily="34" charset="0"/>
              </a:rPr>
              <a:t>Rong</a:t>
            </a:r>
            <a:r>
              <a:rPr lang="en-GB" b="1" dirty="0">
                <a:solidFill>
                  <a:srgbClr val="95333D"/>
                </a:solidFill>
                <a:latin typeface="Corbel" pitchFamily="34" charset="0"/>
              </a:rPr>
              <a:t> &amp; </a:t>
            </a:r>
            <a:r>
              <a:rPr lang="en-GB" b="1" dirty="0" err="1">
                <a:solidFill>
                  <a:srgbClr val="95333D"/>
                </a:solidFill>
                <a:latin typeface="Corbel" pitchFamily="34" charset="0"/>
              </a:rPr>
              <a:t>Koh</a:t>
            </a:r>
            <a:r>
              <a:rPr lang="en-GB" b="1" dirty="0">
                <a:solidFill>
                  <a:srgbClr val="95333D"/>
                </a:solidFill>
                <a:latin typeface="Corbel" pitchFamily="34" charset="0"/>
              </a:rPr>
              <a:t> </a:t>
            </a:r>
            <a:r>
              <a:rPr lang="en-GB" b="1" dirty="0" err="1">
                <a:solidFill>
                  <a:srgbClr val="95333D"/>
                </a:solidFill>
                <a:latin typeface="Corbel" pitchFamily="34" charset="0"/>
              </a:rPr>
              <a:t>Rong</a:t>
            </a:r>
            <a:r>
              <a:rPr lang="en-GB" b="1" dirty="0">
                <a:solidFill>
                  <a:srgbClr val="95333D"/>
                </a:solidFill>
                <a:latin typeface="Corbel" pitchFamily="34" charset="0"/>
              </a:rPr>
              <a:t> </a:t>
            </a:r>
            <a:r>
              <a:rPr lang="en-GB" b="1" dirty="0" err="1">
                <a:solidFill>
                  <a:srgbClr val="95333D"/>
                </a:solidFill>
                <a:latin typeface="Corbel" pitchFamily="34" charset="0"/>
              </a:rPr>
              <a:t>Saloem</a:t>
            </a:r>
            <a:endParaRPr lang="fr-FR" b="1" dirty="0">
              <a:solidFill>
                <a:srgbClr val="95333D"/>
              </a:solidFill>
              <a:latin typeface="Corbe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710" y="231703"/>
            <a:ext cx="81407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427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62301" y="6122803"/>
            <a:ext cx="8541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95333D"/>
                </a:solidFill>
                <a:latin typeface="Corbel" panose="020B0503020204020204" pitchFamily="34" charset="0"/>
              </a:rPr>
              <a:t>Capitale</a:t>
            </a:r>
            <a:r>
              <a:rPr lang="en-GB" dirty="0" smtClean="0">
                <a:solidFill>
                  <a:srgbClr val="95333D"/>
                </a:solidFill>
                <a:latin typeface="Corbel" panose="020B0503020204020204" pitchFamily="34" charset="0"/>
              </a:rPr>
              <a:t>: </a:t>
            </a:r>
            <a:r>
              <a:rPr lang="en-GB" dirty="0" smtClean="0">
                <a:latin typeface="Corbel" panose="020B0503020204020204" pitchFamily="34" charset="0"/>
              </a:rPr>
              <a:t>Hanoi                               </a:t>
            </a:r>
            <a:r>
              <a:rPr lang="en-GB" dirty="0" smtClean="0">
                <a:solidFill>
                  <a:srgbClr val="95333D"/>
                </a:solidFill>
                <a:latin typeface="Corbel" panose="020B0503020204020204" pitchFamily="34" charset="0"/>
              </a:rPr>
              <a:t>Langue: </a:t>
            </a:r>
            <a:r>
              <a:rPr lang="en-GB" dirty="0" err="1" smtClean="0">
                <a:latin typeface="Corbel" panose="020B0503020204020204" pitchFamily="34" charset="0"/>
              </a:rPr>
              <a:t>Vietnamien</a:t>
            </a:r>
            <a:r>
              <a:rPr lang="en-GB" dirty="0">
                <a:latin typeface="Corbel" panose="020B0503020204020204" pitchFamily="34" charset="0"/>
              </a:rPr>
              <a:t> </a:t>
            </a:r>
            <a:r>
              <a:rPr lang="en-GB" dirty="0" smtClean="0">
                <a:latin typeface="Corbel" panose="020B0503020204020204" pitchFamily="34" charset="0"/>
              </a:rPr>
              <a:t>                                     </a:t>
            </a:r>
            <a:r>
              <a:rPr lang="en-GB" dirty="0" err="1" smtClean="0">
                <a:solidFill>
                  <a:srgbClr val="95333D"/>
                </a:solidFill>
                <a:latin typeface="Corbel" panose="020B0503020204020204" pitchFamily="34" charset="0"/>
              </a:rPr>
              <a:t>Monnaie</a:t>
            </a:r>
            <a:r>
              <a:rPr lang="en-GB" dirty="0" smtClean="0">
                <a:solidFill>
                  <a:srgbClr val="95333D"/>
                </a:solidFill>
                <a:latin typeface="Corbel" panose="020B0503020204020204" pitchFamily="34" charset="0"/>
              </a:rPr>
              <a:t>: </a:t>
            </a:r>
            <a:r>
              <a:rPr lang="en-GB" dirty="0" smtClean="0">
                <a:latin typeface="Corbel" panose="020B0503020204020204" pitchFamily="34" charset="0"/>
              </a:rPr>
              <a:t>Dong</a:t>
            </a:r>
            <a:endParaRPr lang="fr-FR" dirty="0">
              <a:latin typeface="Corbel" panose="020B05030202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7579" y="6488668"/>
            <a:ext cx="641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95333D"/>
                </a:solidFill>
                <a:latin typeface="Corbel" panose="020B0503020204020204" pitchFamily="34" charset="0"/>
              </a:rPr>
              <a:t>Population:</a:t>
            </a:r>
            <a:r>
              <a:rPr lang="en-GB" dirty="0" smtClean="0">
                <a:latin typeface="Corbel" panose="020B0503020204020204" pitchFamily="34" charset="0"/>
              </a:rPr>
              <a:t> 92 699 227                  </a:t>
            </a:r>
            <a:r>
              <a:rPr lang="en-GB" dirty="0" err="1" smtClean="0">
                <a:solidFill>
                  <a:srgbClr val="95333D"/>
                </a:solidFill>
                <a:latin typeface="Corbel" panose="020B0503020204020204" pitchFamily="34" charset="0"/>
              </a:rPr>
              <a:t>Superficie</a:t>
            </a:r>
            <a:r>
              <a:rPr lang="en-GB" dirty="0" smtClean="0">
                <a:solidFill>
                  <a:srgbClr val="95333D"/>
                </a:solidFill>
                <a:latin typeface="Corbel" panose="020B0503020204020204" pitchFamily="34" charset="0"/>
              </a:rPr>
              <a:t>: </a:t>
            </a:r>
            <a:r>
              <a:rPr lang="en-GB" dirty="0" smtClean="0">
                <a:latin typeface="Corbel" panose="020B0503020204020204" pitchFamily="34" charset="0"/>
              </a:rPr>
              <a:t>330 967 km2</a:t>
            </a:r>
          </a:p>
        </p:txBody>
      </p:sp>
      <p:pic>
        <p:nvPicPr>
          <p:cNvPr id="5122" name="Picture 2" descr="C:\Users\Melissa\Downloads\vietnam-641629_19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463" y="816337"/>
            <a:ext cx="9108374" cy="530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elissa\Downloads\2000px-Flag_of_Vietnam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359" y="91930"/>
            <a:ext cx="162040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348" y="97374"/>
            <a:ext cx="3524918" cy="7189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9483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910" y="1083887"/>
            <a:ext cx="3526590" cy="20318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3371" y="1083886"/>
            <a:ext cx="3194685" cy="20318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911" y="4062399"/>
            <a:ext cx="3526589" cy="2119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450" y="1083887"/>
            <a:ext cx="3526589" cy="20318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3368" y="4069661"/>
            <a:ext cx="3194685" cy="21120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935" y="4062399"/>
            <a:ext cx="3526590" cy="21193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450" y="3104471"/>
            <a:ext cx="35265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Corbel" panose="020B0503020204020204" pitchFamily="34" charset="0"/>
              </a:rPr>
              <a:t>La </a:t>
            </a:r>
            <a:r>
              <a:rPr lang="en-GB" sz="1600" dirty="0" err="1" smtClean="0">
                <a:latin typeface="Corbel" panose="020B0503020204020204" pitchFamily="34" charset="0"/>
              </a:rPr>
              <a:t>vieille</a:t>
            </a:r>
            <a:r>
              <a:rPr lang="en-GB" sz="1600" dirty="0" smtClean="0">
                <a:latin typeface="Corbel" panose="020B0503020204020204" pitchFamily="34" charset="0"/>
              </a:rPr>
              <a:t> </a:t>
            </a:r>
            <a:r>
              <a:rPr lang="en-GB" sz="1600" dirty="0" err="1" smtClean="0">
                <a:latin typeface="Corbel" panose="020B0503020204020204" pitchFamily="34" charset="0"/>
              </a:rPr>
              <a:t>ville</a:t>
            </a:r>
            <a:r>
              <a:rPr lang="en-GB" sz="1600" dirty="0" smtClean="0">
                <a:latin typeface="Corbel" panose="020B0503020204020204" pitchFamily="34" charset="0"/>
              </a:rPr>
              <a:t> de </a:t>
            </a:r>
            <a:r>
              <a:rPr lang="en-GB" b="1" dirty="0">
                <a:solidFill>
                  <a:srgbClr val="95333D"/>
                </a:solidFill>
                <a:latin typeface="Corbel" pitchFamily="34" charset="0"/>
              </a:rPr>
              <a:t>Hoi An</a:t>
            </a:r>
            <a:r>
              <a:rPr lang="en-GB" sz="1600" dirty="0" smtClean="0">
                <a:latin typeface="Corbel" panose="020B0503020204020204" pitchFamily="34" charset="0"/>
              </a:rPr>
              <a:t>, </a:t>
            </a:r>
            <a:r>
              <a:rPr lang="en-GB" sz="1600" dirty="0" err="1" smtClean="0">
                <a:latin typeface="Corbel" panose="020B0503020204020204" pitchFamily="34" charset="0"/>
              </a:rPr>
              <a:t>inscrite</a:t>
            </a:r>
            <a:r>
              <a:rPr lang="en-GB" sz="1600" dirty="0" smtClean="0">
                <a:latin typeface="Corbel" panose="020B0503020204020204" pitchFamily="34" charset="0"/>
              </a:rPr>
              <a:t> au </a:t>
            </a:r>
            <a:r>
              <a:rPr lang="en-GB" sz="1600" dirty="0" err="1" smtClean="0">
                <a:latin typeface="Corbel" panose="020B0503020204020204" pitchFamily="34" charset="0"/>
              </a:rPr>
              <a:t>patrimoine</a:t>
            </a:r>
            <a:r>
              <a:rPr lang="en-GB" sz="1600" dirty="0" smtClean="0">
                <a:latin typeface="Corbel" panose="020B0503020204020204" pitchFamily="34" charset="0"/>
              </a:rPr>
              <a:t> </a:t>
            </a:r>
            <a:r>
              <a:rPr lang="en-GB" sz="1600" dirty="0" err="1" smtClean="0">
                <a:latin typeface="Corbel" panose="020B0503020204020204" pitchFamily="34" charset="0"/>
              </a:rPr>
              <a:t>mondial</a:t>
            </a:r>
            <a:r>
              <a:rPr lang="en-GB" sz="1600" dirty="0" smtClean="0">
                <a:latin typeface="Corbel" panose="020B0503020204020204" pitchFamily="34" charset="0"/>
              </a:rPr>
              <a:t> de </a:t>
            </a:r>
            <a:r>
              <a:rPr lang="en-GB" sz="1600" dirty="0" err="1" smtClean="0">
                <a:latin typeface="Corbel" panose="020B0503020204020204" pitchFamily="34" charset="0"/>
              </a:rPr>
              <a:t>l’UNESCO</a:t>
            </a:r>
            <a:endParaRPr lang="fr-FR" sz="1600" b="1" dirty="0">
              <a:latin typeface="Corbel" panose="020B05030202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74910" y="3157998"/>
            <a:ext cx="3526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Corbel" panose="020B0503020204020204" pitchFamily="34" charset="0"/>
              </a:rPr>
              <a:t>La </a:t>
            </a:r>
            <a:r>
              <a:rPr lang="en-GB" sz="1600" dirty="0" err="1" smtClean="0">
                <a:latin typeface="Corbel" panose="020B0503020204020204" pitchFamily="34" charset="0"/>
              </a:rPr>
              <a:t>légendaire</a:t>
            </a:r>
            <a:r>
              <a:rPr lang="en-GB" sz="1600" dirty="0" smtClean="0">
                <a:latin typeface="Corbel" panose="020B0503020204020204" pitchFamily="34" charset="0"/>
              </a:rPr>
              <a:t> </a:t>
            </a:r>
            <a:r>
              <a:rPr lang="en-GB" b="1" dirty="0" err="1">
                <a:solidFill>
                  <a:srgbClr val="95333D"/>
                </a:solidFill>
                <a:latin typeface="Corbel" pitchFamily="34" charset="0"/>
              </a:rPr>
              <a:t>baie</a:t>
            </a:r>
            <a:r>
              <a:rPr lang="en-GB" b="1" dirty="0">
                <a:solidFill>
                  <a:srgbClr val="95333D"/>
                </a:solidFill>
                <a:latin typeface="Corbel" pitchFamily="34" charset="0"/>
              </a:rPr>
              <a:t> </a:t>
            </a:r>
            <a:r>
              <a:rPr lang="en-GB" b="1" dirty="0" err="1">
                <a:solidFill>
                  <a:srgbClr val="95333D"/>
                </a:solidFill>
                <a:latin typeface="Corbel" pitchFamily="34" charset="0"/>
              </a:rPr>
              <a:t>d’Ha</a:t>
            </a:r>
            <a:r>
              <a:rPr lang="en-GB" b="1" dirty="0">
                <a:solidFill>
                  <a:srgbClr val="95333D"/>
                </a:solidFill>
                <a:latin typeface="Corbel" pitchFamily="34" charset="0"/>
              </a:rPr>
              <a:t> Long</a:t>
            </a:r>
            <a:endParaRPr lang="fr-FR" b="1" dirty="0">
              <a:solidFill>
                <a:srgbClr val="95333D"/>
              </a:solidFill>
              <a:latin typeface="Corbe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935" y="6189401"/>
            <a:ext cx="3526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95333D"/>
                </a:solidFill>
                <a:latin typeface="Corbel" pitchFamily="34" charset="0"/>
              </a:rPr>
              <a:t>Hanoi</a:t>
            </a:r>
            <a:r>
              <a:rPr lang="en-GB" sz="1600" dirty="0" smtClean="0">
                <a:latin typeface="Corbel" panose="020B0503020204020204" pitchFamily="34" charset="0"/>
              </a:rPr>
              <a:t>, la </a:t>
            </a:r>
            <a:r>
              <a:rPr lang="en-GB" sz="1600" dirty="0" err="1" smtClean="0">
                <a:latin typeface="Corbel" panose="020B0503020204020204" pitchFamily="34" charset="0"/>
              </a:rPr>
              <a:t>capitale</a:t>
            </a:r>
            <a:endParaRPr lang="fr-FR" sz="1600" dirty="0">
              <a:latin typeface="Corbel" panose="020B05030202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53371" y="3115721"/>
            <a:ext cx="31946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 smtClean="0">
                <a:latin typeface="Corbel" panose="020B0503020204020204" pitchFamily="34" charset="0"/>
              </a:rPr>
              <a:t>Ancienne</a:t>
            </a:r>
            <a:r>
              <a:rPr lang="en-GB" sz="1600" dirty="0" smtClean="0">
                <a:latin typeface="Corbel" panose="020B0503020204020204" pitchFamily="34" charset="0"/>
              </a:rPr>
              <a:t> </a:t>
            </a:r>
            <a:r>
              <a:rPr lang="en-GB" sz="1600" dirty="0" err="1" smtClean="0">
                <a:latin typeface="Corbel" panose="020B0503020204020204" pitchFamily="34" charset="0"/>
              </a:rPr>
              <a:t>capitale</a:t>
            </a:r>
            <a:r>
              <a:rPr lang="en-GB" sz="1600" dirty="0" smtClean="0">
                <a:latin typeface="Corbel" panose="020B0503020204020204" pitchFamily="34" charset="0"/>
              </a:rPr>
              <a:t> </a:t>
            </a:r>
            <a:r>
              <a:rPr lang="en-GB" sz="1600" dirty="0" err="1" smtClean="0">
                <a:latin typeface="Corbel" panose="020B0503020204020204" pitchFamily="34" charset="0"/>
              </a:rPr>
              <a:t>impériale</a:t>
            </a:r>
            <a:r>
              <a:rPr lang="en-GB" sz="1600" dirty="0" smtClean="0">
                <a:latin typeface="Corbel" panose="020B0503020204020204" pitchFamily="34" charset="0"/>
              </a:rPr>
              <a:t> </a:t>
            </a:r>
            <a:r>
              <a:rPr lang="en-GB" b="1" dirty="0" err="1">
                <a:solidFill>
                  <a:srgbClr val="95333D"/>
                </a:solidFill>
                <a:latin typeface="Corbel" pitchFamily="34" charset="0"/>
              </a:rPr>
              <a:t>Hué</a:t>
            </a:r>
            <a:r>
              <a:rPr lang="en-GB" sz="1600" dirty="0" smtClean="0">
                <a:latin typeface="Corbel" panose="020B0503020204020204" pitchFamily="34" charset="0"/>
              </a:rPr>
              <a:t>, et la </a:t>
            </a:r>
            <a:r>
              <a:rPr lang="en-GB" sz="1600" dirty="0" err="1" smtClean="0">
                <a:latin typeface="Corbel" panose="020B0503020204020204" pitchFamily="34" charset="0"/>
              </a:rPr>
              <a:t>citadelle</a:t>
            </a:r>
            <a:r>
              <a:rPr lang="en-GB" sz="1600" dirty="0" smtClean="0">
                <a:latin typeface="Corbel" panose="020B0503020204020204" pitchFamily="34" charset="0"/>
              </a:rPr>
              <a:t> </a:t>
            </a:r>
            <a:r>
              <a:rPr lang="en-GB" sz="1600" dirty="0" err="1" smtClean="0">
                <a:latin typeface="Corbel" panose="020B0503020204020204" pitchFamily="34" charset="0"/>
              </a:rPr>
              <a:t>royale</a:t>
            </a:r>
            <a:endParaRPr lang="fr-FR" sz="1600" b="1" dirty="0">
              <a:latin typeface="Corbel" panose="020B05030202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74910" y="6214305"/>
            <a:ext cx="352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95333D"/>
                </a:solidFill>
                <a:latin typeface="Corbel" pitchFamily="34" charset="0"/>
              </a:rPr>
              <a:t>Le Delta du Mekong</a:t>
            </a:r>
            <a:endParaRPr lang="fr-FR" b="1" dirty="0">
              <a:solidFill>
                <a:srgbClr val="95333D"/>
              </a:solidFill>
              <a:latin typeface="Corbe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53370" y="6181712"/>
            <a:ext cx="3194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Corbel" panose="020B0503020204020204" pitchFamily="34" charset="0"/>
              </a:rPr>
              <a:t>Saigon </a:t>
            </a:r>
            <a:r>
              <a:rPr lang="en-GB" sz="1600" dirty="0" err="1" smtClean="0">
                <a:latin typeface="Corbel" panose="020B0503020204020204" pitchFamily="34" charset="0"/>
              </a:rPr>
              <a:t>ou</a:t>
            </a:r>
            <a:r>
              <a:rPr lang="en-GB" sz="1600" dirty="0">
                <a:latin typeface="Corbel" panose="020B0503020204020204" pitchFamily="34" charset="0"/>
              </a:rPr>
              <a:t> </a:t>
            </a:r>
            <a:r>
              <a:rPr lang="en-GB" b="1" dirty="0" err="1">
                <a:solidFill>
                  <a:srgbClr val="95333D"/>
                </a:solidFill>
                <a:latin typeface="Corbel" pitchFamily="34" charset="0"/>
              </a:rPr>
              <a:t>Hô</a:t>
            </a:r>
            <a:r>
              <a:rPr lang="en-GB" b="1" dirty="0">
                <a:solidFill>
                  <a:srgbClr val="95333D"/>
                </a:solidFill>
                <a:latin typeface="Corbel" pitchFamily="34" charset="0"/>
              </a:rPr>
              <a:t>-Chi-Minh-Ville</a:t>
            </a:r>
            <a:endParaRPr lang="fr-FR" b="1" dirty="0">
              <a:solidFill>
                <a:srgbClr val="95333D"/>
              </a:solidFill>
              <a:latin typeface="Corbe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804" y="239599"/>
            <a:ext cx="76708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235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022" y="3512165"/>
            <a:ext cx="1134706" cy="19119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68604" y="1442760"/>
            <a:ext cx="46545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 err="1" smtClean="0">
                <a:latin typeface="Corbel" panose="020B0503020204020204" pitchFamily="34" charset="0"/>
              </a:rPr>
              <a:t>Vous</a:t>
            </a:r>
            <a:r>
              <a:rPr lang="en-GB" sz="2400" dirty="0" smtClean="0">
                <a:latin typeface="Corbel" panose="020B0503020204020204" pitchFamily="34" charset="0"/>
              </a:rPr>
              <a:t> </a:t>
            </a:r>
            <a:r>
              <a:rPr lang="en-GB" sz="2400" dirty="0" err="1" smtClean="0">
                <a:latin typeface="Corbel" panose="020B0503020204020204" pitchFamily="34" charset="0"/>
              </a:rPr>
              <a:t>souhaitez</a:t>
            </a:r>
            <a:r>
              <a:rPr lang="en-GB" sz="2400" dirty="0" smtClean="0">
                <a:latin typeface="Corbel" panose="020B0503020204020204" pitchFamily="34" charset="0"/>
              </a:rPr>
              <a:t> optimiser </a:t>
            </a:r>
            <a:r>
              <a:rPr lang="en-GB" sz="2400" dirty="0" err="1" smtClean="0">
                <a:latin typeface="Corbel" panose="020B0503020204020204" pitchFamily="34" charset="0"/>
              </a:rPr>
              <a:t>vos</a:t>
            </a:r>
            <a:r>
              <a:rPr lang="en-GB" sz="2400" dirty="0" smtClean="0">
                <a:latin typeface="Corbel" panose="020B0503020204020204" pitchFamily="34" charset="0"/>
              </a:rPr>
              <a:t> </a:t>
            </a:r>
            <a:r>
              <a:rPr lang="en-GB" sz="2400" dirty="0" err="1" smtClean="0">
                <a:latin typeface="Corbel" panose="020B0503020204020204" pitchFamily="34" charset="0"/>
              </a:rPr>
              <a:t>ventes</a:t>
            </a:r>
            <a:r>
              <a:rPr lang="en-GB" sz="2400" dirty="0" smtClean="0">
                <a:latin typeface="Corbel" panose="020B0503020204020204" pitchFamily="34" charset="0"/>
              </a:rPr>
              <a:t> ? </a:t>
            </a:r>
          </a:p>
          <a:p>
            <a:pPr algn="just"/>
            <a:r>
              <a:rPr lang="en-GB" sz="2400" b="1" dirty="0">
                <a:solidFill>
                  <a:srgbClr val="95333D"/>
                </a:solidFill>
                <a:latin typeface="Corbel" pitchFamily="34" charset="0"/>
              </a:rPr>
              <a:t>ASEV Travel</a:t>
            </a:r>
            <a:r>
              <a:rPr lang="en-GB" sz="2400" dirty="0" smtClean="0">
                <a:latin typeface="Corbel" panose="020B0503020204020204" pitchFamily="34" charset="0"/>
              </a:rPr>
              <a:t>, </a:t>
            </a:r>
            <a:r>
              <a:rPr lang="en-GB" sz="2400" dirty="0" err="1" smtClean="0">
                <a:latin typeface="Corbel" panose="020B0503020204020204" pitchFamily="34" charset="0"/>
              </a:rPr>
              <a:t>c’est</a:t>
            </a:r>
            <a:r>
              <a:rPr lang="en-GB" sz="2400" dirty="0" smtClean="0">
                <a:latin typeface="Corbel" panose="020B0503020204020204" pitchFamily="34" charset="0"/>
              </a:rPr>
              <a:t> </a:t>
            </a:r>
            <a:r>
              <a:rPr lang="en-GB" sz="2400" dirty="0" err="1" smtClean="0">
                <a:latin typeface="Corbel" panose="020B0503020204020204" pitchFamily="34" charset="0"/>
              </a:rPr>
              <a:t>l’assurance</a:t>
            </a:r>
            <a:r>
              <a:rPr lang="en-GB" sz="2400" dirty="0" smtClean="0">
                <a:latin typeface="Corbel" panose="020B0503020204020204" pitchFamily="34" charset="0"/>
              </a:rPr>
              <a:t> d’un voyage de </a:t>
            </a:r>
            <a:r>
              <a:rPr lang="en-GB" sz="2400" dirty="0" err="1" smtClean="0">
                <a:latin typeface="Corbel" panose="020B0503020204020204" pitchFamily="34" charset="0"/>
              </a:rPr>
              <a:t>qualité</a:t>
            </a:r>
            <a:r>
              <a:rPr lang="en-GB" sz="2400" dirty="0" smtClean="0">
                <a:latin typeface="Corbel" panose="020B0503020204020204" pitchFamily="34" charset="0"/>
              </a:rPr>
              <a:t> et </a:t>
            </a:r>
            <a:r>
              <a:rPr lang="en-GB" sz="2400" dirty="0" err="1" smtClean="0">
                <a:latin typeface="Corbel" panose="020B0503020204020204" pitchFamily="34" charset="0"/>
              </a:rPr>
              <a:t>d’une</a:t>
            </a:r>
            <a:r>
              <a:rPr lang="en-GB" sz="2400" dirty="0" smtClean="0">
                <a:latin typeface="Corbel" panose="020B0503020204020204" pitchFamily="34" charset="0"/>
              </a:rPr>
              <a:t> </a:t>
            </a:r>
            <a:r>
              <a:rPr lang="en-GB" sz="2400" dirty="0" err="1" smtClean="0">
                <a:latin typeface="Corbel" panose="020B0503020204020204" pitchFamily="34" charset="0"/>
              </a:rPr>
              <a:t>clientèle</a:t>
            </a:r>
            <a:r>
              <a:rPr lang="en-GB" sz="2400" dirty="0" smtClean="0">
                <a:latin typeface="Corbel" panose="020B0503020204020204" pitchFamily="34" charset="0"/>
              </a:rPr>
              <a:t> </a:t>
            </a:r>
            <a:r>
              <a:rPr lang="en-GB" sz="2400" dirty="0" err="1" smtClean="0">
                <a:latin typeface="Corbel" panose="020B0503020204020204" pitchFamily="34" charset="0"/>
              </a:rPr>
              <a:t>satisfaite</a:t>
            </a:r>
            <a:r>
              <a:rPr lang="en-GB" sz="2400" dirty="0" smtClean="0">
                <a:latin typeface="Corbel" panose="020B0503020204020204" pitchFamily="34" charset="0"/>
              </a:rPr>
              <a:t> !</a:t>
            </a:r>
            <a:endParaRPr lang="fr-FR" sz="8000" dirty="0">
              <a:latin typeface="Trajan Pro" panose="02020502050506020301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045" y="1038239"/>
            <a:ext cx="3102087" cy="3102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546" y="5733894"/>
            <a:ext cx="595661" cy="5956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527" y="5733893"/>
            <a:ext cx="595661" cy="595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491" y="5733895"/>
            <a:ext cx="595661" cy="5956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9776" y="4348053"/>
            <a:ext cx="318630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904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Sabrina </a:t>
            </a:r>
            <a:r>
              <a:rPr lang="en-GB" sz="2400" b="1" dirty="0" err="1">
                <a:solidFill>
                  <a:srgbClr val="904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Ouali</a:t>
            </a:r>
            <a:r>
              <a:rPr lang="en-GB" sz="2400" b="1" dirty="0">
                <a:solidFill>
                  <a:srgbClr val="904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GB" sz="2000" b="1" dirty="0" err="1" smtClean="0">
                <a:solidFill>
                  <a:srgbClr val="904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Responsable</a:t>
            </a:r>
            <a:r>
              <a:rPr lang="en-GB" sz="2000" b="1" dirty="0" smtClean="0">
                <a:solidFill>
                  <a:srgbClr val="904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</a:t>
            </a:r>
            <a:r>
              <a:rPr lang="en-GB" sz="2000" b="1" dirty="0">
                <a:solidFill>
                  <a:srgbClr val="904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des </a:t>
            </a:r>
            <a:r>
              <a:rPr lang="en-GB" sz="2000" b="1" dirty="0" err="1">
                <a:solidFill>
                  <a:srgbClr val="904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ventes</a:t>
            </a:r>
            <a:endParaRPr lang="en-GB" sz="2000" b="1" dirty="0">
              <a:solidFill>
                <a:srgbClr val="9043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  <a:p>
            <a:endParaRPr lang="fr-FR" dirty="0"/>
          </a:p>
        </p:txBody>
      </p:sp>
      <p:sp>
        <p:nvSpPr>
          <p:cNvPr id="11" name="TextBox 10"/>
          <p:cNvSpPr txBox="1"/>
          <p:nvPr/>
        </p:nvSpPr>
        <p:spPr>
          <a:xfrm>
            <a:off x="381562" y="5293062"/>
            <a:ext cx="3962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orbel" panose="020B0503020204020204" pitchFamily="34" charset="0"/>
              </a:rPr>
              <a:t>Mobile : </a:t>
            </a:r>
            <a:r>
              <a:rPr lang="fr-FR" dirty="0" smtClean="0">
                <a:latin typeface="Corbel" panose="020B0503020204020204" pitchFamily="34" charset="0"/>
              </a:rPr>
              <a:t>+33 (0) 7 </a:t>
            </a:r>
            <a:r>
              <a:rPr lang="fr-FR" dirty="0">
                <a:latin typeface="Corbel" panose="020B0503020204020204" pitchFamily="34" charset="0"/>
              </a:rPr>
              <a:t>84 11 91 59</a:t>
            </a:r>
          </a:p>
          <a:p>
            <a:pPr algn="ctr"/>
            <a:r>
              <a:rPr lang="fr-FR" dirty="0">
                <a:latin typeface="Corbel" panose="020B0503020204020204" pitchFamily="34" charset="0"/>
              </a:rPr>
              <a:t>Mail : </a:t>
            </a:r>
            <a:r>
              <a:rPr lang="fr-FR" dirty="0">
                <a:latin typeface="Corbel" panose="020B0503020204020204" pitchFamily="34" charset="0"/>
                <a:hlinkClick r:id="rId7"/>
              </a:rPr>
              <a:t>sabrina@asev-travel.com</a:t>
            </a:r>
            <a:endParaRPr lang="fr-FR" dirty="0">
              <a:latin typeface="Corbel" panose="020B0503020204020204" pitchFamily="34" charset="0"/>
            </a:endParaRPr>
          </a:p>
          <a:p>
            <a:pPr algn="ctr"/>
            <a:r>
              <a:rPr lang="fr-FR" dirty="0">
                <a:latin typeface="Corbel" panose="020B0503020204020204" pitchFamily="34" charset="0"/>
              </a:rPr>
              <a:t>Skype : </a:t>
            </a:r>
            <a:r>
              <a:rPr lang="fr-FR" dirty="0" err="1" smtClean="0">
                <a:latin typeface="Corbel" panose="020B0503020204020204" pitchFamily="34" charset="0"/>
              </a:rPr>
              <a:t>sabrina.asev</a:t>
            </a:r>
            <a:endParaRPr lang="fr-FR" dirty="0" smtClean="0">
              <a:latin typeface="Corbel" panose="020B0503020204020204" pitchFamily="34" charset="0"/>
            </a:endParaRPr>
          </a:p>
          <a:p>
            <a:pPr algn="ctr"/>
            <a:r>
              <a:rPr lang="fr-FR" dirty="0" smtClean="0">
                <a:latin typeface="Corbel" panose="020B0503020204020204" pitchFamily="34" charset="0"/>
                <a:hlinkClick r:id="rId8"/>
              </a:rPr>
              <a:t>www.asev-travel.com</a:t>
            </a:r>
            <a:endParaRPr lang="fr-FR" dirty="0">
              <a:latin typeface="Corbel" panose="020B0503020204020204" pitchFamily="34" charset="0"/>
            </a:endParaRPr>
          </a:p>
          <a:p>
            <a:endParaRPr lang="fr-FR" dirty="0"/>
          </a:p>
        </p:txBody>
      </p:sp>
      <p:sp>
        <p:nvSpPr>
          <p:cNvPr id="12" name="TextBox 11"/>
          <p:cNvSpPr txBox="1"/>
          <p:nvPr/>
        </p:nvSpPr>
        <p:spPr>
          <a:xfrm>
            <a:off x="468001" y="288758"/>
            <a:ext cx="3789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9043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VOTRE CONTACT PRIVILEGIEE:</a:t>
            </a:r>
          </a:p>
          <a:p>
            <a:endParaRPr lang="fr-FR" dirty="0"/>
          </a:p>
        </p:txBody>
      </p:sp>
      <p:sp>
        <p:nvSpPr>
          <p:cNvPr id="13" name="TextBox 12"/>
          <p:cNvSpPr txBox="1"/>
          <p:nvPr/>
        </p:nvSpPr>
        <p:spPr>
          <a:xfrm>
            <a:off x="4814362" y="935089"/>
            <a:ext cx="854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rgbClr val="E15F23"/>
                </a:solidFill>
                <a:latin typeface="10 Minutes" panose="00000400000000000000" pitchFamily="2" charset="0"/>
              </a:rPr>
              <a:t>“</a:t>
            </a:r>
            <a:endParaRPr lang="fr-FR" sz="8800" dirty="0">
              <a:solidFill>
                <a:srgbClr val="E15F23"/>
              </a:solidFill>
              <a:latin typeface="10 Minutes" panose="000004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23152" y="2834275"/>
            <a:ext cx="89775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rgbClr val="E15F23"/>
                </a:solidFill>
                <a:latin typeface="10 Minutes" panose="00000400000000000000" pitchFamily="2" charset="0"/>
              </a:rPr>
              <a:t>”</a:t>
            </a:r>
            <a:endParaRPr lang="fr-FR" sz="8800" dirty="0">
              <a:solidFill>
                <a:srgbClr val="E15F23"/>
              </a:solidFill>
              <a:latin typeface="10 Minutes" panose="00000400000000000000" pitchFamily="2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865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7672" y="1143170"/>
            <a:ext cx="9853863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C00000"/>
              </a:buClr>
              <a:buFont typeface="Arial" charset="0"/>
              <a:buChar char="•"/>
            </a:pPr>
            <a:r>
              <a:rPr lang="fr-FR" sz="2300" dirty="0">
                <a:solidFill>
                  <a:srgbClr val="E15F23"/>
                </a:solidFill>
                <a:latin typeface="Corbel" panose="020B0503020204020204" pitchFamily="34" charset="0"/>
                <a:ea typeface="Corbel" charset="0"/>
                <a:cs typeface="Corbel" charset="0"/>
              </a:rPr>
              <a:t> </a:t>
            </a:r>
            <a:r>
              <a:rPr lang="en-GB" sz="2300" dirty="0" err="1">
                <a:latin typeface="Corbel" panose="020B0503020204020204" pitchFamily="34" charset="0"/>
                <a:ea typeface="Corbel" charset="0"/>
                <a:cs typeface="Corbel" charset="0"/>
              </a:rPr>
              <a:t>Agence</a:t>
            </a:r>
            <a:r>
              <a:rPr lang="en-GB" sz="2300" dirty="0">
                <a:latin typeface="Corbel" panose="020B0503020204020204" pitchFamily="34" charset="0"/>
                <a:ea typeface="Corbel" charset="0"/>
                <a:cs typeface="Corbel" charset="0"/>
              </a:rPr>
              <a:t> receptive </a:t>
            </a:r>
            <a:r>
              <a:rPr lang="en-GB" sz="2300" dirty="0" err="1">
                <a:latin typeface="Corbel" panose="020B0503020204020204" pitchFamily="34" charset="0"/>
                <a:ea typeface="Corbel" charset="0"/>
                <a:cs typeface="Corbel" charset="0"/>
              </a:rPr>
              <a:t>présente</a:t>
            </a:r>
            <a:r>
              <a:rPr lang="en-GB" sz="2300" dirty="0">
                <a:latin typeface="Corbel" panose="020B0503020204020204" pitchFamily="34" charset="0"/>
                <a:ea typeface="Corbel" charset="0"/>
                <a:cs typeface="Corbel" charset="0"/>
              </a:rPr>
              <a:t> </a:t>
            </a:r>
            <a:r>
              <a:rPr lang="en-GB" sz="2300" dirty="0" err="1">
                <a:latin typeface="Corbel" panose="020B0503020204020204" pitchFamily="34" charset="0"/>
                <a:ea typeface="Corbel" charset="0"/>
                <a:cs typeface="Corbel" charset="0"/>
              </a:rPr>
              <a:t>depuis</a:t>
            </a:r>
            <a:r>
              <a:rPr lang="en-GB" sz="2300" dirty="0">
                <a:latin typeface="Corbel" panose="020B0503020204020204" pitchFamily="34" charset="0"/>
                <a:ea typeface="Corbel" charset="0"/>
                <a:cs typeface="Corbel" charset="0"/>
              </a:rPr>
              <a:t> </a:t>
            </a:r>
            <a:r>
              <a:rPr lang="en-GB" sz="2300" dirty="0" smtClean="0">
                <a:latin typeface="Corbel" panose="020B0503020204020204" pitchFamily="34" charset="0"/>
                <a:ea typeface="Corbel" charset="0"/>
                <a:cs typeface="Corbel" charset="0"/>
              </a:rPr>
              <a:t>le début des </a:t>
            </a:r>
            <a:r>
              <a:rPr lang="en-GB" sz="2300" dirty="0" err="1">
                <a:latin typeface="Corbel" panose="020B0503020204020204" pitchFamily="34" charset="0"/>
                <a:ea typeface="Corbel" charset="0"/>
                <a:cs typeface="Corbel" charset="0"/>
              </a:rPr>
              <a:t>années</a:t>
            </a:r>
            <a:r>
              <a:rPr lang="en-GB" sz="2300" dirty="0">
                <a:latin typeface="Corbel" panose="020B0503020204020204" pitchFamily="34" charset="0"/>
                <a:ea typeface="Corbel" charset="0"/>
                <a:cs typeface="Corbel" charset="0"/>
              </a:rPr>
              <a:t> 90 en </a:t>
            </a:r>
            <a:r>
              <a:rPr lang="en-GB" sz="2300" dirty="0" err="1">
                <a:latin typeface="Corbel" panose="020B0503020204020204" pitchFamily="34" charset="0"/>
                <a:ea typeface="Corbel" charset="0"/>
                <a:cs typeface="Corbel" charset="0"/>
              </a:rPr>
              <a:t>Asie</a:t>
            </a:r>
            <a:r>
              <a:rPr lang="en-GB" sz="2300" dirty="0">
                <a:latin typeface="Corbel" panose="020B0503020204020204" pitchFamily="34" charset="0"/>
                <a:ea typeface="Corbel" charset="0"/>
                <a:cs typeface="Corbel" charset="0"/>
              </a:rPr>
              <a:t> du </a:t>
            </a:r>
            <a:r>
              <a:rPr lang="en-GB" sz="2300" dirty="0" err="1" smtClean="0">
                <a:latin typeface="Corbel" panose="020B0503020204020204" pitchFamily="34" charset="0"/>
                <a:ea typeface="Corbel" charset="0"/>
                <a:cs typeface="Corbel" charset="0"/>
              </a:rPr>
              <a:t>Sud</a:t>
            </a:r>
            <a:r>
              <a:rPr lang="en-GB" sz="2300" dirty="0" smtClean="0">
                <a:latin typeface="Corbel" panose="020B0503020204020204" pitchFamily="34" charset="0"/>
                <a:ea typeface="Corbel" charset="0"/>
                <a:cs typeface="Corbel" charset="0"/>
              </a:rPr>
              <a:t> </a:t>
            </a:r>
            <a:r>
              <a:rPr lang="en-GB" sz="2300" dirty="0" err="1">
                <a:latin typeface="Corbel" panose="020B0503020204020204" pitchFamily="34" charset="0"/>
                <a:ea typeface="Corbel" charset="0"/>
                <a:cs typeface="Corbel" charset="0"/>
              </a:rPr>
              <a:t>E</a:t>
            </a:r>
            <a:r>
              <a:rPr lang="en-GB" sz="2300" dirty="0" err="1" smtClean="0">
                <a:latin typeface="Corbel" panose="020B0503020204020204" pitchFamily="34" charset="0"/>
                <a:ea typeface="Corbel" charset="0"/>
                <a:cs typeface="Corbel" charset="0"/>
              </a:rPr>
              <a:t>st</a:t>
            </a:r>
            <a:endParaRPr lang="en-GB" sz="2300" dirty="0" smtClean="0">
              <a:latin typeface="Corbel" panose="020B0503020204020204" pitchFamily="34" charset="0"/>
              <a:ea typeface="Corbel" charset="0"/>
              <a:cs typeface="Corbel" charset="0"/>
            </a:endParaRPr>
          </a:p>
          <a:p>
            <a:pPr marL="342900" indent="-342900" algn="just">
              <a:buClr>
                <a:srgbClr val="C00000"/>
              </a:buClr>
              <a:buFont typeface="Arial" charset="0"/>
              <a:buChar char="•"/>
            </a:pPr>
            <a:endParaRPr lang="fr-FR" sz="2300" dirty="0">
              <a:latin typeface="Corbel" panose="020B0503020204020204" pitchFamily="34" charset="0"/>
              <a:ea typeface="Corbel" charset="0"/>
              <a:cs typeface="Corbel" charset="0"/>
            </a:endParaRPr>
          </a:p>
          <a:p>
            <a:pPr marL="342900" indent="-342900" algn="just">
              <a:buClr>
                <a:srgbClr val="C00000"/>
              </a:buClr>
              <a:buFont typeface="Arial" charset="0"/>
              <a:buChar char="•"/>
            </a:pPr>
            <a:r>
              <a:rPr lang="fr-FR" sz="2300" dirty="0" smtClean="0">
                <a:latin typeface="Corbel" panose="020B0503020204020204" pitchFamily="34" charset="0"/>
                <a:ea typeface="Corbel" charset="0"/>
                <a:cs typeface="Corbel" charset="0"/>
              </a:rPr>
              <a:t>Spécialiste </a:t>
            </a:r>
            <a:r>
              <a:rPr lang="fr-FR" sz="2300" dirty="0">
                <a:latin typeface="Corbel" panose="020B0503020204020204" pitchFamily="34" charset="0"/>
                <a:ea typeface="Corbel" charset="0"/>
                <a:cs typeface="Corbel" charset="0"/>
              </a:rPr>
              <a:t>des « voyages sur mesure », à la fois pour des individuels et des </a:t>
            </a:r>
            <a:r>
              <a:rPr lang="fr-FR" sz="2300" dirty="0" smtClean="0">
                <a:latin typeface="Corbel" panose="020B0503020204020204" pitchFamily="34" charset="0"/>
                <a:ea typeface="Corbel" charset="0"/>
                <a:cs typeface="Corbel" charset="0"/>
              </a:rPr>
              <a:t>groupes</a:t>
            </a:r>
          </a:p>
          <a:p>
            <a:pPr marL="342900" indent="-342900" algn="just">
              <a:buClr>
                <a:srgbClr val="C00000"/>
              </a:buClr>
              <a:buFont typeface="Arial" charset="0"/>
              <a:buChar char="•"/>
            </a:pPr>
            <a:endParaRPr lang="fr-FR" sz="2300" dirty="0" smtClean="0">
              <a:latin typeface="Corbel" panose="020B0503020204020204" pitchFamily="34" charset="0"/>
              <a:ea typeface="Corbel" charset="0"/>
              <a:cs typeface="Corbel" charset="0"/>
            </a:endParaRPr>
          </a:p>
          <a:p>
            <a:pPr marL="342900" indent="-342900" algn="just">
              <a:buClr>
                <a:srgbClr val="C00000"/>
              </a:buClr>
              <a:buFont typeface="Arial" charset="0"/>
              <a:buChar char="•"/>
            </a:pPr>
            <a:r>
              <a:rPr lang="fr-FR" sz="2300" dirty="0">
                <a:solidFill>
                  <a:srgbClr val="E15F23"/>
                </a:solidFill>
                <a:latin typeface="Corbel" panose="020B0503020204020204" pitchFamily="34" charset="0"/>
                <a:ea typeface="Corbel" charset="0"/>
                <a:cs typeface="Corbel" charset="0"/>
              </a:rPr>
              <a:t> </a:t>
            </a:r>
            <a:r>
              <a:rPr lang="fr-FR" sz="2300" dirty="0">
                <a:latin typeface="Corbel" panose="020B0503020204020204" pitchFamily="34" charset="0"/>
                <a:ea typeface="Corbel" charset="0"/>
                <a:cs typeface="Corbel" charset="0"/>
              </a:rPr>
              <a:t>52 salariés, répartis sur nos 5 pays d’actions : le Laos, le Cambodge, la Thaïlande, le Vietnam et le Myanmar qui nous assure une parfaite connaissance du terrain </a:t>
            </a:r>
            <a:endParaRPr lang="fr-FR" sz="2300" dirty="0" smtClean="0">
              <a:latin typeface="Corbel" panose="020B0503020204020204" pitchFamily="34" charset="0"/>
              <a:ea typeface="Corbel" charset="0"/>
              <a:cs typeface="Corbel" charset="0"/>
            </a:endParaRPr>
          </a:p>
          <a:p>
            <a:pPr marL="342900" indent="-342900" algn="just">
              <a:buClr>
                <a:srgbClr val="C00000"/>
              </a:buClr>
              <a:buFont typeface="Arial" charset="0"/>
              <a:buChar char="•"/>
            </a:pPr>
            <a:endParaRPr lang="fr-FR" sz="2300" dirty="0" smtClean="0">
              <a:latin typeface="Corbel" panose="020B0503020204020204" pitchFamily="34" charset="0"/>
              <a:ea typeface="Corbel" charset="0"/>
              <a:cs typeface="Corbel" charset="0"/>
            </a:endParaRPr>
          </a:p>
          <a:p>
            <a:pPr marL="342900" indent="-342900" algn="just">
              <a:buClr>
                <a:srgbClr val="C00000"/>
              </a:buClr>
              <a:buFont typeface="Arial" charset="0"/>
              <a:buChar char="•"/>
            </a:pPr>
            <a:r>
              <a:rPr lang="fr-FR" sz="2300" dirty="0">
                <a:latin typeface="Corbel" panose="020B0503020204020204" pitchFamily="34" charset="0"/>
                <a:ea typeface="Corbel" charset="0"/>
                <a:cs typeface="Corbel" charset="0"/>
              </a:rPr>
              <a:t>Renforcé par une présence commerciale à votre écoute à </a:t>
            </a:r>
            <a:r>
              <a:rPr lang="fr-FR" sz="2300" dirty="0" smtClean="0">
                <a:latin typeface="Corbel" panose="020B0503020204020204" pitchFamily="34" charset="0"/>
                <a:ea typeface="Corbel" charset="0"/>
                <a:cs typeface="Corbel" charset="0"/>
              </a:rPr>
              <a:t>Paris</a:t>
            </a:r>
          </a:p>
          <a:p>
            <a:pPr marL="342900" indent="-342900" algn="just">
              <a:buClr>
                <a:srgbClr val="C00000"/>
              </a:buClr>
              <a:buFont typeface="Arial" charset="0"/>
              <a:buChar char="•"/>
            </a:pPr>
            <a:endParaRPr lang="fr-FR" sz="2300" dirty="0">
              <a:latin typeface="Corbel" panose="020B0503020204020204" pitchFamily="34" charset="0"/>
              <a:ea typeface="Corbel" charset="0"/>
              <a:cs typeface="Corbel" charset="0"/>
            </a:endParaRPr>
          </a:p>
          <a:p>
            <a:pPr marL="342900" indent="-342900" algn="just">
              <a:buClr>
                <a:srgbClr val="C00000"/>
              </a:buClr>
              <a:buFont typeface="Arial" charset="0"/>
              <a:buChar char="•"/>
            </a:pPr>
            <a:r>
              <a:rPr lang="fr-FR" sz="2300" dirty="0">
                <a:latin typeface="Corbel" panose="020B0503020204020204" pitchFamily="34" charset="0"/>
              </a:rPr>
              <a:t>Management et responsables </a:t>
            </a:r>
            <a:r>
              <a:rPr lang="fr-FR" sz="2300" dirty="0" err="1" smtClean="0">
                <a:latin typeface="Corbel" panose="020B0503020204020204" pitchFamily="34" charset="0"/>
              </a:rPr>
              <a:t>fran</a:t>
            </a:r>
            <a:r>
              <a:rPr lang="en-GB" sz="2300" dirty="0" err="1" smtClean="0">
                <a:latin typeface="Corbel" panose="020B0503020204020204" pitchFamily="34" charset="0"/>
              </a:rPr>
              <a:t>çai</a:t>
            </a:r>
            <a:r>
              <a:rPr lang="fr-FR" sz="2300" dirty="0" smtClean="0">
                <a:latin typeface="Corbel" panose="020B0503020204020204" pitchFamily="34" charset="0"/>
              </a:rPr>
              <a:t>s </a:t>
            </a:r>
            <a:r>
              <a:rPr lang="fr-FR" sz="2300" dirty="0">
                <a:latin typeface="Corbel" panose="020B0503020204020204" pitchFamily="34" charset="0"/>
              </a:rPr>
              <a:t>pour une meilleure compréhension de nos clients </a:t>
            </a:r>
            <a:endParaRPr lang="fr-FR" sz="2300" dirty="0" smtClean="0">
              <a:latin typeface="Corbel" panose="020B0503020204020204" pitchFamily="34" charset="0"/>
            </a:endParaRPr>
          </a:p>
          <a:p>
            <a:pPr marL="342900" indent="-342900" algn="just">
              <a:buClr>
                <a:srgbClr val="C00000"/>
              </a:buClr>
              <a:buFont typeface="Arial" charset="0"/>
              <a:buChar char="•"/>
            </a:pPr>
            <a:endParaRPr lang="fr-FR" sz="2300" dirty="0">
              <a:latin typeface="Corbel" panose="020B0503020204020204" pitchFamily="34" charset="0"/>
            </a:endParaRPr>
          </a:p>
          <a:p>
            <a:pPr marL="342900" indent="-342900" algn="just">
              <a:buClr>
                <a:srgbClr val="C00000"/>
              </a:buClr>
              <a:buFont typeface="Arial" charset="0"/>
              <a:buChar char="•"/>
            </a:pPr>
            <a:r>
              <a:rPr lang="fr-FR" sz="2300" dirty="0">
                <a:solidFill>
                  <a:srgbClr val="E15F23"/>
                </a:solidFill>
                <a:latin typeface="Corbel" panose="020B0503020204020204" pitchFamily="34" charset="0"/>
                <a:ea typeface="Corbel" charset="0"/>
                <a:cs typeface="Corbel" charset="0"/>
              </a:rPr>
              <a:t> </a:t>
            </a:r>
            <a:r>
              <a:rPr lang="fr-FR" sz="2300" dirty="0">
                <a:latin typeface="Corbel" panose="020B0503020204020204" pitchFamily="34" charset="0"/>
              </a:rPr>
              <a:t>Assistance de nos clients en français pendant l’</a:t>
            </a:r>
            <a:r>
              <a:rPr lang="fr-FR" sz="2300" dirty="0" err="1">
                <a:latin typeface="Corbel" panose="020B0503020204020204" pitchFamily="34" charset="0"/>
              </a:rPr>
              <a:t>intégralite</a:t>
            </a:r>
            <a:r>
              <a:rPr lang="fr-FR" sz="2300" dirty="0">
                <a:latin typeface="Corbel" panose="020B0503020204020204" pitchFamily="34" charset="0"/>
              </a:rPr>
              <a:t>́ de leur </a:t>
            </a:r>
            <a:r>
              <a:rPr lang="fr-FR" sz="2300" dirty="0" smtClean="0">
                <a:latin typeface="Corbel" panose="020B0503020204020204" pitchFamily="34" charset="0"/>
              </a:rPr>
              <a:t>séjour</a:t>
            </a:r>
            <a:endParaRPr lang="fr-FR" sz="2300" dirty="0">
              <a:latin typeface="Corbel" panose="020B05030202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303" y="152570"/>
            <a:ext cx="5816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3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65049" y="1099636"/>
            <a:ext cx="524010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charset="0"/>
              <a:buChar char="•"/>
            </a:pPr>
            <a:r>
              <a:rPr lang="fr-FR" sz="2000" b="1" dirty="0">
                <a:solidFill>
                  <a:srgbClr val="C00000"/>
                </a:solidFill>
                <a:latin typeface="Corbel" charset="0"/>
                <a:ea typeface="Corbel" charset="0"/>
                <a:cs typeface="Corbel" charset="0"/>
              </a:rPr>
              <a:t>Favoriser</a:t>
            </a:r>
            <a:r>
              <a:rPr lang="fr-FR" sz="2000" dirty="0">
                <a:latin typeface="Corbel" charset="0"/>
                <a:ea typeface="Corbel" charset="0"/>
                <a:cs typeface="Corbel" charset="0"/>
              </a:rPr>
              <a:t> un tourisme socialement responsable, économiquement productif et respectueux de l’environnement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fr-FR" sz="2000" b="1" dirty="0">
                <a:solidFill>
                  <a:srgbClr val="C00000"/>
                </a:solidFill>
                <a:latin typeface="Corbel" charset="0"/>
                <a:ea typeface="Corbel" charset="0"/>
                <a:cs typeface="Corbel" charset="0"/>
              </a:rPr>
              <a:t>Placer</a:t>
            </a:r>
            <a:r>
              <a:rPr lang="fr-FR" sz="2000" dirty="0">
                <a:latin typeface="Corbel" charset="0"/>
                <a:ea typeface="Corbel" charset="0"/>
                <a:cs typeface="Corbel" charset="0"/>
              </a:rPr>
              <a:t> la population locale au cœur des projets en tenant compte de leurs droits et intérêts, du respect de leurs coutumes et traditions, vecteurs d’un patrimoine culturel à protéger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fr-FR" sz="2000" b="1" dirty="0">
                <a:solidFill>
                  <a:srgbClr val="C00000"/>
                </a:solidFill>
                <a:latin typeface="Corbel" charset="0"/>
                <a:ea typeface="Corbel" charset="0"/>
                <a:cs typeface="Corbel" charset="0"/>
              </a:rPr>
              <a:t>Assurer</a:t>
            </a:r>
            <a:r>
              <a:rPr lang="fr-FR" sz="2000" dirty="0">
                <a:latin typeface="Corbel" charset="0"/>
                <a:ea typeface="Corbel" charset="0"/>
                <a:cs typeface="Corbel" charset="0"/>
              </a:rPr>
              <a:t> un contrôle permanent de nos prestations, améliorer nos services grâce aux échanges avec nos clients </a:t>
            </a:r>
            <a:r>
              <a:rPr lang="fr-FR" sz="2000" dirty="0" smtClean="0">
                <a:latin typeface="Corbel" charset="0"/>
                <a:ea typeface="Corbel" charset="0"/>
                <a:cs typeface="Corbel" charset="0"/>
              </a:rPr>
              <a:t>  </a:t>
            </a:r>
            <a:endParaRPr lang="fr-FR" sz="2000" dirty="0"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06004" y="4684616"/>
            <a:ext cx="3961851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C00000"/>
                </a:solidFill>
                <a:latin typeface="Corbel" pitchFamily="34" charset="0"/>
              </a:rPr>
              <a:t>ASEV</a:t>
            </a:r>
            <a:r>
              <a:rPr lang="en-GB" i="1" dirty="0" smtClean="0">
                <a:latin typeface="Corbel" pitchFamily="34" charset="0"/>
              </a:rPr>
              <a:t> </a:t>
            </a:r>
            <a:r>
              <a:rPr lang="en-GB" b="1" i="1" dirty="0">
                <a:solidFill>
                  <a:srgbClr val="C00000"/>
                </a:solidFill>
                <a:latin typeface="Corbel" pitchFamily="34" charset="0"/>
              </a:rPr>
              <a:t>Travel </a:t>
            </a:r>
            <a:r>
              <a:rPr lang="en-GB" i="1" dirty="0" err="1" smtClean="0">
                <a:latin typeface="Corbel" pitchFamily="34" charset="0"/>
              </a:rPr>
              <a:t>travaille</a:t>
            </a:r>
            <a:r>
              <a:rPr lang="en-GB" i="1" dirty="0" smtClean="0">
                <a:latin typeface="Corbel" pitchFamily="34" charset="0"/>
              </a:rPr>
              <a:t> avec</a:t>
            </a:r>
            <a:r>
              <a:rPr lang="fr-FR" i="1" dirty="0" smtClean="0">
                <a:latin typeface="Corbel" pitchFamily="34" charset="0"/>
              </a:rPr>
              <a:t> </a:t>
            </a:r>
            <a:r>
              <a:rPr lang="fr-FR" i="1" dirty="0">
                <a:latin typeface="Corbel" pitchFamily="34" charset="0"/>
              </a:rPr>
              <a:t>l’association </a:t>
            </a:r>
            <a:r>
              <a:rPr lang="fr-FR" i="1" dirty="0" smtClean="0">
                <a:latin typeface="Corbel" pitchFamily="34" charset="0"/>
              </a:rPr>
              <a:t>« </a:t>
            </a:r>
            <a:r>
              <a:rPr lang="fr-FR" i="1" dirty="0" smtClean="0">
                <a:latin typeface="Corbel" pitchFamily="34" charset="0"/>
                <a:hlinkClick r:id="rId2" action="ppaction://hlinkfile"/>
              </a:rPr>
              <a:t>les </a:t>
            </a:r>
            <a:r>
              <a:rPr lang="fr-FR" i="1" dirty="0">
                <a:latin typeface="Corbel" pitchFamily="34" charset="0"/>
                <a:hlinkClick r:id="rId2" action="ppaction://hlinkfile"/>
              </a:rPr>
              <a:t>Médecins de </a:t>
            </a:r>
            <a:r>
              <a:rPr lang="fr-FR" i="1" dirty="0" smtClean="0">
                <a:latin typeface="Corbel" pitchFamily="34" charset="0"/>
                <a:hlinkClick r:id="rId2" action="ppaction://hlinkfile"/>
              </a:rPr>
              <a:t>Pakbeng</a:t>
            </a:r>
            <a:r>
              <a:rPr lang="fr-FR" i="1" dirty="0" smtClean="0">
                <a:latin typeface="Corbel" pitchFamily="34" charset="0"/>
              </a:rPr>
              <a:t> », qui g</a:t>
            </a:r>
            <a:r>
              <a:rPr lang="en-GB" i="1" dirty="0" smtClean="0">
                <a:latin typeface="Corbel" pitchFamily="34" charset="0"/>
              </a:rPr>
              <a:t>è</a:t>
            </a:r>
            <a:r>
              <a:rPr lang="fr-FR" i="1" dirty="0" err="1" smtClean="0">
                <a:latin typeface="Corbel" pitchFamily="34" charset="0"/>
              </a:rPr>
              <a:t>rent</a:t>
            </a:r>
            <a:r>
              <a:rPr lang="fr-FR" i="1" dirty="0" smtClean="0">
                <a:latin typeface="Corbel" pitchFamily="34" charset="0"/>
              </a:rPr>
              <a:t> un dispensaire </a:t>
            </a:r>
            <a:r>
              <a:rPr lang="fr-FR" i="1" dirty="0">
                <a:latin typeface="Corbel" pitchFamily="34" charset="0"/>
              </a:rPr>
              <a:t>dans la ville de Pakbeng au Laos, dont nous </a:t>
            </a:r>
            <a:r>
              <a:rPr lang="fr-FR" i="1" dirty="0" err="1">
                <a:latin typeface="Corbel" pitchFamily="34" charset="0"/>
              </a:rPr>
              <a:t>co</a:t>
            </a:r>
            <a:r>
              <a:rPr lang="fr-FR" i="1" dirty="0">
                <a:latin typeface="Corbel" pitchFamily="34" charset="0"/>
              </a:rPr>
              <a:t>-assurons le fonctionnement.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06004" y="4640229"/>
            <a:ext cx="3816666" cy="1566101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189" y="5833795"/>
            <a:ext cx="2234961" cy="656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SANCTUARY PBL\SELECTION\DISPENSARY\19549710_1344955482219211_1974660405_o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6938" y="3158836"/>
            <a:ext cx="2512785" cy="3350379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elissa\Downloads\girl-2048025_192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9077" y="207354"/>
            <a:ext cx="4188506" cy="2793095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53" y="207354"/>
            <a:ext cx="4318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094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025" y="1343773"/>
            <a:ext cx="8867188" cy="37290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3731" y="5573398"/>
            <a:ext cx="9360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i="1" dirty="0" smtClean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 - La </a:t>
            </a:r>
            <a:r>
              <a:rPr lang="en-GB" sz="2800" i="1" dirty="0" err="1" smtClean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Promesse</a:t>
            </a:r>
            <a:r>
              <a:rPr lang="en-GB" sz="2800" i="1" dirty="0" smtClean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 d’un Voyage, </a:t>
            </a:r>
            <a:r>
              <a:rPr lang="en-GB" sz="2800" i="1" dirty="0" err="1" smtClean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selon</a:t>
            </a:r>
            <a:r>
              <a:rPr lang="en-GB" sz="2800" i="1" dirty="0" smtClean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 les Envies de </a:t>
            </a:r>
            <a:r>
              <a:rPr lang="en-GB" sz="2800" i="1" dirty="0" err="1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v</a:t>
            </a:r>
            <a:r>
              <a:rPr lang="en-GB" sz="2800" i="1" dirty="0" err="1" smtClean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os</a:t>
            </a:r>
            <a:r>
              <a:rPr lang="en-GB" sz="2800" i="1" dirty="0" smtClean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 Clients </a:t>
            </a:r>
            <a:endParaRPr lang="fr-FR" sz="2800" i="1" dirty="0">
              <a:solidFill>
                <a:schemeClr val="accent6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1029" name="Picture 5" descr="C:\Users\Melissa\Downloads\Tenon-Customer-Promise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22" y="5261314"/>
            <a:ext cx="1147388" cy="114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10" y="217190"/>
            <a:ext cx="77470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96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017" y="3613233"/>
            <a:ext cx="1475036" cy="147503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25643" y="938265"/>
            <a:ext cx="104174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Corbel" panose="020B0503020204020204" pitchFamily="34" charset="0"/>
              </a:rPr>
              <a:t>Expertise locale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Corbel" panose="020B0503020204020204" pitchFamily="34" charset="0"/>
              </a:rPr>
              <a:t>Assistance 7/7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Corbel" panose="020B0503020204020204" pitchFamily="34" charset="0"/>
              </a:rPr>
              <a:t>Guides professionnels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Corbel" panose="020B0503020204020204" pitchFamily="34" charset="0"/>
              </a:rPr>
              <a:t>Equipe francophone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Corbel" panose="020B0503020204020204" pitchFamily="34" charset="0"/>
              </a:rPr>
              <a:t>Reconnu </a:t>
            </a:r>
            <a:r>
              <a:rPr lang="fr-FR" dirty="0">
                <a:latin typeface="Corbel" panose="020B0503020204020204" pitchFamily="34" charset="0"/>
              </a:rPr>
              <a:t>par l’ensemble des </a:t>
            </a:r>
            <a:r>
              <a:rPr lang="fr-FR" dirty="0" smtClean="0">
                <a:latin typeface="Corbel" panose="020B0503020204020204" pitchFamily="34" charset="0"/>
              </a:rPr>
              <a:t>prestataires </a:t>
            </a:r>
            <a:r>
              <a:rPr lang="fr-FR" dirty="0">
                <a:latin typeface="Corbel" panose="020B0503020204020204" pitchFamily="34" charset="0"/>
              </a:rPr>
              <a:t>du secteur du tourisme.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Corbel" panose="020B0503020204020204" pitchFamily="34" charset="0"/>
              </a:rPr>
              <a:t>Une </a:t>
            </a:r>
            <a:r>
              <a:rPr lang="fr-FR" dirty="0">
                <a:latin typeface="Corbel" panose="020B0503020204020204" pitchFamily="34" charset="0"/>
              </a:rPr>
              <a:t>entreprise à taille humaine</a:t>
            </a:r>
            <a:r>
              <a:rPr lang="fr-FR" dirty="0" smtClean="0">
                <a:latin typeface="Corbel" panose="020B0503020204020204" pitchFamily="34" charset="0"/>
              </a:rPr>
              <a:t>,  </a:t>
            </a:r>
            <a:r>
              <a:rPr lang="fr-FR" dirty="0">
                <a:latin typeface="Corbel" panose="020B0503020204020204" pitchFamily="34" charset="0"/>
              </a:rPr>
              <a:t>avec une équipe de passionnés qui sillonnent </a:t>
            </a:r>
            <a:r>
              <a:rPr lang="fr-FR" dirty="0" smtClean="0">
                <a:latin typeface="Corbel" panose="020B0503020204020204" pitchFamily="34" charset="0"/>
              </a:rPr>
              <a:t>régulièrement </a:t>
            </a:r>
            <a:r>
              <a:rPr lang="fr-FR" dirty="0">
                <a:latin typeface="Corbel" panose="020B0503020204020204" pitchFamily="34" charset="0"/>
              </a:rPr>
              <a:t>le terrain pour </a:t>
            </a:r>
            <a:r>
              <a:rPr lang="fr-FR" dirty="0" smtClean="0">
                <a:latin typeface="Corbel" panose="020B0503020204020204" pitchFamily="34" charset="0"/>
              </a:rPr>
              <a:t>revalider </a:t>
            </a:r>
            <a:r>
              <a:rPr lang="fr-FR" dirty="0">
                <a:latin typeface="Corbel" panose="020B0503020204020204" pitchFamily="34" charset="0"/>
              </a:rPr>
              <a:t>les prestations, découvrir des nouveautés </a:t>
            </a:r>
            <a:r>
              <a:rPr lang="fr-FR" dirty="0" smtClean="0">
                <a:latin typeface="Corbel" panose="020B0503020204020204" pitchFamily="34" charset="0"/>
              </a:rPr>
              <a:t>qui </a:t>
            </a:r>
            <a:r>
              <a:rPr lang="fr-FR" dirty="0">
                <a:latin typeface="Corbel" panose="020B0503020204020204" pitchFamily="34" charset="0"/>
              </a:rPr>
              <a:t>créeront </a:t>
            </a:r>
            <a:r>
              <a:rPr lang="fr-FR" dirty="0" smtClean="0">
                <a:latin typeface="Corbel" panose="020B0503020204020204" pitchFamily="34" charset="0"/>
              </a:rPr>
              <a:t>l’originalité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Corbel" panose="020B0503020204020204" pitchFamily="34" charset="0"/>
              </a:rPr>
              <a:t>Bureau </a:t>
            </a:r>
            <a:r>
              <a:rPr lang="fr-FR" dirty="0">
                <a:latin typeface="Corbel" panose="020B0503020204020204" pitchFamily="34" charset="0"/>
              </a:rPr>
              <a:t>Commercial à Paris.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4258" y="5213267"/>
            <a:ext cx="2735924" cy="13604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8934" y="5601111"/>
            <a:ext cx="5011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95333D"/>
                </a:solidFill>
                <a:latin typeface="Corbel" pitchFamily="34" charset="0"/>
              </a:rPr>
              <a:t>MYANMAR</a:t>
            </a:r>
            <a:r>
              <a:rPr lang="en-GB" dirty="0" smtClean="0">
                <a:latin typeface="Corbel" pitchFamily="34" charset="0"/>
              </a:rPr>
              <a:t> - Le </a:t>
            </a:r>
            <a:r>
              <a:rPr lang="en-GB" dirty="0">
                <a:latin typeface="Corbel" pitchFamily="34" charset="0"/>
              </a:rPr>
              <a:t>Chindwin Butterfly </a:t>
            </a:r>
            <a:r>
              <a:rPr lang="en-GB" dirty="0" smtClean="0">
                <a:latin typeface="Corbel" pitchFamily="34" charset="0"/>
              </a:rPr>
              <a:t>pour des </a:t>
            </a:r>
            <a:r>
              <a:rPr lang="en-GB" dirty="0" err="1" smtClean="0">
                <a:latin typeface="Corbel" pitchFamily="34" charset="0"/>
              </a:rPr>
              <a:t>croisières</a:t>
            </a:r>
            <a:r>
              <a:rPr lang="en-GB" dirty="0" smtClean="0">
                <a:latin typeface="Corbel" pitchFamily="34" charset="0"/>
              </a:rPr>
              <a:t> </a:t>
            </a:r>
            <a:r>
              <a:rPr lang="en-GB" dirty="0" err="1" smtClean="0">
                <a:latin typeface="Corbel" pitchFamily="34" charset="0"/>
              </a:rPr>
              <a:t>inoubliables</a:t>
            </a:r>
            <a:r>
              <a:rPr lang="en-GB" dirty="0" smtClean="0">
                <a:latin typeface="Corbel" pitchFamily="34" charset="0"/>
              </a:rPr>
              <a:t> !</a:t>
            </a:r>
            <a:endParaRPr lang="fr-FR" dirty="0">
              <a:latin typeface="Corbel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026" y="3246589"/>
            <a:ext cx="5001833" cy="135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161313" y="3889086"/>
            <a:ext cx="5011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95333D"/>
                </a:solidFill>
                <a:latin typeface="Corbel" pitchFamily="34" charset="0"/>
              </a:rPr>
              <a:t>LAOS</a:t>
            </a:r>
            <a:r>
              <a:rPr lang="en-GB" dirty="0" smtClean="0">
                <a:latin typeface="Corbel" pitchFamily="34" charset="0"/>
              </a:rPr>
              <a:t> – Sanctuary Hotels &amp; Resorts: </a:t>
            </a:r>
            <a:r>
              <a:rPr lang="en-GB" dirty="0" err="1">
                <a:latin typeface="Corbel" pitchFamily="34" charset="0"/>
              </a:rPr>
              <a:t>g</a:t>
            </a:r>
            <a:r>
              <a:rPr lang="en-GB" dirty="0" err="1" smtClean="0">
                <a:latin typeface="Corbel" pitchFamily="34" charset="0"/>
              </a:rPr>
              <a:t>roupe</a:t>
            </a:r>
            <a:r>
              <a:rPr lang="en-GB" dirty="0" smtClean="0">
                <a:latin typeface="Corbel" pitchFamily="34" charset="0"/>
              </a:rPr>
              <a:t> h</a:t>
            </a:r>
            <a:r>
              <a:rPr lang="fr-FR" dirty="0">
                <a:latin typeface="Corbel" panose="020B0503020204020204" pitchFamily="34" charset="0"/>
              </a:rPr>
              <a:t>ô</a:t>
            </a:r>
            <a:r>
              <a:rPr lang="en-GB" dirty="0" err="1" smtClean="0">
                <a:latin typeface="Corbel" pitchFamily="34" charset="0"/>
              </a:rPr>
              <a:t>telier</a:t>
            </a:r>
            <a:r>
              <a:rPr lang="en-GB" dirty="0" smtClean="0">
                <a:latin typeface="Corbel" pitchFamily="34" charset="0"/>
              </a:rPr>
              <a:t> au Laos </a:t>
            </a:r>
            <a:r>
              <a:rPr lang="fr-FR" smtClean="0">
                <a:latin typeface="Corbel" panose="020B0503020204020204" pitchFamily="34" charset="0"/>
              </a:rPr>
              <a:t>présent </a:t>
            </a:r>
            <a:r>
              <a:rPr lang="fr-FR" dirty="0">
                <a:latin typeface="Corbel" panose="020B0503020204020204" pitchFamily="34" charset="0"/>
              </a:rPr>
              <a:t>sur 3 étapes incontournables du pays.</a:t>
            </a:r>
          </a:p>
          <a:p>
            <a:endParaRPr lang="fr-FR" dirty="0">
              <a:latin typeface="Corbel" panose="020B05030202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19" y="3401710"/>
            <a:ext cx="3509545" cy="19319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421" y="79415"/>
            <a:ext cx="7339263" cy="85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46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98433" cy="6853026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672" y="84180"/>
            <a:ext cx="1955577" cy="108587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529" y="1305392"/>
            <a:ext cx="1950720" cy="1114114"/>
          </a:xfrm>
          <a:prstGeom prst="rect">
            <a:avLst/>
          </a:prstGeom>
        </p:spPr>
      </p:pic>
      <p:sp>
        <p:nvSpPr>
          <p:cNvPr id="24" name="TextBox 23">
            <a:hlinkClick r:id="rId3" action="ppaction://hlinksldjump"/>
          </p:cNvPr>
          <p:cNvSpPr txBox="1"/>
          <p:nvPr/>
        </p:nvSpPr>
        <p:spPr>
          <a:xfrm>
            <a:off x="10108105" y="84180"/>
            <a:ext cx="146627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endParaRPr lang="en-GB" dirty="0"/>
          </a:p>
          <a:p>
            <a:pPr algn="ctr"/>
            <a:r>
              <a:rPr lang="en-GB" dirty="0" smtClean="0">
                <a:latin typeface="Corbel" panose="020B0503020204020204" pitchFamily="34" charset="0"/>
                <a:hlinkClick r:id="rId3" action="ppaction://hlinksldjump"/>
              </a:rPr>
              <a:t>LAOS</a:t>
            </a:r>
            <a:endParaRPr lang="en-GB" dirty="0" smtClean="0">
              <a:latin typeface="Corbel" panose="020B0503020204020204" pitchFamily="34" charset="0"/>
            </a:endParaRP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 smtClean="0"/>
          </a:p>
          <a:p>
            <a:pPr algn="ctr"/>
            <a:r>
              <a:rPr lang="en-GB" dirty="0" smtClean="0">
                <a:latin typeface="Corbel" panose="020B0503020204020204" pitchFamily="34" charset="0"/>
                <a:hlinkClick r:id="rId5" action="ppaction://hlinksldjump"/>
              </a:rPr>
              <a:t>THAILAND</a:t>
            </a:r>
            <a:r>
              <a:rPr lang="en-GB" dirty="0">
                <a:latin typeface="Corbel" panose="020B0503020204020204" pitchFamily="34" charset="0"/>
                <a:hlinkClick r:id="rId5" action="ppaction://hlinksldjump"/>
              </a:rPr>
              <a:t>E</a:t>
            </a:r>
            <a:endParaRPr lang="en-GB" dirty="0" smtClean="0">
              <a:latin typeface="Corbel" panose="020B0503020204020204" pitchFamily="34" charset="0"/>
            </a:endParaRPr>
          </a:p>
          <a:p>
            <a:pPr algn="ctr"/>
            <a:endParaRPr lang="en-GB" dirty="0"/>
          </a:p>
          <a:p>
            <a:pPr algn="ctr"/>
            <a:endParaRPr lang="en-GB" dirty="0" smtClean="0"/>
          </a:p>
          <a:p>
            <a:pPr algn="ctr"/>
            <a:endParaRPr lang="en-GB" dirty="0" smtClean="0"/>
          </a:p>
          <a:p>
            <a:pPr algn="ctr"/>
            <a:endParaRPr lang="en-GB" dirty="0"/>
          </a:p>
          <a:p>
            <a:pPr algn="ctr"/>
            <a:r>
              <a:rPr lang="en-GB" dirty="0" smtClean="0">
                <a:latin typeface="Corbel" panose="020B0503020204020204" pitchFamily="34" charset="0"/>
                <a:hlinkClick r:id="rId7" action="ppaction://hlinksldjump"/>
              </a:rPr>
              <a:t>MYANMAR</a:t>
            </a:r>
            <a:endParaRPr lang="en-GB" dirty="0" smtClean="0">
              <a:latin typeface="Corbel" panose="020B0503020204020204" pitchFamily="34" charset="0"/>
            </a:endParaRPr>
          </a:p>
          <a:p>
            <a:pPr algn="ctr"/>
            <a:endParaRPr lang="en-GB" dirty="0"/>
          </a:p>
          <a:p>
            <a:pPr algn="ctr"/>
            <a:endParaRPr lang="en-GB" dirty="0" smtClean="0"/>
          </a:p>
          <a:p>
            <a:pPr algn="ctr"/>
            <a:endParaRPr lang="en-GB" dirty="0" smtClean="0"/>
          </a:p>
          <a:p>
            <a:pPr algn="ctr"/>
            <a:endParaRPr lang="en-GB" dirty="0"/>
          </a:p>
          <a:p>
            <a:pPr algn="ctr"/>
            <a:r>
              <a:rPr lang="en-GB" dirty="0" smtClean="0">
                <a:latin typeface="Corbel" panose="020B0503020204020204" pitchFamily="34" charset="0"/>
                <a:hlinkClick r:id="rId8" action="ppaction://hlinksldjump"/>
              </a:rPr>
              <a:t>CAMBODGE</a:t>
            </a:r>
            <a:endParaRPr lang="en-GB" dirty="0" smtClean="0">
              <a:latin typeface="Corbel" panose="020B0503020204020204" pitchFamily="34" charset="0"/>
            </a:endParaRPr>
          </a:p>
          <a:p>
            <a:pPr algn="ctr"/>
            <a:endParaRPr lang="en-GB" dirty="0"/>
          </a:p>
          <a:p>
            <a:pPr algn="ctr"/>
            <a:endParaRPr lang="en-GB" dirty="0" smtClean="0"/>
          </a:p>
          <a:p>
            <a:pPr algn="ctr"/>
            <a:endParaRPr lang="en-GB" dirty="0" smtClean="0"/>
          </a:p>
          <a:p>
            <a:pPr algn="ctr"/>
            <a:endParaRPr lang="en-GB" dirty="0"/>
          </a:p>
          <a:p>
            <a:pPr algn="ctr"/>
            <a:r>
              <a:rPr lang="en-GB" dirty="0" smtClean="0">
                <a:latin typeface="Corbel" panose="020B0503020204020204" pitchFamily="34" charset="0"/>
                <a:hlinkClick r:id="rId9" action="ppaction://hlinksldjump"/>
              </a:rPr>
              <a:t>VIETNAM</a:t>
            </a:r>
            <a:endParaRPr lang="en-GB" dirty="0" smtClean="0">
              <a:latin typeface="Corbel" panose="020B0503020204020204" pitchFamily="34" charset="0"/>
            </a:endParaRPr>
          </a:p>
        </p:txBody>
      </p:sp>
      <p:pic>
        <p:nvPicPr>
          <p:cNvPr id="6146" name="Picture 2" descr="C:\Users\Melissa\Downloads\myanmar-1823222_1280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530" y="2565748"/>
            <a:ext cx="1981870" cy="131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elissa\Downloads\angkor-809753_1920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754" y="4037611"/>
            <a:ext cx="1946352" cy="129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elissa\Downloads\vietnam-641629_1920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754" y="5475569"/>
            <a:ext cx="1941495" cy="129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337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22" y="1046746"/>
            <a:ext cx="10454722" cy="4677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193" y="5987394"/>
            <a:ext cx="9837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95333D"/>
                </a:solidFill>
                <a:latin typeface="Corbel" panose="020B0503020204020204" pitchFamily="34" charset="0"/>
              </a:rPr>
              <a:t>Capitale</a:t>
            </a:r>
            <a:r>
              <a:rPr lang="en-GB" dirty="0" smtClean="0">
                <a:solidFill>
                  <a:srgbClr val="95333D"/>
                </a:solidFill>
                <a:latin typeface="Corbel" panose="020B0503020204020204" pitchFamily="34" charset="0"/>
              </a:rPr>
              <a:t>: </a:t>
            </a:r>
            <a:r>
              <a:rPr lang="en-GB" dirty="0" smtClean="0">
                <a:latin typeface="Corbel" panose="020B0503020204020204" pitchFamily="34" charset="0"/>
              </a:rPr>
              <a:t>Vientiane                                   </a:t>
            </a:r>
            <a:r>
              <a:rPr lang="en-GB" dirty="0" smtClean="0">
                <a:solidFill>
                  <a:srgbClr val="95333D"/>
                </a:solidFill>
                <a:latin typeface="Corbel" panose="020B0503020204020204" pitchFamily="34" charset="0"/>
              </a:rPr>
              <a:t>Langue: </a:t>
            </a:r>
            <a:r>
              <a:rPr lang="en-GB" dirty="0" smtClean="0">
                <a:latin typeface="Corbel" panose="020B0503020204020204" pitchFamily="34" charset="0"/>
              </a:rPr>
              <a:t>Lao                                               </a:t>
            </a:r>
            <a:r>
              <a:rPr lang="en-GB" dirty="0" err="1" smtClean="0">
                <a:solidFill>
                  <a:srgbClr val="95333D"/>
                </a:solidFill>
                <a:latin typeface="Corbel" panose="020B0503020204020204" pitchFamily="34" charset="0"/>
              </a:rPr>
              <a:t>Monnaie</a:t>
            </a:r>
            <a:r>
              <a:rPr lang="en-GB" dirty="0" smtClean="0">
                <a:solidFill>
                  <a:srgbClr val="95333D"/>
                </a:solidFill>
                <a:latin typeface="Corbel" panose="020B0503020204020204" pitchFamily="34" charset="0"/>
              </a:rPr>
              <a:t>: </a:t>
            </a:r>
            <a:r>
              <a:rPr lang="en-GB" dirty="0" smtClean="0">
                <a:latin typeface="Corbel" panose="020B0503020204020204" pitchFamily="34" charset="0"/>
              </a:rPr>
              <a:t>Kip </a:t>
            </a:r>
            <a:r>
              <a:rPr lang="en-GB" dirty="0" err="1" smtClean="0">
                <a:latin typeface="Corbel" panose="020B0503020204020204" pitchFamily="34" charset="0"/>
              </a:rPr>
              <a:t>Laotien</a:t>
            </a:r>
            <a:endParaRPr lang="fr-FR" dirty="0">
              <a:latin typeface="Corbel" panose="020B05030202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0074" y="6356726"/>
            <a:ext cx="6555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95333D"/>
                </a:solidFill>
                <a:latin typeface="Corbel" panose="020B0503020204020204" pitchFamily="34" charset="0"/>
              </a:rPr>
              <a:t>Population:</a:t>
            </a:r>
            <a:r>
              <a:rPr lang="en-GB" dirty="0" smtClean="0">
                <a:latin typeface="Corbel" panose="020B0503020204020204" pitchFamily="34" charset="0"/>
              </a:rPr>
              <a:t> 7 126 706                              </a:t>
            </a:r>
            <a:r>
              <a:rPr lang="en-GB" dirty="0" err="1" smtClean="0">
                <a:solidFill>
                  <a:srgbClr val="95333D"/>
                </a:solidFill>
                <a:latin typeface="Corbel" panose="020B0503020204020204" pitchFamily="34" charset="0"/>
              </a:rPr>
              <a:t>Superficie</a:t>
            </a:r>
            <a:r>
              <a:rPr lang="en-GB" dirty="0" smtClean="0">
                <a:solidFill>
                  <a:srgbClr val="95333D"/>
                </a:solidFill>
                <a:latin typeface="Corbel" panose="020B0503020204020204" pitchFamily="34" charset="0"/>
              </a:rPr>
              <a:t>: </a:t>
            </a:r>
            <a:r>
              <a:rPr lang="en-GB" dirty="0" smtClean="0">
                <a:latin typeface="Corbel" panose="020B0503020204020204" pitchFamily="34" charset="0"/>
              </a:rPr>
              <a:t>236 800 km2</a:t>
            </a:r>
          </a:p>
        </p:txBody>
      </p:sp>
      <p:pic>
        <p:nvPicPr>
          <p:cNvPr id="1026" name="Picture 2" descr="C:\Users\Melissa\Downloads\2000px-Flag_of_Laos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3012" y="424124"/>
            <a:ext cx="1618890" cy="107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603" y="0"/>
            <a:ext cx="2291682" cy="10047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672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6343" y="3976622"/>
            <a:ext cx="3281770" cy="21730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70" y="874197"/>
            <a:ext cx="3133157" cy="21073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8041" y="896056"/>
            <a:ext cx="3281771" cy="20855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33" y="3976622"/>
            <a:ext cx="3133156" cy="2173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5862" y="3965848"/>
            <a:ext cx="3281772" cy="21946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7633" y="3001711"/>
            <a:ext cx="32600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95333D"/>
                </a:solidFill>
                <a:latin typeface="Corbel" pitchFamily="34" charset="0"/>
              </a:rPr>
              <a:t>Une</a:t>
            </a:r>
            <a:r>
              <a:rPr lang="en-GB" b="1" dirty="0">
                <a:solidFill>
                  <a:srgbClr val="95333D"/>
                </a:solidFill>
                <a:latin typeface="Corbel" pitchFamily="34" charset="0"/>
              </a:rPr>
              <a:t> nature </a:t>
            </a:r>
            <a:r>
              <a:rPr lang="en-GB" b="1" dirty="0" err="1">
                <a:solidFill>
                  <a:srgbClr val="95333D"/>
                </a:solidFill>
                <a:latin typeface="Corbel" pitchFamily="34" charset="0"/>
              </a:rPr>
              <a:t>incroyable</a:t>
            </a:r>
            <a:r>
              <a:rPr lang="en-GB" b="1" dirty="0">
                <a:solidFill>
                  <a:srgbClr val="95333D"/>
                </a:solidFill>
                <a:latin typeface="Corbel" pitchFamily="34" charset="0"/>
              </a:rPr>
              <a:t>: </a:t>
            </a:r>
            <a:r>
              <a:rPr lang="en-GB" sz="1600" dirty="0" err="1" smtClean="0">
                <a:latin typeface="Corbel" panose="020B0503020204020204" pitchFamily="34" charset="0"/>
              </a:rPr>
              <a:t>monts</a:t>
            </a:r>
            <a:r>
              <a:rPr lang="en-GB" sz="1600" dirty="0" smtClean="0">
                <a:latin typeface="Corbel" panose="020B0503020204020204" pitchFamily="34" charset="0"/>
              </a:rPr>
              <a:t> </a:t>
            </a:r>
            <a:r>
              <a:rPr lang="en-GB" sz="1600" dirty="0" err="1" smtClean="0">
                <a:latin typeface="Corbel" panose="020B0503020204020204" pitchFamily="34" charset="0"/>
              </a:rPr>
              <a:t>karstiques,rivières</a:t>
            </a:r>
            <a:r>
              <a:rPr lang="en-GB" sz="1600" dirty="0" smtClean="0">
                <a:latin typeface="Corbel" panose="020B0503020204020204" pitchFamily="34" charset="0"/>
              </a:rPr>
              <a:t>,  jungle, chutes </a:t>
            </a:r>
            <a:r>
              <a:rPr lang="en-GB" sz="1600" dirty="0" err="1" smtClean="0">
                <a:latin typeface="Corbel" panose="020B0503020204020204" pitchFamily="34" charset="0"/>
              </a:rPr>
              <a:t>d’eau</a:t>
            </a:r>
            <a:r>
              <a:rPr lang="en-GB" sz="1600" dirty="0" smtClean="0">
                <a:latin typeface="Corbel" panose="020B0503020204020204" pitchFamily="34" charset="0"/>
              </a:rPr>
              <a:t>, etc.</a:t>
            </a:r>
            <a:endParaRPr lang="fr-FR" sz="1600" dirty="0">
              <a:latin typeface="Corbel" panose="020B05030202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85862" y="3080624"/>
            <a:ext cx="326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95333D"/>
                </a:solidFill>
                <a:latin typeface="Corbel" pitchFamily="34" charset="0"/>
              </a:rPr>
              <a:t>Vientiane</a:t>
            </a:r>
            <a:r>
              <a:rPr lang="en-GB" sz="1600" dirty="0" smtClean="0">
                <a:latin typeface="Corbel" panose="020B0503020204020204" pitchFamily="34" charset="0"/>
              </a:rPr>
              <a:t>, la </a:t>
            </a:r>
            <a:r>
              <a:rPr lang="en-GB" sz="1600" dirty="0" err="1" smtClean="0">
                <a:latin typeface="Corbel" panose="020B0503020204020204" pitchFamily="34" charset="0"/>
              </a:rPr>
              <a:t>Capitale</a:t>
            </a:r>
            <a:endParaRPr lang="fr-FR" sz="1600" dirty="0">
              <a:latin typeface="Corbel" panose="020B05030202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5965" y="2990693"/>
            <a:ext cx="33321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95333D"/>
                </a:solidFill>
                <a:latin typeface="Corbel" pitchFamily="34" charset="0"/>
              </a:rPr>
              <a:t>Luang</a:t>
            </a:r>
            <a:r>
              <a:rPr lang="en-GB" b="1" dirty="0">
                <a:solidFill>
                  <a:srgbClr val="95333D"/>
                </a:solidFill>
                <a:latin typeface="Corbel" pitchFamily="34" charset="0"/>
              </a:rPr>
              <a:t> </a:t>
            </a:r>
            <a:r>
              <a:rPr lang="en-GB" b="1" dirty="0" err="1">
                <a:solidFill>
                  <a:srgbClr val="95333D"/>
                </a:solidFill>
                <a:latin typeface="Corbel" pitchFamily="34" charset="0"/>
              </a:rPr>
              <a:t>Prabang</a:t>
            </a:r>
            <a:r>
              <a:rPr lang="en-GB" sz="1600" dirty="0" smtClean="0">
                <a:latin typeface="Corbel" panose="020B0503020204020204" pitchFamily="34" charset="0"/>
              </a:rPr>
              <a:t>, </a:t>
            </a:r>
            <a:r>
              <a:rPr lang="en-GB" sz="1600" dirty="0" err="1" smtClean="0">
                <a:latin typeface="Corbel" panose="020B0503020204020204" pitchFamily="34" charset="0"/>
              </a:rPr>
              <a:t>ancienne</a:t>
            </a:r>
            <a:r>
              <a:rPr lang="en-GB" sz="1600" dirty="0" smtClean="0">
                <a:latin typeface="Corbel" panose="020B0503020204020204" pitchFamily="34" charset="0"/>
              </a:rPr>
              <a:t> </a:t>
            </a:r>
            <a:r>
              <a:rPr lang="en-GB" sz="1600" dirty="0" err="1" smtClean="0">
                <a:latin typeface="Corbel" panose="020B0503020204020204" pitchFamily="34" charset="0"/>
              </a:rPr>
              <a:t>capitale</a:t>
            </a:r>
            <a:r>
              <a:rPr lang="en-GB" sz="1600" dirty="0" smtClean="0">
                <a:latin typeface="Corbel" panose="020B0503020204020204" pitchFamily="34" charset="0"/>
              </a:rPr>
              <a:t> </a:t>
            </a:r>
            <a:r>
              <a:rPr lang="en-GB" sz="1600" dirty="0" err="1" smtClean="0">
                <a:latin typeface="Corbel" panose="020B0503020204020204" pitchFamily="34" charset="0"/>
              </a:rPr>
              <a:t>royale</a:t>
            </a:r>
            <a:r>
              <a:rPr lang="en-GB" sz="1600" dirty="0" smtClean="0">
                <a:latin typeface="Corbel" panose="020B0503020204020204" pitchFamily="34" charset="0"/>
              </a:rPr>
              <a:t> &amp; </a:t>
            </a:r>
            <a:r>
              <a:rPr lang="en-GB" sz="1600" dirty="0" err="1" smtClean="0">
                <a:latin typeface="Corbel" panose="020B0503020204020204" pitchFamily="34" charset="0"/>
              </a:rPr>
              <a:t>ses</a:t>
            </a:r>
            <a:r>
              <a:rPr lang="en-GB" sz="1600" dirty="0" smtClean="0">
                <a:latin typeface="Corbel" panose="020B0503020204020204" pitchFamily="34" charset="0"/>
              </a:rPr>
              <a:t> 80 temples</a:t>
            </a:r>
            <a:r>
              <a:rPr lang="en-GB" sz="1600" dirty="0">
                <a:latin typeface="Corbel" panose="020B0503020204020204" pitchFamily="34" charset="0"/>
              </a:rPr>
              <a:t>, </a:t>
            </a:r>
            <a:r>
              <a:rPr lang="en-GB" sz="1600" dirty="0" err="1" smtClean="0">
                <a:latin typeface="Corbel" panose="020B0503020204020204" pitchFamily="34" charset="0"/>
              </a:rPr>
              <a:t>classée</a:t>
            </a:r>
            <a:r>
              <a:rPr lang="en-GB" sz="1600" dirty="0" smtClean="0">
                <a:latin typeface="Corbel" panose="020B0503020204020204" pitchFamily="34" charset="0"/>
              </a:rPr>
              <a:t> au </a:t>
            </a:r>
            <a:r>
              <a:rPr lang="en-GB" sz="1600" dirty="0" err="1" smtClean="0">
                <a:latin typeface="Corbel" panose="020B0503020204020204" pitchFamily="34" charset="0"/>
              </a:rPr>
              <a:t>patrimoine</a:t>
            </a:r>
            <a:r>
              <a:rPr lang="en-GB" sz="1600" dirty="0" smtClean="0">
                <a:latin typeface="Corbel" panose="020B0503020204020204" pitchFamily="34" charset="0"/>
              </a:rPr>
              <a:t> </a:t>
            </a:r>
            <a:r>
              <a:rPr lang="en-GB" sz="1600" dirty="0" err="1" smtClean="0">
                <a:latin typeface="Corbel" panose="020B0503020204020204" pitchFamily="34" charset="0"/>
              </a:rPr>
              <a:t>mondiale</a:t>
            </a:r>
            <a:r>
              <a:rPr lang="en-GB" sz="1600" dirty="0" smtClean="0">
                <a:latin typeface="Corbel" panose="020B0503020204020204" pitchFamily="34" charset="0"/>
              </a:rPr>
              <a:t> de </a:t>
            </a:r>
            <a:r>
              <a:rPr lang="en-GB" sz="1600" dirty="0" err="1" smtClean="0">
                <a:latin typeface="Corbel" panose="020B0503020204020204" pitchFamily="34" charset="0"/>
              </a:rPr>
              <a:t>l’UNESCO</a:t>
            </a:r>
            <a:endParaRPr lang="fr-FR" sz="1600" dirty="0">
              <a:latin typeface="Corbel" panose="020B0503020204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22070" y="6149718"/>
            <a:ext cx="2701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Corbel" panose="020B0503020204020204" pitchFamily="34" charset="0"/>
              </a:rPr>
              <a:t>La </a:t>
            </a:r>
            <a:r>
              <a:rPr lang="en-GB" sz="1600" dirty="0" err="1" smtClean="0">
                <a:latin typeface="Corbel" panose="020B0503020204020204" pitchFamily="34" charset="0"/>
              </a:rPr>
              <a:t>sauvage</a:t>
            </a:r>
            <a:r>
              <a:rPr lang="en-GB" sz="1600" dirty="0" smtClean="0">
                <a:latin typeface="Corbel" panose="020B0503020204020204" pitchFamily="34" charset="0"/>
              </a:rPr>
              <a:t> </a:t>
            </a:r>
            <a:r>
              <a:rPr lang="en-GB" b="1" dirty="0" err="1">
                <a:solidFill>
                  <a:srgbClr val="95333D"/>
                </a:solidFill>
                <a:latin typeface="Corbel" pitchFamily="34" charset="0"/>
              </a:rPr>
              <a:t>Vang-Vieng</a:t>
            </a:r>
            <a:endParaRPr lang="fr-FR" b="1" dirty="0">
              <a:solidFill>
                <a:srgbClr val="95333D"/>
              </a:solidFill>
              <a:latin typeface="Corbe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7633" y="6217165"/>
            <a:ext cx="313315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Corbel" panose="020B0503020204020204" pitchFamily="34" charset="0"/>
              </a:rPr>
              <a:t>Le </a:t>
            </a:r>
            <a:r>
              <a:rPr lang="en-GB" sz="1600" dirty="0" err="1" smtClean="0">
                <a:latin typeface="Corbel" panose="020B0503020204020204" pitchFamily="34" charset="0"/>
              </a:rPr>
              <a:t>sud</a:t>
            </a:r>
            <a:r>
              <a:rPr lang="en-GB" sz="1600" dirty="0" smtClean="0">
                <a:latin typeface="Corbel" panose="020B0503020204020204" pitchFamily="34" charset="0"/>
              </a:rPr>
              <a:t> du pays avec le </a:t>
            </a:r>
            <a:r>
              <a:rPr lang="en-GB" b="1" dirty="0" err="1">
                <a:solidFill>
                  <a:srgbClr val="95333D"/>
                </a:solidFill>
                <a:latin typeface="Corbel" pitchFamily="34" charset="0"/>
              </a:rPr>
              <a:t>Wat</a:t>
            </a:r>
            <a:r>
              <a:rPr lang="en-GB" b="1" dirty="0">
                <a:solidFill>
                  <a:srgbClr val="95333D"/>
                </a:solidFill>
                <a:latin typeface="Corbel" pitchFamily="34" charset="0"/>
              </a:rPr>
              <a:t> </a:t>
            </a:r>
            <a:r>
              <a:rPr lang="en-GB" b="1" dirty="0" err="1">
                <a:solidFill>
                  <a:srgbClr val="95333D"/>
                </a:solidFill>
                <a:latin typeface="Corbel" pitchFamily="34" charset="0"/>
              </a:rPr>
              <a:t>Phou</a:t>
            </a:r>
            <a:r>
              <a:rPr lang="en-GB" sz="1600" dirty="0" smtClean="0">
                <a:latin typeface="Corbel" panose="020B0503020204020204" pitchFamily="34" charset="0"/>
              </a:rPr>
              <a:t>, </a:t>
            </a:r>
            <a:r>
              <a:rPr lang="en-GB" sz="1600" dirty="0" err="1" smtClean="0">
                <a:latin typeface="Corbel" panose="020B0503020204020204" pitchFamily="34" charset="0"/>
              </a:rPr>
              <a:t>Champassak</a:t>
            </a:r>
            <a:endParaRPr lang="fr-FR" sz="1600" dirty="0">
              <a:latin typeface="Corbel" panose="020B05030202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68042" y="6229366"/>
            <a:ext cx="3281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95333D"/>
                </a:solidFill>
                <a:latin typeface="Corbel" pitchFamily="34" charset="0"/>
              </a:rPr>
              <a:t>La </a:t>
            </a:r>
            <a:r>
              <a:rPr lang="en-GB" b="1" dirty="0" err="1">
                <a:solidFill>
                  <a:srgbClr val="95333D"/>
                </a:solidFill>
                <a:latin typeface="Corbel" pitchFamily="34" charset="0"/>
              </a:rPr>
              <a:t>diversité</a:t>
            </a:r>
            <a:r>
              <a:rPr lang="en-GB" b="1" dirty="0">
                <a:solidFill>
                  <a:srgbClr val="95333D"/>
                </a:solidFill>
                <a:latin typeface="Corbel" pitchFamily="34" charset="0"/>
              </a:rPr>
              <a:t> </a:t>
            </a:r>
            <a:r>
              <a:rPr lang="en-GB" b="1" dirty="0" err="1">
                <a:solidFill>
                  <a:srgbClr val="95333D"/>
                </a:solidFill>
                <a:latin typeface="Corbel" pitchFamily="34" charset="0"/>
              </a:rPr>
              <a:t>ethnique</a:t>
            </a:r>
            <a:endParaRPr lang="fr-FR" b="1" dirty="0">
              <a:solidFill>
                <a:srgbClr val="95333D"/>
              </a:solidFill>
              <a:latin typeface="Corbe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557" y="896056"/>
            <a:ext cx="3133155" cy="20855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659" y="108875"/>
            <a:ext cx="6529137" cy="74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53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27" y="988862"/>
            <a:ext cx="10085347" cy="48802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3326" y="6032984"/>
            <a:ext cx="10085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95333D"/>
                </a:solidFill>
                <a:latin typeface="Corbel" panose="020B0503020204020204" pitchFamily="34" charset="0"/>
              </a:rPr>
              <a:t>Capitale</a:t>
            </a:r>
            <a:r>
              <a:rPr lang="en-GB" dirty="0" smtClean="0">
                <a:solidFill>
                  <a:srgbClr val="95333D"/>
                </a:solidFill>
                <a:latin typeface="Corbel" panose="020B0503020204020204" pitchFamily="34" charset="0"/>
              </a:rPr>
              <a:t>: </a:t>
            </a:r>
            <a:r>
              <a:rPr lang="en-GB" dirty="0" smtClean="0">
                <a:latin typeface="Corbel" panose="020B0503020204020204" pitchFamily="34" charset="0"/>
              </a:rPr>
              <a:t>Bangkok                                </a:t>
            </a:r>
            <a:r>
              <a:rPr lang="en-GB" dirty="0" smtClean="0">
                <a:solidFill>
                  <a:srgbClr val="95333D"/>
                </a:solidFill>
                <a:latin typeface="Corbel" panose="020B0503020204020204" pitchFamily="34" charset="0"/>
              </a:rPr>
              <a:t>Langue: </a:t>
            </a:r>
            <a:r>
              <a:rPr lang="en-GB" dirty="0" smtClean="0">
                <a:latin typeface="Corbel" panose="020B0503020204020204" pitchFamily="34" charset="0"/>
              </a:rPr>
              <a:t>Thai                                              </a:t>
            </a:r>
            <a:r>
              <a:rPr lang="en-GB" dirty="0" err="1" smtClean="0">
                <a:solidFill>
                  <a:srgbClr val="95333D"/>
                </a:solidFill>
                <a:latin typeface="Corbel" panose="020B0503020204020204" pitchFamily="34" charset="0"/>
              </a:rPr>
              <a:t>Monnaie</a:t>
            </a:r>
            <a:r>
              <a:rPr lang="en-GB" dirty="0" smtClean="0">
                <a:solidFill>
                  <a:srgbClr val="95333D"/>
                </a:solidFill>
                <a:latin typeface="Corbel" panose="020B0503020204020204" pitchFamily="34" charset="0"/>
              </a:rPr>
              <a:t>: </a:t>
            </a:r>
            <a:r>
              <a:rPr lang="en-GB" dirty="0" smtClean="0">
                <a:latin typeface="Corbel" panose="020B0503020204020204" pitchFamily="34" charset="0"/>
              </a:rPr>
              <a:t>Bath</a:t>
            </a:r>
            <a:endParaRPr lang="fr-FR" dirty="0">
              <a:latin typeface="Corbel" panose="020B05030202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03010" y="6402316"/>
            <a:ext cx="683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95333D"/>
                </a:solidFill>
                <a:latin typeface="Corbel" panose="020B0503020204020204" pitchFamily="34" charset="0"/>
              </a:rPr>
              <a:t>      Population:</a:t>
            </a:r>
            <a:r>
              <a:rPr lang="en-GB" dirty="0" smtClean="0">
                <a:latin typeface="Corbel" panose="020B0503020204020204" pitchFamily="34" charset="0"/>
              </a:rPr>
              <a:t> 68 229 099                     </a:t>
            </a:r>
            <a:r>
              <a:rPr lang="en-GB" dirty="0" err="1" smtClean="0">
                <a:solidFill>
                  <a:srgbClr val="95333D"/>
                </a:solidFill>
                <a:latin typeface="Corbel" panose="020B0503020204020204" pitchFamily="34" charset="0"/>
              </a:rPr>
              <a:t>Superficie</a:t>
            </a:r>
            <a:r>
              <a:rPr lang="en-GB" dirty="0" smtClean="0">
                <a:solidFill>
                  <a:srgbClr val="95333D"/>
                </a:solidFill>
                <a:latin typeface="Corbel" panose="020B0503020204020204" pitchFamily="34" charset="0"/>
              </a:rPr>
              <a:t>: </a:t>
            </a:r>
            <a:r>
              <a:rPr lang="en-GB" dirty="0" smtClean="0">
                <a:latin typeface="Corbel" panose="020B0503020204020204" pitchFamily="34" charset="0"/>
              </a:rPr>
              <a:t>514 000 km2</a:t>
            </a:r>
          </a:p>
        </p:txBody>
      </p:sp>
      <p:pic>
        <p:nvPicPr>
          <p:cNvPr id="2050" name="Picture 2" descr="C:\Users\Melissa\Downloads\t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670" y="286695"/>
            <a:ext cx="161860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010" y="115560"/>
            <a:ext cx="5293802" cy="8170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5260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5187</TotalTime>
  <Words>566</Words>
  <Application>Microsoft Office PowerPoint</Application>
  <PresentationFormat>Widescreen</PresentationFormat>
  <Paragraphs>104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10 Minutes</vt:lpstr>
      <vt:lpstr>Arial</vt:lpstr>
      <vt:lpstr>Calibri</vt:lpstr>
      <vt:lpstr>Calibri Light</vt:lpstr>
      <vt:lpstr>Corbel</vt:lpstr>
      <vt:lpstr>Trajan Pro</vt:lpstr>
      <vt:lpstr>Thème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phongsavanh IT</cp:lastModifiedBy>
  <cp:revision>325</cp:revision>
  <dcterms:created xsi:type="dcterms:W3CDTF">2018-01-10T17:11:52Z</dcterms:created>
  <dcterms:modified xsi:type="dcterms:W3CDTF">2018-08-13T04:52:44Z</dcterms:modified>
</cp:coreProperties>
</file>