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4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9.7493248126592873E-3"/>
          <c:y val="1.992189284649142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5.0353094450150251E-2"/>
          <c:y val="0.19943285351506701"/>
          <c:w val="0.30267554870858532"/>
          <c:h val="0.73145662322715455"/>
        </c:manualLayout>
      </c:layout>
      <c:pieChart>
        <c:varyColors val="1"/>
        <c:ser>
          <c:idx val="0"/>
          <c:order val="0"/>
          <c:tx>
            <c:strRef>
              <c:f>Feuil1!$B$1</c:f>
              <c:strCache>
                <c:ptCount val="1"/>
                <c:pt idx="0">
                  <c:v>Répartition selon les profils d'identité</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3-47BB-4301-813B-888E639B66D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47BB-4301-813B-888E639B66D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C3D-4C71-9720-4B978812475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C3D-4C71-9720-4B978812475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1-47BB-4301-813B-888E639B66D8}"/>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2-47BB-4301-813B-888E639B66D8}"/>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2C3D-4C71-9720-4B9788124753}"/>
              </c:ext>
            </c:extLst>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fr-FR"/>
                </a:p>
              </c:txPr>
              <c:showLegendKey val="0"/>
              <c:showVal val="0"/>
              <c:showCatName val="0"/>
              <c:showSerName val="0"/>
              <c:showPercent val="1"/>
              <c:showBubbleSize val="0"/>
              <c:extLst>
                <c:ext xmlns:c16="http://schemas.microsoft.com/office/drawing/2014/chart" uri="{C3380CC4-5D6E-409C-BE32-E72D297353CC}">
                  <c16:uniqueId val="{00000003-47BB-4301-813B-888E639B66D8}"/>
                </c:ext>
              </c:extLst>
            </c:dLbl>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fr-FR"/>
                </a:p>
              </c:txPr>
              <c:showLegendKey val="0"/>
              <c:showVal val="0"/>
              <c:showCatName val="0"/>
              <c:showSerName val="0"/>
              <c:showPercent val="1"/>
              <c:showBubbleSize val="0"/>
              <c:extLst>
                <c:ext xmlns:c16="http://schemas.microsoft.com/office/drawing/2014/chart" uri="{C3380CC4-5D6E-409C-BE32-E72D297353CC}">
                  <c16:uniqueId val="{00000004-47BB-4301-813B-888E639B66D8}"/>
                </c:ext>
              </c:extLst>
            </c:dLbl>
            <c:dLbl>
              <c:idx val="4"/>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fr-FR"/>
                </a:p>
              </c:txPr>
              <c:showLegendKey val="0"/>
              <c:showVal val="0"/>
              <c:showCatName val="0"/>
              <c:showSerName val="0"/>
              <c:showPercent val="1"/>
              <c:showBubbleSize val="0"/>
              <c:extLst>
                <c:ext xmlns:c16="http://schemas.microsoft.com/office/drawing/2014/chart" uri="{C3380CC4-5D6E-409C-BE32-E72D297353CC}">
                  <c16:uniqueId val="{00000001-47BB-4301-813B-888E639B66D8}"/>
                </c:ext>
              </c:extLst>
            </c:dLbl>
            <c:dLbl>
              <c:idx val="5"/>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fr-FR"/>
                </a:p>
              </c:txPr>
              <c:showLegendKey val="0"/>
              <c:showVal val="0"/>
              <c:showCatName val="0"/>
              <c:showSerName val="0"/>
              <c:showPercent val="1"/>
              <c:showBubbleSize val="0"/>
              <c:extLst>
                <c:ext xmlns:c16="http://schemas.microsoft.com/office/drawing/2014/chart" uri="{C3380CC4-5D6E-409C-BE32-E72D297353CC}">
                  <c16:uniqueId val="{00000002-47BB-4301-813B-888E639B66D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fr-F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Feuil1!$A$2:$A$8</c:f>
              <c:strCache>
                <c:ptCount val="7"/>
                <c:pt idx="0">
                  <c:v>Perfectionniste</c:v>
                </c:pt>
                <c:pt idx="1">
                  <c:v>Intellectuel</c:v>
                </c:pt>
                <c:pt idx="2">
                  <c:v>Rebelle </c:v>
                </c:pt>
                <c:pt idx="3">
                  <c:v>Dynamique</c:v>
                </c:pt>
                <c:pt idx="4">
                  <c:v>Aimable</c:v>
                </c:pt>
                <c:pt idx="5">
                  <c:v>Emotionnel</c:v>
                </c:pt>
                <c:pt idx="6">
                  <c:v>Enthousiaste</c:v>
                </c:pt>
              </c:strCache>
            </c:strRef>
          </c:cat>
          <c:val>
            <c:numRef>
              <c:f>Feuil1!$B$2:$B$8</c:f>
              <c:numCache>
                <c:formatCode>General</c:formatCode>
                <c:ptCount val="7"/>
                <c:pt idx="0">
                  <c:v>9</c:v>
                </c:pt>
                <c:pt idx="1">
                  <c:v>7</c:v>
                </c:pt>
                <c:pt idx="2">
                  <c:v>0</c:v>
                </c:pt>
                <c:pt idx="3">
                  <c:v>1</c:v>
                </c:pt>
                <c:pt idx="4">
                  <c:v>12</c:v>
                </c:pt>
                <c:pt idx="5">
                  <c:v>7.5</c:v>
                </c:pt>
                <c:pt idx="6">
                  <c:v>0.5</c:v>
                </c:pt>
              </c:numCache>
            </c:numRef>
          </c:val>
          <c:extLst>
            <c:ext xmlns:c16="http://schemas.microsoft.com/office/drawing/2014/chart" uri="{C3380CC4-5D6E-409C-BE32-E72D297353CC}">
              <c16:uniqueId val="{00000000-47BB-4301-813B-888E639B66D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2.5945737761040741E-2"/>
          <c:y val="0.84979516645224973"/>
          <c:w val="0.82612784814941598"/>
          <c:h val="0.1326929785734870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8.9251207729468436E-3"/>
          <c:y val="6.7128777401341835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3.4335178211419258E-2"/>
          <c:y val="0.20950659314445347"/>
          <c:w val="0.26707853094450151"/>
          <c:h val="0.64543158908822984"/>
        </c:manualLayout>
      </c:layout>
      <c:pieChart>
        <c:varyColors val="1"/>
        <c:ser>
          <c:idx val="0"/>
          <c:order val="0"/>
          <c:tx>
            <c:strRef>
              <c:f>Feuil1!$B$1</c:f>
              <c:strCache>
                <c:ptCount val="1"/>
                <c:pt idx="0">
                  <c:v>Styles d'apprentissage de Kolb</c:v>
                </c:pt>
              </c:strCache>
            </c:strRef>
          </c:tx>
          <c:explosion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AEB-4EF6-8D8B-9651BB0D4B77}"/>
              </c:ext>
            </c:extLst>
          </c:dPt>
          <c:dPt>
            <c:idx val="1"/>
            <c:bubble3D val="0"/>
            <c:explosion val="3"/>
            <c:spPr>
              <a:solidFill>
                <a:schemeClr val="accent2"/>
              </a:solidFill>
              <a:ln w="19050">
                <a:solidFill>
                  <a:schemeClr val="lt1"/>
                </a:solidFill>
              </a:ln>
              <a:effectLst/>
            </c:spPr>
            <c:extLst>
              <c:ext xmlns:c16="http://schemas.microsoft.com/office/drawing/2014/chart" uri="{C3380CC4-5D6E-409C-BE32-E72D297353CC}">
                <c16:uniqueId val="{00000003-BAEB-4EF6-8D8B-9651BB0D4B7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AEB-4EF6-8D8B-9651BB0D4B7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AEB-4EF6-8D8B-9651BB0D4B77}"/>
              </c:ext>
            </c:extLst>
          </c:dPt>
          <c:dLbls>
            <c:dLbl>
              <c:idx val="1"/>
              <c:tx>
                <c:rich>
                  <a:bodyPr/>
                  <a:lstStyle/>
                  <a:p>
                    <a:fld id="{3F927496-9A92-4A73-B154-05D74AF56D3F}" type="PERCENTAGE">
                      <a:rPr lang="en-US" b="1"/>
                      <a:pPr/>
                      <a:t>[POURCENTAGE]</a:t>
                    </a:fld>
                    <a:endParaRPr lang="fr-F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AEB-4EF6-8D8B-9651BB0D4B77}"/>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Feuil1!$A$2:$A$5</c:f>
              <c:strCache>
                <c:ptCount val="4"/>
                <c:pt idx="0">
                  <c:v>Divergent</c:v>
                </c:pt>
                <c:pt idx="1">
                  <c:v>Assimilateur</c:v>
                </c:pt>
                <c:pt idx="2">
                  <c:v>Convergent</c:v>
                </c:pt>
                <c:pt idx="3">
                  <c:v>Accomodateur</c:v>
                </c:pt>
              </c:strCache>
            </c:strRef>
          </c:cat>
          <c:val>
            <c:numRef>
              <c:f>Feuil1!$B$2:$B$5</c:f>
              <c:numCache>
                <c:formatCode>General</c:formatCode>
                <c:ptCount val="4"/>
                <c:pt idx="0">
                  <c:v>2</c:v>
                </c:pt>
                <c:pt idx="1">
                  <c:v>4</c:v>
                </c:pt>
                <c:pt idx="2">
                  <c:v>0</c:v>
                </c:pt>
                <c:pt idx="3">
                  <c:v>0.5</c:v>
                </c:pt>
              </c:numCache>
            </c:numRef>
          </c:val>
          <c:extLst>
            <c:ext xmlns:c16="http://schemas.microsoft.com/office/drawing/2014/chart" uri="{C3380CC4-5D6E-409C-BE32-E72D297353CC}">
              <c16:uniqueId val="{00000000-92B4-4FEA-9229-8C4EF42B02EC}"/>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1.1984004716801716E-2"/>
          <c:y val="0.90524937387074966"/>
          <c:w val="0.56902715964852224"/>
          <c:h val="7.3942773464162059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Mes canaux sensoriels d’apprentissage</a:t>
            </a:r>
          </a:p>
        </c:rich>
      </c:tx>
      <c:layout>
        <c:manualLayout>
          <c:xMode val="edge"/>
          <c:yMode val="edge"/>
          <c:x val="8.9251207729468436E-3"/>
          <c:y val="6.7128777401341835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3.4335178211419258E-2"/>
          <c:y val="0.20950659314445347"/>
          <c:w val="0.26707853094450151"/>
          <c:h val="0.64543158908822984"/>
        </c:manualLayout>
      </c:layout>
      <c:pieChart>
        <c:varyColors val="1"/>
        <c:ser>
          <c:idx val="0"/>
          <c:order val="0"/>
          <c:tx>
            <c:strRef>
              <c:f>Feuil1!$B$1</c:f>
              <c:strCache>
                <c:ptCount val="1"/>
                <c:pt idx="0">
                  <c:v>Mes canaux sensoriels d'apprentissage</c:v>
                </c:pt>
              </c:strCache>
            </c:strRef>
          </c:tx>
          <c:explosion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AEB-4EF6-8D8B-9651BB0D4B77}"/>
              </c:ext>
            </c:extLst>
          </c:dPt>
          <c:dPt>
            <c:idx val="1"/>
            <c:bubble3D val="0"/>
            <c:explosion val="3"/>
            <c:spPr>
              <a:solidFill>
                <a:schemeClr val="accent2"/>
              </a:solidFill>
              <a:ln w="19050">
                <a:solidFill>
                  <a:schemeClr val="lt1"/>
                </a:solidFill>
              </a:ln>
              <a:effectLst/>
            </c:spPr>
            <c:extLst>
              <c:ext xmlns:c16="http://schemas.microsoft.com/office/drawing/2014/chart" uri="{C3380CC4-5D6E-409C-BE32-E72D297353CC}">
                <c16:uniqueId val="{00000003-BAEB-4EF6-8D8B-9651BB0D4B7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AEB-4EF6-8D8B-9651BB0D4B7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AEB-4EF6-8D8B-9651BB0D4B7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BD9-45C7-9CD5-277E416DD75B}"/>
              </c:ext>
            </c:extLst>
          </c:dPt>
          <c:dLbls>
            <c:dLbl>
              <c:idx val="1"/>
              <c:tx>
                <c:rich>
                  <a:bodyPr/>
                  <a:lstStyle/>
                  <a:p>
                    <a:fld id="{3F927496-9A92-4A73-B154-05D74AF56D3F}" type="PERCENTAGE">
                      <a:rPr lang="en-US" b="1"/>
                      <a:pPr/>
                      <a:t>[POURCENTAGE]</a:t>
                    </a:fld>
                    <a:endParaRPr lang="fr-F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AEB-4EF6-8D8B-9651BB0D4B77}"/>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Feuil1!$A$2:$A$6</c:f>
              <c:strCache>
                <c:ptCount val="5"/>
                <c:pt idx="0">
                  <c:v>Visuel</c:v>
                </c:pt>
                <c:pt idx="1">
                  <c:v>Auditif</c:v>
                </c:pt>
                <c:pt idx="2">
                  <c:v>Kinesthésique</c:v>
                </c:pt>
                <c:pt idx="3">
                  <c:v>Olfactif</c:v>
                </c:pt>
                <c:pt idx="4">
                  <c:v>Gustatif</c:v>
                </c:pt>
              </c:strCache>
            </c:strRef>
          </c:cat>
          <c:val>
            <c:numRef>
              <c:f>Feuil1!$B$2:$B$6</c:f>
              <c:numCache>
                <c:formatCode>General</c:formatCode>
                <c:ptCount val="5"/>
                <c:pt idx="0">
                  <c:v>6</c:v>
                </c:pt>
                <c:pt idx="1">
                  <c:v>4</c:v>
                </c:pt>
                <c:pt idx="2">
                  <c:v>5</c:v>
                </c:pt>
                <c:pt idx="3">
                  <c:v>1</c:v>
                </c:pt>
                <c:pt idx="4">
                  <c:v>3</c:v>
                </c:pt>
              </c:numCache>
            </c:numRef>
          </c:val>
          <c:extLst>
            <c:ext xmlns:c16="http://schemas.microsoft.com/office/drawing/2014/chart" uri="{C3380CC4-5D6E-409C-BE32-E72D297353CC}">
              <c16:uniqueId val="{00000000-92B4-4FEA-9229-8C4EF42B02EC}"/>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1.1984004716801716E-2"/>
          <c:y val="0.90524937387074966"/>
          <c:w val="0.56902715964852224"/>
          <c:h val="7.3942773464162059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0.4051</cdr:x>
      <cdr:y>0.17054</cdr:y>
    </cdr:from>
    <cdr:to>
      <cdr:x>0.8961</cdr:x>
      <cdr:y>0.75003</cdr:y>
    </cdr:to>
    <cdr:sp macro="" textlink="">
      <cdr:nvSpPr>
        <cdr:cNvPr id="4" name="Rectangle 3">
          <a:extLst xmlns:a="http://schemas.openxmlformats.org/drawingml/2006/main">
            <a:ext uri="{FF2B5EF4-FFF2-40B4-BE49-F238E27FC236}">
              <a16:creationId xmlns:a16="http://schemas.microsoft.com/office/drawing/2014/main" id="{8743F010-005F-406C-9296-A6DC1AC37525}"/>
            </a:ext>
          </a:extLst>
        </cdr:cNvPr>
        <cdr:cNvSpPr/>
      </cdr:nvSpPr>
      <cdr:spPr>
        <a:xfrm xmlns:a="http://schemas.openxmlformats.org/drawingml/2006/main">
          <a:off x="4259851" y="742086"/>
          <a:ext cx="5163127" cy="2521527"/>
        </a:xfrm>
        <a:prstGeom xmlns:a="http://schemas.openxmlformats.org/drawingml/2006/main" prst="rect">
          <a:avLst/>
        </a:prstGeom>
        <a:solidFill xmlns:a="http://schemas.openxmlformats.org/drawingml/2006/main">
          <a:schemeClr val="accent2">
            <a:lumMod val="40000"/>
            <a:lumOff val="60000"/>
          </a:schemeClr>
        </a:solidFill>
        <a:ln xmlns:a="http://schemas.openxmlformats.org/drawingml/2006/main" w="19050">
          <a:solidFill>
            <a:schemeClr val="accent2">
              <a:lumMod val="75000"/>
            </a:schemeClr>
          </a:solidFill>
        </a:ln>
      </cdr:spPr>
      <cdr:style>
        <a:lnRef xmlns:a="http://schemas.openxmlformats.org/drawingml/2006/main" idx="1">
          <a:schemeClr val="accent5"/>
        </a:lnRef>
        <a:fillRef xmlns:a="http://schemas.openxmlformats.org/drawingml/2006/main" idx="2">
          <a:schemeClr val="accent5"/>
        </a:fillRef>
        <a:effectRef xmlns:a="http://schemas.openxmlformats.org/drawingml/2006/main" idx="1">
          <a:schemeClr val="accent5"/>
        </a:effectRef>
        <a:fontRef xmlns:a="http://schemas.openxmlformats.org/drawingml/2006/main" idx="minor">
          <a:schemeClr val="dk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xmlns:a="http://schemas.openxmlformats.org/drawingml/2006/main">
          <a:pPr marL="285750" indent="-285750" algn="just">
            <a:buFont typeface="Wingdings" panose="05000000000000000000" pitchFamily="2" charset="2"/>
            <a:buChar char="q"/>
          </a:pPr>
          <a:r>
            <a:rPr lang="fr-FR" sz="1600" dirty="0">
              <a:solidFill>
                <a:schemeClr val="tx1"/>
              </a:solidFill>
              <a:latin typeface="Arial" panose="020B0604020202020204" pitchFamily="34" charset="0"/>
              <a:cs typeface="Arial" panose="020B0604020202020204" pitchFamily="34" charset="0"/>
            </a:rPr>
            <a:t>Mon style d’apprentissage est majoritairement Assimilateur : </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Je préfère les phases de réflexion sur une expérience;</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Je préfère la conceptualisation abstraite et théorique d’une expérience;</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J’ai un peu moins d’intérêt pour les applications pratiques des connaissances;</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J’aime réorganiser logiquement des informations, jongler avec des idées ou des théories;</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Aime apprendre;</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Nature introvertie.</a:t>
          </a:r>
        </a:p>
      </cdr:txBody>
    </cdr:sp>
  </cdr:relSizeAnchor>
</c:userShapes>
</file>

<file path=ppt/drawings/drawing2.xml><?xml version="1.0" encoding="utf-8"?>
<c:userShapes xmlns:c="http://schemas.openxmlformats.org/drawingml/2006/chart">
  <cdr:relSizeAnchor xmlns:cdr="http://schemas.openxmlformats.org/drawingml/2006/chartDrawing">
    <cdr:from>
      <cdr:x>0.39284</cdr:x>
      <cdr:y>0.31681</cdr:y>
    </cdr:from>
    <cdr:to>
      <cdr:x>0.83384</cdr:x>
      <cdr:y>0.62034</cdr:y>
    </cdr:to>
    <cdr:sp macro="" textlink="">
      <cdr:nvSpPr>
        <cdr:cNvPr id="4" name="Rectangle 3">
          <a:extLst xmlns:a="http://schemas.openxmlformats.org/drawingml/2006/main">
            <a:ext uri="{FF2B5EF4-FFF2-40B4-BE49-F238E27FC236}">
              <a16:creationId xmlns:a16="http://schemas.microsoft.com/office/drawing/2014/main" id="{8743F010-005F-406C-9296-A6DC1AC37525}"/>
            </a:ext>
          </a:extLst>
        </cdr:cNvPr>
        <cdr:cNvSpPr/>
      </cdr:nvSpPr>
      <cdr:spPr>
        <a:xfrm xmlns:a="http://schemas.openxmlformats.org/drawingml/2006/main">
          <a:off x="4130963" y="1378527"/>
          <a:ext cx="4637347" cy="1320800"/>
        </a:xfrm>
        <a:prstGeom xmlns:a="http://schemas.openxmlformats.org/drawingml/2006/main" prst="rect">
          <a:avLst/>
        </a:prstGeom>
        <a:solidFill xmlns:a="http://schemas.openxmlformats.org/drawingml/2006/main">
          <a:schemeClr val="accent2">
            <a:lumMod val="40000"/>
            <a:lumOff val="60000"/>
          </a:schemeClr>
        </a:solidFill>
        <a:ln xmlns:a="http://schemas.openxmlformats.org/drawingml/2006/main" w="19050">
          <a:solidFill>
            <a:schemeClr val="accent2">
              <a:lumMod val="75000"/>
            </a:schemeClr>
          </a:solidFill>
        </a:ln>
      </cdr:spPr>
      <cdr:style>
        <a:lnRef xmlns:a="http://schemas.openxmlformats.org/drawingml/2006/main" idx="1">
          <a:schemeClr val="accent5"/>
        </a:lnRef>
        <a:fillRef xmlns:a="http://schemas.openxmlformats.org/drawingml/2006/main" idx="2">
          <a:schemeClr val="accent5"/>
        </a:fillRef>
        <a:effectRef xmlns:a="http://schemas.openxmlformats.org/drawingml/2006/main" idx="1">
          <a:schemeClr val="accent5"/>
        </a:effectRef>
        <a:fontRef xmlns:a="http://schemas.openxmlformats.org/drawingml/2006/main" idx="minor">
          <a:schemeClr val="dk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xmlns:a="http://schemas.openxmlformats.org/drawingml/2006/main">
          <a:pPr marL="285750" indent="-285750" algn="just">
            <a:buFont typeface="Wingdings" panose="05000000000000000000" pitchFamily="2" charset="2"/>
            <a:buChar char="q"/>
          </a:pPr>
          <a:r>
            <a:rPr lang="fr-FR" sz="1600" dirty="0">
              <a:solidFill>
                <a:schemeClr val="tx1"/>
              </a:solidFill>
              <a:latin typeface="Arial" panose="020B0604020202020204" pitchFamily="34" charset="0"/>
              <a:cs typeface="Arial" panose="020B0604020202020204" pitchFamily="34" charset="0"/>
            </a:rPr>
            <a:t>Mes principaux sens d’apprentissage sont : </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Visuel;</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Kinesthésique;</a:t>
          </a:r>
        </a:p>
        <a:p xmlns:a="http://schemas.openxmlformats.org/drawingml/2006/main">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Auditif.</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3598146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249186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44541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686817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77847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2266557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1066051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399377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169306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75357EC-D9BD-4679-A8A8-3621AEC95776}" type="datetimeFigureOut">
              <a:rPr lang="fr-FR" smtClean="0"/>
              <a:t>28/08/2018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4038226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75357EC-D9BD-4679-A8A8-3621AEC95776}"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2681736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75357EC-D9BD-4679-A8A8-3621AEC95776}" type="datetimeFigureOut">
              <a:rPr lang="fr-FR" smtClean="0"/>
              <a:t>28/08/2018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2400993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75357EC-D9BD-4679-A8A8-3621AEC95776}" type="datetimeFigureOut">
              <a:rPr lang="fr-FR" smtClean="0"/>
              <a:t>28/08/2018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3720440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357EC-D9BD-4679-A8A8-3621AEC95776}" type="datetimeFigureOut">
              <a:rPr lang="fr-FR" smtClean="0"/>
              <a:t>28/08/2018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1944464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75357EC-D9BD-4679-A8A8-3621AEC95776}"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44750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75357EC-D9BD-4679-A8A8-3621AEC95776}" type="datetimeFigureOut">
              <a:rPr lang="fr-FR" smtClean="0"/>
              <a:t>28/08/2018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2B9CFE-43D9-4D09-A1E7-7EE13F520DFC}" type="slidenum">
              <a:rPr lang="fr-FR" smtClean="0"/>
              <a:t>‹N°›</a:t>
            </a:fld>
            <a:endParaRPr lang="fr-FR"/>
          </a:p>
        </p:txBody>
      </p:sp>
    </p:spTree>
    <p:extLst>
      <p:ext uri="{BB962C8B-B14F-4D97-AF65-F5344CB8AC3E}">
        <p14:creationId xmlns:p14="http://schemas.microsoft.com/office/powerpoint/2010/main" val="1505736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5357EC-D9BD-4679-A8A8-3621AEC95776}" type="datetimeFigureOut">
              <a:rPr lang="fr-FR" smtClean="0"/>
              <a:t>28/08/2018</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B2B9CFE-43D9-4D09-A1E7-7EE13F520DFC}" type="slidenum">
              <a:rPr lang="fr-FR" smtClean="0"/>
              <a:t>‹N°›</a:t>
            </a:fld>
            <a:endParaRPr lang="fr-FR"/>
          </a:p>
        </p:txBody>
      </p:sp>
    </p:spTree>
    <p:extLst>
      <p:ext uri="{BB962C8B-B14F-4D97-AF65-F5344CB8AC3E}">
        <p14:creationId xmlns:p14="http://schemas.microsoft.com/office/powerpoint/2010/main" val="25673732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5CE88A-01B3-4A95-B2E4-605FB7B389A0}"/>
              </a:ext>
            </a:extLst>
          </p:cNvPr>
          <p:cNvSpPr>
            <a:spLocks noGrp="1"/>
          </p:cNvSpPr>
          <p:nvPr>
            <p:ph type="ctrTitle"/>
          </p:nvPr>
        </p:nvSpPr>
        <p:spPr>
          <a:xfrm>
            <a:off x="829350" y="2235200"/>
            <a:ext cx="9144000" cy="2387600"/>
          </a:xfrm>
        </p:spPr>
        <p:txBody>
          <a:bodyPr/>
          <a:lstStyle/>
          <a:p>
            <a:pPr algn="ctr"/>
            <a:r>
              <a:rPr lang="fr-FR" sz="6000" u="sng" dirty="0">
                <a:latin typeface="Berlin Sans FB" panose="020E0602020502020306" pitchFamily="34" charset="0"/>
              </a:rPr>
              <a:t>Ma Charte de l’apprenant efficace</a:t>
            </a:r>
          </a:p>
        </p:txBody>
      </p:sp>
      <p:sp>
        <p:nvSpPr>
          <p:cNvPr id="3" name="Sous-titre 2">
            <a:extLst>
              <a:ext uri="{FF2B5EF4-FFF2-40B4-BE49-F238E27FC236}">
                <a16:creationId xmlns:a16="http://schemas.microsoft.com/office/drawing/2014/main" id="{B78ACC6E-7DC0-4916-857B-FE28A3580163}"/>
              </a:ext>
            </a:extLst>
          </p:cNvPr>
          <p:cNvSpPr>
            <a:spLocks noGrp="1"/>
          </p:cNvSpPr>
          <p:nvPr>
            <p:ph type="subTitle" idx="1"/>
          </p:nvPr>
        </p:nvSpPr>
        <p:spPr>
          <a:xfrm>
            <a:off x="140161" y="5605789"/>
            <a:ext cx="9144000" cy="1056855"/>
          </a:xfrm>
        </p:spPr>
        <p:txBody>
          <a:bodyPr>
            <a:normAutofit/>
          </a:bodyPr>
          <a:lstStyle/>
          <a:p>
            <a:pPr algn="l"/>
            <a:r>
              <a:rPr lang="fr-FR" sz="1400" dirty="0">
                <a:latin typeface="Arial" panose="020B0604020202020204" pitchFamily="34" charset="0"/>
                <a:cs typeface="Arial" panose="020B0604020202020204" pitchFamily="34" charset="0"/>
              </a:rPr>
              <a:t>Gaveau François-Axel</a:t>
            </a:r>
          </a:p>
          <a:p>
            <a:pPr algn="l"/>
            <a:r>
              <a:rPr lang="fr-FR" sz="1400" dirty="0">
                <a:latin typeface="Arial" panose="020B0604020202020204" pitchFamily="34" charset="0"/>
                <a:cs typeface="Arial" panose="020B0604020202020204" pitchFamily="34" charset="0"/>
              </a:rPr>
              <a:t>Apprenant à la Wild Code School</a:t>
            </a:r>
          </a:p>
          <a:p>
            <a:pPr algn="l"/>
            <a:r>
              <a:rPr lang="fr-FR" sz="1400" dirty="0">
                <a:latin typeface="Arial" panose="020B0604020202020204" pitchFamily="34" charset="0"/>
                <a:cs typeface="Arial" panose="020B0604020202020204" pitchFamily="34" charset="0"/>
              </a:rPr>
              <a:t>28/08/2018</a:t>
            </a:r>
          </a:p>
        </p:txBody>
      </p:sp>
      <p:pic>
        <p:nvPicPr>
          <p:cNvPr id="5" name="Image 4">
            <a:extLst>
              <a:ext uri="{FF2B5EF4-FFF2-40B4-BE49-F238E27FC236}">
                <a16:creationId xmlns:a16="http://schemas.microsoft.com/office/drawing/2014/main" id="{846104DD-76C9-41C0-B353-F430B8C554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8625" y="279332"/>
            <a:ext cx="1166301" cy="1744823"/>
          </a:xfrm>
          <a:prstGeom prst="rect">
            <a:avLst/>
          </a:prstGeom>
        </p:spPr>
      </p:pic>
    </p:spTree>
    <p:extLst>
      <p:ext uri="{BB962C8B-B14F-4D97-AF65-F5344CB8AC3E}">
        <p14:creationId xmlns:p14="http://schemas.microsoft.com/office/powerpoint/2010/main" val="577374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E1F55D-CE58-41C9-9BF6-215F2F95B430}"/>
              </a:ext>
            </a:extLst>
          </p:cNvPr>
          <p:cNvSpPr>
            <a:spLocks noGrp="1"/>
          </p:cNvSpPr>
          <p:nvPr>
            <p:ph type="title"/>
          </p:nvPr>
        </p:nvSpPr>
        <p:spPr/>
        <p:txBody>
          <a:bodyPr/>
          <a:lstStyle/>
          <a:p>
            <a:r>
              <a:rPr lang="fr-FR" u="sng" dirty="0">
                <a:latin typeface="Berlin Sans FB" panose="020E0602020502020306" pitchFamily="34" charset="0"/>
              </a:rPr>
              <a:t>Sommaire</a:t>
            </a:r>
          </a:p>
        </p:txBody>
      </p:sp>
      <p:sp>
        <p:nvSpPr>
          <p:cNvPr id="3" name="Espace réservé du contenu 2">
            <a:extLst>
              <a:ext uri="{FF2B5EF4-FFF2-40B4-BE49-F238E27FC236}">
                <a16:creationId xmlns:a16="http://schemas.microsoft.com/office/drawing/2014/main" id="{D846F027-F1A2-4BC6-AE73-BE7698E5A12F}"/>
              </a:ext>
            </a:extLst>
          </p:cNvPr>
          <p:cNvSpPr>
            <a:spLocks noGrp="1"/>
          </p:cNvSpPr>
          <p:nvPr>
            <p:ph idx="1"/>
          </p:nvPr>
        </p:nvSpPr>
        <p:spPr>
          <a:xfrm>
            <a:off x="545237" y="2074199"/>
            <a:ext cx="10515600" cy="4351338"/>
          </a:xfrm>
        </p:spPr>
        <p:txBody>
          <a:bodyPr>
            <a:normAutofit/>
          </a:bodyPr>
          <a:lstStyle/>
          <a:p>
            <a:r>
              <a:rPr lang="fr-FR" sz="2400" dirty="0">
                <a:latin typeface="Arial" panose="020B0604020202020204" pitchFamily="34" charset="0"/>
                <a:cs typeface="Arial" panose="020B0604020202020204" pitchFamily="34" charset="0"/>
              </a:rPr>
              <a:t>1) Mon profil d’apprenant</a:t>
            </a:r>
          </a:p>
          <a:p>
            <a:endParaRPr lang="fr-FR" sz="2400" dirty="0">
              <a:latin typeface="Arial" panose="020B0604020202020204" pitchFamily="34" charset="0"/>
              <a:cs typeface="Arial" panose="020B0604020202020204" pitchFamily="34" charset="0"/>
            </a:endParaRPr>
          </a:p>
          <a:p>
            <a:r>
              <a:rPr lang="fr-FR" sz="2400" dirty="0">
                <a:latin typeface="Arial" panose="020B0604020202020204" pitchFamily="34" charset="0"/>
                <a:cs typeface="Arial" panose="020B0604020202020204" pitchFamily="34" charset="0"/>
              </a:rPr>
              <a:t>2) Mes bonnes pratiques</a:t>
            </a:r>
          </a:p>
        </p:txBody>
      </p:sp>
    </p:spTree>
    <p:extLst>
      <p:ext uri="{BB962C8B-B14F-4D97-AF65-F5344CB8AC3E}">
        <p14:creationId xmlns:p14="http://schemas.microsoft.com/office/powerpoint/2010/main" val="90756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FABFD2-EDB2-4FBC-ABBD-EC3104F44097}"/>
              </a:ext>
            </a:extLst>
          </p:cNvPr>
          <p:cNvSpPr>
            <a:spLocks noGrp="1"/>
          </p:cNvSpPr>
          <p:nvPr>
            <p:ph type="title"/>
          </p:nvPr>
        </p:nvSpPr>
        <p:spPr/>
        <p:txBody>
          <a:bodyPr/>
          <a:lstStyle/>
          <a:p>
            <a:r>
              <a:rPr lang="fr-FR" u="sng" dirty="0">
                <a:latin typeface="Berlin Sans FB" panose="020E0602020502020306" pitchFamily="34" charset="0"/>
              </a:rPr>
              <a:t>1) Mon profil d’apprenant</a:t>
            </a:r>
          </a:p>
        </p:txBody>
      </p:sp>
      <p:graphicFrame>
        <p:nvGraphicFramePr>
          <p:cNvPr id="6" name="Espace réservé du contenu 5">
            <a:extLst>
              <a:ext uri="{FF2B5EF4-FFF2-40B4-BE49-F238E27FC236}">
                <a16:creationId xmlns:a16="http://schemas.microsoft.com/office/drawing/2014/main" id="{993821F4-5E82-48B7-9D88-E501B44CBE89}"/>
              </a:ext>
            </a:extLst>
          </p:cNvPr>
          <p:cNvGraphicFramePr>
            <a:graphicFrameLocks noGrp="1"/>
          </p:cNvGraphicFramePr>
          <p:nvPr>
            <p:ph idx="1"/>
            <p:extLst>
              <p:ext uri="{D42A27DB-BD31-4B8C-83A1-F6EECF244321}">
                <p14:modId xmlns:p14="http://schemas.microsoft.com/office/powerpoint/2010/main" val="1619482658"/>
              </p:ext>
            </p:extLst>
          </p:nvPr>
        </p:nvGraphicFramePr>
        <p:xfrm>
          <a:off x="302494" y="1533236"/>
          <a:ext cx="10515600" cy="5099917"/>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8743F010-005F-406C-9296-A6DC1AC37525}"/>
              </a:ext>
            </a:extLst>
          </p:cNvPr>
          <p:cNvSpPr/>
          <p:nvPr/>
        </p:nvSpPr>
        <p:spPr>
          <a:xfrm>
            <a:off x="4975668" y="1810328"/>
            <a:ext cx="5163127" cy="3833091"/>
          </a:xfrm>
          <a:prstGeom prst="rect">
            <a:avLst/>
          </a:prstGeom>
          <a:solidFill>
            <a:schemeClr val="accent2">
              <a:lumMod val="40000"/>
              <a:lumOff val="60000"/>
            </a:schemeClr>
          </a:solidFill>
          <a:ln w="19050">
            <a:solidFill>
              <a:schemeClr val="accent2">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marL="285750" indent="-285750" algn="just">
              <a:buFont typeface="Wingdings" panose="05000000000000000000" pitchFamily="2" charset="2"/>
              <a:buChar char="q"/>
            </a:pPr>
            <a:r>
              <a:rPr lang="fr-FR" sz="1600" dirty="0">
                <a:solidFill>
                  <a:schemeClr val="tx1"/>
                </a:solidFill>
                <a:latin typeface="Arial" panose="020B0604020202020204" pitchFamily="34" charset="0"/>
                <a:cs typeface="Arial" panose="020B0604020202020204" pitchFamily="34" charset="0"/>
              </a:rPr>
              <a:t>Mon profil d’identité est majoritairement Aimable :</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J’aime travailler pour faire plaisir aux autres;</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Je suis plutôt sociable, gentil et de nature à travailler en groupe;</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Besoin d’attention et de reconnaissance.</a:t>
            </a:r>
          </a:p>
          <a:p>
            <a:pPr marL="742950" lvl="1" indent="-285750" algn="just">
              <a:buFont typeface="Wingdings" panose="05000000000000000000" pitchFamily="2" charset="2"/>
              <a:buChar char="Ø"/>
            </a:pPr>
            <a:endParaRPr lang="fr-FR" sz="1600"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fr-FR" sz="1600" dirty="0">
                <a:solidFill>
                  <a:schemeClr val="tx1"/>
                </a:solidFill>
                <a:latin typeface="Arial" panose="020B0604020202020204" pitchFamily="34" charset="0"/>
                <a:cs typeface="Arial" panose="020B0604020202020204" pitchFamily="34" charset="0"/>
              </a:rPr>
              <a:t>Mon profil d’identité présente de nombreux points communs avec les profils Perfectionniste :</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Soucis de bien faire;</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Nature soucieuse et inquiète;</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Prendre le temps de bien faire les choses.</a:t>
            </a:r>
          </a:p>
          <a:p>
            <a:pPr marL="285750" indent="-285750" algn="just">
              <a:buFont typeface="Wingdings" panose="05000000000000000000" pitchFamily="2" charset="2"/>
              <a:buChar char="Ø"/>
            </a:pPr>
            <a:endParaRPr lang="fr-FR" sz="1600"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fr-FR" sz="1600" dirty="0">
                <a:solidFill>
                  <a:schemeClr val="tx1"/>
                </a:solidFill>
                <a:latin typeface="Arial" panose="020B0604020202020204" pitchFamily="34" charset="0"/>
                <a:cs typeface="Arial" panose="020B0604020202020204" pitchFamily="34" charset="0"/>
              </a:rPr>
              <a:t>Emotionnel :</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Agissement en fonction des émotions.</a:t>
            </a:r>
          </a:p>
          <a:p>
            <a:pPr marL="285750" indent="-285750" algn="just">
              <a:buFont typeface="Wingdings" panose="05000000000000000000" pitchFamily="2" charset="2"/>
              <a:buChar char="Ø"/>
            </a:pPr>
            <a:endParaRPr lang="fr-FR" sz="1600" dirty="0">
              <a:solidFill>
                <a:schemeClr val="tx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fr-FR" sz="1600" dirty="0">
                <a:solidFill>
                  <a:schemeClr val="tx1"/>
                </a:solidFill>
                <a:latin typeface="Arial" panose="020B0604020202020204" pitchFamily="34" charset="0"/>
                <a:cs typeface="Arial" panose="020B0604020202020204" pitchFamily="34" charset="0"/>
              </a:rPr>
              <a:t>Intellectuel :</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Aime apprendre;</a:t>
            </a:r>
          </a:p>
          <a:p>
            <a:pPr marL="742950" lvl="1" indent="-285750" algn="just">
              <a:buFont typeface="Wingdings" panose="05000000000000000000" pitchFamily="2" charset="2"/>
              <a:buChar char="Ø"/>
            </a:pPr>
            <a:r>
              <a:rPr lang="fr-FR" sz="1200" dirty="0">
                <a:solidFill>
                  <a:schemeClr val="tx1"/>
                </a:solidFill>
                <a:latin typeface="Arial" panose="020B0604020202020204" pitchFamily="34" charset="0"/>
                <a:cs typeface="Arial" panose="020B0604020202020204" pitchFamily="34" charset="0"/>
              </a:rPr>
              <a:t>Nature introvertie.</a:t>
            </a:r>
          </a:p>
        </p:txBody>
      </p:sp>
    </p:spTree>
    <p:extLst>
      <p:ext uri="{BB962C8B-B14F-4D97-AF65-F5344CB8AC3E}">
        <p14:creationId xmlns:p14="http://schemas.microsoft.com/office/powerpoint/2010/main" val="2281329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0214E1B6-6D1F-4507-A3B5-D3BAFF328928}"/>
              </a:ext>
            </a:extLst>
          </p:cNvPr>
          <p:cNvSpPr>
            <a:spLocks noGrp="1"/>
          </p:cNvSpPr>
          <p:nvPr>
            <p:ph type="title"/>
          </p:nvPr>
        </p:nvSpPr>
        <p:spPr/>
        <p:txBody>
          <a:bodyPr/>
          <a:lstStyle/>
          <a:p>
            <a:r>
              <a:rPr lang="fr-FR" u="sng" dirty="0">
                <a:latin typeface="Berlin Sans FB" panose="020E0602020502020306" pitchFamily="34" charset="0"/>
              </a:rPr>
              <a:t>1) Mon profil d’apprenant</a:t>
            </a:r>
          </a:p>
        </p:txBody>
      </p:sp>
      <p:graphicFrame>
        <p:nvGraphicFramePr>
          <p:cNvPr id="7" name="Espace réservé du contenu 6">
            <a:extLst>
              <a:ext uri="{FF2B5EF4-FFF2-40B4-BE49-F238E27FC236}">
                <a16:creationId xmlns:a16="http://schemas.microsoft.com/office/drawing/2014/main" id="{AA7CF9A5-9BB4-4266-893B-9EF32B46CC4E}"/>
              </a:ext>
            </a:extLst>
          </p:cNvPr>
          <p:cNvGraphicFramePr>
            <a:graphicFrameLocks noGrp="1"/>
          </p:cNvGraphicFramePr>
          <p:nvPr>
            <p:ph idx="1"/>
            <p:extLst>
              <p:ext uri="{D42A27DB-BD31-4B8C-83A1-F6EECF244321}">
                <p14:modId xmlns:p14="http://schemas.microsoft.com/office/powerpoint/2010/main" val="4205281879"/>
              </p:ext>
            </p:extLst>
          </p:nvPr>
        </p:nvGraphicFramePr>
        <p:xfrm>
          <a:off x="413328" y="1770206"/>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35781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0214E1B6-6D1F-4507-A3B5-D3BAFF328928}"/>
              </a:ext>
            </a:extLst>
          </p:cNvPr>
          <p:cNvSpPr>
            <a:spLocks noGrp="1"/>
          </p:cNvSpPr>
          <p:nvPr>
            <p:ph type="title"/>
          </p:nvPr>
        </p:nvSpPr>
        <p:spPr/>
        <p:txBody>
          <a:bodyPr/>
          <a:lstStyle/>
          <a:p>
            <a:r>
              <a:rPr lang="fr-FR" u="sng" dirty="0">
                <a:latin typeface="Berlin Sans FB" panose="020E0602020502020306" pitchFamily="34" charset="0"/>
              </a:rPr>
              <a:t>1) Mon profil d’apprenant</a:t>
            </a:r>
          </a:p>
        </p:txBody>
      </p:sp>
      <p:graphicFrame>
        <p:nvGraphicFramePr>
          <p:cNvPr id="7" name="Espace réservé du contenu 6">
            <a:extLst>
              <a:ext uri="{FF2B5EF4-FFF2-40B4-BE49-F238E27FC236}">
                <a16:creationId xmlns:a16="http://schemas.microsoft.com/office/drawing/2014/main" id="{AA7CF9A5-9BB4-4266-893B-9EF32B46CC4E}"/>
              </a:ext>
            </a:extLst>
          </p:cNvPr>
          <p:cNvGraphicFramePr>
            <a:graphicFrameLocks noGrp="1"/>
          </p:cNvGraphicFramePr>
          <p:nvPr>
            <p:ph idx="1"/>
            <p:extLst>
              <p:ext uri="{D42A27DB-BD31-4B8C-83A1-F6EECF244321}">
                <p14:modId xmlns:p14="http://schemas.microsoft.com/office/powerpoint/2010/main" val="1916145539"/>
              </p:ext>
            </p:extLst>
          </p:nvPr>
        </p:nvGraphicFramePr>
        <p:xfrm>
          <a:off x="413328" y="1770206"/>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561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C41D13-979F-4C6B-8309-114BDCDB85FB}"/>
              </a:ext>
            </a:extLst>
          </p:cNvPr>
          <p:cNvSpPr>
            <a:spLocks noGrp="1"/>
          </p:cNvSpPr>
          <p:nvPr>
            <p:ph type="title"/>
          </p:nvPr>
        </p:nvSpPr>
        <p:spPr/>
        <p:txBody>
          <a:bodyPr/>
          <a:lstStyle/>
          <a:p>
            <a:r>
              <a:rPr lang="fr-FR" u="sng" dirty="0"/>
              <a:t>2) Mes bonnes pratiques</a:t>
            </a:r>
          </a:p>
        </p:txBody>
      </p:sp>
      <p:sp>
        <p:nvSpPr>
          <p:cNvPr id="3" name="Espace réservé du contenu 2">
            <a:extLst>
              <a:ext uri="{FF2B5EF4-FFF2-40B4-BE49-F238E27FC236}">
                <a16:creationId xmlns:a16="http://schemas.microsoft.com/office/drawing/2014/main" id="{FEC35EFB-AE0A-425B-AB06-B8D335E6D776}"/>
              </a:ext>
            </a:extLst>
          </p:cNvPr>
          <p:cNvSpPr>
            <a:spLocks noGrp="1"/>
          </p:cNvSpPr>
          <p:nvPr>
            <p:ph idx="1"/>
          </p:nvPr>
        </p:nvSpPr>
        <p:spPr>
          <a:xfrm>
            <a:off x="677334" y="1496291"/>
            <a:ext cx="8244993" cy="5361709"/>
          </a:xfrm>
        </p:spPr>
        <p:txBody>
          <a:bodyPr>
            <a:normAutofit fontScale="62500" lnSpcReduction="20000"/>
          </a:bodyPr>
          <a:lstStyle/>
          <a:p>
            <a:pPr algn="just"/>
            <a:r>
              <a:rPr lang="fr-FR" sz="2100" dirty="0">
                <a:latin typeface="Arial" panose="020B0604020202020204" pitchFamily="34" charset="0"/>
                <a:cs typeface="Arial" panose="020B0604020202020204" pitchFamily="34" charset="0"/>
              </a:rPr>
              <a:t>Je m’engage à prendre régulièrement des notes manuscrites sur les principales notions abordées en cours (ou en pratique) et à les relire régulièrement pour pouvoir les assimiler;</a:t>
            </a:r>
          </a:p>
          <a:p>
            <a:pPr algn="just"/>
            <a:endParaRPr lang="fr-FR" sz="2100" dirty="0">
              <a:latin typeface="Arial" panose="020B0604020202020204" pitchFamily="34" charset="0"/>
              <a:cs typeface="Arial" panose="020B0604020202020204" pitchFamily="34" charset="0"/>
            </a:endParaRPr>
          </a:p>
          <a:p>
            <a:pPr algn="just"/>
            <a:r>
              <a:rPr lang="fr-FR" sz="2100" dirty="0">
                <a:latin typeface="Arial" panose="020B0604020202020204" pitchFamily="34" charset="0"/>
                <a:cs typeface="Arial" panose="020B0604020202020204" pitchFamily="34" charset="0"/>
              </a:rPr>
              <a:t>Je m’engage à chercher d’abord par moi-même à comprendre les notions ou trouver des solutions aux problèmes (quitte à échouer une première fois) avant de demander de l’aide à mes camarades ou formateurs.</a:t>
            </a:r>
          </a:p>
          <a:p>
            <a:pPr algn="just"/>
            <a:endParaRPr lang="fr-FR" sz="2100" dirty="0">
              <a:latin typeface="Arial" panose="020B0604020202020204" pitchFamily="34" charset="0"/>
              <a:cs typeface="Arial" panose="020B0604020202020204" pitchFamily="34" charset="0"/>
            </a:endParaRPr>
          </a:p>
          <a:p>
            <a:pPr algn="just"/>
            <a:r>
              <a:rPr lang="fr-FR" sz="2100" dirty="0">
                <a:latin typeface="Arial" panose="020B0604020202020204" pitchFamily="34" charset="0"/>
                <a:cs typeface="Arial" panose="020B0604020202020204" pitchFamily="34" charset="0"/>
              </a:rPr>
              <a:t>Je m’engage à aider au maximum de mes possibilités les autres dans le cadre de ma formation et au delà, pour faire avancer le groupe tout en me permettant de mettre en pratique mes connaissances ou d’expliquer un concept (ce qui permettra aussi un renforcement positif aussi de mon côté).</a:t>
            </a:r>
          </a:p>
          <a:p>
            <a:pPr algn="just"/>
            <a:endParaRPr lang="fr-FR" sz="2100" dirty="0">
              <a:latin typeface="Arial" panose="020B0604020202020204" pitchFamily="34" charset="0"/>
              <a:cs typeface="Arial" panose="020B0604020202020204" pitchFamily="34" charset="0"/>
            </a:endParaRPr>
          </a:p>
          <a:p>
            <a:pPr algn="just"/>
            <a:r>
              <a:rPr lang="fr-FR" sz="2100" dirty="0">
                <a:latin typeface="Arial" panose="020B0604020202020204" pitchFamily="34" charset="0"/>
                <a:cs typeface="Arial" panose="020B0604020202020204" pitchFamily="34" charset="0"/>
              </a:rPr>
              <a:t>Je m’engage à faire tout ce que je peux pour diminuer mes problèmes d’anxiété et de stress comme :</a:t>
            </a:r>
          </a:p>
          <a:p>
            <a:pPr algn="just">
              <a:buFont typeface="Arial" panose="020B0604020202020204" pitchFamily="34" charset="0"/>
              <a:buChar char="•"/>
            </a:pPr>
            <a:r>
              <a:rPr lang="fr-FR" sz="2100" dirty="0">
                <a:latin typeface="Arial" panose="020B0604020202020204" pitchFamily="34" charset="0"/>
                <a:cs typeface="Arial" panose="020B0604020202020204" pitchFamily="34" charset="0"/>
              </a:rPr>
              <a:t>Essayer de garder un sommeil correct;</a:t>
            </a:r>
          </a:p>
          <a:p>
            <a:pPr algn="just">
              <a:buFont typeface="Arial" panose="020B0604020202020204" pitchFamily="34" charset="0"/>
              <a:buChar char="•"/>
            </a:pPr>
            <a:r>
              <a:rPr lang="fr-FR" sz="2100" dirty="0">
                <a:latin typeface="Arial" panose="020B0604020202020204" pitchFamily="34" charset="0"/>
                <a:cs typeface="Arial" panose="020B0604020202020204" pitchFamily="34" charset="0"/>
              </a:rPr>
              <a:t>Garder une pratique sportive aussi régulière que possible (de préférence en groupe);</a:t>
            </a:r>
          </a:p>
          <a:p>
            <a:pPr algn="just">
              <a:buFont typeface="Arial" panose="020B0604020202020204" pitchFamily="34" charset="0"/>
              <a:buChar char="•"/>
            </a:pPr>
            <a:r>
              <a:rPr lang="fr-FR" sz="2100" dirty="0">
                <a:latin typeface="Arial" panose="020B0604020202020204" pitchFamily="34" charset="0"/>
                <a:cs typeface="Arial" panose="020B0604020202020204" pitchFamily="34" charset="0"/>
              </a:rPr>
              <a:t>Continuer à créer du contact social dans la vie privée comme dans la vie professionnelle (ce qui permet aussi de développer mon réseau);</a:t>
            </a:r>
          </a:p>
          <a:p>
            <a:pPr algn="just">
              <a:buFont typeface="Arial" panose="020B0604020202020204" pitchFamily="34" charset="0"/>
              <a:buChar char="•"/>
            </a:pPr>
            <a:r>
              <a:rPr lang="fr-FR" sz="2100" dirty="0">
                <a:latin typeface="Arial" panose="020B0604020202020204" pitchFamily="34" charset="0"/>
                <a:cs typeface="Arial" panose="020B0604020202020204" pitchFamily="34" charset="0"/>
              </a:rPr>
              <a:t>M’hydrater davantage ce que je ne fais pas assez.</a:t>
            </a:r>
          </a:p>
          <a:p>
            <a:pPr algn="just">
              <a:buFont typeface="Arial" panose="020B0604020202020204" pitchFamily="34" charset="0"/>
              <a:buChar char="•"/>
            </a:pPr>
            <a:endParaRPr lang="fr-FR" sz="21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fr-FR" sz="2100" dirty="0">
                <a:latin typeface="Arial" panose="020B0604020202020204" pitchFamily="34" charset="0"/>
                <a:cs typeface="Arial" panose="020B0604020202020204" pitchFamily="34" charset="0"/>
              </a:rPr>
              <a:t>Je m’engage à donner les meilleur de moi-même pour réussir à tenir mes objectifs personnels et les objectifs du groupe dans le cadre de la formation.</a:t>
            </a:r>
          </a:p>
          <a:p>
            <a:pPr marL="0" indent="0">
              <a:buNone/>
            </a:pPr>
            <a:endParaRPr lang="fr-FR" dirty="0"/>
          </a:p>
        </p:txBody>
      </p:sp>
    </p:spTree>
    <p:extLst>
      <p:ext uri="{BB962C8B-B14F-4D97-AF65-F5344CB8AC3E}">
        <p14:creationId xmlns:p14="http://schemas.microsoft.com/office/powerpoint/2010/main" val="3324063281"/>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TotalTime>
  <Words>438</Words>
  <Application>Microsoft Office PowerPoint</Application>
  <PresentationFormat>Grand écran</PresentationFormat>
  <Paragraphs>61</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Berlin Sans FB</vt:lpstr>
      <vt:lpstr>Trebuchet MS</vt:lpstr>
      <vt:lpstr>Wingdings</vt:lpstr>
      <vt:lpstr>Wingdings 3</vt:lpstr>
      <vt:lpstr>Facette</vt:lpstr>
      <vt:lpstr>Ma Charte de l’apprenant efficace</vt:lpstr>
      <vt:lpstr>Sommaire</vt:lpstr>
      <vt:lpstr>1) Mon profil d’apprenant</vt:lpstr>
      <vt:lpstr>1) Mon profil d’apprenant</vt:lpstr>
      <vt:lpstr>1) Mon profil d’apprenant</vt:lpstr>
      <vt:lpstr>2) Mes bonnes pratiques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 Charte de l’apprenant efficace</dc:title>
  <dc:creator>Gaveau</dc:creator>
  <cp:lastModifiedBy>Gaveau</cp:lastModifiedBy>
  <cp:revision>10</cp:revision>
  <dcterms:created xsi:type="dcterms:W3CDTF">2018-08-28T14:06:45Z</dcterms:created>
  <dcterms:modified xsi:type="dcterms:W3CDTF">2018-08-28T16:57:33Z</dcterms:modified>
</cp:coreProperties>
</file>