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media/audio1" ContentType="audio/x-wav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93" r:id="rId2"/>
    <p:sldId id="258" r:id="rId3"/>
    <p:sldId id="292" r:id="rId4"/>
    <p:sldId id="272" r:id="rId5"/>
    <p:sldId id="278" r:id="rId6"/>
    <p:sldId id="287" r:id="rId7"/>
    <p:sldId id="291" r:id="rId8"/>
    <p:sldId id="289" r:id="rId9"/>
    <p:sldId id="288" r:id="rId10"/>
    <p:sldId id="283" r:id="rId11"/>
    <p:sldId id="286" r:id="rId12"/>
    <p:sldId id="275" r:id="rId13"/>
    <p:sldId id="276" r:id="rId14"/>
    <p:sldId id="290" r:id="rId15"/>
    <p:sldId id="285" r:id="rId16"/>
    <p:sldId id="284" r:id="rId17"/>
    <p:sldId id="282" r:id="rId18"/>
    <p:sldId id="279" r:id="rId19"/>
    <p:sldId id="274" r:id="rId20"/>
    <p:sldId id="271" r:id="rId21"/>
    <p:sldId id="281" r:id="rId22"/>
    <p:sldId id="273" r:id="rId23"/>
    <p:sldId id="280" r:id="rId24"/>
    <p:sldId id="270" r:id="rId25"/>
    <p:sldId id="295" r:id="rId26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z/FTm5FDeItrSy/qk83bg==" hashData="g3ue2GdivgcSMdCNrLgTOBnuXw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593"/>
    <a:srgbClr val="FFD65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9" autoAdjust="0"/>
    <p:restoredTop sz="94660"/>
  </p:normalViewPr>
  <p:slideViewPr>
    <p:cSldViewPr>
      <p:cViewPr varScale="1">
        <p:scale>
          <a:sx n="82" d="100"/>
          <a:sy n="82" d="100"/>
        </p:scale>
        <p:origin x="-11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ED50F1-E139-41ED-937F-48B852A49201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55275E-1054-4831-9CDC-EAD454532675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55275E-1054-4831-9CDC-EAD454532675}" type="slidenum">
              <a:rPr lang="ro-RO" smtClean="0"/>
              <a:pPr/>
              <a:t>17</a:t>
            </a:fld>
            <a:endParaRPr lang="ro-RO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917C32E-E097-4BB5-BB1C-27512B6EB490}" type="slidenum">
              <a:rPr lang="fr-FR"/>
              <a:pPr/>
              <a:t>25</a:t>
            </a:fld>
            <a:endParaRPr lang="fr-FR"/>
          </a:p>
        </p:txBody>
      </p:sp>
      <p:sp>
        <p:nvSpPr>
          <p:cNvPr id="36867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8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o-RO" smtClean="0"/>
          </a:p>
        </p:txBody>
      </p:sp>
      <p:sp>
        <p:nvSpPr>
          <p:cNvPr id="36869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45AFCA0-7FDA-4599-A0DE-45BD762ECF4B}" type="slidenum">
              <a:rPr lang="fr-FR" sz="1200">
                <a:latin typeface="Calibri" pitchFamily="34" charset="0"/>
              </a:rPr>
              <a:pPr algn="r"/>
              <a:t>25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8AD88-EF70-4F29-8DDE-91D56102658C}" type="datetimeFigureOut">
              <a:rPr lang="ro-RO" smtClean="0"/>
              <a:pPr/>
              <a:t>29.03.2018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EAE1-1CDF-4733-ADF1-ED09282A7259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gif"/><Relationship Id="rId3" Type="http://schemas.openxmlformats.org/officeDocument/2006/relationships/image" Target="../media/image1.pn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" Type="http://schemas.openxmlformats.org/officeDocument/2006/relationships/audio" Target="../media/audio1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gif"/><Relationship Id="rId9" Type="http://schemas.openxmlformats.org/officeDocument/2006/relationships/image" Target="../media/image7.png"/><Relationship Id="rId14" Type="http://schemas.openxmlformats.org/officeDocument/2006/relationships/image" Target="../media/image12.jpeg"/><Relationship Id="rId22" Type="http://schemas.openxmlformats.org/officeDocument/2006/relationships/image" Target="../media/image2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Liste_de_peintres_italiens" TargetMode="External"/><Relationship Id="rId3" Type="http://schemas.openxmlformats.org/officeDocument/2006/relationships/image" Target="../media/image23.gif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1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23.gif"/><Relationship Id="rId7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Artiste_peintre" TargetMode="Externa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3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3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3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3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18.jpeg"/><Relationship Id="rId18" Type="http://schemas.openxmlformats.org/officeDocument/2006/relationships/image" Target="../media/image14.jpeg"/><Relationship Id="rId3" Type="http://schemas.openxmlformats.org/officeDocument/2006/relationships/image" Target="../media/image13.jpeg"/><Relationship Id="rId7" Type="http://schemas.openxmlformats.org/officeDocument/2006/relationships/image" Target="../media/image37.gif"/><Relationship Id="rId12" Type="http://schemas.openxmlformats.org/officeDocument/2006/relationships/image" Target="../media/image39.gif"/><Relationship Id="rId17" Type="http://schemas.openxmlformats.org/officeDocument/2006/relationships/image" Target="../media/image29.jpeg"/><Relationship Id="rId2" Type="http://schemas.openxmlformats.org/officeDocument/2006/relationships/image" Target="../media/image1.png"/><Relationship Id="rId16" Type="http://schemas.openxmlformats.org/officeDocument/2006/relationships/image" Target="../media/image26.jpeg"/><Relationship Id="rId20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11" Type="http://schemas.openxmlformats.org/officeDocument/2006/relationships/image" Target="../media/image38.jpeg"/><Relationship Id="rId5" Type="http://schemas.openxmlformats.org/officeDocument/2006/relationships/image" Target="../media/image30.jpeg"/><Relationship Id="rId15" Type="http://schemas.openxmlformats.org/officeDocument/2006/relationships/image" Target="../media/image31.jpeg"/><Relationship Id="rId10" Type="http://schemas.openxmlformats.org/officeDocument/2006/relationships/image" Target="../media/image36.gif"/><Relationship Id="rId19" Type="http://schemas.openxmlformats.org/officeDocument/2006/relationships/image" Target="../media/image32.jpeg"/><Relationship Id="rId4" Type="http://schemas.openxmlformats.org/officeDocument/2006/relationships/image" Target="../media/image34.jpeg"/><Relationship Id="rId9" Type="http://schemas.openxmlformats.org/officeDocument/2006/relationships/image" Target="../media/image20.gif"/><Relationship Id="rId1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image" Target="../media/image40.jpe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2819400" y="3733800"/>
            <a:ext cx="3110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i="1" dirty="0" err="1" smtClean="0">
                <a:ln w="11430"/>
                <a:solidFill>
                  <a:srgbClr val="FFE5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Créations</a:t>
            </a:r>
            <a:r>
              <a:rPr lang="en-US" sz="2800" i="1" dirty="0" smtClean="0">
                <a:ln w="11430"/>
                <a:solidFill>
                  <a:srgbClr val="FFE5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 Delia </a:t>
            </a:r>
            <a:r>
              <a:rPr lang="en-US" sz="2800" i="1" dirty="0" err="1" smtClean="0">
                <a:ln w="11430"/>
                <a:solidFill>
                  <a:srgbClr val="FFE5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Florea</a:t>
            </a:r>
            <a:endParaRPr lang="ro-RO" sz="2800" i="1" dirty="0">
              <a:ln w="11430"/>
              <a:solidFill>
                <a:srgbClr val="FFE59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12" name="Picture 6" descr="Hand_click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3657600"/>
            <a:ext cx="4222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6" descr="C:\Documents and Settings\test\Desktop\rembrandt-auto-chevalet-louvreBo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381000"/>
            <a:ext cx="1677797" cy="1977757"/>
          </a:xfrm>
          <a:prstGeom prst="rect">
            <a:avLst/>
          </a:prstGeom>
          <a:noFill/>
        </p:spPr>
      </p:pic>
      <p:pic>
        <p:nvPicPr>
          <p:cNvPr id="14" name="Picture 3" descr="C:\Documents and Settings\test\Desktop\Rembrandt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" y="533400"/>
            <a:ext cx="1312818" cy="1600200"/>
          </a:xfrm>
          <a:prstGeom prst="rect">
            <a:avLst/>
          </a:prstGeom>
          <a:noFill/>
        </p:spPr>
      </p:pic>
      <p:pic>
        <p:nvPicPr>
          <p:cNvPr id="15" name="Picture 14" descr="13turba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33600" y="381000"/>
            <a:ext cx="1579905" cy="19812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81400" y="152400"/>
            <a:ext cx="2126867" cy="25908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86399" y="304800"/>
            <a:ext cx="194548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8" name="Picture 17" descr="D:\concediu_2016\poze_personale1\Alte_Pinakotek_Munchen\Poze_diapoama\Anthonis_van_Dyck_05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15000" y="609600"/>
            <a:ext cx="1371600" cy="162895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" name="Picture 2" descr="C:\Documents and Settings\test\Desktop\591px-Selfportrait_of_Raffaelo,_Uffizi_Florence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696200" y="533400"/>
            <a:ext cx="1183626" cy="1600200"/>
          </a:xfrm>
          <a:prstGeom prst="rect">
            <a:avLst/>
          </a:prstGeom>
          <a:noFill/>
        </p:spPr>
      </p:pic>
      <p:pic>
        <p:nvPicPr>
          <p:cNvPr id="22" name="Picture 4" descr="C:\Documents and Settings\test\Desktop\untitled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4572000"/>
            <a:ext cx="1581247" cy="1981200"/>
          </a:xfrm>
          <a:prstGeom prst="rect">
            <a:avLst/>
          </a:prstGeom>
          <a:noFill/>
        </p:spPr>
      </p:pic>
      <p:pic>
        <p:nvPicPr>
          <p:cNvPr id="23" name="Picture 2" descr="C:\Documents and Settings\test\Desktop\Self-portrait_of_Titian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1000" y="4800600"/>
            <a:ext cx="1219200" cy="1621236"/>
          </a:xfrm>
          <a:prstGeom prst="rect">
            <a:avLst/>
          </a:prstGeom>
          <a:noFill/>
        </p:spPr>
      </p:pic>
      <p:pic>
        <p:nvPicPr>
          <p:cNvPr id="25" name="Picture 2" descr="C:\Documents and Settings\test\Desktop\rubens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133600" y="4724400"/>
            <a:ext cx="1163563" cy="1624482"/>
          </a:xfrm>
          <a:prstGeom prst="rect">
            <a:avLst/>
          </a:prstGeom>
          <a:noFill/>
        </p:spPr>
      </p:pic>
      <p:pic>
        <p:nvPicPr>
          <p:cNvPr id="26" name="Picture 3" descr="C:\Documents and Settings\test\Desktop\blog.jp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4572000"/>
            <a:ext cx="1447800" cy="1990725"/>
          </a:xfrm>
          <a:prstGeom prst="rect">
            <a:avLst/>
          </a:prstGeom>
          <a:noFill/>
        </p:spPr>
      </p:pic>
      <p:pic>
        <p:nvPicPr>
          <p:cNvPr id="27" name="Picture 3" descr="C:\Documents and Settings\test\Desktop\HQ.jpg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4571999"/>
            <a:ext cx="1788289" cy="1989786"/>
          </a:xfrm>
          <a:prstGeom prst="rect">
            <a:avLst/>
          </a:prstGeom>
          <a:noFill/>
        </p:spPr>
      </p:pic>
      <p:pic>
        <p:nvPicPr>
          <p:cNvPr id="28" name="Picture 2" descr="C:\Documents and Settings\test\Desktop\Self-portrait_by_Judith_Leyster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886200" y="4724400"/>
            <a:ext cx="1467902" cy="1676400"/>
          </a:xfrm>
          <a:prstGeom prst="rect">
            <a:avLst/>
          </a:prstGeom>
          <a:noFill/>
        </p:spPr>
      </p:pic>
      <p:pic>
        <p:nvPicPr>
          <p:cNvPr id="29" name="Picture 2" descr="C:\Documents and Settings\test\Desktop\Animation2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543800" y="4800600"/>
            <a:ext cx="1281379" cy="1600200"/>
          </a:xfrm>
          <a:prstGeom prst="rect">
            <a:avLst/>
          </a:prstGeom>
          <a:noFill/>
        </p:spPr>
      </p:pic>
      <p:pic>
        <p:nvPicPr>
          <p:cNvPr id="30" name="Picture 3" descr="C:\Documents and Settings\test\Desktop\blog.jp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91400" y="4648200"/>
            <a:ext cx="1568824" cy="1905000"/>
          </a:xfrm>
          <a:prstGeom prst="rect">
            <a:avLst/>
          </a:prstGeom>
          <a:noFill/>
        </p:spPr>
      </p:pic>
      <p:pic>
        <p:nvPicPr>
          <p:cNvPr id="31" name="Picture 2" descr="C:\Documents and Settings\test\Desktop\Élisabeth_Vigée-Lebrun_-_selfportrait_(Kimbell_Art_Museum,_1781-2)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785801" y="4648201"/>
            <a:ext cx="1453197" cy="1752599"/>
          </a:xfrm>
          <a:prstGeom prst="rect">
            <a:avLst/>
          </a:prstGeom>
          <a:noFill/>
        </p:spPr>
      </p:pic>
      <p:pic>
        <p:nvPicPr>
          <p:cNvPr id="32" name="Picture 3" descr="C:\Documents and Settings\test\Desktop\d14cb8a4-055e-4783-aef8-c2305f91f8e7_570.JPG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2600" y="4495800"/>
            <a:ext cx="1860698" cy="21336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4" name="Picture 2" descr="C:\Documents and Settings\test\Desktop\wall-decal-painting-gustave-courbet--selfportrait--desperate-person-ambiance-sticker-col-RJ032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28600" y="2743200"/>
            <a:ext cx="2012528" cy="1579562"/>
          </a:xfrm>
          <a:prstGeom prst="rect">
            <a:avLst/>
          </a:prstGeom>
          <a:noFill/>
        </p:spPr>
      </p:pic>
      <p:pic>
        <p:nvPicPr>
          <p:cNvPr id="33" name="Picture 2" descr="C:\Documents and Settings\test\Desktop\Pictor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391400" y="2667000"/>
            <a:ext cx="1330228" cy="1640694"/>
          </a:xfrm>
          <a:prstGeom prst="rect">
            <a:avLst/>
          </a:prstGeom>
          <a:noFill/>
        </p:spPr>
      </p:pic>
      <p:pic>
        <p:nvPicPr>
          <p:cNvPr id="34" name="Picture 3" descr="C:\Documents and Settings\test\Desktop\RAMA1.JPG"/>
          <p:cNvPicPr>
            <a:picLocks noChangeAspect="1" noChangeArrowheads="1"/>
          </p:cNvPicPr>
          <p:nvPr/>
        </p:nvPicPr>
        <p:blipFill>
          <a:blip r:embed="rId2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29500" y="2514600"/>
            <a:ext cx="1762099" cy="2013031"/>
          </a:xfrm>
          <a:prstGeom prst="rect">
            <a:avLst/>
          </a:prstGeom>
          <a:noFill/>
        </p:spPr>
      </p:pic>
      <p:pic>
        <p:nvPicPr>
          <p:cNvPr id="35" name="Picture 3" descr="C:\Documents and Settings\test\Desktop\HQ.jpg"/>
          <p:cNvPicPr>
            <a:picLocks noChangeAspect="1" noChangeArrowheads="1"/>
          </p:cNvPicPr>
          <p:nvPr/>
        </p:nvPicPr>
        <p:blipFill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381000"/>
            <a:ext cx="1474136" cy="1905000"/>
          </a:xfrm>
          <a:prstGeom prst="rect">
            <a:avLst/>
          </a:prstGeom>
          <a:noFill/>
        </p:spPr>
      </p:pic>
      <p:sp>
        <p:nvSpPr>
          <p:cNvPr id="36" name="Rectangle 35"/>
          <p:cNvSpPr/>
          <p:nvPr/>
        </p:nvSpPr>
        <p:spPr>
          <a:xfrm>
            <a:off x="2362200" y="2590800"/>
            <a:ext cx="480452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36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Autoportraits des peintres célébres</a:t>
            </a:r>
            <a:endParaRPr lang="en-US" sz="3600" dirty="0" smtClean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n-US" sz="28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       Images du Net</a:t>
            </a:r>
            <a:endParaRPr lang="ro-RO" sz="2800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sndAc>
      <p:stSnd loop="1">
        <p:snd r:embed="rId2" name="Vivaldi - Violin Concerto in A Min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1752600" y="0"/>
            <a:ext cx="5638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Rembrandt </a:t>
            </a:r>
            <a:r>
              <a:rPr lang="fr-FR" sz="1600" b="1" dirty="0" err="1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Harmenszoon</a:t>
            </a:r>
            <a:r>
              <a:rPr lang="fr-FR" sz="1600" b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van Rijn </a:t>
            </a:r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(1607 - 1669) est </a:t>
            </a:r>
            <a:r>
              <a:rPr lang="fr-FR" sz="1600" b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généralement considéré comme l'un des plus grands peintres de l'histoire de la peinture, notamment de la peinture baroque, et l'un des plus importants peintres de l'École hollandaise du </a:t>
            </a:r>
            <a:r>
              <a:rPr lang="fr-FR" sz="1600" b="1" cap="small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fr-FR" sz="1600" b="1" cap="small" dirty="0" err="1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xvii</a:t>
            </a:r>
            <a:r>
              <a:rPr lang="fr-FR" sz="1600" b="1" baseline="30000" dirty="0" err="1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</a:t>
            </a:r>
            <a:r>
              <a:rPr lang="fr-FR" sz="1600" b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siècle</a:t>
            </a:r>
          </a:p>
          <a:p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.</a:t>
            </a:r>
            <a:r>
              <a:rPr lang="fr-FR" sz="1600" b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</a:t>
            </a:r>
            <a:endParaRPr lang="ro-RO" sz="1600" b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5" name="Picture 3" descr="C:\Documents and Settings\test\Desktop\Rembrandt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1447800"/>
            <a:ext cx="4000968" cy="4876800"/>
          </a:xfrm>
          <a:prstGeom prst="rect">
            <a:avLst/>
          </a:prstGeom>
          <a:noFill/>
        </p:spPr>
      </p:pic>
      <p:sp>
        <p:nvSpPr>
          <p:cNvPr id="26" name="Rectangle 25"/>
          <p:cNvSpPr/>
          <p:nvPr/>
        </p:nvSpPr>
        <p:spPr>
          <a:xfrm>
            <a:off x="3886200" y="6400800"/>
            <a:ext cx="14478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>
              <a:solidFill>
                <a:schemeClr val="bg1"/>
              </a:solidFill>
            </a:endParaRPr>
          </a:p>
        </p:txBody>
      </p:sp>
      <p:pic>
        <p:nvPicPr>
          <p:cNvPr id="27" name="Picture 6" descr="C:\Documents and Settings\test\Desktop\rembrandt-auto-chevalet-louvreBo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838200"/>
            <a:ext cx="5106797" cy="6019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19" name="Picture 18" descr="13turba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28800" y="0"/>
            <a:ext cx="5468900" cy="685800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2743200" y="381000"/>
            <a:ext cx="5410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Jan van </a:t>
            </a:r>
            <a:r>
              <a:rPr lang="fr-FR" sz="1600" b="1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Eyck</a:t>
            </a:r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(1390-1441) , peintre flamand</a:t>
            </a:r>
            <a:endParaRPr lang="ro-RO" sz="1600" b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2" name="Picture 2" descr="C:\Documents and Settings\test\Desktop\Giovanni_Bellini_FeltételezettÖnarcképeKJ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990600"/>
            <a:ext cx="3758821" cy="4953000"/>
          </a:xfrm>
          <a:prstGeom prst="rect">
            <a:avLst/>
          </a:prstGeom>
          <a:noFill/>
        </p:spPr>
      </p:pic>
      <p:sp>
        <p:nvSpPr>
          <p:cNvPr id="23" name="Rounded Rectangle 22"/>
          <p:cNvSpPr/>
          <p:nvPr/>
        </p:nvSpPr>
        <p:spPr>
          <a:xfrm>
            <a:off x="4114800" y="5943600"/>
            <a:ext cx="1524000" cy="152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25" name="Picture 3" descr="C:\Documents and Settings\test\Desktop\blog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228600"/>
            <a:ext cx="4953000" cy="6477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26" name="Rectangle 25"/>
          <p:cNvSpPr/>
          <p:nvPr/>
        </p:nvSpPr>
        <p:spPr>
          <a:xfrm>
            <a:off x="2209800" y="30480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Giovanni Bellini ( 1425 - 1516) , peintre</a:t>
            </a:r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hlinkClick r:id="rId8" tooltip="Liste de peintres italiens"/>
              </a:rPr>
              <a:t> </a:t>
            </a:r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italien de la Renaissance, considéré comme le précurseur de l'école vénitienne</a:t>
            </a:r>
            <a:endParaRPr lang="ro-RO" dirty="0">
              <a:solidFill>
                <a:srgbClr val="FFE593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13313" name="Picture 1" descr="C:\Documents and Settings\test\Desktop\Sandro_Botticelli_08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41840" y="685800"/>
            <a:ext cx="5295695" cy="5791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Rectangle 19"/>
          <p:cNvSpPr/>
          <p:nvPr/>
        </p:nvSpPr>
        <p:spPr>
          <a:xfrm>
            <a:off x="1752600" y="0"/>
            <a:ext cx="5257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FFE593"/>
                </a:solidFill>
                <a:latin typeface="Vivaldi" pitchFamily="66" charset="0"/>
              </a:rPr>
              <a:t>Sandro Botticelli (1445 -  1510) est l'un des peintres les plus importants de la Renaissance italienne et de l'histoire de l'art.</a:t>
            </a:r>
            <a:endParaRPr lang="ro-RO" sz="1600" b="1" dirty="0">
              <a:solidFill>
                <a:srgbClr val="FFE593"/>
              </a:solidFill>
              <a:latin typeface="Vivaldi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819400" y="6488668"/>
            <a:ext cx="30460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Détail issu de </a:t>
            </a:r>
            <a:r>
              <a:rPr lang="fr-FR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L'Adoration des mages</a:t>
            </a:r>
            <a:r>
              <a:rPr lang="fr-FR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.</a:t>
            </a:r>
            <a:endParaRPr lang="ro-RO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sp>
        <p:nvSpPr>
          <p:cNvPr id="24" name="Rectangle 23"/>
          <p:cNvSpPr/>
          <p:nvPr/>
        </p:nvSpPr>
        <p:spPr>
          <a:xfrm>
            <a:off x="2057400" y="0"/>
            <a:ext cx="29674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Le portrait est tiré en craie rouge sur papier .</a:t>
            </a:r>
            <a:endParaRPr lang="ro-RO" sz="1600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27" name="Picture 7" descr="C:\Documents and Settings\test\Desktop\Leonardo_sel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28800" y="457200"/>
            <a:ext cx="3798727" cy="5960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27"/>
          <p:cNvSpPr txBox="1"/>
          <p:nvPr/>
        </p:nvSpPr>
        <p:spPr>
          <a:xfrm>
            <a:off x="5562600" y="1371600"/>
            <a:ext cx="190499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 </a:t>
            </a:r>
            <a:r>
              <a:rPr lang="fr-FR" sz="1600" i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Leonardo da </a:t>
            </a:r>
            <a:r>
              <a:rPr lang="fr-FR" sz="1600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Vinci (</a:t>
            </a:r>
            <a:r>
              <a:rPr lang="fr-FR" sz="16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</a:t>
            </a:r>
            <a:r>
              <a:rPr lang="fr-FR" sz="1600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1452 </a:t>
            </a:r>
            <a:r>
              <a:rPr lang="fr-FR" sz="16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- 1519) </a:t>
            </a:r>
          </a:p>
          <a:p>
            <a:pPr algn="ctr"/>
            <a:r>
              <a:rPr lang="fr-FR" sz="1600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peintre florentin et un homme d'esprit universel, à la fois artiste, </a:t>
            </a:r>
            <a:r>
              <a:rPr lang="fr-FR" sz="16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scientifique</a:t>
            </a:r>
            <a:r>
              <a:rPr lang="fr-FR" sz="1600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 ingénieur, </a:t>
            </a:r>
            <a:endParaRPr lang="fr-FR" sz="1600" dirty="0" smtClean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fr-FR" sz="16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inventeur</a:t>
            </a:r>
            <a:r>
              <a:rPr lang="fr-FR" sz="1600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 anatomiste, </a:t>
            </a:r>
            <a:endParaRPr lang="fr-FR" sz="1600" dirty="0" smtClean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fr-FR" sz="16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peintre</a:t>
            </a:r>
            <a:r>
              <a:rPr lang="fr-FR" sz="1600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 sculpteur, architecte, </a:t>
            </a:r>
            <a:r>
              <a:rPr lang="fr-FR" sz="16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musicien</a:t>
            </a:r>
            <a:r>
              <a:rPr lang="fr-FR" sz="1600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 poète, philosophe </a:t>
            </a:r>
            <a:r>
              <a:rPr lang="fr-FR" sz="16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et écrivain</a:t>
            </a:r>
            <a:r>
              <a:rPr lang="fr-FR" sz="1600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.</a:t>
            </a:r>
            <a:endParaRPr lang="ro-RO" sz="1600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" y="-457200"/>
            <a:ext cx="6881037" cy="838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0" name="Rectangle 19"/>
          <p:cNvSpPr/>
          <p:nvPr/>
        </p:nvSpPr>
        <p:spPr>
          <a:xfrm>
            <a:off x="2438400" y="0"/>
            <a:ext cx="556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Albrecht Dürer</a:t>
            </a:r>
            <a:r>
              <a:rPr lang="en-US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(</a:t>
            </a:r>
            <a:r>
              <a:rPr lang="ro-RO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1471-1528</a:t>
            </a:r>
            <a:r>
              <a:rPr lang="en-US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) , </a:t>
            </a:r>
            <a:r>
              <a:rPr lang="en-US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peintre</a:t>
            </a:r>
            <a:r>
              <a:rPr lang="en-US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n-US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allemand</a:t>
            </a:r>
            <a:endParaRPr lang="ro-RO" dirty="0" smtClean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ro-RO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28675" name="Picture 3" descr="C:\Documents and Settings\test\Desktop\HQ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457327"/>
            <a:ext cx="4953000" cy="6400673"/>
          </a:xfrm>
          <a:prstGeom prst="rect">
            <a:avLst/>
          </a:prstGeom>
          <a:noFill/>
        </p:spPr>
      </p:pic>
      <p:pic>
        <p:nvPicPr>
          <p:cNvPr id="21" name="Picture 2" descr="C:\Documents and Settings\test\Desktop\591px-Selfportrait_of_Raffaelo,_Uffizi_Florenc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4600" y="914400"/>
            <a:ext cx="4038600" cy="5459970"/>
          </a:xfrm>
          <a:prstGeom prst="rect">
            <a:avLst/>
          </a:prstGeom>
          <a:noFill/>
        </p:spPr>
      </p:pic>
      <p:sp>
        <p:nvSpPr>
          <p:cNvPr id="22" name="Rectangle 21"/>
          <p:cNvSpPr/>
          <p:nvPr/>
        </p:nvSpPr>
        <p:spPr>
          <a:xfrm>
            <a:off x="1676400" y="0"/>
            <a:ext cx="5867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1600" dirty="0">
                <a:solidFill>
                  <a:srgbClr val="FFE593"/>
                </a:solidFill>
                <a:latin typeface="Vivaldi" pitchFamily="66" charset="0"/>
              </a:rPr>
              <a:t> </a:t>
            </a:r>
            <a:r>
              <a:rPr lang="ro-RO" sz="1600" b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Raffaello Sanzio </a:t>
            </a:r>
            <a:r>
              <a:rPr lang="ro-RO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n-US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(</a:t>
            </a:r>
            <a:r>
              <a:rPr lang="ro-RO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1483 </a:t>
            </a:r>
            <a:r>
              <a:rPr lang="en-US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- </a:t>
            </a:r>
            <a:r>
              <a:rPr lang="ro-RO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1520</a:t>
            </a:r>
            <a:r>
              <a:rPr lang="en-US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)</a:t>
            </a:r>
            <a:r>
              <a:rPr lang="ro-RO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</a:t>
            </a:r>
            <a:r>
              <a:rPr lang="en-US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, </a:t>
            </a:r>
            <a:r>
              <a:rPr lang="ro-RO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peintre</a:t>
            </a:r>
            <a:r>
              <a:rPr lang="ro-RO" sz="1600" b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et architecte italien de la Renaissance</a:t>
            </a:r>
            <a:r>
              <a:rPr lang="ro-RO" sz="1600" dirty="0">
                <a:solidFill>
                  <a:srgbClr val="FFE593"/>
                </a:solidFill>
                <a:latin typeface="Vivaldi" pitchFamily="66" charset="0"/>
              </a:rPr>
              <a:t> </a:t>
            </a:r>
            <a:r>
              <a:rPr lang="ro-RO" sz="1600" dirty="0" smtClean="0">
                <a:solidFill>
                  <a:srgbClr val="FFE593"/>
                </a:solidFill>
                <a:latin typeface="Vivaldi" pitchFamily="66" charset="0"/>
              </a:rPr>
              <a:t> </a:t>
            </a:r>
            <a:endParaRPr lang="ro-RO" sz="1600" dirty="0">
              <a:solidFill>
                <a:srgbClr val="FFE593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sp>
        <p:nvSpPr>
          <p:cNvPr id="21" name="Rectangle 20"/>
          <p:cNvSpPr/>
          <p:nvPr/>
        </p:nvSpPr>
        <p:spPr>
          <a:xfrm>
            <a:off x="1752600" y="152400"/>
            <a:ext cx="53383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1600" b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Tiziano </a:t>
            </a:r>
            <a:r>
              <a:rPr lang="ro-RO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Vecellio</a:t>
            </a:r>
            <a:r>
              <a:rPr lang="en-US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(1488 – 1576) , </a:t>
            </a:r>
            <a:r>
              <a:rPr lang="fr-FR" sz="1600" b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peintre et graveur italien de l'école vénitienne</a:t>
            </a:r>
            <a:r>
              <a:rPr lang="en-US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endParaRPr lang="ro-RO" sz="1600" b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9700" name="Picture 4" descr="C:\Documents and Settings\test\Desktop\untitled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595288"/>
            <a:ext cx="4876800" cy="6110312"/>
          </a:xfrm>
          <a:prstGeom prst="rect">
            <a:avLst/>
          </a:prstGeom>
          <a:noFill/>
        </p:spPr>
      </p:pic>
      <p:pic>
        <p:nvPicPr>
          <p:cNvPr id="23" name="Picture 2" descr="C:\Documents and Settings\test\Desktop\Self-portrait_of_Titia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67000" y="1219200"/>
            <a:ext cx="3657600" cy="48637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20" name="Picture 3" descr="C:\Documents and Settings\test\Desktop\blog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228600"/>
            <a:ext cx="5334000" cy="6477000"/>
          </a:xfrm>
          <a:prstGeom prst="rect">
            <a:avLst/>
          </a:prstGeom>
          <a:noFill/>
        </p:spPr>
      </p:pic>
      <p:pic>
        <p:nvPicPr>
          <p:cNvPr id="21" name="Picture 2" descr="C:\Documents and Settings\test\Desktop\Animation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8400" y="914400"/>
            <a:ext cx="4149226" cy="5181600"/>
          </a:xfrm>
          <a:prstGeom prst="rect">
            <a:avLst/>
          </a:prstGeom>
          <a:noFill/>
        </p:spPr>
      </p:pic>
      <p:sp>
        <p:nvSpPr>
          <p:cNvPr id="22" name="Rectangle 21"/>
          <p:cNvSpPr/>
          <p:nvPr/>
        </p:nvSpPr>
        <p:spPr>
          <a:xfrm>
            <a:off x="2209800" y="381000"/>
            <a:ext cx="46378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Tintoretto</a:t>
            </a:r>
            <a:r>
              <a:rPr lang="en-US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( 1518 – 1594) , </a:t>
            </a:r>
            <a:r>
              <a:rPr lang="fr-FR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peintre italien de la Renaissance</a:t>
            </a:r>
            <a:endParaRPr lang="ro-RO" b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sp>
        <p:nvSpPr>
          <p:cNvPr id="22" name="Rectangle 21"/>
          <p:cNvSpPr/>
          <p:nvPr/>
        </p:nvSpPr>
        <p:spPr>
          <a:xfrm>
            <a:off x="3657600" y="6019800"/>
            <a:ext cx="2057400" cy="1219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3" name="Picture 3" descr="C:\Documents and Settings\test\Desktop\blog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47625"/>
            <a:ext cx="5105400" cy="681037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2" descr="C:\Documents and Settings\test\Desktop\ruben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56430" y="838199"/>
            <a:ext cx="3765990" cy="5257801"/>
          </a:xfrm>
          <a:prstGeom prst="rect">
            <a:avLst/>
          </a:prstGeom>
          <a:noFill/>
        </p:spPr>
      </p:pic>
      <p:sp>
        <p:nvSpPr>
          <p:cNvPr id="25" name="Rectangle 24"/>
          <p:cNvSpPr/>
          <p:nvPr/>
        </p:nvSpPr>
        <p:spPr>
          <a:xfrm>
            <a:off x="2362200" y="152400"/>
            <a:ext cx="42851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1600" b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Peter Paul </a:t>
            </a:r>
            <a:r>
              <a:rPr lang="ro-RO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Rubens</a:t>
            </a:r>
            <a:r>
              <a:rPr lang="en-US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(1577 -  1640) , </a:t>
            </a:r>
            <a:r>
              <a:rPr lang="ro-RO" sz="1600" b="1" i="1" dirty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peintre baroque flamand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sp>
        <p:nvSpPr>
          <p:cNvPr id="20" name="Rectangle 19"/>
          <p:cNvSpPr/>
          <p:nvPr/>
        </p:nvSpPr>
        <p:spPr>
          <a:xfrm>
            <a:off x="2895600" y="152400"/>
            <a:ext cx="32976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Artemisia Gentileschi</a:t>
            </a:r>
            <a:r>
              <a:rPr lang="en-US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( 1593 – 1653) , </a:t>
            </a:r>
          </a:p>
          <a:p>
            <a:r>
              <a:rPr lang="fr-FR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artiste-peintre italienne de l'école caravagesque</a:t>
            </a:r>
            <a:endParaRPr lang="ro-RO" b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3" name="Picture 2" descr="C:\Documents and Settings\test\Desktop\wall-decal-painting-gustave-courbet--selfportrait--desperate-person-ambiance-sticker-col-RJ032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828800" y="838200"/>
            <a:ext cx="5410565" cy="5791200"/>
          </a:xfrm>
          <a:prstGeom prst="rect">
            <a:avLst/>
          </a:prstGeom>
          <a:noFill/>
        </p:spPr>
      </p:pic>
      <p:pic>
        <p:nvPicPr>
          <p:cNvPr id="24" name="Picture 1" descr="C:\Documents and Settings\test\Desktop\Artemisia_Gentileschi_-_Self-Portrait_as_a_Lute_Playe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7400" y="990600"/>
            <a:ext cx="5029200" cy="54206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11265" name="Picture 1" descr="C:\Documents and Settings\test\Desktop\autoportrait-louvre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486664"/>
            <a:ext cx="5339108" cy="6371336"/>
          </a:xfrm>
          <a:prstGeom prst="rect">
            <a:avLst/>
          </a:prstGeom>
          <a:noFill/>
        </p:spPr>
      </p:pic>
      <p:pic>
        <p:nvPicPr>
          <p:cNvPr id="11267" name="Picture 3" descr="C:\Documents and Settings\test\Desktop\untitled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19400" y="1371600"/>
            <a:ext cx="3505201" cy="4613565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1828800" y="0"/>
            <a:ext cx="556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Nicolas Poussin ( 1594 - 1665), peintre français du </a:t>
            </a:r>
            <a:r>
              <a:rPr lang="fr-FR" sz="1600" b="1" i="1" cap="small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xvii</a:t>
            </a:r>
            <a:r>
              <a:rPr lang="fr-FR" sz="1600" b="1" i="1" baseline="30000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</a:t>
            </a:r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siècle, </a:t>
            </a:r>
          </a:p>
          <a:p>
            <a:pPr algn="ctr"/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représentant majeur du classicisme pictural</a:t>
            </a:r>
            <a:endParaRPr lang="ro-RO" sz="1600" b="1" i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304800"/>
            <a:ext cx="6029325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25" name="Picture 24" descr="D:\concediu_2016\poze_personale1\Alte_Pinakotek_Munchen\Poze_diapoama\Anthonis_van_Dyck_05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4600" y="1371600"/>
            <a:ext cx="3849674" cy="4572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6" name="Rectangle 25"/>
          <p:cNvSpPr/>
          <p:nvPr/>
        </p:nvSpPr>
        <p:spPr>
          <a:xfrm>
            <a:off x="1752600" y="152400"/>
            <a:ext cx="54713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dirty="0" smtClean="0">
                <a:solidFill>
                  <a:srgbClr val="FFE593"/>
                </a:solidFill>
                <a:latin typeface="Vivaldi" pitchFamily="66" charset="0"/>
              </a:rPr>
              <a:t>Antoon van Dyck</a:t>
            </a:r>
            <a:r>
              <a:rPr lang="en-US" b="1" dirty="0" smtClean="0">
                <a:solidFill>
                  <a:srgbClr val="FFE593"/>
                </a:solidFill>
                <a:latin typeface="Vivaldi" pitchFamily="66" charset="0"/>
              </a:rPr>
              <a:t> (1599-1641) , </a:t>
            </a:r>
            <a:r>
              <a:rPr lang="fr-FR" b="1" dirty="0">
                <a:solidFill>
                  <a:srgbClr val="FFE593"/>
                </a:solidFill>
                <a:latin typeface="Vivaldi" pitchFamily="66" charset="0"/>
              </a:rPr>
              <a:t>peintre </a:t>
            </a:r>
            <a:r>
              <a:rPr lang="fr-FR" b="1" dirty="0" smtClean="0">
                <a:solidFill>
                  <a:srgbClr val="FFE593"/>
                </a:solidFill>
                <a:latin typeface="Vivaldi" pitchFamily="66" charset="0"/>
              </a:rPr>
              <a:t> et </a:t>
            </a:r>
            <a:r>
              <a:rPr lang="fr-FR" b="1" dirty="0">
                <a:solidFill>
                  <a:srgbClr val="FFE593"/>
                </a:solidFill>
                <a:latin typeface="Vivaldi" pitchFamily="66" charset="0"/>
              </a:rPr>
              <a:t> graveur </a:t>
            </a:r>
            <a:r>
              <a:rPr lang="fr-FR" b="1" dirty="0" smtClean="0">
                <a:solidFill>
                  <a:srgbClr val="FFE593"/>
                </a:solidFill>
                <a:latin typeface="Vivaldi" pitchFamily="66" charset="0"/>
              </a:rPr>
              <a:t> baroque</a:t>
            </a:r>
            <a:r>
              <a:rPr lang="fr-FR" b="1" dirty="0">
                <a:solidFill>
                  <a:srgbClr val="FFE593"/>
                </a:solidFill>
                <a:latin typeface="Vivaldi" pitchFamily="66" charset="0"/>
              </a:rPr>
              <a:t> </a:t>
            </a:r>
            <a:r>
              <a:rPr lang="fr-FR" b="1" dirty="0" smtClean="0">
                <a:solidFill>
                  <a:srgbClr val="FFE593"/>
                </a:solidFill>
                <a:latin typeface="Vivaldi" pitchFamily="66" charset="0"/>
              </a:rPr>
              <a:t> flamand</a:t>
            </a:r>
            <a:r>
              <a:rPr lang="en-US" b="1" dirty="0" smtClean="0">
                <a:solidFill>
                  <a:srgbClr val="FFE593"/>
                </a:solidFill>
                <a:latin typeface="Vivaldi" pitchFamily="66" charset="0"/>
              </a:rPr>
              <a:t> </a:t>
            </a:r>
            <a:endParaRPr lang="ro-RO" b="1" dirty="0">
              <a:solidFill>
                <a:srgbClr val="FFE593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sp>
        <p:nvSpPr>
          <p:cNvPr id="20" name="Rectangle 19"/>
          <p:cNvSpPr/>
          <p:nvPr/>
        </p:nvSpPr>
        <p:spPr>
          <a:xfrm>
            <a:off x="2133600" y="152400"/>
            <a:ext cx="44133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 </a:t>
            </a:r>
            <a:r>
              <a:rPr lang="fr-FR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Judith </a:t>
            </a:r>
            <a:r>
              <a:rPr lang="fr-FR" i="1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Leyster</a:t>
            </a:r>
            <a:r>
              <a:rPr lang="fr-FR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(1609-1660) , femme </a:t>
            </a:r>
            <a:r>
              <a:rPr lang="ro-RO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peintre néerlandaise</a:t>
            </a:r>
            <a:endParaRPr lang="ro-RO" i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1" name="Picture 3" descr="C:\Documents and Settings\test\Desktop\HQ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533400"/>
            <a:ext cx="5410200" cy="6019800"/>
          </a:xfrm>
          <a:prstGeom prst="rect">
            <a:avLst/>
          </a:prstGeom>
          <a:noFill/>
        </p:spPr>
      </p:pic>
      <p:pic>
        <p:nvPicPr>
          <p:cNvPr id="22" name="Picture 2" descr="C:\Documents and Settings\test\Desktop\Self-portrait_by_Judith_Leyste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09800" y="914400"/>
            <a:ext cx="4603875" cy="5257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sp>
        <p:nvSpPr>
          <p:cNvPr id="20" name="Rectangle 19"/>
          <p:cNvSpPr/>
          <p:nvPr/>
        </p:nvSpPr>
        <p:spPr>
          <a:xfrm>
            <a:off x="1828800" y="0"/>
            <a:ext cx="5562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Élisabeth </a:t>
            </a:r>
            <a:r>
              <a:rPr lang="fr-FR" sz="1600" b="1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Vigée</a:t>
            </a:r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Le Brun (1755-1842),</a:t>
            </a:r>
            <a:r>
              <a:rPr lang="fr-F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hlinkClick r:id="rId6" tooltip="Artiste peintre"/>
              </a:rPr>
              <a:t> </a:t>
            </a:r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artiste peintre française, considérée comme une grande portraitiste de son temps </a:t>
            </a:r>
            <a:endParaRPr lang="ro-RO" sz="1600" b="1" i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1" name="Picture 3" descr="C:\Documents and Settings\test\Desktop\d14cb8a4-055e-4783-aef8-c2305f91f8e7_57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1" y="457200"/>
            <a:ext cx="5715000" cy="65532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2" name="Picture 2" descr="C:\Documents and Settings\test\Desktop\Élisabeth_Vigée-Lebrun_-_selfportrait_(Kimbell_Art_Museum,_1781-2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62201" y="1178228"/>
            <a:ext cx="4267200" cy="51463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2" name="Picture 2" descr="C:\Documents and Settings\test\Desktop\wall-decal-painting-gustave-courbet--selfportrait--desperate-person-ambiance-sticker-col-RJ03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28800" y="1066800"/>
            <a:ext cx="5410565" cy="4246562"/>
          </a:xfrm>
          <a:prstGeom prst="rect">
            <a:avLst/>
          </a:prstGeom>
          <a:noFill/>
        </p:spPr>
      </p:pic>
      <p:sp>
        <p:nvSpPr>
          <p:cNvPr id="20" name="Rectangle 19"/>
          <p:cNvSpPr/>
          <p:nvPr/>
        </p:nvSpPr>
        <p:spPr>
          <a:xfrm>
            <a:off x="1143000" y="5791200"/>
            <a:ext cx="6477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Gustave Courbet  ( 1819 - 1877 ) ,  peintre et sculpteur français, </a:t>
            </a:r>
          </a:p>
          <a:p>
            <a:pPr algn="ctr"/>
            <a:r>
              <a:rPr lang="fr-FR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chef de file du courant réaliste</a:t>
            </a:r>
            <a:endParaRPr lang="ro-RO" b="1" i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14337" name="Picture 1" descr="C:\Documents and Settings\test\Desktop\Self_portrait,_by_William_Bouguereau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1414585"/>
            <a:ext cx="3886200" cy="4623580"/>
          </a:xfrm>
          <a:prstGeom prst="rect">
            <a:avLst/>
          </a:prstGeom>
          <a:noFill/>
        </p:spPr>
      </p:pic>
      <p:sp>
        <p:nvSpPr>
          <p:cNvPr id="21" name="Rectangle 20"/>
          <p:cNvSpPr/>
          <p:nvPr/>
        </p:nvSpPr>
        <p:spPr>
          <a:xfrm>
            <a:off x="3505200" y="6019800"/>
            <a:ext cx="2590800" cy="152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23" name="Picture 3" descr="C:\Documents and Settings\test\Desktop\blog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5000" y="762000"/>
            <a:ext cx="5181600" cy="5943600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24" name="Rectangle 23"/>
          <p:cNvSpPr/>
          <p:nvPr/>
        </p:nvSpPr>
        <p:spPr>
          <a:xfrm>
            <a:off x="1676400" y="0"/>
            <a:ext cx="563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William </a:t>
            </a:r>
            <a:r>
              <a:rPr lang="fr-FR" b="1" i="1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Bouguereau</a:t>
            </a:r>
            <a:r>
              <a:rPr lang="fr-FR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( 1825 – 1905) , peintre français représentatif de la peinture académique </a:t>
            </a:r>
            <a:endParaRPr lang="ro-RO" b="1" i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20" name="Picture 2" descr="C:\Documents and Settings\test\Desktop\wall-decal-painting-gustave-courbet--selfportrait--desperate-person-ambiance-sticker-col-RJ032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057400" y="533400"/>
            <a:ext cx="5029200" cy="6324600"/>
          </a:xfrm>
          <a:prstGeom prst="rect">
            <a:avLst/>
          </a:prstGeom>
          <a:noFill/>
        </p:spPr>
      </p:pic>
      <p:pic>
        <p:nvPicPr>
          <p:cNvPr id="21" name="Picture 1" descr="C:\Documents and Settings\test\Desktop\Alma_Tadem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0" y="838200"/>
            <a:ext cx="4572000" cy="5749221"/>
          </a:xfrm>
          <a:prstGeom prst="rect">
            <a:avLst/>
          </a:prstGeom>
          <a:noFill/>
        </p:spPr>
      </p:pic>
      <p:sp>
        <p:nvSpPr>
          <p:cNvPr id="22" name="Rectangle 21"/>
          <p:cNvSpPr/>
          <p:nvPr/>
        </p:nvSpPr>
        <p:spPr>
          <a:xfrm>
            <a:off x="1981200" y="0"/>
            <a:ext cx="5257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Lawrence Alma-</a:t>
            </a:r>
            <a:r>
              <a:rPr lang="fr-FR" sz="1600" b="1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Tadema</a:t>
            </a:r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( 1836 – 1912 ) , peintre </a:t>
            </a:r>
            <a:r>
              <a:rPr lang="ro-RO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académique </a:t>
            </a:r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britannique d'origine néerlandaise</a:t>
            </a:r>
            <a:endParaRPr lang="ro-RO" sz="1600" b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20" name="Picture 2" descr="C:\Documents and Settings\test\Desktop\wall-decal-painting-gustave-courbet--selfportrait--desperate-person-ambiance-sticker-col-RJ032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209800" y="609600"/>
            <a:ext cx="4419600" cy="5943600"/>
          </a:xfrm>
          <a:prstGeom prst="rect">
            <a:avLst/>
          </a:prstGeom>
          <a:noFill/>
        </p:spPr>
      </p:pic>
      <p:pic>
        <p:nvPicPr>
          <p:cNvPr id="21" name="Picture 2" descr="C:\Documents and Settings\test\Desktop\renoir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67000" y="1295400"/>
            <a:ext cx="3540987" cy="4627705"/>
          </a:xfrm>
          <a:prstGeom prst="rect">
            <a:avLst/>
          </a:prstGeom>
          <a:noFill/>
        </p:spPr>
      </p:pic>
      <p:sp>
        <p:nvSpPr>
          <p:cNvPr id="22" name="Rectangle 21"/>
          <p:cNvSpPr/>
          <p:nvPr/>
        </p:nvSpPr>
        <p:spPr>
          <a:xfrm>
            <a:off x="1828800" y="0"/>
            <a:ext cx="5257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Pierre-Auguste Renoir  ( 1841  - 1919 ) est l'un des plus célèbres peintres  </a:t>
            </a:r>
            <a:r>
              <a:rPr lang="ro-RO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impressionniste </a:t>
            </a:r>
            <a:r>
              <a:rPr lang="en-US" sz="1600" u="sng" dirty="0" smtClean="0"/>
              <a:t> </a:t>
            </a:r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français.</a:t>
            </a:r>
            <a:endParaRPr lang="ro-RO" sz="1600" b="1" i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19" name="Picture 2" descr="C:\Documents and Settings\test\Desktop\Picto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76620" y="914400"/>
            <a:ext cx="4077532" cy="5029200"/>
          </a:xfrm>
          <a:prstGeom prst="rect">
            <a:avLst/>
          </a:prstGeom>
          <a:noFill/>
        </p:spPr>
      </p:pic>
      <p:pic>
        <p:nvPicPr>
          <p:cNvPr id="20" name="Picture 3" descr="C:\Documents and Settings\test\Desktop\RAMA1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0"/>
            <a:ext cx="5486400" cy="6877050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21" name="Rectangle 20"/>
          <p:cNvSpPr/>
          <p:nvPr/>
        </p:nvSpPr>
        <p:spPr>
          <a:xfrm>
            <a:off x="2286000" y="6324600"/>
            <a:ext cx="4461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</a:t>
            </a:r>
            <a:r>
              <a:rPr lang="ro-RO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incent van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G</a:t>
            </a:r>
            <a:r>
              <a:rPr lang="ro-RO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ogh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( 1853 – 1890 ) ,</a:t>
            </a:r>
            <a:r>
              <a:rPr lang="ro-R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o-RO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peintre  néerlandais</a:t>
            </a:r>
            <a:endParaRPr lang="ro-RO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sp>
        <p:nvSpPr>
          <p:cNvPr id="22" name="Rectangle 21"/>
          <p:cNvSpPr/>
          <p:nvPr/>
        </p:nvSpPr>
        <p:spPr>
          <a:xfrm>
            <a:off x="1524000" y="0"/>
            <a:ext cx="6019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Pablo Ruiz Picasso ( 1881 - 1973 ) est un peintre, dessinateur et sculpteur espagnol </a:t>
            </a:r>
          </a:p>
          <a:p>
            <a:pPr algn="ctr"/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ayant passé l'essentiel de sa vie en France.</a:t>
            </a:r>
            <a:endParaRPr lang="ro-RO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209800" y="6273225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Pablo Picasso est considéré comme l’une des trois figures majeures </a:t>
            </a:r>
          </a:p>
          <a:p>
            <a:pPr algn="ctr"/>
            <a:r>
              <a:rPr lang="fr-FR" sz="1600" b="1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du 20e siècle ayant défini les notions des arts plastiques</a:t>
            </a:r>
            <a:r>
              <a:rPr lang="fr-FR" sz="1600" i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.</a:t>
            </a:r>
            <a:endParaRPr lang="fr-FR" sz="1600" i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4" name="Picture 3" descr="C:\Documents and Settings\test\Desktop\blog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1" y="609600"/>
            <a:ext cx="4343399" cy="55626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3" descr="C:\Documents and Settings\test\Desktop\Picassomic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8400" y="762000"/>
            <a:ext cx="4069079" cy="52747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1494631"/>
            <a:ext cx="3500438" cy="511175"/>
          </a:xfrm>
          <a:prstGeom prst="rect">
            <a:avLst/>
          </a:prstGeom>
          <a:noFill/>
        </p:spPr>
      </p:pic>
      <p:pic>
        <p:nvPicPr>
          <p:cNvPr id="4" name="Picture 13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494631" y="4852194"/>
            <a:ext cx="3500437" cy="511175"/>
          </a:xfrm>
          <a:prstGeom prst="rect">
            <a:avLst/>
          </a:prstGeom>
          <a:noFill/>
        </p:spPr>
      </p:pic>
      <p:pic>
        <p:nvPicPr>
          <p:cNvPr id="5" name="Picture 4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7" y="865798"/>
            <a:ext cx="2200275" cy="981075"/>
          </a:xfrm>
          <a:prstGeom prst="rect">
            <a:avLst/>
          </a:prstGeom>
          <a:noFill/>
        </p:spPr>
      </p:pic>
      <p:pic>
        <p:nvPicPr>
          <p:cNvPr id="6" name="Picture 5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-230146" y="4370998"/>
            <a:ext cx="2200275" cy="981075"/>
          </a:xfrm>
          <a:prstGeom prst="rect">
            <a:avLst/>
          </a:prstGeom>
          <a:noFill/>
        </p:spPr>
      </p:pic>
      <p:pic>
        <p:nvPicPr>
          <p:cNvPr id="7" name="Picture 14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1655762"/>
            <a:ext cx="3644900" cy="333375"/>
          </a:xfrm>
          <a:prstGeom prst="rect">
            <a:avLst/>
          </a:prstGeom>
          <a:noFill/>
        </p:spPr>
      </p:pic>
      <p:pic>
        <p:nvPicPr>
          <p:cNvPr id="8" name="Picture 15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00112" y="4868862"/>
            <a:ext cx="3644900" cy="333375"/>
          </a:xfrm>
          <a:prstGeom prst="rect">
            <a:avLst/>
          </a:prstGeom>
          <a:noFill/>
        </p:spPr>
      </p:pic>
      <p:pic>
        <p:nvPicPr>
          <p:cNvPr id="9" name="Picture 16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5743" y="1494631"/>
            <a:ext cx="3500438" cy="511175"/>
          </a:xfrm>
          <a:prstGeom prst="rect">
            <a:avLst/>
          </a:prstGeom>
          <a:noFill/>
        </p:spPr>
      </p:pic>
      <p:pic>
        <p:nvPicPr>
          <p:cNvPr id="10" name="Picture 1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81" y="4852194"/>
            <a:ext cx="3500437" cy="511175"/>
          </a:xfrm>
          <a:prstGeom prst="rect">
            <a:avLst/>
          </a:prstGeom>
          <a:noFill/>
        </p:spPr>
      </p:pic>
      <p:pic>
        <p:nvPicPr>
          <p:cNvPr id="11" name="Picture 7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4219" y="1494631"/>
            <a:ext cx="3500438" cy="511175"/>
          </a:xfrm>
          <a:prstGeom prst="rect">
            <a:avLst/>
          </a:prstGeom>
          <a:noFill/>
        </p:spPr>
      </p:pic>
      <p:pic>
        <p:nvPicPr>
          <p:cNvPr id="12" name="Picture 8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58669" y="4950619"/>
            <a:ext cx="3357562" cy="457200"/>
          </a:xfrm>
          <a:prstGeom prst="rect">
            <a:avLst/>
          </a:prstGeom>
          <a:noFill/>
        </p:spPr>
      </p:pic>
      <p:pic>
        <p:nvPicPr>
          <p:cNvPr id="13" name="Picture 6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45251" y="1655762"/>
            <a:ext cx="3644900" cy="333375"/>
          </a:xfrm>
          <a:prstGeom prst="rect">
            <a:avLst/>
          </a:prstGeom>
          <a:noFill/>
        </p:spPr>
      </p:pic>
      <p:pic>
        <p:nvPicPr>
          <p:cNvPr id="14" name="Picture 10" descr="cornice_chiara e argen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6" y="5026025"/>
            <a:ext cx="3357562" cy="306387"/>
          </a:xfrm>
          <a:prstGeom prst="rect">
            <a:avLst/>
          </a:prstGeom>
          <a:noFill/>
        </p:spPr>
      </p:pic>
      <p:pic>
        <p:nvPicPr>
          <p:cNvPr id="15" name="Picture 9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38194" y="1494631"/>
            <a:ext cx="3500438" cy="511175"/>
          </a:xfrm>
          <a:prstGeom prst="rect">
            <a:avLst/>
          </a:prstGeom>
          <a:noFill/>
        </p:spPr>
      </p:pic>
      <p:pic>
        <p:nvPicPr>
          <p:cNvPr id="16" name="Picture 11" descr="oro divisor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99313" y="4933950"/>
            <a:ext cx="3357562" cy="490538"/>
          </a:xfrm>
          <a:prstGeom prst="rect">
            <a:avLst/>
          </a:prstGeom>
          <a:noFill/>
        </p:spPr>
      </p:pic>
      <p:pic>
        <p:nvPicPr>
          <p:cNvPr id="17" name="Picture 16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389854" y="865799"/>
            <a:ext cx="2200275" cy="981075"/>
          </a:xfrm>
          <a:prstGeom prst="rect">
            <a:avLst/>
          </a:prstGeom>
          <a:noFill/>
        </p:spPr>
      </p:pic>
      <p:pic>
        <p:nvPicPr>
          <p:cNvPr id="18" name="Picture 17" descr="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067421">
            <a:off x="7466055" y="4371000"/>
            <a:ext cx="2200275" cy="981075"/>
          </a:xfrm>
          <a:prstGeom prst="rect">
            <a:avLst/>
          </a:prstGeom>
          <a:noFill/>
        </p:spPr>
      </p:pic>
      <p:pic>
        <p:nvPicPr>
          <p:cNvPr id="2050" name="Picture 2" descr="C:\Documents and Settings\test\Desktop\Dali-29.jpg"/>
          <p:cNvPicPr>
            <a:picLocks noChangeAspect="1" noChangeArrowheads="1"/>
          </p:cNvPicPr>
          <p:nvPr/>
        </p:nvPicPr>
        <p:blipFill>
          <a:blip r:embed="rId6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905000" y="-457200"/>
            <a:ext cx="5264750" cy="7183459"/>
          </a:xfrm>
          <a:prstGeom prst="rect">
            <a:avLst/>
          </a:prstGeom>
          <a:noFill/>
        </p:spPr>
      </p:pic>
      <p:pic>
        <p:nvPicPr>
          <p:cNvPr id="20" name="Picture 2" descr="D:\flori_Canada\cadreglitter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28800" y="0"/>
            <a:ext cx="5410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Box 21"/>
          <p:cNvSpPr txBox="1"/>
          <p:nvPr/>
        </p:nvSpPr>
        <p:spPr>
          <a:xfrm>
            <a:off x="1981201" y="381000"/>
            <a:ext cx="2667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Salvador Dalí ( 1904 – 1989 ) , peintre, sculpteur, graveur, scénariste et </a:t>
            </a:r>
          </a:p>
          <a:p>
            <a:pPr algn="ctr"/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écrivain catalan de nationalité espagnole. Il est considéré comme l'un des principaux représentants du surréalisme, et comme l'un des plus célèbres peintres </a:t>
            </a:r>
            <a:r>
              <a:rPr lang="fr-FR" sz="1600" b="1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du</a:t>
            </a:r>
            <a:r>
              <a:rPr lang="fr-FR" sz="1600" b="1" cap="small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xx</a:t>
            </a:r>
            <a:r>
              <a:rPr lang="fr-FR" sz="1600" b="1" baseline="30000" dirty="0" err="1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</a:t>
            </a:r>
            <a:r>
              <a:rPr lang="fr-FR" sz="1600" b="1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siècle.</a:t>
            </a:r>
            <a:endParaRPr lang="ro-RO" sz="1600" b="1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638" y="0"/>
            <a:ext cx="91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/>
        </p:nvSpPr>
        <p:spPr>
          <a:xfrm>
            <a:off x="2362200" y="2590800"/>
            <a:ext cx="480452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36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Autoportraits des peintres célébres</a:t>
            </a:r>
            <a:endParaRPr lang="en-US" sz="3600" dirty="0" smtClean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n-US" sz="2800" dirty="0" smtClean="0">
                <a:solidFill>
                  <a:srgbClr val="FFE5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       Images du Net</a:t>
            </a:r>
            <a:endParaRPr lang="ro-RO" sz="2800" dirty="0">
              <a:solidFill>
                <a:srgbClr val="FFE5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819400" y="3733800"/>
            <a:ext cx="3110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i="1" dirty="0" err="1" smtClean="0">
                <a:ln w="11430"/>
                <a:solidFill>
                  <a:srgbClr val="FFE5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Créations</a:t>
            </a:r>
            <a:r>
              <a:rPr lang="en-US" sz="2800" i="1" dirty="0" smtClean="0">
                <a:ln w="11430"/>
                <a:solidFill>
                  <a:srgbClr val="FFE5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 Delia </a:t>
            </a:r>
            <a:r>
              <a:rPr lang="en-US" sz="2800" i="1" dirty="0" err="1" smtClean="0">
                <a:ln w="11430"/>
                <a:solidFill>
                  <a:srgbClr val="FFE5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Florea</a:t>
            </a:r>
            <a:endParaRPr lang="ro-RO" sz="2800" i="1" dirty="0">
              <a:ln w="11430"/>
              <a:solidFill>
                <a:srgbClr val="FFE59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1" name="Picture 3" descr="C:\Documents and Settings\test\Desktop\blog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228600"/>
            <a:ext cx="1752600" cy="2086536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1" descr="C:\Documents and Settings\test\Desktop\Self_portrait,_by_William_Bouguerea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518942"/>
            <a:ext cx="1295400" cy="1541193"/>
          </a:xfrm>
          <a:prstGeom prst="rect">
            <a:avLst/>
          </a:prstGeom>
          <a:noFill/>
        </p:spPr>
      </p:pic>
      <p:pic>
        <p:nvPicPr>
          <p:cNvPr id="23" name="Picture 2" descr="C:\Documents and Settings\test\Desktop\wall-decal-painting-gustave-courbet--selfportrait--desperate-person-ambiance-sticker-col-RJ032.jp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667000" y="228600"/>
            <a:ext cx="1636005" cy="2057400"/>
          </a:xfrm>
          <a:prstGeom prst="rect">
            <a:avLst/>
          </a:prstGeom>
          <a:noFill/>
        </p:spPr>
      </p:pic>
      <p:pic>
        <p:nvPicPr>
          <p:cNvPr id="24" name="Picture 1" descr="C:\Documents and Settings\test\Desktop\Alma_Tadem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19400" y="381000"/>
            <a:ext cx="1393734" cy="1752600"/>
          </a:xfrm>
          <a:prstGeom prst="rect">
            <a:avLst/>
          </a:prstGeom>
          <a:noFill/>
        </p:spPr>
      </p:pic>
      <p:pic>
        <p:nvPicPr>
          <p:cNvPr id="25" name="Picture 3" descr="C:\Documents and Settings\test\Desktop\Picassomic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2667000"/>
            <a:ext cx="1410788" cy="1828800"/>
          </a:xfrm>
          <a:prstGeom prst="rect">
            <a:avLst/>
          </a:prstGeom>
          <a:noFill/>
        </p:spPr>
      </p:pic>
      <p:pic>
        <p:nvPicPr>
          <p:cNvPr id="26" name="Picture 3" descr="C:\Documents and Settings\test\Desktop\blog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362200"/>
            <a:ext cx="1725460" cy="22860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7" name="Picture 3" descr="C:\Documents and Settings\test\Desktop\RAMA1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2800" y="2438400"/>
            <a:ext cx="1676400" cy="19812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8" name="Picture 2" descr="C:\Documents and Settings\test\Desktop\Pictor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15200" y="2590800"/>
            <a:ext cx="1371600" cy="1691721"/>
          </a:xfrm>
          <a:prstGeom prst="rect">
            <a:avLst/>
          </a:prstGeom>
          <a:noFill/>
        </p:spPr>
      </p:pic>
      <p:pic>
        <p:nvPicPr>
          <p:cNvPr id="32" name="Picture 2" descr="C:\Documents and Settings\test\Desktop\wall-decal-painting-gustave-courbet--selfportrait--desperate-person-ambiance-sticker-col-RJ032.jp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800600" y="228600"/>
            <a:ext cx="1676400" cy="2057400"/>
          </a:xfrm>
          <a:prstGeom prst="rect">
            <a:avLst/>
          </a:prstGeom>
          <a:noFill/>
        </p:spPr>
      </p:pic>
      <p:pic>
        <p:nvPicPr>
          <p:cNvPr id="33" name="Picture 2" descr="C:\Documents and Settings\test\Desktop\renoir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53000" y="381000"/>
            <a:ext cx="1371601" cy="1792542"/>
          </a:xfrm>
          <a:prstGeom prst="rect">
            <a:avLst/>
          </a:prstGeom>
          <a:noFill/>
        </p:spPr>
      </p:pic>
      <p:pic>
        <p:nvPicPr>
          <p:cNvPr id="34" name="Picture 2" descr="C:\Documents and Settings\test\Desktop\Dali-29.jpg"/>
          <p:cNvPicPr>
            <a:picLocks noChangeAspect="1" noChangeArrowheads="1"/>
          </p:cNvPicPr>
          <p:nvPr/>
        </p:nvPicPr>
        <p:blipFill>
          <a:blip r:embed="rId11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7391400" y="4724400"/>
            <a:ext cx="1371600" cy="1871472"/>
          </a:xfrm>
          <a:prstGeom prst="rect">
            <a:avLst/>
          </a:prstGeom>
          <a:noFill/>
        </p:spPr>
      </p:pic>
      <p:pic>
        <p:nvPicPr>
          <p:cNvPr id="35" name="Picture 2" descr="D:\flori_Canada\cadreglitter1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391400" y="4648200"/>
            <a:ext cx="1419860" cy="19930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" descr="C:\Documents and Settings\test\Desktop\d14cb8a4-055e-4783-aef8-c2305f91f8e7_570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10400" y="152400"/>
            <a:ext cx="1905000" cy="22098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9" name="Picture 2" descr="C:\Documents and Settings\test\Desktop\Élisabeth_Vigée-Lebrun_-_selfportrait_(Kimbell_Art_Museum,_1781-2)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239000" y="381000"/>
            <a:ext cx="1453198" cy="1752600"/>
          </a:xfrm>
          <a:prstGeom prst="rect">
            <a:avLst/>
          </a:prstGeom>
          <a:noFill/>
        </p:spPr>
      </p:pic>
      <p:pic>
        <p:nvPicPr>
          <p:cNvPr id="41" name="Picture 2" descr="C:\Documents and Settings\test\Desktop\wall-decal-painting-gustave-courbet--selfportrait--desperate-person-ambiance-sticker-col-RJ032.jp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81000" y="4800600"/>
            <a:ext cx="1829165" cy="1876287"/>
          </a:xfrm>
          <a:prstGeom prst="rect">
            <a:avLst/>
          </a:prstGeom>
          <a:noFill/>
        </p:spPr>
      </p:pic>
      <p:pic>
        <p:nvPicPr>
          <p:cNvPr id="42" name="Picture 1" descr="C:\Documents and Settings\test\Desktop\Artemisia_Gentileschi_-_Self-Portrait_as_a_Lute_Player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33400" y="4876800"/>
            <a:ext cx="1555327" cy="1676400"/>
          </a:xfrm>
          <a:prstGeom prst="rect">
            <a:avLst/>
          </a:prstGeom>
          <a:noFill/>
        </p:spPr>
      </p:pic>
      <p:pic>
        <p:nvPicPr>
          <p:cNvPr id="43" name="Picture 3" descr="C:\Documents and Settings\test\Desktop\blog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38400" y="4724400"/>
            <a:ext cx="1524000" cy="198119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4" name="Picture 2" descr="C:\Documents and Settings\test\Desktop\Giovanni_Bellini_FeltételezettÖnarcképeKJ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590800" y="4876800"/>
            <a:ext cx="1244221" cy="1639510"/>
          </a:xfrm>
          <a:prstGeom prst="rect">
            <a:avLst/>
          </a:prstGeom>
          <a:noFill/>
        </p:spPr>
      </p:pic>
      <p:pic>
        <p:nvPicPr>
          <p:cNvPr id="45" name="Picture 2" descr="C:\Documents and Settings\test\Desktop\591px-Selfportrait_of_Raffaelo,_Uffizi_Florence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267200" y="4876800"/>
            <a:ext cx="1219200" cy="1648292"/>
          </a:xfrm>
          <a:prstGeom prst="rect">
            <a:avLst/>
          </a:prstGeom>
          <a:noFill/>
        </p:spPr>
      </p:pic>
      <p:pic>
        <p:nvPicPr>
          <p:cNvPr id="46" name="Picture 3" descr="C:\Documents and Settings\test\Desktop\HQ.jpg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14800" y="4724400"/>
            <a:ext cx="1474136" cy="1981200"/>
          </a:xfrm>
          <a:prstGeom prst="rect">
            <a:avLst/>
          </a:prstGeom>
          <a:noFill/>
        </p:spPr>
      </p:pic>
      <p:pic>
        <p:nvPicPr>
          <p:cNvPr id="48" name="Picture 1" descr="C:\Documents and Settings\test\Desktop\autoportrait-louvre.jpg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0" y="4724400"/>
            <a:ext cx="1524000" cy="1981200"/>
          </a:xfrm>
          <a:prstGeom prst="rect">
            <a:avLst/>
          </a:prstGeom>
          <a:noFill/>
        </p:spPr>
      </p:pic>
      <p:pic>
        <p:nvPicPr>
          <p:cNvPr id="49" name="Picture 3" descr="C:\Documents and Settings\test\Desktop\untitled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867400" y="4876800"/>
            <a:ext cx="1219201" cy="16047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pPr eaLnBrk="1" hangingPunct="1"/>
            <a:endParaRPr lang="ro-RO" smtClean="0"/>
          </a:p>
        </p:txBody>
      </p:sp>
      <p:pic>
        <p:nvPicPr>
          <p:cNvPr id="34819" name="Picture 7" descr="ScreenShot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9" descr="ligneetoi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ro-RO" sz="2000">
              <a:latin typeface="Calibri" pitchFamily="34" charset="0"/>
            </a:endParaRPr>
          </a:p>
        </p:txBody>
      </p:sp>
      <p:sp>
        <p:nvSpPr>
          <p:cNvPr id="34822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ro-RO" sz="2000">
              <a:latin typeface="Calibri" pitchFamily="34" charset="0"/>
            </a:endParaRPr>
          </a:p>
        </p:txBody>
      </p:sp>
      <p:pic>
        <p:nvPicPr>
          <p:cNvPr id="34823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4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8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1225</TotalTime>
  <Words>204</Words>
  <Application>Microsoft Office PowerPoint</Application>
  <PresentationFormat>On-screen Show (4:3)</PresentationFormat>
  <Paragraphs>48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Test</dc:creator>
  <cp:lastModifiedBy>Test</cp:lastModifiedBy>
  <cp:revision>48</cp:revision>
  <dcterms:created xsi:type="dcterms:W3CDTF">2018-03-25T15:16:34Z</dcterms:created>
  <dcterms:modified xsi:type="dcterms:W3CDTF">2018-03-29T11:23:53Z</dcterms:modified>
</cp:coreProperties>
</file>