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311"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10" r:id="rId52"/>
    <p:sldId id="312" r:id="rId53"/>
    <p:sldId id="313" r:id="rId54"/>
    <p:sldId id="314" r:id="rId55"/>
    <p:sldId id="315" r:id="rId56"/>
    <p:sldId id="316" r:id="rId57"/>
    <p:sldId id="317" r:id="rId58"/>
    <p:sldId id="318" r:id="rId59"/>
    <p:sldId id="319" r:id="rId60"/>
    <p:sldId id="320" r:id="rId61"/>
    <p:sldId id="321" r:id="rId62"/>
    <p:sldId id="322" r:id="rId6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8" d="100"/>
          <a:sy n="108" d="100"/>
        </p:scale>
        <p:origin x="57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C2E462A7-1014-480B-805D-34A84E98104D}" type="datetimeFigureOut">
              <a:rPr lang="fr-FR" smtClean="0"/>
              <a:t>22/07/2018</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2381977574"/>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C2E462A7-1014-480B-805D-34A84E98104D}" type="datetimeFigureOut">
              <a:rPr lang="fr-FR" smtClean="0"/>
              <a:t>22/07/2018</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024297665"/>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C2E462A7-1014-480B-805D-34A84E98104D}" type="datetimeFigureOut">
              <a:rPr lang="fr-FR" smtClean="0"/>
              <a:t>22/07/2018</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861842689"/>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C2E462A7-1014-480B-805D-34A84E98104D}" type="datetimeFigureOut">
              <a:rPr lang="fr-FR" smtClean="0"/>
              <a:t>22/07/2018</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752695157"/>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C2E462A7-1014-480B-805D-34A84E98104D}" type="datetimeFigureOut">
              <a:rPr lang="fr-FR" smtClean="0"/>
              <a:t>22/07/2018</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308015195"/>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C2E462A7-1014-480B-805D-34A84E98104D}" type="datetimeFigureOut">
              <a:rPr lang="fr-FR" smtClean="0"/>
              <a:t>22/07/2018</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1620462247"/>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E462A7-1014-480B-805D-34A84E98104D}" type="datetimeFigureOut">
              <a:rPr lang="fr-FR" smtClean="0"/>
              <a:t>22/07/2018</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4002197582"/>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C2E462A7-1014-480B-805D-34A84E98104D}" type="datetimeFigureOut">
              <a:rPr lang="fr-FR" smtClean="0"/>
              <a:t>22/07/2018</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3998998274"/>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C2E462A7-1014-480B-805D-34A84E98104D}" type="datetimeFigureOut">
              <a:rPr lang="fr-FR" smtClean="0"/>
              <a:t>22/07/2018</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3386945068"/>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C2E462A7-1014-480B-805D-34A84E98104D}" type="datetimeFigureOut">
              <a:rPr lang="fr-FR" smtClean="0"/>
              <a:t>22/07/2018</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2068897052"/>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C2E462A7-1014-480B-805D-34A84E98104D}" type="datetimeFigureOut">
              <a:rPr lang="fr-FR" smtClean="0"/>
              <a:t>22/07/2018</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05212437-DA81-4E4C-8923-CCA68116B9AA}" type="slidenum">
              <a:rPr lang="fr-FR" smtClean="0"/>
              <a:t>‹N°›</a:t>
            </a:fld>
            <a:endParaRPr lang="fr-FR"/>
          </a:p>
        </p:txBody>
      </p:sp>
    </p:spTree>
    <p:extLst>
      <p:ext uri="{BB962C8B-B14F-4D97-AF65-F5344CB8AC3E}">
        <p14:creationId xmlns:p14="http://schemas.microsoft.com/office/powerpoint/2010/main" val="992054190"/>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E462A7-1014-480B-805D-34A84E98104D}" type="datetimeFigureOut">
              <a:rPr lang="fr-FR" smtClean="0"/>
              <a:t>22/07/2018</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212437-DA81-4E4C-8923-CCA68116B9AA}" type="slidenum">
              <a:rPr lang="fr-FR" smtClean="0"/>
              <a:t>‹N°›</a:t>
            </a:fld>
            <a:endParaRPr lang="fr-FR"/>
          </a:p>
        </p:txBody>
      </p:sp>
    </p:spTree>
    <p:extLst>
      <p:ext uri="{BB962C8B-B14F-4D97-AF65-F5344CB8AC3E}">
        <p14:creationId xmlns:p14="http://schemas.microsoft.com/office/powerpoint/2010/main" val="3437475665"/>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microsoft.com/office/2007/relationships/hdphoto" Target="../media/hdphoto8.wdp"/><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microsoft.com/office/2007/relationships/hdphoto" Target="../media/hdphoto9.wdp"/><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microsoft.com/office/2007/relationships/hdphoto" Target="../media/hdphoto10.wdp"/><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microsoft.com/office/2007/relationships/hdphoto" Target="../media/hdphoto12.wdp"/><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microsoft.com/office/2007/relationships/hdphoto" Target="../media/hdphoto13.wdp"/><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microsoft.com/office/2007/relationships/hdphoto" Target="../media/hdphoto14.wdp"/><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microsoft.com/office/2007/relationships/hdphoto" Target="../media/hdphoto15.wdp"/><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16.wdp"/><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microsoft.com/office/2007/relationships/hdphoto" Target="../media/hdphoto17.wdp"/><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microsoft.com/office/2007/relationships/hdphoto" Target="../media/hdphoto18.wdp"/><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microsoft.com/office/2007/relationships/hdphoto" Target="../media/hdphoto19.wdp"/><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microsoft.com/office/2007/relationships/hdphoto" Target="../media/hdphoto20.wdp"/><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microsoft.com/office/2007/relationships/hdphoto" Target="../media/hdphoto21.wdp"/><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microsoft.com/office/2007/relationships/hdphoto" Target="../media/hdphoto22.wdp"/><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microsoft.com/office/2007/relationships/hdphoto" Target="../media/hdphoto23.wdp"/><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microsoft.com/office/2007/relationships/hdphoto" Target="../media/hdphoto24.wdp"/><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microsoft.com/office/2007/relationships/hdphoto" Target="../media/hdphoto25.wdp"/><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microsoft.com/office/2007/relationships/hdphoto" Target="../media/hdphoto26.wdp"/><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microsoft.com/office/2007/relationships/hdphoto" Target="../media/hdphoto27.wdp"/><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microsoft.com/office/2007/relationships/hdphoto" Target="../media/hdphoto28.wdp"/><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microsoft.com/office/2007/relationships/hdphoto" Target="../media/hdphoto29.wdp"/><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microsoft.com/office/2007/relationships/hdphoto" Target="../media/hdphoto30.wdp"/><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microsoft.com/office/2007/relationships/hdphoto" Target="../media/hdphoto31.wdp"/><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microsoft.com/office/2007/relationships/hdphoto" Target="../media/hdphoto32.wdp"/><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microsoft.com/office/2007/relationships/hdphoto" Target="../media/hdphoto33.wdp"/><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microsoft.com/office/2007/relationships/hdphoto" Target="../media/hdphoto34.wdp"/><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microsoft.com/office/2007/relationships/hdphoto" Target="../media/hdphoto35.wdp"/><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microsoft.com/office/2007/relationships/hdphoto" Target="../media/hdphoto36.wdp"/><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microsoft.com/office/2007/relationships/hdphoto" Target="../media/hdphoto37.wdp"/><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microsoft.com/office/2007/relationships/hdphoto" Target="../media/hdphoto38.wdp"/><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microsoft.com/office/2007/relationships/hdphoto" Target="../media/hdphoto39.wdp"/><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microsoft.com/office/2007/relationships/hdphoto" Target="../media/hdphoto40.wdp"/><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microsoft.com/office/2007/relationships/hdphoto" Target="../media/hdphoto41.wdp"/><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microsoft.com/office/2007/relationships/hdphoto" Target="../media/hdphoto42.wdp"/><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microsoft.com/office/2007/relationships/hdphoto" Target="../media/hdphoto43.wdp"/><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microsoft.com/office/2007/relationships/hdphoto" Target="../media/hdphoto44.wdp"/><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microsoft.com/office/2007/relationships/hdphoto" Target="../media/hdphoto45.wdp"/><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microsoft.com/office/2007/relationships/hdphoto" Target="../media/hdphoto46.wdp"/><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microsoft.com/office/2007/relationships/hdphoto" Target="../media/hdphoto47.wdp"/><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microsoft.com/office/2007/relationships/hdphoto" Target="../media/hdphoto48.wdp"/><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microsoft.com/office/2007/relationships/hdphoto" Target="../media/hdphoto49.wdp"/><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microsoft.com/office/2007/relationships/hdphoto" Target="../media/hdphoto50.wdp"/><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microsoft.com/office/2007/relationships/hdphoto" Target="../media/hdphoto51.wdp"/><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microsoft.com/office/2007/relationships/hdphoto" Target="../media/hdphoto52.wdp"/><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microsoft.com/office/2007/relationships/hdphoto" Target="../media/hdphoto53.wdp"/><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microsoft.com/office/2007/relationships/hdphoto" Target="../media/hdphoto54.wdp"/><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microsoft.com/office/2007/relationships/hdphoto" Target="../media/hdphoto55.wdp"/><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microsoft.com/office/2007/relationships/hdphoto" Target="../media/hdphoto56.wdp"/><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microsoft.com/office/2007/relationships/hdphoto" Target="../media/hdphoto57.wdp"/><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microsoft.com/office/2007/relationships/hdphoto" Target="../media/hdphoto58.wdp"/><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microsoft.com/office/2007/relationships/hdphoto" Target="../media/hdphoto59.wdp"/><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59728" y="410211"/>
            <a:ext cx="6096000" cy="369332"/>
          </a:xfrm>
          <a:prstGeom prst="rect">
            <a:avLst/>
          </a:prstGeom>
        </p:spPr>
        <p:txBody>
          <a:bodyPr>
            <a:spAutoFit/>
          </a:bodyPr>
          <a:lstStyle/>
          <a:p>
            <a:endParaRPr lang="fr-FR" dirty="0"/>
          </a:p>
        </p:txBody>
      </p:sp>
      <p:sp>
        <p:nvSpPr>
          <p:cNvPr id="3" name="Rectangle 2"/>
          <p:cNvSpPr/>
          <p:nvPr/>
        </p:nvSpPr>
        <p:spPr>
          <a:xfrm>
            <a:off x="3048000" y="2274838"/>
            <a:ext cx="6096000" cy="369332"/>
          </a:xfrm>
          <a:prstGeom prst="rect">
            <a:avLst/>
          </a:prstGeom>
        </p:spPr>
        <p:txBody>
          <a:bodyPr>
            <a:spAutoFit/>
          </a:bodyPr>
          <a:lstStyle/>
          <a:p>
            <a:endParaRPr lang="fr-FR" dirty="0"/>
          </a:p>
        </p:txBody>
      </p:sp>
      <p:sp>
        <p:nvSpPr>
          <p:cNvPr id="4" name="Rectangle 3"/>
          <p:cNvSpPr/>
          <p:nvPr/>
        </p:nvSpPr>
        <p:spPr>
          <a:xfrm>
            <a:off x="3341298" y="410211"/>
            <a:ext cx="6096000" cy="369332"/>
          </a:xfrm>
          <a:prstGeom prst="rect">
            <a:avLst/>
          </a:prstGeom>
        </p:spPr>
        <p:txBody>
          <a:bodyPr>
            <a:spAutoFit/>
          </a:bodyPr>
          <a:lstStyle/>
          <a:p>
            <a:endParaRPr lang="fr-FR" dirty="0"/>
          </a:p>
        </p:txBody>
      </p:sp>
      <p:sp>
        <p:nvSpPr>
          <p:cNvPr id="5" name="Rectangle 4"/>
          <p:cNvSpPr/>
          <p:nvPr/>
        </p:nvSpPr>
        <p:spPr>
          <a:xfrm>
            <a:off x="3048000" y="2413338"/>
            <a:ext cx="6096000" cy="369332"/>
          </a:xfrm>
          <a:prstGeom prst="rect">
            <a:avLst/>
          </a:prstGeom>
        </p:spPr>
        <p:txBody>
          <a:bodyPr>
            <a:spAutoFit/>
          </a:bodyPr>
          <a:lstStyle/>
          <a:p>
            <a:endParaRPr lang="fr-FR" dirty="0"/>
          </a:p>
        </p:txBody>
      </p:sp>
      <p:sp>
        <p:nvSpPr>
          <p:cNvPr id="6" name="Rectangle 5"/>
          <p:cNvSpPr/>
          <p:nvPr/>
        </p:nvSpPr>
        <p:spPr>
          <a:xfrm>
            <a:off x="378690" y="1065525"/>
            <a:ext cx="11554691" cy="369332"/>
          </a:xfrm>
          <a:prstGeom prst="rect">
            <a:avLst/>
          </a:prstGeom>
        </p:spPr>
        <p:txBody>
          <a:bodyPr wrap="square">
            <a:spAutoFit/>
          </a:bodyPr>
          <a:lstStyle/>
          <a:p>
            <a:pPr algn="ctr"/>
            <a:endParaRPr lang="fr-FR" dirty="0"/>
          </a:p>
        </p:txBody>
      </p:sp>
      <p:sp>
        <p:nvSpPr>
          <p:cNvPr id="8" name="Rectangle 7">
            <a:extLst>
              <a:ext uri="{FF2B5EF4-FFF2-40B4-BE49-F238E27FC236}">
                <a16:creationId xmlns:a16="http://schemas.microsoft.com/office/drawing/2014/main" id="{8EC253D6-D0C7-4D3C-BD5F-B3AEFABD4AFD}"/>
              </a:ext>
            </a:extLst>
          </p:cNvPr>
          <p:cNvSpPr/>
          <p:nvPr/>
        </p:nvSpPr>
        <p:spPr>
          <a:xfrm>
            <a:off x="378690" y="927025"/>
            <a:ext cx="11554691" cy="369332"/>
          </a:xfrm>
          <a:prstGeom prst="rect">
            <a:avLst/>
          </a:prstGeom>
        </p:spPr>
        <p:txBody>
          <a:bodyPr wrap="square">
            <a:spAutoFit/>
          </a:bodyPr>
          <a:lstStyle/>
          <a:p>
            <a:endParaRPr lang="fr-FR" dirty="0"/>
          </a:p>
        </p:txBody>
      </p:sp>
      <p:sp>
        <p:nvSpPr>
          <p:cNvPr id="9" name="Rectangle 8">
            <a:extLst>
              <a:ext uri="{FF2B5EF4-FFF2-40B4-BE49-F238E27FC236}">
                <a16:creationId xmlns:a16="http://schemas.microsoft.com/office/drawing/2014/main" id="{33DD69B2-40B8-4733-9C0A-77D7E1C3357F}"/>
              </a:ext>
            </a:extLst>
          </p:cNvPr>
          <p:cNvSpPr/>
          <p:nvPr/>
        </p:nvSpPr>
        <p:spPr>
          <a:xfrm>
            <a:off x="378690" y="4548843"/>
            <a:ext cx="11410856" cy="2308324"/>
          </a:xfrm>
          <a:prstGeom prst="rect">
            <a:avLst/>
          </a:prstGeom>
        </p:spPr>
        <p:txBody>
          <a:bodyPr wrap="square">
            <a:spAutoFit/>
          </a:bodyPr>
          <a:lstStyle/>
          <a:p>
            <a:pPr algn="ctr"/>
            <a:r>
              <a:rPr lang="fr-FR" dirty="0">
                <a:solidFill>
                  <a:srgbClr val="FFFF00"/>
                </a:solidFill>
                <a:latin typeface="Cooper Black" panose="0208090404030B020404" pitchFamily="18" charset="0"/>
              </a:rPr>
              <a:t>Pas besoin d’utiliser Photoshop pour avoir de superbes images. Ces 60 photos sont tout à fait authentiques et non retouchées, ce qui nous prouve que la photographie traditionnelle a encore de beaux jours devant elle. Profitons-en ! </a:t>
            </a:r>
          </a:p>
          <a:p>
            <a:pPr algn="ctr"/>
            <a:r>
              <a:rPr lang="fr-FR" dirty="0">
                <a:solidFill>
                  <a:srgbClr val="FFFF00"/>
                </a:solidFill>
                <a:latin typeface="Cooper Black" panose="0208090404030B020404" pitchFamily="18" charset="0"/>
              </a:rPr>
              <a:t>À l’heure où Photoshop est partout, il est bon de voir que la nature et de bons réglages sur un appareil photo peuvent encore nous surprendre. Admirez un peu comme ces images sont belles et surprenantes.</a:t>
            </a:r>
          </a:p>
          <a:p>
            <a:pPr algn="ctr"/>
            <a:endParaRPr lang="fr-FR" dirty="0">
              <a:solidFill>
                <a:srgbClr val="FFFF00"/>
              </a:solidFill>
              <a:latin typeface="Cooper Black" panose="0208090404030B020404" pitchFamily="18" charset="0"/>
            </a:endParaRPr>
          </a:p>
          <a:p>
            <a:pPr algn="ctr"/>
            <a:r>
              <a:rPr lang="fr-FR" dirty="0">
                <a:solidFill>
                  <a:srgbClr val="FFFF00"/>
                </a:solidFill>
                <a:latin typeface="Cooper Black" panose="0208090404030B020404" pitchFamily="18" charset="0"/>
              </a:rPr>
              <a:t>Diaporama manuel</a:t>
            </a:r>
          </a:p>
        </p:txBody>
      </p:sp>
      <p:sp>
        <p:nvSpPr>
          <p:cNvPr id="7" name="Rectangle 6">
            <a:extLst>
              <a:ext uri="{FF2B5EF4-FFF2-40B4-BE49-F238E27FC236}">
                <a16:creationId xmlns:a16="http://schemas.microsoft.com/office/drawing/2014/main" id="{1F1CEAB5-D86C-4D0D-9C48-801F03753FE6}"/>
              </a:ext>
            </a:extLst>
          </p:cNvPr>
          <p:cNvSpPr/>
          <p:nvPr/>
        </p:nvSpPr>
        <p:spPr>
          <a:xfrm>
            <a:off x="390572" y="25360"/>
            <a:ext cx="11410856" cy="4247317"/>
          </a:xfrm>
          <a:prstGeom prst="rect">
            <a:avLst/>
          </a:prstGeom>
          <a:noFill/>
        </p:spPr>
        <p:txBody>
          <a:bodyPr wrap="square" lIns="91440" tIns="45720" rIns="91440" bIns="45720">
            <a:spAutoFit/>
            <a:scene3d>
              <a:camera prst="orthographicFront"/>
              <a:lightRig rig="threePt" dir="t"/>
            </a:scene3d>
            <a:sp3d extrusionH="57150">
              <a:bevelT w="82550" h="38100" prst="coolSlant"/>
            </a:sp3d>
          </a:bodyPr>
          <a:lstStyle/>
          <a:p>
            <a:pPr algn="ctr"/>
            <a:r>
              <a:rPr lang="fr-FR" sz="5400" b="1" cap="none" spc="0" dirty="0">
                <a:ln w="9525">
                  <a:solidFill>
                    <a:schemeClr val="bg1"/>
                  </a:solidFill>
                  <a:prstDash val="solid"/>
                </a:ln>
                <a:solidFill>
                  <a:srgbClr val="FFFF00"/>
                </a:solidFill>
                <a:effectLst>
                  <a:outerShdw blurRad="12700" dist="38100" dir="2700000" algn="tl" rotWithShape="0">
                    <a:schemeClr val="bg1">
                      <a:lumMod val="50000"/>
                    </a:schemeClr>
                  </a:outerShdw>
                </a:effectLst>
                <a:latin typeface="Cooper Black" panose="0208090404030B020404" pitchFamily="18" charset="0"/>
              </a:rPr>
              <a:t>60 photos totalement exceptionnelles qui n’ont pas été retouchées contrairement à ce que l’on pourrait croire !</a:t>
            </a:r>
          </a:p>
          <a:p>
            <a:pPr algn="ctr"/>
            <a:r>
              <a:rPr lang="fr-FR" sz="5400" b="1" cap="none" spc="0" dirty="0">
                <a:ln w="9525">
                  <a:solidFill>
                    <a:schemeClr val="bg1"/>
                  </a:solidFill>
                  <a:prstDash val="solid"/>
                </a:ln>
                <a:solidFill>
                  <a:srgbClr val="FFFF00"/>
                </a:solidFill>
                <a:effectLst>
                  <a:outerShdw blurRad="12700" dist="38100" dir="2700000" algn="tl" rotWithShape="0">
                    <a:schemeClr val="bg1">
                      <a:lumMod val="50000"/>
                    </a:schemeClr>
                  </a:outerShdw>
                </a:effectLst>
                <a:latin typeface="Cooper Black" panose="0208090404030B020404" pitchFamily="18" charset="0"/>
              </a:rPr>
              <a:t>Par Modesto</a:t>
            </a:r>
          </a:p>
        </p:txBody>
      </p:sp>
    </p:spTree>
    <p:extLst>
      <p:ext uri="{BB962C8B-B14F-4D97-AF65-F5344CB8AC3E}">
        <p14:creationId xmlns:p14="http://schemas.microsoft.com/office/powerpoint/2010/main" val="649476544"/>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08A20AE9-031C-48B6-B0DF-2DCEFADF9A09}"/>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65279" y="1149000"/>
            <a:ext cx="6840000" cy="456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FD20487F-6D82-449C-AE65-39060040DBD8}"/>
              </a:ext>
            </a:extLst>
          </p:cNvPr>
          <p:cNvSpPr/>
          <p:nvPr/>
        </p:nvSpPr>
        <p:spPr>
          <a:xfrm>
            <a:off x="7205280" y="1582341"/>
            <a:ext cx="4986720" cy="3693319"/>
          </a:xfrm>
          <a:prstGeom prst="rect">
            <a:avLst/>
          </a:prstGeom>
        </p:spPr>
        <p:txBody>
          <a:bodyPr wrap="square">
            <a:spAutoFit/>
          </a:bodyPr>
          <a:lstStyle/>
          <a:p>
            <a:pPr algn="ctr"/>
            <a:r>
              <a:rPr lang="fr-FR" dirty="0">
                <a:solidFill>
                  <a:srgbClr val="FFFF00"/>
                </a:solidFill>
                <a:latin typeface="Cooper Black" panose="0208090404030B020404" pitchFamily="18" charset="0"/>
              </a:rPr>
              <a:t>Un spectacle bluffant, on a l’impression que les envahisseurs arrivent</a:t>
            </a:r>
          </a:p>
          <a:p>
            <a:pPr algn="ctr"/>
            <a:r>
              <a:rPr lang="fr-FR" dirty="0">
                <a:solidFill>
                  <a:srgbClr val="FFFF00"/>
                </a:solidFill>
                <a:latin typeface="Cooper Black" panose="0208090404030B020404" pitchFamily="18" charset="0"/>
              </a:rPr>
              <a:t>Ce jour là, les habitants de Charlotte aux USA ont du avoir une sacrée surprise. Et pour cause, imaginez que vous vous retrouviez face à un tel spectacle. Magnifique n’est-ce pas ? Mais un peu dérangeant aussi non ? On pourrait presque croire à une invasion extraterrestre. Mais il n’en est rien. En effet, la nature peut parfois se montrer vraiment surprenante et nous offrir des spectacles hors du commun.</a:t>
            </a:r>
          </a:p>
        </p:txBody>
      </p:sp>
      <p:sp>
        <p:nvSpPr>
          <p:cNvPr id="4" name="Rectangle 3">
            <a:extLst>
              <a:ext uri="{FF2B5EF4-FFF2-40B4-BE49-F238E27FC236}">
                <a16:creationId xmlns:a16="http://schemas.microsoft.com/office/drawing/2014/main" id="{D4C68954-5DB8-4E61-A729-9781AC87ECA6}"/>
              </a:ext>
            </a:extLst>
          </p:cNvPr>
          <p:cNvSpPr/>
          <p:nvPr/>
        </p:nvSpPr>
        <p:spPr>
          <a:xfrm>
            <a:off x="0" y="367968"/>
            <a:ext cx="12192000" cy="461665"/>
          </a:xfrm>
          <a:prstGeom prst="rect">
            <a:avLst/>
          </a:prstGeom>
          <a:ln>
            <a:noFill/>
          </a:ln>
        </p:spPr>
        <p:txBody>
          <a:bodyPr wrap="square">
            <a:spAutoFit/>
          </a:bodyPr>
          <a:lstStyle/>
          <a:p>
            <a:pPr algn="ctr"/>
            <a:r>
              <a:rPr lang="fr-FR" sz="2400" dirty="0">
                <a:solidFill>
                  <a:srgbClr val="FFFF00"/>
                </a:solidFill>
                <a:latin typeface="Cooper Black" panose="0208090404030B020404" pitchFamily="18" charset="0"/>
              </a:rPr>
              <a:t>1. Le ciel de Charlotte aux USA ! </a:t>
            </a:r>
          </a:p>
        </p:txBody>
      </p:sp>
    </p:spTree>
    <p:extLst>
      <p:ext uri="{BB962C8B-B14F-4D97-AF65-F5344CB8AC3E}">
        <p14:creationId xmlns:p14="http://schemas.microsoft.com/office/powerpoint/2010/main" val="880545931"/>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7E1F9E6F-06DE-476E-AE99-EF0C093633AD}"/>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4157"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637D3106-3985-4364-85EB-46B4186B8764}"/>
              </a:ext>
            </a:extLst>
          </p:cNvPr>
          <p:cNvSpPr/>
          <p:nvPr/>
        </p:nvSpPr>
        <p:spPr>
          <a:xfrm>
            <a:off x="0" y="150921"/>
            <a:ext cx="12192000" cy="830997"/>
          </a:xfrm>
          <a:prstGeom prst="rect">
            <a:avLst/>
          </a:prstGeom>
        </p:spPr>
        <p:txBody>
          <a:bodyPr wrap="square">
            <a:spAutoFit/>
          </a:bodyPr>
          <a:lstStyle/>
          <a:p>
            <a:pPr algn="ctr"/>
            <a:r>
              <a:rPr lang="fr-FR" sz="2400" dirty="0">
                <a:solidFill>
                  <a:srgbClr val="FFFF00"/>
                </a:solidFill>
                <a:latin typeface="Cooper Black" panose="0208090404030B020404" pitchFamily="18" charset="0"/>
              </a:rPr>
              <a:t>2. Non les baleines n’ont pas appris à voler je vous rassure. Il s’agit simplement d’un cerf-volant qui se gonfle  et monte dans le ciel.</a:t>
            </a:r>
          </a:p>
        </p:txBody>
      </p:sp>
      <p:sp>
        <p:nvSpPr>
          <p:cNvPr id="4" name="Rectangle 3">
            <a:extLst>
              <a:ext uri="{FF2B5EF4-FFF2-40B4-BE49-F238E27FC236}">
                <a16:creationId xmlns:a16="http://schemas.microsoft.com/office/drawing/2014/main" id="{80EE557F-1C64-4A56-8408-1D48F05F461F}"/>
              </a:ext>
            </a:extLst>
          </p:cNvPr>
          <p:cNvSpPr/>
          <p:nvPr/>
        </p:nvSpPr>
        <p:spPr>
          <a:xfrm>
            <a:off x="7214157" y="2136339"/>
            <a:ext cx="4977843" cy="2585323"/>
          </a:xfrm>
          <a:prstGeom prst="rect">
            <a:avLst/>
          </a:prstGeom>
        </p:spPr>
        <p:txBody>
          <a:bodyPr wrap="square">
            <a:spAutoFit/>
          </a:bodyPr>
          <a:lstStyle/>
          <a:p>
            <a:pPr algn="ctr"/>
            <a:r>
              <a:rPr lang="fr-FR" dirty="0">
                <a:solidFill>
                  <a:srgbClr val="FFFF00"/>
                </a:solidFill>
                <a:latin typeface="Cooper Black" panose="0208090404030B020404" pitchFamily="18" charset="0"/>
              </a:rPr>
              <a:t>Non rassurez-vous, vous n’êtes pas victime d’une hallucination. Les baleines ne volent pas encore. Enfin du moins pas aux dernières nouvelles. Ou sinon, j’ai loupé un truc important là. Enfin bon, imaginez un peu la surprise des gens sur la plage. Ce cerf-volant est tout de même super réaliste vous ne trouvez pas ? Grandeur nature qui plus est !</a:t>
            </a:r>
          </a:p>
        </p:txBody>
      </p:sp>
    </p:spTree>
    <p:extLst>
      <p:ext uri="{BB962C8B-B14F-4D97-AF65-F5344CB8AC3E}">
        <p14:creationId xmlns:p14="http://schemas.microsoft.com/office/powerpoint/2010/main" val="4174596554"/>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31FC24DD-6F57-47DB-B448-FCAC4704BF21}"/>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51777"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2836156F-3A1A-46E4-8BAE-7E3D60C5F486}"/>
              </a:ext>
            </a:extLst>
          </p:cNvPr>
          <p:cNvSpPr/>
          <p:nvPr/>
        </p:nvSpPr>
        <p:spPr>
          <a:xfrm>
            <a:off x="0" y="115960"/>
            <a:ext cx="12192000" cy="830997"/>
          </a:xfrm>
          <a:prstGeom prst="rect">
            <a:avLst/>
          </a:prstGeom>
        </p:spPr>
        <p:txBody>
          <a:bodyPr wrap="square">
            <a:spAutoFit/>
          </a:bodyPr>
          <a:lstStyle/>
          <a:p>
            <a:pPr algn="ctr"/>
            <a:r>
              <a:rPr lang="fr-FR" sz="2400" dirty="0">
                <a:solidFill>
                  <a:srgbClr val="FFFF00"/>
                </a:solidFill>
                <a:latin typeface="Cooper Black" panose="0208090404030B020404" pitchFamily="18" charset="0"/>
              </a:rPr>
              <a:t>3. Quand des milliers d’oiseaux prennent leur envol en même temps, cela donne lieu à un spectacle formidable.</a:t>
            </a:r>
          </a:p>
        </p:txBody>
      </p:sp>
      <p:sp>
        <p:nvSpPr>
          <p:cNvPr id="4" name="Rectangle 3">
            <a:extLst>
              <a:ext uri="{FF2B5EF4-FFF2-40B4-BE49-F238E27FC236}">
                <a16:creationId xmlns:a16="http://schemas.microsoft.com/office/drawing/2014/main" id="{ACEB1B40-3355-49BF-8C50-CB8EA5FD3624}"/>
              </a:ext>
            </a:extLst>
          </p:cNvPr>
          <p:cNvSpPr/>
          <p:nvPr/>
        </p:nvSpPr>
        <p:spPr>
          <a:xfrm>
            <a:off x="7191778" y="2413338"/>
            <a:ext cx="5000222" cy="2031325"/>
          </a:xfrm>
          <a:prstGeom prst="rect">
            <a:avLst/>
          </a:prstGeom>
        </p:spPr>
        <p:txBody>
          <a:bodyPr wrap="square">
            <a:spAutoFit/>
          </a:bodyPr>
          <a:lstStyle/>
          <a:p>
            <a:pPr algn="ctr"/>
            <a:r>
              <a:rPr lang="fr-FR" dirty="0">
                <a:solidFill>
                  <a:srgbClr val="FFFF00"/>
                </a:solidFill>
                <a:latin typeface="Cooper Black" panose="0208090404030B020404" pitchFamily="18" charset="0"/>
              </a:rPr>
              <a:t>Avouez, vous aussi vous auriez aimé assister à ce spectacle n’est-ce pas ? Ce spectacle est à couper le souffle sincèrement. Tous ces oiseaux qui s’envolent dans un seul et même élan, c’est formidable. Un grand </a:t>
            </a:r>
          </a:p>
          <a:p>
            <a:pPr algn="ctr"/>
            <a:r>
              <a:rPr lang="fr-FR" dirty="0">
                <a:solidFill>
                  <a:srgbClr val="FFFF00"/>
                </a:solidFill>
                <a:latin typeface="Cooper Black" panose="0208090404030B020404" pitchFamily="18" charset="0"/>
              </a:rPr>
              <a:t>moment d’émotion.</a:t>
            </a:r>
          </a:p>
        </p:txBody>
      </p:sp>
    </p:spTree>
    <p:extLst>
      <p:ext uri="{BB962C8B-B14F-4D97-AF65-F5344CB8AC3E}">
        <p14:creationId xmlns:p14="http://schemas.microsoft.com/office/powerpoint/2010/main" val="2117204681"/>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5685B23-6063-4754-81B7-E5AE87CB378E}"/>
              </a:ext>
            </a:extLst>
          </p:cNvPr>
          <p:cNvSpPr/>
          <p:nvPr/>
        </p:nvSpPr>
        <p:spPr>
          <a:xfrm>
            <a:off x="0" y="330794"/>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4. Un lézard qui gratte sur sa mandoline végétale</a:t>
            </a:r>
          </a:p>
        </p:txBody>
      </p:sp>
      <p:pic>
        <p:nvPicPr>
          <p:cNvPr id="4" name="Image 3">
            <a:extLst>
              <a:ext uri="{FF2B5EF4-FFF2-40B4-BE49-F238E27FC236}">
                <a16:creationId xmlns:a16="http://schemas.microsoft.com/office/drawing/2014/main" id="{9B4E7527-4860-4D7B-B1AD-ABE14EA8C808}"/>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91657" y="1089000"/>
            <a:ext cx="4970917"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5" name="Rectangle 4">
            <a:extLst>
              <a:ext uri="{FF2B5EF4-FFF2-40B4-BE49-F238E27FC236}">
                <a16:creationId xmlns:a16="http://schemas.microsoft.com/office/drawing/2014/main" id="{8086D046-5A8B-483F-B6B9-617639028544}"/>
              </a:ext>
            </a:extLst>
          </p:cNvPr>
          <p:cNvSpPr/>
          <p:nvPr/>
        </p:nvSpPr>
        <p:spPr>
          <a:xfrm>
            <a:off x="5362574" y="2274838"/>
            <a:ext cx="6829426" cy="2308324"/>
          </a:xfrm>
          <a:prstGeom prst="rect">
            <a:avLst/>
          </a:prstGeom>
        </p:spPr>
        <p:txBody>
          <a:bodyPr wrap="square">
            <a:spAutoFit/>
          </a:bodyPr>
          <a:lstStyle/>
          <a:p>
            <a:pPr algn="ctr"/>
            <a:r>
              <a:rPr lang="fr-FR" dirty="0">
                <a:solidFill>
                  <a:srgbClr val="FFFF00"/>
                </a:solidFill>
                <a:latin typeface="Cooper Black" panose="0208090404030B020404" pitchFamily="18" charset="0"/>
              </a:rPr>
              <a:t>Dans le genre méga à l’aise je demande le lézard. Non mais pour lui, il n’y a pas de lézard. (ok jeu de mots pourri mais c’était facile, ne m’en voulez pas). Ce petit reptile est un peu le symbole de la douce vie sans soucis. En tout cas tout a l’air de bien se passer pour lui. Après, je ne suis pas certain que sa petite feuille émette un son qui va faire fureur en boite de nuit. Quoique… </a:t>
            </a:r>
          </a:p>
          <a:p>
            <a:pPr algn="ctr"/>
            <a:r>
              <a:rPr lang="fr-FR" dirty="0">
                <a:solidFill>
                  <a:srgbClr val="FFFF00"/>
                </a:solidFill>
                <a:latin typeface="Cooper Black" panose="0208090404030B020404" pitchFamily="18" charset="0"/>
              </a:rPr>
              <a:t>La nature a sa musique !</a:t>
            </a:r>
          </a:p>
        </p:txBody>
      </p:sp>
    </p:spTree>
    <p:extLst>
      <p:ext uri="{BB962C8B-B14F-4D97-AF65-F5344CB8AC3E}">
        <p14:creationId xmlns:p14="http://schemas.microsoft.com/office/powerpoint/2010/main" val="2780285533"/>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0" y="2967335"/>
            <a:ext cx="6096000" cy="369332"/>
          </a:xfrm>
          <a:prstGeom prst="rect">
            <a:avLst/>
          </a:prstGeom>
        </p:spPr>
        <p:txBody>
          <a:bodyPr>
            <a:spAutoFit/>
          </a:bodyPr>
          <a:lstStyle/>
          <a:p>
            <a:r>
              <a:rPr lang="fr-FR" dirty="0"/>
              <a:t> </a:t>
            </a:r>
          </a:p>
        </p:txBody>
      </p:sp>
      <p:pic>
        <p:nvPicPr>
          <p:cNvPr id="2" name="Image 1">
            <a:extLst>
              <a:ext uri="{FF2B5EF4-FFF2-40B4-BE49-F238E27FC236}">
                <a16:creationId xmlns:a16="http://schemas.microsoft.com/office/drawing/2014/main" id="{53BD29E1-BFA3-4123-A9F8-1E7FB843D300}"/>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1000"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39E70179-4C8C-48DB-913B-5039762E1CAE}"/>
              </a:ext>
            </a:extLst>
          </p:cNvPr>
          <p:cNvSpPr/>
          <p:nvPr/>
        </p:nvSpPr>
        <p:spPr>
          <a:xfrm>
            <a:off x="0" y="304169"/>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5. Ça, c’est le petit village d’Arkhangelsk, en Russie</a:t>
            </a:r>
          </a:p>
        </p:txBody>
      </p:sp>
      <p:sp>
        <p:nvSpPr>
          <p:cNvPr id="5" name="Rectangle 4">
            <a:extLst>
              <a:ext uri="{FF2B5EF4-FFF2-40B4-BE49-F238E27FC236}">
                <a16:creationId xmlns:a16="http://schemas.microsoft.com/office/drawing/2014/main" id="{A028797F-5F59-4961-B1A3-A04F1AF21077}"/>
              </a:ext>
            </a:extLst>
          </p:cNvPr>
          <p:cNvSpPr/>
          <p:nvPr/>
        </p:nvSpPr>
        <p:spPr>
          <a:xfrm>
            <a:off x="7221000" y="2274838"/>
            <a:ext cx="4971000" cy="2308324"/>
          </a:xfrm>
          <a:prstGeom prst="rect">
            <a:avLst/>
          </a:prstGeom>
        </p:spPr>
        <p:txBody>
          <a:bodyPr wrap="square">
            <a:spAutoFit/>
          </a:bodyPr>
          <a:lstStyle/>
          <a:p>
            <a:pPr algn="ctr"/>
            <a:r>
              <a:rPr lang="fr-FR" dirty="0">
                <a:solidFill>
                  <a:srgbClr val="FFFF00"/>
                </a:solidFill>
                <a:latin typeface="Cooper Black" panose="0208090404030B020404" pitchFamily="18" charset="0"/>
              </a:rPr>
              <a:t>On pense que ce village n’existe que sur une carte postale pas vrai ? Mais il existe vraiment, sachez-le. Toutes ces petites maisons colorées ressortent de façon incroyable dans ce paysage enneigé. On pourrait presque croire qu’il s’agit de maisons miniatures sur une maquette. Beaucoup trop joli !</a:t>
            </a:r>
          </a:p>
        </p:txBody>
      </p:sp>
    </p:spTree>
    <p:extLst>
      <p:ext uri="{BB962C8B-B14F-4D97-AF65-F5344CB8AC3E}">
        <p14:creationId xmlns:p14="http://schemas.microsoft.com/office/powerpoint/2010/main" val="1003893993"/>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F7371428-231F-4A66-9A30-256057534921}"/>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1475"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DC8E3941-FAD1-439C-BB55-8888BF165FA3}"/>
              </a:ext>
            </a:extLst>
          </p:cNvPr>
          <p:cNvSpPr/>
          <p:nvPr/>
        </p:nvSpPr>
        <p:spPr>
          <a:xfrm>
            <a:off x="0" y="121643"/>
            <a:ext cx="12192000" cy="830997"/>
          </a:xfrm>
          <a:prstGeom prst="rect">
            <a:avLst/>
          </a:prstGeom>
        </p:spPr>
        <p:txBody>
          <a:bodyPr wrap="square">
            <a:spAutoFit/>
          </a:bodyPr>
          <a:lstStyle/>
          <a:p>
            <a:pPr algn="ctr"/>
            <a:r>
              <a:rPr lang="fr-FR" sz="2400" dirty="0">
                <a:solidFill>
                  <a:srgbClr val="FFFF00"/>
                </a:solidFill>
                <a:latin typeface="Cooper Black" panose="0208090404030B020404" pitchFamily="18" charset="0"/>
              </a:rPr>
              <a:t>6. Des pêcheurs essaient de traverser une zone envahie par des jacinthes d’eau. Ça se passe en Égypte, sur le Nil</a:t>
            </a:r>
          </a:p>
        </p:txBody>
      </p:sp>
      <p:sp>
        <p:nvSpPr>
          <p:cNvPr id="4" name="Rectangle 3">
            <a:extLst>
              <a:ext uri="{FF2B5EF4-FFF2-40B4-BE49-F238E27FC236}">
                <a16:creationId xmlns:a16="http://schemas.microsoft.com/office/drawing/2014/main" id="{BB441D1A-59EF-4BAE-A51E-F808DAA80C38}"/>
              </a:ext>
            </a:extLst>
          </p:cNvPr>
          <p:cNvSpPr/>
          <p:nvPr/>
        </p:nvSpPr>
        <p:spPr>
          <a:xfrm>
            <a:off x="7211475" y="1582341"/>
            <a:ext cx="4980525" cy="3693319"/>
          </a:xfrm>
          <a:prstGeom prst="rect">
            <a:avLst/>
          </a:prstGeom>
        </p:spPr>
        <p:txBody>
          <a:bodyPr wrap="square">
            <a:spAutoFit/>
          </a:bodyPr>
          <a:lstStyle/>
          <a:p>
            <a:pPr algn="ctr"/>
            <a:r>
              <a:rPr lang="fr-FR" dirty="0">
                <a:solidFill>
                  <a:srgbClr val="FFFF00"/>
                </a:solidFill>
                <a:latin typeface="Cooper Black" panose="0208090404030B020404" pitchFamily="18" charset="0"/>
              </a:rPr>
              <a:t>Face à la nature, l’homme ne peut pas grand chose. Certains ont essayé de détourner des fleuves mais en vain. Ici, la nature s’impose et donne du fil à retordre à l’homme. Une belle leçon d’humilité mais aussi un spectacle magnifique. Dire que pendant ce temps, la déforestation bat son plein et certains détruisent la végétation à coups de round up ! Quel gâchis. On ne se lasse pas de ce spectacle en tout cas. On a l’impression qu’ils nagent sur</a:t>
            </a:r>
          </a:p>
          <a:p>
            <a:pPr algn="ctr"/>
            <a:r>
              <a:rPr lang="fr-FR" dirty="0">
                <a:solidFill>
                  <a:srgbClr val="FFFF00"/>
                </a:solidFill>
                <a:latin typeface="Cooper Black" panose="0208090404030B020404" pitchFamily="18" charset="0"/>
              </a:rPr>
              <a:t> des jacinthes d’eau.</a:t>
            </a:r>
          </a:p>
        </p:txBody>
      </p:sp>
    </p:spTree>
    <p:extLst>
      <p:ext uri="{BB962C8B-B14F-4D97-AF65-F5344CB8AC3E}">
        <p14:creationId xmlns:p14="http://schemas.microsoft.com/office/powerpoint/2010/main" val="1807916731"/>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84413E5F-409B-4952-A036-AB45ACF2F304}"/>
              </a:ext>
            </a:extLst>
          </p:cNvPr>
          <p:cNvPicPr preferRelativeResize="0">
            <a:picLocks/>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b="2"/>
          <a:stretch/>
        </p:blipFill>
        <p:spPr>
          <a:xfrm>
            <a:off x="400050"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645020F1-8729-4CFC-8DA4-79CF57E14FB0}"/>
              </a:ext>
            </a:extLst>
          </p:cNvPr>
          <p:cNvSpPr/>
          <p:nvPr/>
        </p:nvSpPr>
        <p:spPr>
          <a:xfrm>
            <a:off x="0" y="290781"/>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7. Du verre poli rejeté par la mer recouvre la plage</a:t>
            </a:r>
          </a:p>
        </p:txBody>
      </p:sp>
      <p:sp>
        <p:nvSpPr>
          <p:cNvPr id="4" name="Rectangle 3">
            <a:extLst>
              <a:ext uri="{FF2B5EF4-FFF2-40B4-BE49-F238E27FC236}">
                <a16:creationId xmlns:a16="http://schemas.microsoft.com/office/drawing/2014/main" id="{C6D92B62-F9F5-41E3-905A-2734CC17BF57}"/>
              </a:ext>
            </a:extLst>
          </p:cNvPr>
          <p:cNvSpPr/>
          <p:nvPr/>
        </p:nvSpPr>
        <p:spPr>
          <a:xfrm>
            <a:off x="7240050" y="1582341"/>
            <a:ext cx="4951950" cy="3693319"/>
          </a:xfrm>
          <a:prstGeom prst="rect">
            <a:avLst/>
          </a:prstGeom>
        </p:spPr>
        <p:txBody>
          <a:bodyPr wrap="square">
            <a:spAutoFit/>
          </a:bodyPr>
          <a:lstStyle/>
          <a:p>
            <a:pPr algn="ctr"/>
            <a:r>
              <a:rPr lang="fr-FR" dirty="0">
                <a:solidFill>
                  <a:srgbClr val="FFFF00"/>
                </a:solidFill>
                <a:latin typeface="Cooper Black" panose="0208090404030B020404" pitchFamily="18" charset="0"/>
              </a:rPr>
              <a:t>C’est un phénomène assez impressionnant. L’océan est pollué par tout un tas de choses malheureusement. Le verre en fait partie. Les vagues, à force de brasser ces morceaux de verre, vont polir ces petits morceaux qui vont finir par s’échouer sur la plage. Ici, il y en a de toutes les formes, de toutes les tailles et de toutes les couleurs. On trouverait presque cela beau si ce n’était pas de la pollution. Ajoutez à cela le soleil qui perce entre les falaises et qui vient illuminer ce tapis de verre… Bluffant !</a:t>
            </a:r>
          </a:p>
        </p:txBody>
      </p:sp>
    </p:spTree>
    <p:extLst>
      <p:ext uri="{BB962C8B-B14F-4D97-AF65-F5344CB8AC3E}">
        <p14:creationId xmlns:p14="http://schemas.microsoft.com/office/powerpoint/2010/main" val="525094824"/>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5F87650D-BACB-4454-9698-DB30353FBF24}"/>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1000"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Rectangle 3">
            <a:extLst>
              <a:ext uri="{FF2B5EF4-FFF2-40B4-BE49-F238E27FC236}">
                <a16:creationId xmlns:a16="http://schemas.microsoft.com/office/drawing/2014/main" id="{AB96E3D3-22AB-4BF4-BAD0-38646E812594}"/>
              </a:ext>
            </a:extLst>
          </p:cNvPr>
          <p:cNvSpPr/>
          <p:nvPr/>
        </p:nvSpPr>
        <p:spPr>
          <a:xfrm>
            <a:off x="0" y="124510"/>
            <a:ext cx="12192000" cy="830997"/>
          </a:xfrm>
          <a:prstGeom prst="rect">
            <a:avLst/>
          </a:prstGeom>
        </p:spPr>
        <p:txBody>
          <a:bodyPr wrap="square">
            <a:spAutoFit/>
          </a:bodyPr>
          <a:lstStyle/>
          <a:p>
            <a:pPr algn="ctr"/>
            <a:r>
              <a:rPr lang="fr-FR" sz="2400" dirty="0">
                <a:solidFill>
                  <a:srgbClr val="FFFF00"/>
                </a:solidFill>
                <a:latin typeface="Cooper Black" panose="0208090404030B020404" pitchFamily="18" charset="0"/>
              </a:rPr>
              <a:t>8. L’église de la Trinité de </a:t>
            </a:r>
            <a:r>
              <a:rPr lang="fr-FR" sz="2400" dirty="0" err="1">
                <a:solidFill>
                  <a:srgbClr val="FFFF00"/>
                </a:solidFill>
                <a:latin typeface="Cooper Black" panose="0208090404030B020404" pitchFamily="18" charset="0"/>
              </a:rPr>
              <a:t>Guerguétie</a:t>
            </a:r>
            <a:r>
              <a:rPr lang="fr-FR" sz="2400" dirty="0">
                <a:solidFill>
                  <a:srgbClr val="FFFF00"/>
                </a:solidFill>
                <a:latin typeface="Cooper Black" panose="0208090404030B020404" pitchFamily="18" charset="0"/>
              </a:rPr>
              <a:t> en Géorgie semble prête à être </a:t>
            </a:r>
          </a:p>
          <a:p>
            <a:pPr algn="ctr"/>
            <a:r>
              <a:rPr lang="fr-FR" sz="2400" dirty="0">
                <a:solidFill>
                  <a:srgbClr val="FFFF00"/>
                </a:solidFill>
                <a:latin typeface="Cooper Black" panose="0208090404030B020404" pitchFamily="18" charset="0"/>
              </a:rPr>
              <a:t>submergée par une vague.</a:t>
            </a:r>
          </a:p>
        </p:txBody>
      </p:sp>
      <p:sp>
        <p:nvSpPr>
          <p:cNvPr id="5" name="Rectangle 4">
            <a:extLst>
              <a:ext uri="{FF2B5EF4-FFF2-40B4-BE49-F238E27FC236}">
                <a16:creationId xmlns:a16="http://schemas.microsoft.com/office/drawing/2014/main" id="{878A0E65-0E02-4033-90A2-8EB6F8F0B67C}"/>
              </a:ext>
            </a:extLst>
          </p:cNvPr>
          <p:cNvSpPr/>
          <p:nvPr/>
        </p:nvSpPr>
        <p:spPr>
          <a:xfrm>
            <a:off x="7221000" y="2551837"/>
            <a:ext cx="4970999" cy="1754326"/>
          </a:xfrm>
          <a:prstGeom prst="rect">
            <a:avLst/>
          </a:prstGeom>
        </p:spPr>
        <p:txBody>
          <a:bodyPr wrap="square">
            <a:spAutoFit/>
          </a:bodyPr>
          <a:lstStyle/>
          <a:p>
            <a:pPr algn="ctr"/>
            <a:r>
              <a:rPr lang="fr-FR" dirty="0">
                <a:solidFill>
                  <a:srgbClr val="FFFF00"/>
                </a:solidFill>
                <a:latin typeface="Cooper Black" panose="0208090404030B020404" pitchFamily="18" charset="0"/>
              </a:rPr>
              <a:t>Derrière cette église, ce n’est pas le ciel. C’est la mer. On pourrait presque croire à une vue de l’espace. Nous sommes ici face à une énorme vague qui, avec la perspective, donne l’impression qu’elle va s’abattre sur l’église.</a:t>
            </a:r>
          </a:p>
        </p:txBody>
      </p:sp>
    </p:spTree>
    <p:extLst>
      <p:ext uri="{BB962C8B-B14F-4D97-AF65-F5344CB8AC3E}">
        <p14:creationId xmlns:p14="http://schemas.microsoft.com/office/powerpoint/2010/main" val="1442933054"/>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6C5416B5-0830-45EA-82C6-21C4270FE5C6}"/>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1000"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B0FF4DAC-82DC-48D9-A221-D8D305D56BBC}"/>
              </a:ext>
            </a:extLst>
          </p:cNvPr>
          <p:cNvSpPr/>
          <p:nvPr/>
        </p:nvSpPr>
        <p:spPr>
          <a:xfrm>
            <a:off x="0" y="109344"/>
            <a:ext cx="12192000" cy="830997"/>
          </a:xfrm>
          <a:prstGeom prst="rect">
            <a:avLst/>
          </a:prstGeom>
        </p:spPr>
        <p:txBody>
          <a:bodyPr wrap="square">
            <a:spAutoFit/>
          </a:bodyPr>
          <a:lstStyle/>
          <a:p>
            <a:pPr algn="ctr"/>
            <a:r>
              <a:rPr lang="fr-FR" sz="2400" dirty="0">
                <a:solidFill>
                  <a:srgbClr val="FFFF00"/>
                </a:solidFill>
                <a:latin typeface="Cooper Black" panose="0208090404030B020404" pitchFamily="18" charset="0"/>
              </a:rPr>
              <a:t>9. Non ce petit cardinal rouge ne lévite pas mais la photo a été prise pile au moment où il sautait. L’impression est fabuleuse.</a:t>
            </a:r>
          </a:p>
        </p:txBody>
      </p:sp>
      <p:sp>
        <p:nvSpPr>
          <p:cNvPr id="4" name="Rectangle 3">
            <a:extLst>
              <a:ext uri="{FF2B5EF4-FFF2-40B4-BE49-F238E27FC236}">
                <a16:creationId xmlns:a16="http://schemas.microsoft.com/office/drawing/2014/main" id="{687287BC-5E18-4DC5-98A2-91DA80535B31}"/>
              </a:ext>
            </a:extLst>
          </p:cNvPr>
          <p:cNvSpPr/>
          <p:nvPr/>
        </p:nvSpPr>
        <p:spPr>
          <a:xfrm>
            <a:off x="7221000" y="2413338"/>
            <a:ext cx="4970999" cy="2031325"/>
          </a:xfrm>
          <a:prstGeom prst="rect">
            <a:avLst/>
          </a:prstGeom>
        </p:spPr>
        <p:txBody>
          <a:bodyPr wrap="square">
            <a:spAutoFit/>
          </a:bodyPr>
          <a:lstStyle/>
          <a:p>
            <a:pPr algn="ctr"/>
            <a:r>
              <a:rPr lang="fr-FR" dirty="0">
                <a:solidFill>
                  <a:srgbClr val="FFFF00"/>
                </a:solidFill>
                <a:latin typeface="Cooper Black" panose="0208090404030B020404" pitchFamily="18" charset="0"/>
              </a:rPr>
              <a:t>Le cardinal rouge est un petit oiseau assez majestueux à observer tant ses plumes sont fascinantes de par leur couleur rouge. Ici, on le voit léviter où je rêve ? Non, je rêve. En réalité, la photo a été prise à un moment si parfait qu’on pourrait le croire.</a:t>
            </a:r>
          </a:p>
        </p:txBody>
      </p:sp>
    </p:spTree>
    <p:extLst>
      <p:ext uri="{BB962C8B-B14F-4D97-AF65-F5344CB8AC3E}">
        <p14:creationId xmlns:p14="http://schemas.microsoft.com/office/powerpoint/2010/main" val="2469643125"/>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D12B4722-0699-4D4B-B40E-479B83E6B30C}"/>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1475"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B1653D78-6C48-4EBE-91C6-6F6DF615D374}"/>
              </a:ext>
            </a:extLst>
          </p:cNvPr>
          <p:cNvSpPr/>
          <p:nvPr/>
        </p:nvSpPr>
        <p:spPr>
          <a:xfrm>
            <a:off x="0" y="293341"/>
            <a:ext cx="12191999"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10. Ça c’est une goutte d’</a:t>
            </a:r>
            <a:r>
              <a:rPr lang="fr-FR" sz="2400" dirty="0" err="1">
                <a:solidFill>
                  <a:srgbClr val="FFFF00"/>
                </a:solidFill>
                <a:latin typeface="Cooper Black" panose="0208090404030B020404" pitchFamily="18" charset="0"/>
              </a:rPr>
              <a:t>Aperol</a:t>
            </a:r>
            <a:r>
              <a:rPr lang="fr-FR" sz="2400" dirty="0">
                <a:solidFill>
                  <a:srgbClr val="FFFF00"/>
                </a:solidFill>
                <a:latin typeface="Cooper Black" panose="0208090404030B020404" pitchFamily="18" charset="0"/>
              </a:rPr>
              <a:t> au microscope ! À la vôtre !</a:t>
            </a:r>
          </a:p>
        </p:txBody>
      </p:sp>
      <p:sp>
        <p:nvSpPr>
          <p:cNvPr id="4" name="Rectangle 3">
            <a:extLst>
              <a:ext uri="{FF2B5EF4-FFF2-40B4-BE49-F238E27FC236}">
                <a16:creationId xmlns:a16="http://schemas.microsoft.com/office/drawing/2014/main" id="{C468342C-A014-4CE6-9566-ED5C96E4BBB4}"/>
              </a:ext>
            </a:extLst>
          </p:cNvPr>
          <p:cNvSpPr/>
          <p:nvPr/>
        </p:nvSpPr>
        <p:spPr>
          <a:xfrm>
            <a:off x="7211475" y="2274838"/>
            <a:ext cx="4980523" cy="2308324"/>
          </a:xfrm>
          <a:prstGeom prst="rect">
            <a:avLst/>
          </a:prstGeom>
        </p:spPr>
        <p:txBody>
          <a:bodyPr wrap="square">
            <a:spAutoFit/>
          </a:bodyPr>
          <a:lstStyle/>
          <a:p>
            <a:pPr algn="ctr"/>
            <a:r>
              <a:rPr lang="fr-FR" dirty="0">
                <a:solidFill>
                  <a:srgbClr val="FFFF00"/>
                </a:solidFill>
                <a:latin typeface="Cooper Black" panose="0208090404030B020404" pitchFamily="18" charset="0"/>
              </a:rPr>
              <a:t>Mais quelle drôle d’idée ? L’</a:t>
            </a:r>
            <a:r>
              <a:rPr lang="fr-FR" dirty="0" err="1">
                <a:solidFill>
                  <a:srgbClr val="FFFF00"/>
                </a:solidFill>
                <a:latin typeface="Cooper Black" panose="0208090404030B020404" pitchFamily="18" charset="0"/>
              </a:rPr>
              <a:t>Aperol</a:t>
            </a:r>
            <a:r>
              <a:rPr lang="fr-FR" dirty="0">
                <a:solidFill>
                  <a:srgbClr val="FFFF00"/>
                </a:solidFill>
                <a:latin typeface="Cooper Black" panose="0208090404030B020404" pitchFamily="18" charset="0"/>
              </a:rPr>
              <a:t> on le boit on ne le regarde pas au microscope enfin ! Quoique, vous avez raison, la curiosité vaut bien cela. Mais maintenant, on a aussi envie de voir tout un tas d’autres alcools au microscope ! Vin, whisky, vodka, gin, champagne… Allez, je m’en vais vous chercher cela.</a:t>
            </a:r>
          </a:p>
        </p:txBody>
      </p:sp>
    </p:spTree>
    <p:extLst>
      <p:ext uri="{BB962C8B-B14F-4D97-AF65-F5344CB8AC3E}">
        <p14:creationId xmlns:p14="http://schemas.microsoft.com/office/powerpoint/2010/main" val="1706090502"/>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9AC77952-A04F-4A7B-B964-AB32B894AEF6}"/>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61950"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78C67ADB-F12F-4135-A1F6-F274111B9604}"/>
              </a:ext>
            </a:extLst>
          </p:cNvPr>
          <p:cNvSpPr/>
          <p:nvPr/>
        </p:nvSpPr>
        <p:spPr>
          <a:xfrm>
            <a:off x="0" y="263841"/>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11. Un aigle qui observe sa proie</a:t>
            </a:r>
          </a:p>
        </p:txBody>
      </p:sp>
      <p:sp>
        <p:nvSpPr>
          <p:cNvPr id="4" name="Rectangle 3">
            <a:extLst>
              <a:ext uri="{FF2B5EF4-FFF2-40B4-BE49-F238E27FC236}">
                <a16:creationId xmlns:a16="http://schemas.microsoft.com/office/drawing/2014/main" id="{943B3722-1C19-4AEA-B477-F5609374D98E}"/>
              </a:ext>
            </a:extLst>
          </p:cNvPr>
          <p:cNvSpPr/>
          <p:nvPr/>
        </p:nvSpPr>
        <p:spPr>
          <a:xfrm>
            <a:off x="7201950" y="2136339"/>
            <a:ext cx="4990050" cy="2585323"/>
          </a:xfrm>
          <a:prstGeom prst="rect">
            <a:avLst/>
          </a:prstGeom>
        </p:spPr>
        <p:txBody>
          <a:bodyPr wrap="square">
            <a:spAutoFit/>
          </a:bodyPr>
          <a:lstStyle/>
          <a:p>
            <a:pPr algn="ctr"/>
            <a:r>
              <a:rPr lang="fr-FR" dirty="0">
                <a:solidFill>
                  <a:srgbClr val="FFFF00"/>
                </a:solidFill>
                <a:latin typeface="Cooper Black" panose="0208090404030B020404" pitchFamily="18" charset="0"/>
              </a:rPr>
              <a:t>Bon, là, on ne va pas se mentir, face à lui, on ne fait pas le malin.  L’aigle est un chasseur redoutable, on le sait. Mais là, son regard perçant et affuté  nous donnerait presque froid dans le dos. On n’aimerait pas être à la place de sa proie qui, quelques secondes plus tard, va passer un sale quart d’heure. La nature est parfois cruelle, mais c’est ainsi.</a:t>
            </a:r>
          </a:p>
        </p:txBody>
      </p:sp>
    </p:spTree>
    <p:extLst>
      <p:ext uri="{BB962C8B-B14F-4D97-AF65-F5344CB8AC3E}">
        <p14:creationId xmlns:p14="http://schemas.microsoft.com/office/powerpoint/2010/main" val="55154291"/>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527AD1E6-B781-4F2E-9B76-36838B57F0C1}"/>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61950"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44232052-751F-4F8A-A9D5-00612369798A}"/>
              </a:ext>
            </a:extLst>
          </p:cNvPr>
          <p:cNvSpPr/>
          <p:nvPr/>
        </p:nvSpPr>
        <p:spPr>
          <a:xfrm>
            <a:off x="0" y="339209"/>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12. Une tornade sur le lac Victoria, en Uganda</a:t>
            </a:r>
          </a:p>
        </p:txBody>
      </p:sp>
      <p:sp>
        <p:nvSpPr>
          <p:cNvPr id="4" name="Rectangle 3">
            <a:extLst>
              <a:ext uri="{FF2B5EF4-FFF2-40B4-BE49-F238E27FC236}">
                <a16:creationId xmlns:a16="http://schemas.microsoft.com/office/drawing/2014/main" id="{DEE520B0-A6E2-482D-8049-02E51657560C}"/>
              </a:ext>
            </a:extLst>
          </p:cNvPr>
          <p:cNvSpPr/>
          <p:nvPr/>
        </p:nvSpPr>
        <p:spPr>
          <a:xfrm>
            <a:off x="7201951" y="2274838"/>
            <a:ext cx="4990050" cy="2308324"/>
          </a:xfrm>
          <a:prstGeom prst="rect">
            <a:avLst/>
          </a:prstGeom>
        </p:spPr>
        <p:txBody>
          <a:bodyPr wrap="square">
            <a:spAutoFit/>
          </a:bodyPr>
          <a:lstStyle/>
          <a:p>
            <a:pPr algn="ctr"/>
            <a:r>
              <a:rPr lang="fr-FR" dirty="0">
                <a:solidFill>
                  <a:srgbClr val="FFFF00"/>
                </a:solidFill>
                <a:latin typeface="Cooper Black" panose="0208090404030B020404" pitchFamily="18" charset="0"/>
              </a:rPr>
              <a:t>Encore une fois, c’est la nature qui nous offre un spectacle auquel nous ne nous attendions pas. Et pour cause, cette tornade forme un cylindre si parfait qu’on le croirait impossible à voir dans la nature. Mais il n’y a pas que l’homme et ses outils technologiques qui savent faire des perfections pareilles.</a:t>
            </a:r>
          </a:p>
        </p:txBody>
      </p:sp>
    </p:spTree>
    <p:extLst>
      <p:ext uri="{BB962C8B-B14F-4D97-AF65-F5344CB8AC3E}">
        <p14:creationId xmlns:p14="http://schemas.microsoft.com/office/powerpoint/2010/main" val="2213881908"/>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2BA2E7F6-768C-41CF-A6B0-F79021ED8E7E}"/>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1000"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39622997-3DE3-4719-937C-E06F23D041A9}"/>
              </a:ext>
            </a:extLst>
          </p:cNvPr>
          <p:cNvSpPr/>
          <p:nvPr/>
        </p:nvSpPr>
        <p:spPr>
          <a:xfrm>
            <a:off x="0" y="316766"/>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13. Les militaires Chinois parfaitement synchronisés pendant la parade</a:t>
            </a:r>
          </a:p>
        </p:txBody>
      </p:sp>
      <p:sp>
        <p:nvSpPr>
          <p:cNvPr id="4" name="Rectangle 3">
            <a:extLst>
              <a:ext uri="{FF2B5EF4-FFF2-40B4-BE49-F238E27FC236}">
                <a16:creationId xmlns:a16="http://schemas.microsoft.com/office/drawing/2014/main" id="{2F518BA8-C0FC-4CB0-B2A8-872DBEDD36F6}"/>
              </a:ext>
            </a:extLst>
          </p:cNvPr>
          <p:cNvSpPr/>
          <p:nvPr/>
        </p:nvSpPr>
        <p:spPr>
          <a:xfrm>
            <a:off x="7221001" y="2413338"/>
            <a:ext cx="4971000" cy="2031325"/>
          </a:xfrm>
          <a:prstGeom prst="rect">
            <a:avLst/>
          </a:prstGeom>
        </p:spPr>
        <p:txBody>
          <a:bodyPr wrap="square">
            <a:spAutoFit/>
          </a:bodyPr>
          <a:lstStyle/>
          <a:p>
            <a:pPr algn="ctr"/>
            <a:r>
              <a:rPr lang="fr-FR" dirty="0">
                <a:solidFill>
                  <a:srgbClr val="FFFF00"/>
                </a:solidFill>
                <a:latin typeface="Cooper Black" panose="0208090404030B020404" pitchFamily="18" charset="0"/>
              </a:rPr>
              <a:t>Cette scène ferait presque mal aux yeux mais on doit bien avouer qu’elle est incroyablement parfaite. La synchronisation de ces hommes est impressionnante. La marche militaire est maitrisée à fond et avec les costumes blanc, le rendu est magnifique.</a:t>
            </a:r>
          </a:p>
        </p:txBody>
      </p:sp>
    </p:spTree>
    <p:extLst>
      <p:ext uri="{BB962C8B-B14F-4D97-AF65-F5344CB8AC3E}">
        <p14:creationId xmlns:p14="http://schemas.microsoft.com/office/powerpoint/2010/main" val="801552329"/>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5226C322-1E61-4CF0-9C3D-C2AD5E789FA0}"/>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1475"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CB7A50FD-EFD2-45C2-8A2A-B47D90AB8BF6}"/>
              </a:ext>
            </a:extLst>
          </p:cNvPr>
          <p:cNvSpPr/>
          <p:nvPr/>
        </p:nvSpPr>
        <p:spPr>
          <a:xfrm>
            <a:off x="0" y="141951"/>
            <a:ext cx="12191999" cy="830997"/>
          </a:xfrm>
          <a:prstGeom prst="rect">
            <a:avLst/>
          </a:prstGeom>
        </p:spPr>
        <p:txBody>
          <a:bodyPr wrap="square">
            <a:spAutoFit/>
          </a:bodyPr>
          <a:lstStyle/>
          <a:p>
            <a:pPr algn="ctr"/>
            <a:r>
              <a:rPr lang="fr-FR" sz="2400" dirty="0">
                <a:solidFill>
                  <a:srgbClr val="FFFF00"/>
                </a:solidFill>
                <a:latin typeface="Cooper Black" panose="0208090404030B020404" pitchFamily="18" charset="0"/>
              </a:rPr>
              <a:t>14. Au Radisson Blue de Berlin, un immense aquarium qui abrite plus de 1 500 poissons sert de cage d’ascenseur</a:t>
            </a:r>
          </a:p>
        </p:txBody>
      </p:sp>
      <p:sp>
        <p:nvSpPr>
          <p:cNvPr id="4" name="Rectangle 3">
            <a:extLst>
              <a:ext uri="{FF2B5EF4-FFF2-40B4-BE49-F238E27FC236}">
                <a16:creationId xmlns:a16="http://schemas.microsoft.com/office/drawing/2014/main" id="{5A3528BC-2BB8-4A86-B3E9-54757B63E9E4}"/>
              </a:ext>
            </a:extLst>
          </p:cNvPr>
          <p:cNvSpPr/>
          <p:nvPr/>
        </p:nvSpPr>
        <p:spPr>
          <a:xfrm>
            <a:off x="7211475" y="2551837"/>
            <a:ext cx="4980525" cy="1754326"/>
          </a:xfrm>
          <a:prstGeom prst="rect">
            <a:avLst/>
          </a:prstGeom>
        </p:spPr>
        <p:txBody>
          <a:bodyPr wrap="square">
            <a:spAutoFit/>
          </a:bodyPr>
          <a:lstStyle/>
          <a:p>
            <a:pPr algn="ctr"/>
            <a:r>
              <a:rPr lang="fr-FR" dirty="0">
                <a:solidFill>
                  <a:srgbClr val="FFFF00"/>
                </a:solidFill>
                <a:latin typeface="Cooper Black" panose="0208090404030B020404" pitchFamily="18" charset="0"/>
              </a:rPr>
              <a:t>Et le monsieur qui fait de la plongée, c’est normal ? Sans doute ! En tout cas, cet ascenseur est de loin l’un des plus incroyable que j’ai vu. Pas vous ? Le spectacle pour les passants est épatant. Une belle réussite architecturale.</a:t>
            </a:r>
          </a:p>
        </p:txBody>
      </p:sp>
    </p:spTree>
    <p:extLst>
      <p:ext uri="{BB962C8B-B14F-4D97-AF65-F5344CB8AC3E}">
        <p14:creationId xmlns:p14="http://schemas.microsoft.com/office/powerpoint/2010/main" val="3201571196"/>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FC9FCF20-3B66-4FC4-92D7-2F9C235C6FFB}"/>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61950" y="1089000"/>
            <a:ext cx="6839248"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99835F31-BB4F-4748-A3D5-0BE60EBCCEE1}"/>
              </a:ext>
            </a:extLst>
          </p:cNvPr>
          <p:cNvSpPr/>
          <p:nvPr/>
        </p:nvSpPr>
        <p:spPr>
          <a:xfrm>
            <a:off x="0" y="118869"/>
            <a:ext cx="12192000" cy="830997"/>
          </a:xfrm>
          <a:prstGeom prst="rect">
            <a:avLst/>
          </a:prstGeom>
        </p:spPr>
        <p:txBody>
          <a:bodyPr wrap="square">
            <a:spAutoFit/>
          </a:bodyPr>
          <a:lstStyle/>
          <a:p>
            <a:pPr algn="ctr"/>
            <a:r>
              <a:rPr lang="fr-FR" sz="2400" dirty="0">
                <a:solidFill>
                  <a:srgbClr val="FFFF00"/>
                </a:solidFill>
                <a:latin typeface="Cooper Black" panose="0208090404030B020404" pitchFamily="18" charset="0"/>
              </a:rPr>
              <a:t>15. Une éruption volcanique sur  l’île de Sumatra a recouvert de poussière tous les végétaux sauf cette fleur.</a:t>
            </a:r>
          </a:p>
        </p:txBody>
      </p:sp>
      <p:sp>
        <p:nvSpPr>
          <p:cNvPr id="4" name="Rectangle 3">
            <a:extLst>
              <a:ext uri="{FF2B5EF4-FFF2-40B4-BE49-F238E27FC236}">
                <a16:creationId xmlns:a16="http://schemas.microsoft.com/office/drawing/2014/main" id="{83B0A00A-2EC2-41A5-B37B-4CCADCDE75BE}"/>
              </a:ext>
            </a:extLst>
          </p:cNvPr>
          <p:cNvSpPr/>
          <p:nvPr/>
        </p:nvSpPr>
        <p:spPr>
          <a:xfrm>
            <a:off x="7201198" y="1997839"/>
            <a:ext cx="4990802" cy="2862322"/>
          </a:xfrm>
          <a:prstGeom prst="rect">
            <a:avLst/>
          </a:prstGeom>
        </p:spPr>
        <p:txBody>
          <a:bodyPr wrap="square">
            <a:spAutoFit/>
          </a:bodyPr>
          <a:lstStyle/>
          <a:p>
            <a:pPr algn="ctr"/>
            <a:r>
              <a:rPr lang="fr-FR" dirty="0">
                <a:solidFill>
                  <a:srgbClr val="FFFF00"/>
                </a:solidFill>
                <a:latin typeface="Cooper Black" panose="0208090404030B020404" pitchFamily="18" charset="0"/>
              </a:rPr>
              <a:t>Comment cette petite fleur a t-elle échappé à toute cette poussière ? On ne le sait pas et on ne le saura probablement jamais mais il faut bien avouer que le résultat est grandiose et vraiment très amusant. Sa couleur si vive au milieu d’un décor plein de poussière fait penser à la rencontre de la couleur avec le noir et blanc. Encore une fois, un spectacle que l’on doit à Dame Nature.</a:t>
            </a:r>
          </a:p>
        </p:txBody>
      </p:sp>
    </p:spTree>
    <p:extLst>
      <p:ext uri="{BB962C8B-B14F-4D97-AF65-F5344CB8AC3E}">
        <p14:creationId xmlns:p14="http://schemas.microsoft.com/office/powerpoint/2010/main" val="1556415273"/>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79CE5F1A-909F-4CF0-83FD-F41D8747474F}"/>
              </a:ext>
            </a:extLst>
          </p:cNvPr>
          <p:cNvPicPr preferRelativeResize="0">
            <a:picLocks/>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r="-11"/>
          <a:stretch/>
        </p:blipFill>
        <p:spPr>
          <a:xfrm>
            <a:off x="371475"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E734A4FC-3717-47C8-96C5-78E982272132}"/>
              </a:ext>
            </a:extLst>
          </p:cNvPr>
          <p:cNvSpPr/>
          <p:nvPr/>
        </p:nvSpPr>
        <p:spPr>
          <a:xfrm>
            <a:off x="-1" y="139399"/>
            <a:ext cx="12192000" cy="830997"/>
          </a:xfrm>
          <a:prstGeom prst="rect">
            <a:avLst/>
          </a:prstGeom>
        </p:spPr>
        <p:txBody>
          <a:bodyPr wrap="square">
            <a:spAutoFit/>
          </a:bodyPr>
          <a:lstStyle/>
          <a:p>
            <a:pPr algn="ctr"/>
            <a:r>
              <a:rPr lang="fr-FR" sz="2400" dirty="0">
                <a:solidFill>
                  <a:srgbClr val="FFFF00"/>
                </a:solidFill>
                <a:latin typeface="Cooper Black" panose="0208090404030B020404" pitchFamily="18" charset="0"/>
              </a:rPr>
              <a:t>16. Le lac est gelé et une simple couche d’eau à la surface donne l’illusion </a:t>
            </a:r>
          </a:p>
          <a:p>
            <a:pPr algn="ctr"/>
            <a:r>
              <a:rPr lang="fr-FR" sz="2400" dirty="0">
                <a:solidFill>
                  <a:srgbClr val="FFFF00"/>
                </a:solidFill>
                <a:latin typeface="Cooper Black" panose="0208090404030B020404" pitchFamily="18" charset="0"/>
              </a:rPr>
              <a:t>qu’il marche sur l’eau</a:t>
            </a:r>
          </a:p>
        </p:txBody>
      </p:sp>
      <p:sp>
        <p:nvSpPr>
          <p:cNvPr id="4" name="Rectangle 3">
            <a:extLst>
              <a:ext uri="{FF2B5EF4-FFF2-40B4-BE49-F238E27FC236}">
                <a16:creationId xmlns:a16="http://schemas.microsoft.com/office/drawing/2014/main" id="{8E9EEA40-7DC6-42AE-95FE-D2FF97BA6455}"/>
              </a:ext>
            </a:extLst>
          </p:cNvPr>
          <p:cNvSpPr/>
          <p:nvPr/>
        </p:nvSpPr>
        <p:spPr>
          <a:xfrm>
            <a:off x="7211476" y="2136339"/>
            <a:ext cx="4980524" cy="2585323"/>
          </a:xfrm>
          <a:prstGeom prst="rect">
            <a:avLst/>
          </a:prstGeom>
        </p:spPr>
        <p:txBody>
          <a:bodyPr wrap="square">
            <a:spAutoFit/>
          </a:bodyPr>
          <a:lstStyle/>
          <a:p>
            <a:pPr algn="ctr"/>
            <a:r>
              <a:rPr lang="fr-FR" dirty="0">
                <a:solidFill>
                  <a:srgbClr val="FFFF00"/>
                </a:solidFill>
                <a:latin typeface="Cooper Black" panose="0208090404030B020404" pitchFamily="18" charset="0"/>
              </a:rPr>
              <a:t>On admire plusieurs choses sur cette photo. Déjà la beauté du chien qui est incroyablement majestueux, il fait bien l’avouer. Et ensuite, l’illusion parfaite qu’il marche sur l’eau. Jésus s’est donc réincarné en chien ? Non. Le lac est gelé et cette fine couche d’eau à la surface donne l’impression que ce toutou</a:t>
            </a:r>
          </a:p>
          <a:p>
            <a:pPr algn="ctr"/>
            <a:r>
              <a:rPr lang="fr-FR" dirty="0">
                <a:solidFill>
                  <a:srgbClr val="FFFF00"/>
                </a:solidFill>
                <a:latin typeface="Cooper Black" panose="0208090404030B020404" pitchFamily="18" charset="0"/>
              </a:rPr>
              <a:t> glisse sur l’eau. Bluffant.</a:t>
            </a:r>
          </a:p>
        </p:txBody>
      </p:sp>
    </p:spTree>
    <p:extLst>
      <p:ext uri="{BB962C8B-B14F-4D97-AF65-F5344CB8AC3E}">
        <p14:creationId xmlns:p14="http://schemas.microsoft.com/office/powerpoint/2010/main" val="875549487"/>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4194C1E3-4B38-4941-8B2D-DF1D37CD0D28}"/>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52425"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B879B89B-69C7-44FF-835E-13527DEA5F28}"/>
              </a:ext>
            </a:extLst>
          </p:cNvPr>
          <p:cNvSpPr/>
          <p:nvPr/>
        </p:nvSpPr>
        <p:spPr>
          <a:xfrm>
            <a:off x="0" y="314363"/>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17. Un double arc en ciel au </a:t>
            </a:r>
            <a:r>
              <a:rPr lang="fr-FR" sz="2400" dirty="0" err="1">
                <a:solidFill>
                  <a:srgbClr val="FFFF00"/>
                </a:solidFill>
                <a:latin typeface="Cooper Black" panose="0208090404030B020404" pitchFamily="18" charset="0"/>
              </a:rPr>
              <a:t>Crater</a:t>
            </a:r>
            <a:r>
              <a:rPr lang="fr-FR" sz="2400" dirty="0">
                <a:solidFill>
                  <a:srgbClr val="FFFF00"/>
                </a:solidFill>
                <a:latin typeface="Cooper Black" panose="0208090404030B020404" pitchFamily="18" charset="0"/>
              </a:rPr>
              <a:t> Lake National Park, aux États-Unis.</a:t>
            </a:r>
          </a:p>
        </p:txBody>
      </p:sp>
      <p:sp>
        <p:nvSpPr>
          <p:cNvPr id="4" name="Rectangle 3">
            <a:extLst>
              <a:ext uri="{FF2B5EF4-FFF2-40B4-BE49-F238E27FC236}">
                <a16:creationId xmlns:a16="http://schemas.microsoft.com/office/drawing/2014/main" id="{4D5BE2BE-1701-4DBB-87F4-352ACD9D9B90}"/>
              </a:ext>
            </a:extLst>
          </p:cNvPr>
          <p:cNvSpPr/>
          <p:nvPr/>
        </p:nvSpPr>
        <p:spPr>
          <a:xfrm>
            <a:off x="7192425" y="1859340"/>
            <a:ext cx="4999574" cy="3139321"/>
          </a:xfrm>
          <a:prstGeom prst="rect">
            <a:avLst/>
          </a:prstGeom>
        </p:spPr>
        <p:txBody>
          <a:bodyPr wrap="square">
            <a:spAutoFit/>
          </a:bodyPr>
          <a:lstStyle/>
          <a:p>
            <a:pPr algn="ctr"/>
            <a:r>
              <a:rPr lang="fr-FR" dirty="0">
                <a:solidFill>
                  <a:srgbClr val="FFFF00"/>
                </a:solidFill>
                <a:latin typeface="Cooper Black" panose="0208090404030B020404" pitchFamily="18" charset="0"/>
              </a:rPr>
              <a:t>Que ceux qui sont déjà ébahis devant un arc-en-ciel lèvent la main ? J’en fais partie. Je m’arrête devant ce spectacle telle une enfant et je pourrais admirer le spectacle pendant des heures. Généralement, l’arc-en-ciel disparaît avant moi. Là, phénomène incroyable, nous sommes face à un double arc-en-ciel. Pas commun il faut bien l’admettre. On dirait une bulle de savon prête</a:t>
            </a:r>
          </a:p>
          <a:p>
            <a:pPr algn="ctr"/>
            <a:r>
              <a:rPr lang="fr-FR" dirty="0">
                <a:solidFill>
                  <a:srgbClr val="FFFF00"/>
                </a:solidFill>
                <a:latin typeface="Cooper Black" panose="0208090404030B020404" pitchFamily="18" charset="0"/>
              </a:rPr>
              <a:t> à éclater. magnifique.</a:t>
            </a:r>
          </a:p>
        </p:txBody>
      </p:sp>
    </p:spTree>
    <p:extLst>
      <p:ext uri="{BB962C8B-B14F-4D97-AF65-F5344CB8AC3E}">
        <p14:creationId xmlns:p14="http://schemas.microsoft.com/office/powerpoint/2010/main" val="416323332"/>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406F68E8-BB57-41E9-BBDE-76B4946F4046}"/>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52425"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1EC89C9F-955F-4A56-A601-A48D5E36950C}"/>
              </a:ext>
            </a:extLst>
          </p:cNvPr>
          <p:cNvSpPr/>
          <p:nvPr/>
        </p:nvSpPr>
        <p:spPr>
          <a:xfrm>
            <a:off x="-1" y="340348"/>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18. Une incroyable vie sous-marine sur l’île Roca </a:t>
            </a:r>
            <a:r>
              <a:rPr lang="fr-FR" sz="2400" dirty="0" err="1">
                <a:solidFill>
                  <a:srgbClr val="FFFF00"/>
                </a:solidFill>
                <a:latin typeface="Cooper Black" panose="0208090404030B020404" pitchFamily="18" charset="0"/>
              </a:rPr>
              <a:t>Partida</a:t>
            </a:r>
            <a:r>
              <a:rPr lang="fr-FR" sz="2400" dirty="0">
                <a:solidFill>
                  <a:srgbClr val="FFFF00"/>
                </a:solidFill>
                <a:latin typeface="Cooper Black" panose="0208090404030B020404" pitchFamily="18" charset="0"/>
              </a:rPr>
              <a:t>, au Mexique</a:t>
            </a:r>
          </a:p>
        </p:txBody>
      </p:sp>
      <p:sp>
        <p:nvSpPr>
          <p:cNvPr id="4" name="Rectangle 3">
            <a:extLst>
              <a:ext uri="{FF2B5EF4-FFF2-40B4-BE49-F238E27FC236}">
                <a16:creationId xmlns:a16="http://schemas.microsoft.com/office/drawing/2014/main" id="{300FA304-2F5B-478E-B4B2-26E6B63BACC3}"/>
              </a:ext>
            </a:extLst>
          </p:cNvPr>
          <p:cNvSpPr/>
          <p:nvPr/>
        </p:nvSpPr>
        <p:spPr>
          <a:xfrm>
            <a:off x="7192426" y="2274838"/>
            <a:ext cx="4999574" cy="2308324"/>
          </a:xfrm>
          <a:prstGeom prst="rect">
            <a:avLst/>
          </a:prstGeom>
        </p:spPr>
        <p:txBody>
          <a:bodyPr wrap="square">
            <a:spAutoFit/>
          </a:bodyPr>
          <a:lstStyle/>
          <a:p>
            <a:pPr algn="ctr"/>
            <a:r>
              <a:rPr lang="fr-FR" dirty="0">
                <a:solidFill>
                  <a:srgbClr val="FFFF00"/>
                </a:solidFill>
                <a:latin typeface="Cooper Black" panose="0208090404030B020404" pitchFamily="18" charset="0"/>
              </a:rPr>
              <a:t>Il n’y a pas que sur Terre qu’il se passe des choses. Il y a aussi sous l’eau. " Sous l’océan" comme dirait Sébastien le crabe de la petite sirène (oui c’est un crabe, pas un homard, je viens de vérifier et de débattre). En tout cas, comme vous pouvez le voir ici, il s’en passe</a:t>
            </a:r>
          </a:p>
          <a:p>
            <a:pPr algn="ctr"/>
            <a:r>
              <a:rPr lang="fr-FR" dirty="0">
                <a:solidFill>
                  <a:srgbClr val="FFFF00"/>
                </a:solidFill>
                <a:latin typeface="Cooper Black" panose="0208090404030B020404" pitchFamily="18" charset="0"/>
              </a:rPr>
              <a:t> des choses sous l’eau.</a:t>
            </a:r>
          </a:p>
        </p:txBody>
      </p:sp>
    </p:spTree>
    <p:extLst>
      <p:ext uri="{BB962C8B-B14F-4D97-AF65-F5344CB8AC3E}">
        <p14:creationId xmlns:p14="http://schemas.microsoft.com/office/powerpoint/2010/main" val="3257015800"/>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E3BB5147-A3C0-443A-82ED-EC83E5D56FD9}"/>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61950"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CFFC717B-2777-4D91-A7BD-9D4F0DC79570}"/>
              </a:ext>
            </a:extLst>
          </p:cNvPr>
          <p:cNvSpPr/>
          <p:nvPr/>
        </p:nvSpPr>
        <p:spPr>
          <a:xfrm>
            <a:off x="0" y="299815"/>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19. Une éclipse solaire</a:t>
            </a:r>
          </a:p>
        </p:txBody>
      </p:sp>
      <p:sp>
        <p:nvSpPr>
          <p:cNvPr id="4" name="Rectangle 3">
            <a:extLst>
              <a:ext uri="{FF2B5EF4-FFF2-40B4-BE49-F238E27FC236}">
                <a16:creationId xmlns:a16="http://schemas.microsoft.com/office/drawing/2014/main" id="{26DC76C1-50D2-4D5D-8C42-CC0707B2D575}"/>
              </a:ext>
            </a:extLst>
          </p:cNvPr>
          <p:cNvSpPr/>
          <p:nvPr/>
        </p:nvSpPr>
        <p:spPr>
          <a:xfrm>
            <a:off x="7201950" y="2136339"/>
            <a:ext cx="4990050" cy="2585323"/>
          </a:xfrm>
          <a:prstGeom prst="rect">
            <a:avLst/>
          </a:prstGeom>
        </p:spPr>
        <p:txBody>
          <a:bodyPr wrap="square">
            <a:spAutoFit/>
          </a:bodyPr>
          <a:lstStyle/>
          <a:p>
            <a:pPr algn="ctr"/>
            <a:r>
              <a:rPr lang="fr-FR" dirty="0">
                <a:solidFill>
                  <a:srgbClr val="FFFF00"/>
                </a:solidFill>
                <a:latin typeface="Cooper Black" panose="0208090404030B020404" pitchFamily="18" charset="0"/>
              </a:rPr>
              <a:t>C’est un spectacle qui mobilise bien souvent les foules. Et pour cause, l’éclipse lunaire ou solaire est un phénomène assez rare. Si vous avez la chance d’en observer une un jour, faites le, c’est à couper le souffle. À défaut, voici une belle image qui montre la beauté de cet instant. Il faut être bien placé pour profiter à fond du spectacle.</a:t>
            </a:r>
          </a:p>
        </p:txBody>
      </p:sp>
    </p:spTree>
    <p:extLst>
      <p:ext uri="{BB962C8B-B14F-4D97-AF65-F5344CB8AC3E}">
        <p14:creationId xmlns:p14="http://schemas.microsoft.com/office/powerpoint/2010/main" val="331996441"/>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3A386BA2-552C-4B01-B6B2-2CF8705A299F}"/>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1000"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38056632-3C1A-4988-862F-9FE2B3099D56}"/>
              </a:ext>
            </a:extLst>
          </p:cNvPr>
          <p:cNvSpPr/>
          <p:nvPr/>
        </p:nvSpPr>
        <p:spPr>
          <a:xfrm>
            <a:off x="0" y="305640"/>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20. Le réservoir </a:t>
            </a:r>
            <a:r>
              <a:rPr lang="fr-FR" sz="2400" dirty="0" err="1">
                <a:solidFill>
                  <a:srgbClr val="FFFF00"/>
                </a:solidFill>
                <a:latin typeface="Cooper Black" panose="0208090404030B020404" pitchFamily="18" charset="0"/>
              </a:rPr>
              <a:t>Ladybower</a:t>
            </a:r>
            <a:r>
              <a:rPr lang="fr-FR" sz="2400" dirty="0">
                <a:solidFill>
                  <a:srgbClr val="FFFF00"/>
                </a:solidFill>
                <a:latin typeface="Cooper Black" panose="0208090404030B020404" pitchFamily="18" charset="0"/>
              </a:rPr>
              <a:t> en Angleterre</a:t>
            </a:r>
          </a:p>
        </p:txBody>
      </p:sp>
      <p:sp>
        <p:nvSpPr>
          <p:cNvPr id="4" name="Rectangle 3">
            <a:extLst>
              <a:ext uri="{FF2B5EF4-FFF2-40B4-BE49-F238E27FC236}">
                <a16:creationId xmlns:a16="http://schemas.microsoft.com/office/drawing/2014/main" id="{9BA9BDDA-38FE-4D80-8CAA-6AA4F2CEEDBF}"/>
              </a:ext>
            </a:extLst>
          </p:cNvPr>
          <p:cNvSpPr/>
          <p:nvPr/>
        </p:nvSpPr>
        <p:spPr>
          <a:xfrm>
            <a:off x="7221000" y="2413338"/>
            <a:ext cx="4970999" cy="2031325"/>
          </a:xfrm>
          <a:prstGeom prst="rect">
            <a:avLst/>
          </a:prstGeom>
        </p:spPr>
        <p:txBody>
          <a:bodyPr wrap="square">
            <a:spAutoFit/>
          </a:bodyPr>
          <a:lstStyle/>
          <a:p>
            <a:pPr algn="ctr"/>
            <a:r>
              <a:rPr lang="fr-FR" dirty="0">
                <a:solidFill>
                  <a:srgbClr val="FFFF00"/>
                </a:solidFill>
                <a:latin typeface="Cooper Black" panose="0208090404030B020404" pitchFamily="18" charset="0"/>
              </a:rPr>
              <a:t>Rien qu’en regardant cette photo, on a l’impression que ce trou va nous aspirer et nous amener dans les entrailles de la Terre. Aussi hypnotisant que terrifiant vous ne trouvez pas. Et que dire du paysage dans le fond et du calme apparemment de l’eau à côté ?</a:t>
            </a:r>
          </a:p>
        </p:txBody>
      </p:sp>
    </p:spTree>
    <p:extLst>
      <p:ext uri="{BB962C8B-B14F-4D97-AF65-F5344CB8AC3E}">
        <p14:creationId xmlns:p14="http://schemas.microsoft.com/office/powerpoint/2010/main" val="550937304"/>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C23120B1-F4A7-41DC-B6E3-D7926F4D132F}"/>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1000"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6530949C-BFAD-4191-A2E6-46E950FC9B0C}"/>
              </a:ext>
            </a:extLst>
          </p:cNvPr>
          <p:cNvSpPr/>
          <p:nvPr/>
        </p:nvSpPr>
        <p:spPr>
          <a:xfrm>
            <a:off x="0" y="335325"/>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21. Les restes d’une nuit froide…</a:t>
            </a:r>
          </a:p>
        </p:txBody>
      </p:sp>
      <p:sp>
        <p:nvSpPr>
          <p:cNvPr id="4" name="Rectangle 3">
            <a:extLst>
              <a:ext uri="{FF2B5EF4-FFF2-40B4-BE49-F238E27FC236}">
                <a16:creationId xmlns:a16="http://schemas.microsoft.com/office/drawing/2014/main" id="{00ED2AD7-0D6B-4F8C-84CE-332E221EF269}"/>
              </a:ext>
            </a:extLst>
          </p:cNvPr>
          <p:cNvSpPr/>
          <p:nvPr/>
        </p:nvSpPr>
        <p:spPr>
          <a:xfrm>
            <a:off x="7221000" y="2413338"/>
            <a:ext cx="4970999" cy="2031325"/>
          </a:xfrm>
          <a:prstGeom prst="rect">
            <a:avLst/>
          </a:prstGeom>
        </p:spPr>
        <p:txBody>
          <a:bodyPr wrap="square">
            <a:spAutoFit/>
          </a:bodyPr>
          <a:lstStyle/>
          <a:p>
            <a:pPr algn="ctr"/>
            <a:r>
              <a:rPr lang="fr-FR" dirty="0">
                <a:solidFill>
                  <a:srgbClr val="FFFF00"/>
                </a:solidFill>
                <a:latin typeface="Cooper Black" panose="0208090404030B020404" pitchFamily="18" charset="0"/>
              </a:rPr>
              <a:t>Si comme moi vous un peu frileux, vous risquez bien d’avoir froid rien qu’en regardant cette photo. Imaginez un peu la température qu’il a du faire pour qu’il se passe cela. La nature elle-même semble vouloir défier les plus grands</a:t>
            </a:r>
          </a:p>
          <a:p>
            <a:pPr algn="ctr"/>
            <a:r>
              <a:rPr lang="fr-FR" dirty="0">
                <a:solidFill>
                  <a:srgbClr val="FFFF00"/>
                </a:solidFill>
                <a:latin typeface="Cooper Black" panose="0208090404030B020404" pitchFamily="18" charset="0"/>
              </a:rPr>
              <a:t> sculpteurs sur glace. Magique !</a:t>
            </a:r>
          </a:p>
        </p:txBody>
      </p:sp>
    </p:spTree>
    <p:extLst>
      <p:ext uri="{BB962C8B-B14F-4D97-AF65-F5344CB8AC3E}">
        <p14:creationId xmlns:p14="http://schemas.microsoft.com/office/powerpoint/2010/main" val="4029556124"/>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0D33FF0D-E942-4E6C-954A-99AB29FAD4F4}"/>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1000"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071682B4-2FF9-429A-893C-E6997AFE1C09}"/>
              </a:ext>
            </a:extLst>
          </p:cNvPr>
          <p:cNvSpPr/>
          <p:nvPr/>
        </p:nvSpPr>
        <p:spPr>
          <a:xfrm>
            <a:off x="0" y="323858"/>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22. Des lucioles sur un rocher au Brésil</a:t>
            </a:r>
          </a:p>
        </p:txBody>
      </p:sp>
      <p:sp>
        <p:nvSpPr>
          <p:cNvPr id="4" name="Rectangle 3">
            <a:extLst>
              <a:ext uri="{FF2B5EF4-FFF2-40B4-BE49-F238E27FC236}">
                <a16:creationId xmlns:a16="http://schemas.microsoft.com/office/drawing/2014/main" id="{E4382505-FB8A-4B31-B52F-9B00D0EBE4A6}"/>
              </a:ext>
            </a:extLst>
          </p:cNvPr>
          <p:cNvSpPr/>
          <p:nvPr/>
        </p:nvSpPr>
        <p:spPr>
          <a:xfrm>
            <a:off x="7221000" y="2551837"/>
            <a:ext cx="4971000" cy="1754326"/>
          </a:xfrm>
          <a:prstGeom prst="rect">
            <a:avLst/>
          </a:prstGeom>
        </p:spPr>
        <p:txBody>
          <a:bodyPr wrap="square">
            <a:spAutoFit/>
          </a:bodyPr>
          <a:lstStyle/>
          <a:p>
            <a:pPr algn="ctr"/>
            <a:r>
              <a:rPr lang="fr-FR" dirty="0">
                <a:solidFill>
                  <a:srgbClr val="FFFF00"/>
                </a:solidFill>
                <a:latin typeface="Cooper Black" panose="0208090404030B020404" pitchFamily="18" charset="0"/>
              </a:rPr>
              <a:t>Les lucioles je ne sais pas vous, mais moi, je trouve cela fascinant. En effet, elles illuminent d’une façon incroyable. Ici, elle sont positionnées sur un rocher tel une guirlande qui habillerait un sapin de Noël. Absolument magnifique.</a:t>
            </a:r>
          </a:p>
        </p:txBody>
      </p:sp>
    </p:spTree>
    <p:extLst>
      <p:ext uri="{BB962C8B-B14F-4D97-AF65-F5344CB8AC3E}">
        <p14:creationId xmlns:p14="http://schemas.microsoft.com/office/powerpoint/2010/main" val="373788732"/>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9F1460EC-5E31-497C-B98E-D5536B22DBE8}"/>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90525"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A959E3C2-C3A0-4A0D-A3B3-EC44A96612EE}"/>
              </a:ext>
            </a:extLst>
          </p:cNvPr>
          <p:cNvSpPr/>
          <p:nvPr/>
        </p:nvSpPr>
        <p:spPr>
          <a:xfrm>
            <a:off x="-1" y="298704"/>
            <a:ext cx="12191999"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23. Une éclipse solaire</a:t>
            </a:r>
          </a:p>
        </p:txBody>
      </p:sp>
      <p:sp>
        <p:nvSpPr>
          <p:cNvPr id="4" name="Rectangle 3">
            <a:extLst>
              <a:ext uri="{FF2B5EF4-FFF2-40B4-BE49-F238E27FC236}">
                <a16:creationId xmlns:a16="http://schemas.microsoft.com/office/drawing/2014/main" id="{314E2EBF-BC21-491C-9E60-18ED06384C71}"/>
              </a:ext>
            </a:extLst>
          </p:cNvPr>
          <p:cNvSpPr/>
          <p:nvPr/>
        </p:nvSpPr>
        <p:spPr>
          <a:xfrm>
            <a:off x="7230525" y="2828836"/>
            <a:ext cx="4961473" cy="1200329"/>
          </a:xfrm>
          <a:prstGeom prst="rect">
            <a:avLst/>
          </a:prstGeom>
        </p:spPr>
        <p:txBody>
          <a:bodyPr wrap="square">
            <a:spAutoFit/>
          </a:bodyPr>
          <a:lstStyle/>
          <a:p>
            <a:pPr algn="ctr"/>
            <a:r>
              <a:rPr lang="fr-FR" dirty="0">
                <a:solidFill>
                  <a:srgbClr val="FFFF00"/>
                </a:solidFill>
                <a:latin typeface="Cooper Black" panose="0208090404030B020404" pitchFamily="18" charset="0"/>
              </a:rPr>
              <a:t>Ici, nous sommes au plus près de l’éclipse solaire. Le focus fait sur l’alignement est vraiment à couper le souffle. La couleur dorée qui s’échappe est incroyable.</a:t>
            </a:r>
          </a:p>
        </p:txBody>
      </p:sp>
    </p:spTree>
    <p:extLst>
      <p:ext uri="{BB962C8B-B14F-4D97-AF65-F5344CB8AC3E}">
        <p14:creationId xmlns:p14="http://schemas.microsoft.com/office/powerpoint/2010/main" val="3028773948"/>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F4A51508-011A-4D7B-889C-06B44C571514}"/>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Effect>
                      <a14:brightnessContrast contrast="20000"/>
                    </a14:imgEffect>
                  </a14:imgLayer>
                </a14:imgProps>
              </a:ext>
            </a:extLst>
          </a:blip>
          <a:stretch>
            <a:fillRect/>
          </a:stretch>
        </p:blipFill>
        <p:spPr>
          <a:xfrm>
            <a:off x="381000"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66D17556-982D-4E10-A047-0A23D7B3D04E}"/>
              </a:ext>
            </a:extLst>
          </p:cNvPr>
          <p:cNvSpPr/>
          <p:nvPr/>
        </p:nvSpPr>
        <p:spPr>
          <a:xfrm>
            <a:off x="1" y="133758"/>
            <a:ext cx="12191999" cy="830997"/>
          </a:xfrm>
          <a:prstGeom prst="rect">
            <a:avLst/>
          </a:prstGeom>
        </p:spPr>
        <p:txBody>
          <a:bodyPr wrap="square">
            <a:spAutoFit/>
          </a:bodyPr>
          <a:lstStyle/>
          <a:p>
            <a:pPr algn="ctr"/>
            <a:r>
              <a:rPr lang="fr-FR" sz="2400" dirty="0">
                <a:solidFill>
                  <a:srgbClr val="FFFF00"/>
                </a:solidFill>
                <a:latin typeface="Cooper Black" panose="0208090404030B020404" pitchFamily="18" charset="0"/>
              </a:rPr>
              <a:t>24. Ceci est un hôtel ! C’est l’hôtel Sun Cruise situé en haut d’une falaise à </a:t>
            </a:r>
            <a:r>
              <a:rPr lang="fr-FR" sz="2400" dirty="0" err="1">
                <a:solidFill>
                  <a:srgbClr val="FFFF00"/>
                </a:solidFill>
                <a:latin typeface="Cooper Black" panose="0208090404030B020404" pitchFamily="18" charset="0"/>
              </a:rPr>
              <a:t>Jeongdongjinin</a:t>
            </a:r>
            <a:r>
              <a:rPr lang="fr-FR" sz="2400" dirty="0">
                <a:solidFill>
                  <a:srgbClr val="FFFF00"/>
                </a:solidFill>
                <a:latin typeface="Cooper Black" panose="0208090404030B020404" pitchFamily="18" charset="0"/>
              </a:rPr>
              <a:t>, en Corée du Sud.</a:t>
            </a:r>
          </a:p>
        </p:txBody>
      </p:sp>
      <p:sp>
        <p:nvSpPr>
          <p:cNvPr id="4" name="Rectangle 3">
            <a:extLst>
              <a:ext uri="{FF2B5EF4-FFF2-40B4-BE49-F238E27FC236}">
                <a16:creationId xmlns:a16="http://schemas.microsoft.com/office/drawing/2014/main" id="{0248B522-C85E-452D-9D00-C76259F83B5C}"/>
              </a:ext>
            </a:extLst>
          </p:cNvPr>
          <p:cNvSpPr/>
          <p:nvPr/>
        </p:nvSpPr>
        <p:spPr>
          <a:xfrm>
            <a:off x="7221000" y="2413338"/>
            <a:ext cx="4970999" cy="2031325"/>
          </a:xfrm>
          <a:prstGeom prst="rect">
            <a:avLst/>
          </a:prstGeom>
        </p:spPr>
        <p:txBody>
          <a:bodyPr wrap="square">
            <a:spAutoFit/>
          </a:bodyPr>
          <a:lstStyle/>
          <a:p>
            <a:pPr algn="ctr"/>
            <a:r>
              <a:rPr lang="fr-FR" dirty="0">
                <a:solidFill>
                  <a:srgbClr val="FFFF00"/>
                </a:solidFill>
                <a:latin typeface="Cooper Black" panose="0208090404030B020404" pitchFamily="18" charset="0"/>
              </a:rPr>
              <a:t>Si vous êtes du genre à aimer les voyages et que vous êtes à la recherche d’hôtels insolites où séjourner, en voici un qui pourrait vous plaire. Ce paquebot n’est pas échoué là prêt à tomber de la falaise. Il s’agit bel et bien d’un hôtel. Vous voyez, Costa n’a rien inventé !</a:t>
            </a:r>
          </a:p>
        </p:txBody>
      </p:sp>
    </p:spTree>
    <p:extLst>
      <p:ext uri="{BB962C8B-B14F-4D97-AF65-F5344CB8AC3E}">
        <p14:creationId xmlns:p14="http://schemas.microsoft.com/office/powerpoint/2010/main" val="3482052085"/>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59CF9976-6C38-4FF6-93C5-CBC301920F7E}"/>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1000"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C827D1F7-7516-4299-A13D-B453C552FBBD}"/>
              </a:ext>
            </a:extLst>
          </p:cNvPr>
          <p:cNvSpPr/>
          <p:nvPr/>
        </p:nvSpPr>
        <p:spPr>
          <a:xfrm>
            <a:off x="1" y="304345"/>
            <a:ext cx="12191999"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25. Mi zèbre mi poney</a:t>
            </a:r>
          </a:p>
        </p:txBody>
      </p:sp>
      <p:sp>
        <p:nvSpPr>
          <p:cNvPr id="4" name="Rectangle 3">
            <a:extLst>
              <a:ext uri="{FF2B5EF4-FFF2-40B4-BE49-F238E27FC236}">
                <a16:creationId xmlns:a16="http://schemas.microsoft.com/office/drawing/2014/main" id="{CAF78280-2CE3-4F97-841F-C588E2F7F4CD}"/>
              </a:ext>
            </a:extLst>
          </p:cNvPr>
          <p:cNvSpPr/>
          <p:nvPr/>
        </p:nvSpPr>
        <p:spPr>
          <a:xfrm>
            <a:off x="7221001" y="2413338"/>
            <a:ext cx="4970998" cy="2031325"/>
          </a:xfrm>
          <a:prstGeom prst="rect">
            <a:avLst/>
          </a:prstGeom>
        </p:spPr>
        <p:txBody>
          <a:bodyPr wrap="square">
            <a:spAutoFit/>
          </a:bodyPr>
          <a:lstStyle/>
          <a:p>
            <a:pPr algn="ctr"/>
            <a:r>
              <a:rPr lang="fr-FR" dirty="0">
                <a:solidFill>
                  <a:srgbClr val="FFFF00"/>
                </a:solidFill>
                <a:latin typeface="Cooper Black" panose="0208090404030B020404" pitchFamily="18" charset="0"/>
              </a:rPr>
              <a:t>Pourquoi choisir quand on peut avoir les deux franchement ? Lui ne se pose pas la question, il veut être un zèbre et un poney. Point barre. Hein et qu’est-ce que cela peut bien vous faire à vous franchement ? Laissez le vivre sa vie toute en nuances.</a:t>
            </a:r>
          </a:p>
        </p:txBody>
      </p:sp>
    </p:spTree>
    <p:extLst>
      <p:ext uri="{BB962C8B-B14F-4D97-AF65-F5344CB8AC3E}">
        <p14:creationId xmlns:p14="http://schemas.microsoft.com/office/powerpoint/2010/main" val="1185021965"/>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9F3C1961-24F1-4011-B53A-941632243B23}"/>
              </a:ext>
            </a:extLst>
          </p:cNvPr>
          <p:cNvPicPr preferRelativeResize="0">
            <a:picLocks/>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b="-1"/>
          <a:stretch/>
        </p:blipFill>
        <p:spPr>
          <a:xfrm>
            <a:off x="371473"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04567A6A-D5E2-4369-89CC-4A414F0BA1CB}"/>
              </a:ext>
            </a:extLst>
          </p:cNvPr>
          <p:cNvSpPr/>
          <p:nvPr/>
        </p:nvSpPr>
        <p:spPr>
          <a:xfrm>
            <a:off x="0" y="320159"/>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26. Belle pêche !</a:t>
            </a:r>
          </a:p>
        </p:txBody>
      </p:sp>
      <p:sp>
        <p:nvSpPr>
          <p:cNvPr id="4" name="Rectangle 3">
            <a:extLst>
              <a:ext uri="{FF2B5EF4-FFF2-40B4-BE49-F238E27FC236}">
                <a16:creationId xmlns:a16="http://schemas.microsoft.com/office/drawing/2014/main" id="{A5D1BAA9-1400-40A3-AC0E-4D8B516FFADC}"/>
              </a:ext>
            </a:extLst>
          </p:cNvPr>
          <p:cNvSpPr/>
          <p:nvPr/>
        </p:nvSpPr>
        <p:spPr>
          <a:xfrm>
            <a:off x="7211473" y="2274838"/>
            <a:ext cx="4980527" cy="2308324"/>
          </a:xfrm>
          <a:prstGeom prst="rect">
            <a:avLst/>
          </a:prstGeom>
        </p:spPr>
        <p:txBody>
          <a:bodyPr wrap="square">
            <a:spAutoFit/>
          </a:bodyPr>
          <a:lstStyle/>
          <a:p>
            <a:pPr algn="ctr"/>
            <a:r>
              <a:rPr lang="fr-FR" dirty="0">
                <a:solidFill>
                  <a:srgbClr val="FFFF00"/>
                </a:solidFill>
                <a:latin typeface="Cooper Black" panose="0208090404030B020404" pitchFamily="18" charset="0"/>
              </a:rPr>
              <a:t>Ah bah non, vous ne rêvez pas. Vous qui n’êtes pas allé beaucoup plus loin que la pêche à la truite, il va falloir vous y faire. Cet homme lui a pêché une sacrée bestiole. On a rarement vu une prise aussi conséquente n’est-ce pas ? Il avait certainement des lunettes en écaille</a:t>
            </a:r>
          </a:p>
          <a:p>
            <a:pPr algn="ctr"/>
            <a:r>
              <a:rPr lang="fr-FR" dirty="0">
                <a:solidFill>
                  <a:srgbClr val="FFFF00"/>
                </a:solidFill>
                <a:latin typeface="Cooper Black" panose="0208090404030B020404" pitchFamily="18" charset="0"/>
              </a:rPr>
              <a:t> pour repérer sa proie !</a:t>
            </a:r>
          </a:p>
        </p:txBody>
      </p:sp>
    </p:spTree>
    <p:extLst>
      <p:ext uri="{BB962C8B-B14F-4D97-AF65-F5344CB8AC3E}">
        <p14:creationId xmlns:p14="http://schemas.microsoft.com/office/powerpoint/2010/main" val="1484954962"/>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7668F232-7759-41F7-B77B-8CCF577C24D7}"/>
              </a:ext>
            </a:extLst>
          </p:cNvPr>
          <p:cNvPicPr preferRelativeResize="0">
            <a:picLocks/>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b="1"/>
          <a:stretch/>
        </p:blipFill>
        <p:spPr>
          <a:xfrm>
            <a:off x="380998"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CA5D4B31-A4F4-42C3-B997-03186E7257C5}"/>
              </a:ext>
            </a:extLst>
          </p:cNvPr>
          <p:cNvSpPr/>
          <p:nvPr/>
        </p:nvSpPr>
        <p:spPr>
          <a:xfrm>
            <a:off x="1" y="350491"/>
            <a:ext cx="12191999"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27. Une tornade juste au dessus de la tête</a:t>
            </a:r>
          </a:p>
        </p:txBody>
      </p:sp>
      <p:sp>
        <p:nvSpPr>
          <p:cNvPr id="4" name="Rectangle 3">
            <a:extLst>
              <a:ext uri="{FF2B5EF4-FFF2-40B4-BE49-F238E27FC236}">
                <a16:creationId xmlns:a16="http://schemas.microsoft.com/office/drawing/2014/main" id="{57CE42EB-2FCF-4C46-B7B4-A33BCB366060}"/>
              </a:ext>
            </a:extLst>
          </p:cNvPr>
          <p:cNvSpPr/>
          <p:nvPr/>
        </p:nvSpPr>
        <p:spPr>
          <a:xfrm>
            <a:off x="7220999" y="2690336"/>
            <a:ext cx="4971000" cy="1477328"/>
          </a:xfrm>
          <a:prstGeom prst="rect">
            <a:avLst/>
          </a:prstGeom>
        </p:spPr>
        <p:txBody>
          <a:bodyPr wrap="square">
            <a:spAutoFit/>
          </a:bodyPr>
          <a:lstStyle/>
          <a:p>
            <a:pPr algn="ctr"/>
            <a:r>
              <a:rPr lang="fr-FR" dirty="0">
                <a:solidFill>
                  <a:srgbClr val="FFFF00"/>
                </a:solidFill>
                <a:latin typeface="Cooper Black" panose="0208090404030B020404" pitchFamily="18" charset="0"/>
              </a:rPr>
              <a:t>La tornade, on préfère la voir de loin en général. D’ailleurs, elle arrive bien assez vite droit sur nous. mais là, pour le coup, elle est vraiment passée juste au dessus de la tête des photographes.</a:t>
            </a:r>
          </a:p>
        </p:txBody>
      </p:sp>
    </p:spTree>
    <p:extLst>
      <p:ext uri="{BB962C8B-B14F-4D97-AF65-F5344CB8AC3E}">
        <p14:creationId xmlns:p14="http://schemas.microsoft.com/office/powerpoint/2010/main" val="2946231694"/>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9C92BE93-C9B7-4242-9AAB-3B5803773080}"/>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tretch/>
        </p:blipFill>
        <p:spPr>
          <a:xfrm>
            <a:off x="379707" y="1089000"/>
            <a:ext cx="3495674"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7143D8E1-9C81-4510-A9A6-25D717A49793}"/>
              </a:ext>
            </a:extLst>
          </p:cNvPr>
          <p:cNvSpPr/>
          <p:nvPr/>
        </p:nvSpPr>
        <p:spPr>
          <a:xfrm>
            <a:off x="0" y="310634"/>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28. Une impressionnante différence de taille</a:t>
            </a:r>
          </a:p>
        </p:txBody>
      </p:sp>
      <p:sp>
        <p:nvSpPr>
          <p:cNvPr id="4" name="Rectangle 3">
            <a:extLst>
              <a:ext uri="{FF2B5EF4-FFF2-40B4-BE49-F238E27FC236}">
                <a16:creationId xmlns:a16="http://schemas.microsoft.com/office/drawing/2014/main" id="{56280F98-BCEC-4ECC-B226-D068676E3E96}"/>
              </a:ext>
            </a:extLst>
          </p:cNvPr>
          <p:cNvSpPr/>
          <p:nvPr/>
        </p:nvSpPr>
        <p:spPr>
          <a:xfrm>
            <a:off x="3875381" y="2828836"/>
            <a:ext cx="8316619" cy="1200329"/>
          </a:xfrm>
          <a:prstGeom prst="rect">
            <a:avLst/>
          </a:prstGeom>
        </p:spPr>
        <p:txBody>
          <a:bodyPr wrap="square">
            <a:spAutoFit/>
          </a:bodyPr>
          <a:lstStyle/>
          <a:p>
            <a:pPr algn="ctr"/>
            <a:r>
              <a:rPr lang="fr-FR" dirty="0">
                <a:solidFill>
                  <a:srgbClr val="FFFF00"/>
                </a:solidFill>
                <a:latin typeface="Cooper Black" panose="0208090404030B020404" pitchFamily="18" charset="0"/>
              </a:rPr>
              <a:t>Si vous êtes comme moi très petit, vous savez de quoi je parle ici. Ici, il y a quand même une jeune femme qui fait presque la taille des jambes de l’autre. Ça pourrait résumer l’histoire de ma vie. En tout cas, quand elles sont l’une à côté.</a:t>
            </a:r>
          </a:p>
        </p:txBody>
      </p:sp>
    </p:spTree>
    <p:extLst>
      <p:ext uri="{BB962C8B-B14F-4D97-AF65-F5344CB8AC3E}">
        <p14:creationId xmlns:p14="http://schemas.microsoft.com/office/powerpoint/2010/main" val="2615546868"/>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AF6072BE-7E4A-4F8D-98F9-4DD04492242D}"/>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tretch/>
        </p:blipFill>
        <p:spPr>
          <a:xfrm>
            <a:off x="390524" y="1089000"/>
            <a:ext cx="4114801"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Rectangle 3">
            <a:extLst>
              <a:ext uri="{FF2B5EF4-FFF2-40B4-BE49-F238E27FC236}">
                <a16:creationId xmlns:a16="http://schemas.microsoft.com/office/drawing/2014/main" id="{1A74B0E5-F430-4027-A14C-D8EB75F2036A}"/>
              </a:ext>
            </a:extLst>
          </p:cNvPr>
          <p:cNvSpPr/>
          <p:nvPr/>
        </p:nvSpPr>
        <p:spPr>
          <a:xfrm>
            <a:off x="0" y="329037"/>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29. Juste une illusion…</a:t>
            </a:r>
          </a:p>
        </p:txBody>
      </p:sp>
      <p:sp>
        <p:nvSpPr>
          <p:cNvPr id="5" name="Rectangle 4">
            <a:extLst>
              <a:ext uri="{FF2B5EF4-FFF2-40B4-BE49-F238E27FC236}">
                <a16:creationId xmlns:a16="http://schemas.microsoft.com/office/drawing/2014/main" id="{7E297D30-9B7D-4291-B9D3-D3509420C617}"/>
              </a:ext>
            </a:extLst>
          </p:cNvPr>
          <p:cNvSpPr/>
          <p:nvPr/>
        </p:nvSpPr>
        <p:spPr>
          <a:xfrm>
            <a:off x="4505326" y="3105835"/>
            <a:ext cx="7686674" cy="646331"/>
          </a:xfrm>
          <a:prstGeom prst="rect">
            <a:avLst/>
          </a:prstGeom>
        </p:spPr>
        <p:txBody>
          <a:bodyPr wrap="square">
            <a:spAutoFit/>
          </a:bodyPr>
          <a:lstStyle/>
          <a:p>
            <a:pPr algn="ctr"/>
            <a:r>
              <a:rPr lang="fr-FR" dirty="0">
                <a:solidFill>
                  <a:srgbClr val="FFFF00"/>
                </a:solidFill>
                <a:latin typeface="Cooper Black" panose="0208090404030B020404" pitchFamily="18" charset="0"/>
              </a:rPr>
              <a:t>Alors attendez, je ne sais pas dans quelle sens il faut regarder cette image. Et vous ?</a:t>
            </a:r>
          </a:p>
        </p:txBody>
      </p:sp>
    </p:spTree>
    <p:extLst>
      <p:ext uri="{BB962C8B-B14F-4D97-AF65-F5344CB8AC3E}">
        <p14:creationId xmlns:p14="http://schemas.microsoft.com/office/powerpoint/2010/main" val="411450523"/>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F1CDB694-FD91-4A8F-91AF-AD4C03D0C6E6}"/>
              </a:ext>
            </a:extLst>
          </p:cNvPr>
          <p:cNvPicPr preferRelativeResize="0">
            <a:picLocks/>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tretch/>
        </p:blipFill>
        <p:spPr>
          <a:xfrm>
            <a:off x="380998"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4CD062BC-0D9C-44E7-B7A3-AEE45DB5B08A}"/>
              </a:ext>
            </a:extLst>
          </p:cNvPr>
          <p:cNvSpPr/>
          <p:nvPr/>
        </p:nvSpPr>
        <p:spPr>
          <a:xfrm>
            <a:off x="-1" y="331626"/>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30. Bluffant</a:t>
            </a:r>
          </a:p>
        </p:txBody>
      </p:sp>
      <p:sp>
        <p:nvSpPr>
          <p:cNvPr id="4" name="Rectangle 3">
            <a:extLst>
              <a:ext uri="{FF2B5EF4-FFF2-40B4-BE49-F238E27FC236}">
                <a16:creationId xmlns:a16="http://schemas.microsoft.com/office/drawing/2014/main" id="{EBC02176-58F1-4E08-AA64-FCE958BC0914}"/>
              </a:ext>
            </a:extLst>
          </p:cNvPr>
          <p:cNvSpPr/>
          <p:nvPr/>
        </p:nvSpPr>
        <p:spPr>
          <a:xfrm>
            <a:off x="7220998" y="3105835"/>
            <a:ext cx="4971001" cy="646331"/>
          </a:xfrm>
          <a:prstGeom prst="rect">
            <a:avLst/>
          </a:prstGeom>
        </p:spPr>
        <p:txBody>
          <a:bodyPr wrap="square">
            <a:spAutoFit/>
          </a:bodyPr>
          <a:lstStyle/>
          <a:p>
            <a:pPr algn="ctr"/>
            <a:r>
              <a:rPr lang="fr-FR" dirty="0">
                <a:solidFill>
                  <a:srgbClr val="FFFF00"/>
                </a:solidFill>
                <a:latin typeface="Cooper Black" panose="0208090404030B020404" pitchFamily="18" charset="0"/>
              </a:rPr>
              <a:t>Est-ce une photo ? Un dessin ? On ne sait guère. Le dessin dépasse la réalité ?</a:t>
            </a:r>
          </a:p>
        </p:txBody>
      </p:sp>
    </p:spTree>
    <p:extLst>
      <p:ext uri="{BB962C8B-B14F-4D97-AF65-F5344CB8AC3E}">
        <p14:creationId xmlns:p14="http://schemas.microsoft.com/office/powerpoint/2010/main" val="1105105473"/>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3CC4FEB8-24F2-4809-ABC2-D834C24B1463}"/>
              </a:ext>
            </a:extLst>
          </p:cNvPr>
          <p:cNvPicPr>
            <a:picLocks noChangeAspect="1"/>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r="-1" b="-1"/>
          <a:stretch/>
        </p:blipFill>
        <p:spPr>
          <a:xfrm>
            <a:off x="371475" y="1089000"/>
            <a:ext cx="508635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04BBB7B4-80EF-4E8E-A6C6-92E660213E8D}"/>
              </a:ext>
            </a:extLst>
          </p:cNvPr>
          <p:cNvSpPr/>
          <p:nvPr/>
        </p:nvSpPr>
        <p:spPr>
          <a:xfrm>
            <a:off x="0" y="334678"/>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31. Maman ne prête pas ses jouets</a:t>
            </a:r>
          </a:p>
        </p:txBody>
      </p:sp>
      <p:sp>
        <p:nvSpPr>
          <p:cNvPr id="4" name="Rectangle 3">
            <a:extLst>
              <a:ext uri="{FF2B5EF4-FFF2-40B4-BE49-F238E27FC236}">
                <a16:creationId xmlns:a16="http://schemas.microsoft.com/office/drawing/2014/main" id="{9041F059-65C7-4D5F-AB01-DC77F7553F29}"/>
              </a:ext>
            </a:extLst>
          </p:cNvPr>
          <p:cNvSpPr/>
          <p:nvPr/>
        </p:nvSpPr>
        <p:spPr>
          <a:xfrm>
            <a:off x="5457825" y="2967335"/>
            <a:ext cx="6734175" cy="923330"/>
          </a:xfrm>
          <a:prstGeom prst="rect">
            <a:avLst/>
          </a:prstGeom>
        </p:spPr>
        <p:txBody>
          <a:bodyPr wrap="square">
            <a:spAutoFit/>
          </a:bodyPr>
          <a:lstStyle/>
          <a:p>
            <a:pPr algn="ctr"/>
            <a:r>
              <a:rPr lang="fr-FR" dirty="0">
                <a:solidFill>
                  <a:srgbClr val="FFFF00"/>
                </a:solidFill>
                <a:latin typeface="Cooper Black" panose="0208090404030B020404" pitchFamily="18" charset="0"/>
              </a:rPr>
              <a:t>Ok, donc là nous sommes face à des singes avec une console de jeu. Et tout est normal alors ? </a:t>
            </a:r>
          </a:p>
          <a:p>
            <a:pPr algn="ctr"/>
            <a:r>
              <a:rPr lang="fr-FR" dirty="0">
                <a:solidFill>
                  <a:srgbClr val="FFFF00"/>
                </a:solidFill>
                <a:latin typeface="Cooper Black" panose="0208090404030B020404" pitchFamily="18" charset="0"/>
              </a:rPr>
              <a:t>Ok, je n’ai rien dit.</a:t>
            </a:r>
          </a:p>
        </p:txBody>
      </p:sp>
    </p:spTree>
    <p:extLst>
      <p:ext uri="{BB962C8B-B14F-4D97-AF65-F5344CB8AC3E}">
        <p14:creationId xmlns:p14="http://schemas.microsoft.com/office/powerpoint/2010/main" val="3577792297"/>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B471AFD3-A7D1-45AB-B93B-2B3221B10B3F}"/>
              </a:ext>
            </a:extLst>
          </p:cNvPr>
          <p:cNvPicPr preferRelativeResize="0">
            <a:picLocks/>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tretch/>
        </p:blipFill>
        <p:spPr>
          <a:xfrm>
            <a:off x="361948"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CB17C72A-8EDB-4603-99DF-D47916DFF3ED}"/>
              </a:ext>
            </a:extLst>
          </p:cNvPr>
          <p:cNvSpPr/>
          <p:nvPr/>
        </p:nvSpPr>
        <p:spPr>
          <a:xfrm>
            <a:off x="0" y="307243"/>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32. Un poteau électrique partiellement brulé à </a:t>
            </a:r>
            <a:r>
              <a:rPr lang="fr-FR" sz="2400" dirty="0" err="1">
                <a:solidFill>
                  <a:srgbClr val="FFFF00"/>
                </a:solidFill>
                <a:latin typeface="Cooper Black" panose="0208090404030B020404" pitchFamily="18" charset="0"/>
              </a:rPr>
              <a:t>Rudnya</a:t>
            </a:r>
            <a:r>
              <a:rPr lang="fr-FR" sz="2400" dirty="0">
                <a:solidFill>
                  <a:srgbClr val="FFFF00"/>
                </a:solidFill>
                <a:latin typeface="Cooper Black" panose="0208090404030B020404" pitchFamily="18" charset="0"/>
              </a:rPr>
              <a:t>, en Russie.</a:t>
            </a:r>
          </a:p>
        </p:txBody>
      </p:sp>
      <p:sp>
        <p:nvSpPr>
          <p:cNvPr id="4" name="Rectangle 3">
            <a:extLst>
              <a:ext uri="{FF2B5EF4-FFF2-40B4-BE49-F238E27FC236}">
                <a16:creationId xmlns:a16="http://schemas.microsoft.com/office/drawing/2014/main" id="{E438ACF5-2E0A-4404-88F0-FF5034E17854}"/>
              </a:ext>
            </a:extLst>
          </p:cNvPr>
          <p:cNvSpPr/>
          <p:nvPr/>
        </p:nvSpPr>
        <p:spPr>
          <a:xfrm>
            <a:off x="7201948" y="2690336"/>
            <a:ext cx="4990052" cy="1477328"/>
          </a:xfrm>
          <a:prstGeom prst="rect">
            <a:avLst/>
          </a:prstGeom>
        </p:spPr>
        <p:txBody>
          <a:bodyPr wrap="square">
            <a:spAutoFit/>
          </a:bodyPr>
          <a:lstStyle/>
          <a:p>
            <a:pPr algn="ctr"/>
            <a:r>
              <a:rPr lang="fr-FR" dirty="0">
                <a:solidFill>
                  <a:srgbClr val="FFFF00"/>
                </a:solidFill>
                <a:latin typeface="Cooper Black" panose="0208090404030B020404" pitchFamily="18" charset="0"/>
              </a:rPr>
              <a:t>Oui, les choses peuvent brûler par le bas sans nécessairement tomber. C’est rare mais ça arrive, la preuve. En même temps lorsqu’on observe la configuration,</a:t>
            </a:r>
          </a:p>
          <a:p>
            <a:pPr algn="ctr"/>
            <a:r>
              <a:rPr lang="fr-FR" dirty="0">
                <a:solidFill>
                  <a:srgbClr val="FFFF00"/>
                </a:solidFill>
                <a:latin typeface="Cooper Black" panose="0208090404030B020404" pitchFamily="18" charset="0"/>
              </a:rPr>
              <a:t> est-ce bien étonnant ?</a:t>
            </a:r>
          </a:p>
        </p:txBody>
      </p:sp>
    </p:spTree>
    <p:extLst>
      <p:ext uri="{BB962C8B-B14F-4D97-AF65-F5344CB8AC3E}">
        <p14:creationId xmlns:p14="http://schemas.microsoft.com/office/powerpoint/2010/main" val="2084317754"/>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741ACEB3-602F-4117-882C-F56BD886BDFB}"/>
              </a:ext>
            </a:extLst>
          </p:cNvPr>
          <p:cNvPicPr preferRelativeResize="0">
            <a:picLocks/>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tretch/>
        </p:blipFill>
        <p:spPr>
          <a:xfrm>
            <a:off x="361949"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21CCF688-9A5E-47D8-B9D3-74036A55E288}"/>
              </a:ext>
            </a:extLst>
          </p:cNvPr>
          <p:cNvSpPr/>
          <p:nvPr/>
        </p:nvSpPr>
        <p:spPr>
          <a:xfrm>
            <a:off x="0" y="146334"/>
            <a:ext cx="12192000" cy="830997"/>
          </a:xfrm>
          <a:prstGeom prst="rect">
            <a:avLst/>
          </a:prstGeom>
        </p:spPr>
        <p:txBody>
          <a:bodyPr wrap="square">
            <a:spAutoFit/>
          </a:bodyPr>
          <a:lstStyle/>
          <a:p>
            <a:pPr algn="ctr"/>
            <a:r>
              <a:rPr lang="fr-FR" sz="2400" dirty="0">
                <a:solidFill>
                  <a:srgbClr val="FFFF00"/>
                </a:solidFill>
                <a:latin typeface="Cooper Black" panose="0208090404030B020404" pitchFamily="18" charset="0"/>
              </a:rPr>
              <a:t>33. Non ils ne sont pas ivres, c’est juste la forme d’une voie ferrée Néozélandaise après un tremblement de terre, en 2010</a:t>
            </a:r>
          </a:p>
        </p:txBody>
      </p:sp>
      <p:sp>
        <p:nvSpPr>
          <p:cNvPr id="4" name="Rectangle 3">
            <a:extLst>
              <a:ext uri="{FF2B5EF4-FFF2-40B4-BE49-F238E27FC236}">
                <a16:creationId xmlns:a16="http://schemas.microsoft.com/office/drawing/2014/main" id="{492B46D1-B7E4-4266-AFFF-E2955209F4E5}"/>
              </a:ext>
            </a:extLst>
          </p:cNvPr>
          <p:cNvSpPr/>
          <p:nvPr/>
        </p:nvSpPr>
        <p:spPr>
          <a:xfrm>
            <a:off x="7201949" y="2551837"/>
            <a:ext cx="4990051" cy="1754326"/>
          </a:xfrm>
          <a:prstGeom prst="rect">
            <a:avLst/>
          </a:prstGeom>
        </p:spPr>
        <p:txBody>
          <a:bodyPr wrap="square">
            <a:spAutoFit/>
          </a:bodyPr>
          <a:lstStyle/>
          <a:p>
            <a:pPr algn="ctr"/>
            <a:r>
              <a:rPr lang="fr-FR" dirty="0">
                <a:solidFill>
                  <a:srgbClr val="FFFF00"/>
                </a:solidFill>
                <a:latin typeface="Cooper Black" panose="0208090404030B020404" pitchFamily="18" charset="0"/>
              </a:rPr>
              <a:t>Ouais, c’est cela ! Moi je suis certain que les mecs n’ont fait que bosser après l’apéro surtout. C’est évident. Il n’y a pas d’histoire de tremblement de terre là-dedans, arrêtez de nous prendre</a:t>
            </a:r>
          </a:p>
          <a:p>
            <a:pPr algn="ctr"/>
            <a:r>
              <a:rPr lang="fr-FR" dirty="0">
                <a:solidFill>
                  <a:srgbClr val="FFFF00"/>
                </a:solidFill>
                <a:latin typeface="Cooper Black" panose="0208090404030B020404" pitchFamily="18" charset="0"/>
              </a:rPr>
              <a:t> pour des c… !</a:t>
            </a:r>
          </a:p>
        </p:txBody>
      </p:sp>
    </p:spTree>
    <p:extLst>
      <p:ext uri="{BB962C8B-B14F-4D97-AF65-F5344CB8AC3E}">
        <p14:creationId xmlns:p14="http://schemas.microsoft.com/office/powerpoint/2010/main" val="651423231"/>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E1D92B16-63BC-41AA-BE95-5BC113708C0B}"/>
              </a:ext>
            </a:extLst>
          </p:cNvPr>
          <p:cNvPicPr preferRelativeResize="0">
            <a:picLocks/>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r="-1"/>
          <a:stretch/>
        </p:blipFill>
        <p:spPr>
          <a:xfrm>
            <a:off x="380999"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218530C4-3FCA-4B03-B548-22321B9D3FD4}"/>
              </a:ext>
            </a:extLst>
          </p:cNvPr>
          <p:cNvSpPr/>
          <p:nvPr/>
        </p:nvSpPr>
        <p:spPr>
          <a:xfrm>
            <a:off x="0" y="334030"/>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34. Petite maison cachée dans les rocheuses</a:t>
            </a:r>
          </a:p>
        </p:txBody>
      </p:sp>
      <p:sp>
        <p:nvSpPr>
          <p:cNvPr id="4" name="Rectangle 3">
            <a:extLst>
              <a:ext uri="{FF2B5EF4-FFF2-40B4-BE49-F238E27FC236}">
                <a16:creationId xmlns:a16="http://schemas.microsoft.com/office/drawing/2014/main" id="{7B1AB74B-7728-422C-86B0-08C7CAD97319}"/>
              </a:ext>
            </a:extLst>
          </p:cNvPr>
          <p:cNvSpPr/>
          <p:nvPr/>
        </p:nvSpPr>
        <p:spPr>
          <a:xfrm>
            <a:off x="7220999" y="2413338"/>
            <a:ext cx="4971001" cy="2031325"/>
          </a:xfrm>
          <a:prstGeom prst="rect">
            <a:avLst/>
          </a:prstGeom>
        </p:spPr>
        <p:txBody>
          <a:bodyPr wrap="square">
            <a:spAutoFit/>
          </a:bodyPr>
          <a:lstStyle/>
          <a:p>
            <a:pPr algn="ctr"/>
            <a:r>
              <a:rPr lang="fr-FR" dirty="0">
                <a:solidFill>
                  <a:srgbClr val="FFFF00"/>
                </a:solidFill>
                <a:latin typeface="Cooper Black" panose="0208090404030B020404" pitchFamily="18" charset="0"/>
              </a:rPr>
              <a:t>Pour les associables qui souhaiteraient être peinards on a trouvé la maison parfaite. Ici, si quelqu’un vient vous déranger, ce serait hyper inquiétant. Sinon rassurez-vous, même le facteur ne voudra probablement pas venir vous déranger.</a:t>
            </a:r>
          </a:p>
        </p:txBody>
      </p:sp>
    </p:spTree>
    <p:extLst>
      <p:ext uri="{BB962C8B-B14F-4D97-AF65-F5344CB8AC3E}">
        <p14:creationId xmlns:p14="http://schemas.microsoft.com/office/powerpoint/2010/main" val="1835096977"/>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5023A0D8-78FD-422D-BF1E-149AD5B3FEE5}"/>
              </a:ext>
            </a:extLst>
          </p:cNvPr>
          <p:cNvPicPr preferRelativeResize="0">
            <a:picLocks/>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r="-1" b="2"/>
          <a:stretch/>
        </p:blipFill>
        <p:spPr>
          <a:xfrm>
            <a:off x="361950"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A57594AD-15CA-437C-9D07-30506C4E2C70}"/>
              </a:ext>
            </a:extLst>
          </p:cNvPr>
          <p:cNvSpPr/>
          <p:nvPr/>
        </p:nvSpPr>
        <p:spPr>
          <a:xfrm>
            <a:off x="-1" y="329684"/>
            <a:ext cx="12191999"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35. Pikachu</a:t>
            </a:r>
            <a:r>
              <a:rPr lang="fr-FR" dirty="0">
                <a:solidFill>
                  <a:srgbClr val="FFFF00"/>
                </a:solidFill>
                <a:latin typeface="Cooper Black" panose="0208090404030B020404" pitchFamily="18" charset="0"/>
              </a:rPr>
              <a:t>©</a:t>
            </a:r>
            <a:r>
              <a:rPr lang="fr-FR" sz="2400" dirty="0">
                <a:solidFill>
                  <a:srgbClr val="FFFF00"/>
                </a:solidFill>
                <a:latin typeface="Cooper Black" panose="0208090404030B020404" pitchFamily="18" charset="0"/>
              </a:rPr>
              <a:t> ?</a:t>
            </a:r>
          </a:p>
        </p:txBody>
      </p:sp>
      <p:sp>
        <p:nvSpPr>
          <p:cNvPr id="4" name="Rectangle 3">
            <a:extLst>
              <a:ext uri="{FF2B5EF4-FFF2-40B4-BE49-F238E27FC236}">
                <a16:creationId xmlns:a16="http://schemas.microsoft.com/office/drawing/2014/main" id="{8AE2FCD6-3FF3-4F96-B1E9-85B9EA16E4F5}"/>
              </a:ext>
            </a:extLst>
          </p:cNvPr>
          <p:cNvSpPr/>
          <p:nvPr/>
        </p:nvSpPr>
        <p:spPr>
          <a:xfrm>
            <a:off x="7201950" y="2828836"/>
            <a:ext cx="4990049" cy="1200329"/>
          </a:xfrm>
          <a:prstGeom prst="rect">
            <a:avLst/>
          </a:prstGeom>
        </p:spPr>
        <p:txBody>
          <a:bodyPr wrap="square">
            <a:spAutoFit/>
          </a:bodyPr>
          <a:lstStyle/>
          <a:p>
            <a:pPr algn="ctr"/>
            <a:r>
              <a:rPr lang="fr-FR" dirty="0">
                <a:solidFill>
                  <a:srgbClr val="FFFF00"/>
                </a:solidFill>
                <a:latin typeface="Cooper Black" panose="0208090404030B020404" pitchFamily="18" charset="0"/>
              </a:rPr>
              <a:t>Tiens, ils font des avions à combien d’ailes maintenant ? Comment ça il y en a plusieurs ? Vous êtes sûr ? Mais non, c’es un avion hérisson pas vrai ?</a:t>
            </a:r>
          </a:p>
        </p:txBody>
      </p:sp>
    </p:spTree>
    <p:extLst>
      <p:ext uri="{BB962C8B-B14F-4D97-AF65-F5344CB8AC3E}">
        <p14:creationId xmlns:p14="http://schemas.microsoft.com/office/powerpoint/2010/main" val="3772084139"/>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922C76A7-BA1F-4775-AE21-15694DBD432D}"/>
              </a:ext>
            </a:extLst>
          </p:cNvPr>
          <p:cNvPicPr preferRelativeResize="0">
            <a:picLocks/>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tretch/>
        </p:blipFill>
        <p:spPr>
          <a:xfrm>
            <a:off x="371474"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98EC7E43-BAA7-4BA6-8941-5D9EEE7FC087}"/>
              </a:ext>
            </a:extLst>
          </p:cNvPr>
          <p:cNvSpPr/>
          <p:nvPr/>
        </p:nvSpPr>
        <p:spPr>
          <a:xfrm>
            <a:off x="0" y="322101"/>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36. Chacun sa route…</a:t>
            </a:r>
          </a:p>
        </p:txBody>
      </p:sp>
      <p:sp>
        <p:nvSpPr>
          <p:cNvPr id="4" name="Rectangle 3">
            <a:extLst>
              <a:ext uri="{FF2B5EF4-FFF2-40B4-BE49-F238E27FC236}">
                <a16:creationId xmlns:a16="http://schemas.microsoft.com/office/drawing/2014/main" id="{BE8C2C23-E0DB-4A33-B24C-67A0800CCCD2}"/>
              </a:ext>
            </a:extLst>
          </p:cNvPr>
          <p:cNvSpPr/>
          <p:nvPr/>
        </p:nvSpPr>
        <p:spPr>
          <a:xfrm>
            <a:off x="7211474" y="2967335"/>
            <a:ext cx="4980526" cy="923330"/>
          </a:xfrm>
          <a:prstGeom prst="rect">
            <a:avLst/>
          </a:prstGeom>
        </p:spPr>
        <p:txBody>
          <a:bodyPr wrap="square">
            <a:spAutoFit/>
          </a:bodyPr>
          <a:lstStyle/>
          <a:p>
            <a:pPr algn="ctr"/>
            <a:r>
              <a:rPr lang="fr-FR" dirty="0">
                <a:solidFill>
                  <a:srgbClr val="FFFF00"/>
                </a:solidFill>
                <a:latin typeface="Cooper Black" panose="0208090404030B020404" pitchFamily="18" charset="0"/>
              </a:rPr>
              <a:t>Eh bien et bien, il y a des bouchons aux abords de la bergerie ! L’</a:t>
            </a:r>
            <a:r>
              <a:rPr lang="fr-FR" dirty="0" err="1">
                <a:solidFill>
                  <a:srgbClr val="FFFF00"/>
                </a:solidFill>
                <a:latin typeface="Cooper Black" panose="0208090404030B020404" pitchFamily="18" charset="0"/>
              </a:rPr>
              <a:t>attonte</a:t>
            </a:r>
            <a:r>
              <a:rPr lang="fr-FR" dirty="0">
                <a:solidFill>
                  <a:srgbClr val="FFFF00"/>
                </a:solidFill>
                <a:latin typeface="Cooper Black" panose="0208090404030B020404" pitchFamily="18" charset="0"/>
              </a:rPr>
              <a:t> pour y arriver risque d’être très longue !</a:t>
            </a:r>
          </a:p>
        </p:txBody>
      </p:sp>
    </p:spTree>
    <p:extLst>
      <p:ext uri="{BB962C8B-B14F-4D97-AF65-F5344CB8AC3E}">
        <p14:creationId xmlns:p14="http://schemas.microsoft.com/office/powerpoint/2010/main" val="2194551454"/>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8B4920B9-4B59-4398-8B58-F8F64AA82911}"/>
              </a:ext>
            </a:extLst>
          </p:cNvPr>
          <p:cNvPicPr preferRelativeResize="0">
            <a:picLocks/>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b="-1"/>
          <a:stretch/>
        </p:blipFill>
        <p:spPr>
          <a:xfrm>
            <a:off x="380999"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A9D9A0C9-8F59-473D-B4C4-7958CF063076}"/>
              </a:ext>
            </a:extLst>
          </p:cNvPr>
          <p:cNvSpPr/>
          <p:nvPr/>
        </p:nvSpPr>
        <p:spPr>
          <a:xfrm>
            <a:off x="0" y="324043"/>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37. Magique</a:t>
            </a:r>
          </a:p>
        </p:txBody>
      </p:sp>
      <p:sp>
        <p:nvSpPr>
          <p:cNvPr id="4" name="Rectangle 3">
            <a:extLst>
              <a:ext uri="{FF2B5EF4-FFF2-40B4-BE49-F238E27FC236}">
                <a16:creationId xmlns:a16="http://schemas.microsoft.com/office/drawing/2014/main" id="{B89BA695-70AA-46A1-A9FA-94B13E328C5D}"/>
              </a:ext>
            </a:extLst>
          </p:cNvPr>
          <p:cNvSpPr/>
          <p:nvPr/>
        </p:nvSpPr>
        <p:spPr>
          <a:xfrm>
            <a:off x="7220999" y="2967335"/>
            <a:ext cx="4971001" cy="923330"/>
          </a:xfrm>
          <a:prstGeom prst="rect">
            <a:avLst/>
          </a:prstGeom>
        </p:spPr>
        <p:txBody>
          <a:bodyPr wrap="square">
            <a:spAutoFit/>
          </a:bodyPr>
          <a:lstStyle/>
          <a:p>
            <a:pPr algn="ctr"/>
            <a:r>
              <a:rPr lang="fr-FR" dirty="0">
                <a:solidFill>
                  <a:srgbClr val="FFFF00"/>
                </a:solidFill>
                <a:latin typeface="Cooper Black" panose="0208090404030B020404" pitchFamily="18" charset="0"/>
              </a:rPr>
              <a:t>On pourrait admirer cette scène pendant des heures sans s’en lasser tellement elle est incroyable.</a:t>
            </a:r>
          </a:p>
        </p:txBody>
      </p:sp>
    </p:spTree>
    <p:extLst>
      <p:ext uri="{BB962C8B-B14F-4D97-AF65-F5344CB8AC3E}">
        <p14:creationId xmlns:p14="http://schemas.microsoft.com/office/powerpoint/2010/main" val="692239607"/>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791BB736-FCF1-487D-B7EE-94C49844F25E}"/>
              </a:ext>
            </a:extLst>
          </p:cNvPr>
          <p:cNvPicPr preferRelativeResize="0">
            <a:picLocks/>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r="-1" b="1"/>
          <a:stretch/>
        </p:blipFill>
        <p:spPr>
          <a:xfrm>
            <a:off x="371475"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8E89C7E5-DC3D-48F9-8167-CA50C562D482}"/>
              </a:ext>
            </a:extLst>
          </p:cNvPr>
          <p:cNvSpPr/>
          <p:nvPr/>
        </p:nvSpPr>
        <p:spPr>
          <a:xfrm>
            <a:off x="0" y="310634"/>
            <a:ext cx="12191999"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38. Illusion</a:t>
            </a:r>
          </a:p>
        </p:txBody>
      </p:sp>
      <p:sp>
        <p:nvSpPr>
          <p:cNvPr id="4" name="Rectangle 3">
            <a:extLst>
              <a:ext uri="{FF2B5EF4-FFF2-40B4-BE49-F238E27FC236}">
                <a16:creationId xmlns:a16="http://schemas.microsoft.com/office/drawing/2014/main" id="{754A7965-EA98-4ED9-A521-BBC7CE346668}"/>
              </a:ext>
            </a:extLst>
          </p:cNvPr>
          <p:cNvSpPr/>
          <p:nvPr/>
        </p:nvSpPr>
        <p:spPr>
          <a:xfrm>
            <a:off x="7211475" y="2828836"/>
            <a:ext cx="4980523" cy="1200329"/>
          </a:xfrm>
          <a:prstGeom prst="rect">
            <a:avLst/>
          </a:prstGeom>
        </p:spPr>
        <p:txBody>
          <a:bodyPr wrap="square">
            <a:spAutoFit/>
          </a:bodyPr>
          <a:lstStyle/>
          <a:p>
            <a:pPr algn="ctr"/>
            <a:r>
              <a:rPr lang="fr-FR" dirty="0">
                <a:solidFill>
                  <a:srgbClr val="FFFF00"/>
                </a:solidFill>
                <a:latin typeface="Cooper Black" panose="0208090404030B020404" pitchFamily="18" charset="0"/>
              </a:rPr>
              <a:t>Ok donc là c’en est trop. Maintenant nous sommes face à une femme qui lévite. Cela doit cesser au plus vite, </a:t>
            </a:r>
          </a:p>
          <a:p>
            <a:pPr algn="ctr"/>
            <a:r>
              <a:rPr lang="fr-FR" dirty="0">
                <a:solidFill>
                  <a:srgbClr val="FFFF00"/>
                </a:solidFill>
                <a:latin typeface="Cooper Black" panose="0208090404030B020404" pitchFamily="18" charset="0"/>
              </a:rPr>
              <a:t>elle me donne le vertige.</a:t>
            </a:r>
          </a:p>
        </p:txBody>
      </p:sp>
    </p:spTree>
    <p:extLst>
      <p:ext uri="{BB962C8B-B14F-4D97-AF65-F5344CB8AC3E}">
        <p14:creationId xmlns:p14="http://schemas.microsoft.com/office/powerpoint/2010/main" val="1212313550"/>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87CD971F-E03D-46CD-9583-C1AAC31FCEFA}"/>
              </a:ext>
            </a:extLst>
          </p:cNvPr>
          <p:cNvPicPr preferRelativeResize="0">
            <a:picLocks/>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r="-1" b="1"/>
          <a:stretch/>
        </p:blipFill>
        <p:spPr>
          <a:xfrm>
            <a:off x="380999" y="1089000"/>
            <a:ext cx="6210301"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7AEB7155-2228-4767-9B11-F92B56682B42}"/>
              </a:ext>
            </a:extLst>
          </p:cNvPr>
          <p:cNvSpPr/>
          <p:nvPr/>
        </p:nvSpPr>
        <p:spPr>
          <a:xfrm>
            <a:off x="0" y="318680"/>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39. La dextérité des chèvres</a:t>
            </a:r>
          </a:p>
        </p:txBody>
      </p:sp>
      <p:sp>
        <p:nvSpPr>
          <p:cNvPr id="4" name="Rectangle 3">
            <a:extLst>
              <a:ext uri="{FF2B5EF4-FFF2-40B4-BE49-F238E27FC236}">
                <a16:creationId xmlns:a16="http://schemas.microsoft.com/office/drawing/2014/main" id="{6BDC65F8-00D0-4EB6-B348-AE77BCEEEF38}"/>
              </a:ext>
            </a:extLst>
          </p:cNvPr>
          <p:cNvSpPr/>
          <p:nvPr/>
        </p:nvSpPr>
        <p:spPr>
          <a:xfrm>
            <a:off x="6591300" y="2967335"/>
            <a:ext cx="5600700" cy="923330"/>
          </a:xfrm>
          <a:prstGeom prst="rect">
            <a:avLst/>
          </a:prstGeom>
        </p:spPr>
        <p:txBody>
          <a:bodyPr wrap="square">
            <a:spAutoFit/>
          </a:bodyPr>
          <a:lstStyle/>
          <a:p>
            <a:pPr algn="ctr"/>
            <a:r>
              <a:rPr lang="fr-FR" dirty="0">
                <a:solidFill>
                  <a:srgbClr val="FFFF00"/>
                </a:solidFill>
                <a:latin typeface="Cooper Black" panose="0208090404030B020404" pitchFamily="18" charset="0"/>
              </a:rPr>
              <a:t>Quand toi tu galères à monter les escaliers, sache que les chèvres elles n’ont aucun souci avec les ascensions.</a:t>
            </a:r>
          </a:p>
        </p:txBody>
      </p:sp>
    </p:spTree>
    <p:extLst>
      <p:ext uri="{BB962C8B-B14F-4D97-AF65-F5344CB8AC3E}">
        <p14:creationId xmlns:p14="http://schemas.microsoft.com/office/powerpoint/2010/main" val="435337836"/>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D3A81A6A-98DF-4DF4-AABF-BDFA360BCA84}"/>
              </a:ext>
            </a:extLst>
          </p:cNvPr>
          <p:cNvPicPr preferRelativeResize="0">
            <a:picLocks/>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r="-1" b="-1"/>
          <a:stretch/>
        </p:blipFill>
        <p:spPr>
          <a:xfrm>
            <a:off x="371476"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0431D0B8-92B0-4845-8226-7E44D1D13AA3}"/>
              </a:ext>
            </a:extLst>
          </p:cNvPr>
          <p:cNvSpPr/>
          <p:nvPr/>
        </p:nvSpPr>
        <p:spPr>
          <a:xfrm>
            <a:off x="0" y="326447"/>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40. </a:t>
            </a:r>
            <a:r>
              <a:rPr lang="fr-FR" sz="2400" dirty="0" err="1">
                <a:solidFill>
                  <a:srgbClr val="FFFF00"/>
                </a:solidFill>
                <a:latin typeface="Cooper Black" panose="0208090404030B020404" pitchFamily="18" charset="0"/>
              </a:rPr>
              <a:t>PIle</a:t>
            </a:r>
            <a:r>
              <a:rPr lang="fr-FR" sz="2400" dirty="0">
                <a:solidFill>
                  <a:srgbClr val="FFFF00"/>
                </a:solidFill>
                <a:latin typeface="Cooper Black" panose="0208090404030B020404" pitchFamily="18" charset="0"/>
              </a:rPr>
              <a:t> poil</a:t>
            </a:r>
          </a:p>
        </p:txBody>
      </p:sp>
      <p:sp>
        <p:nvSpPr>
          <p:cNvPr id="4" name="Rectangle 3">
            <a:extLst>
              <a:ext uri="{FF2B5EF4-FFF2-40B4-BE49-F238E27FC236}">
                <a16:creationId xmlns:a16="http://schemas.microsoft.com/office/drawing/2014/main" id="{0D187CD6-1594-422C-8E9C-9262308F1DA8}"/>
              </a:ext>
            </a:extLst>
          </p:cNvPr>
          <p:cNvSpPr/>
          <p:nvPr/>
        </p:nvSpPr>
        <p:spPr>
          <a:xfrm>
            <a:off x="7211476" y="2828836"/>
            <a:ext cx="4980523" cy="1200329"/>
          </a:xfrm>
          <a:prstGeom prst="rect">
            <a:avLst/>
          </a:prstGeom>
        </p:spPr>
        <p:txBody>
          <a:bodyPr wrap="square">
            <a:spAutoFit/>
          </a:bodyPr>
          <a:lstStyle/>
          <a:p>
            <a:pPr algn="ctr"/>
            <a:r>
              <a:rPr lang="fr-FR" dirty="0">
                <a:solidFill>
                  <a:srgbClr val="FFFF00"/>
                </a:solidFill>
                <a:latin typeface="Cooper Black" panose="0208090404030B020404" pitchFamily="18" charset="0"/>
              </a:rPr>
              <a:t>Donc là, nous sommes quand même face à quelqu’un qui n’a pas de chance mais qui en a quand même beaucoup finalement. Vous voyez ?</a:t>
            </a:r>
          </a:p>
        </p:txBody>
      </p:sp>
    </p:spTree>
    <p:extLst>
      <p:ext uri="{BB962C8B-B14F-4D97-AF65-F5344CB8AC3E}">
        <p14:creationId xmlns:p14="http://schemas.microsoft.com/office/powerpoint/2010/main" val="1905768301"/>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F27B6890-8381-420F-8992-C9BB954802CE}"/>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0999"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36F4E0BF-D907-4518-9017-F71886E56CBD}"/>
              </a:ext>
            </a:extLst>
          </p:cNvPr>
          <p:cNvSpPr/>
          <p:nvPr/>
        </p:nvSpPr>
        <p:spPr>
          <a:xfrm>
            <a:off x="0" y="310634"/>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41. Une publicité pour du dentifrice</a:t>
            </a:r>
          </a:p>
        </p:txBody>
      </p:sp>
      <p:sp>
        <p:nvSpPr>
          <p:cNvPr id="4" name="Rectangle 3">
            <a:extLst>
              <a:ext uri="{FF2B5EF4-FFF2-40B4-BE49-F238E27FC236}">
                <a16:creationId xmlns:a16="http://schemas.microsoft.com/office/drawing/2014/main" id="{34268478-D43C-4F3D-817B-485D3F414A34}"/>
              </a:ext>
            </a:extLst>
          </p:cNvPr>
          <p:cNvSpPr/>
          <p:nvPr/>
        </p:nvSpPr>
        <p:spPr>
          <a:xfrm>
            <a:off x="7220999" y="2551837"/>
            <a:ext cx="4971001" cy="1754326"/>
          </a:xfrm>
          <a:prstGeom prst="rect">
            <a:avLst/>
          </a:prstGeom>
        </p:spPr>
        <p:txBody>
          <a:bodyPr wrap="square">
            <a:spAutoFit/>
          </a:bodyPr>
          <a:lstStyle/>
          <a:p>
            <a:pPr algn="ctr"/>
            <a:r>
              <a:rPr lang="fr-FR" dirty="0">
                <a:solidFill>
                  <a:srgbClr val="FFFF00"/>
                </a:solidFill>
                <a:latin typeface="Cooper Black" panose="0208090404030B020404" pitchFamily="18" charset="0"/>
              </a:rPr>
              <a:t>La nature nous a beaucoup épaté, ici c’est au tour des publicitaires et des marketeurs. Et pour vanter les bienfaits d’un dentifrice, ils n’ont pas hésité à mettre le paquet sur cette affiche grand format. Une idée brillante n’est-ce pas ?</a:t>
            </a:r>
          </a:p>
        </p:txBody>
      </p:sp>
    </p:spTree>
    <p:extLst>
      <p:ext uri="{BB962C8B-B14F-4D97-AF65-F5344CB8AC3E}">
        <p14:creationId xmlns:p14="http://schemas.microsoft.com/office/powerpoint/2010/main" val="2412134915"/>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960DAC4D-79A2-493A-9EDC-D99D6E071218}"/>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0828"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6742EEE8-4716-44B2-8F2E-F351983F01E3}"/>
              </a:ext>
            </a:extLst>
          </p:cNvPr>
          <p:cNvSpPr/>
          <p:nvPr/>
        </p:nvSpPr>
        <p:spPr>
          <a:xfrm>
            <a:off x="0" y="295284"/>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42. Une pelleteuse géante</a:t>
            </a:r>
          </a:p>
        </p:txBody>
      </p:sp>
      <p:sp>
        <p:nvSpPr>
          <p:cNvPr id="4" name="Rectangle 3">
            <a:extLst>
              <a:ext uri="{FF2B5EF4-FFF2-40B4-BE49-F238E27FC236}">
                <a16:creationId xmlns:a16="http://schemas.microsoft.com/office/drawing/2014/main" id="{C6481DBA-BBE5-4E2B-8E6B-F2CA888FCE21}"/>
              </a:ext>
            </a:extLst>
          </p:cNvPr>
          <p:cNvSpPr/>
          <p:nvPr/>
        </p:nvSpPr>
        <p:spPr>
          <a:xfrm>
            <a:off x="7210828" y="2551837"/>
            <a:ext cx="4981171" cy="1754326"/>
          </a:xfrm>
          <a:prstGeom prst="rect">
            <a:avLst/>
          </a:prstGeom>
        </p:spPr>
        <p:txBody>
          <a:bodyPr wrap="square">
            <a:spAutoFit/>
          </a:bodyPr>
          <a:lstStyle/>
          <a:p>
            <a:pPr algn="ctr"/>
            <a:r>
              <a:rPr lang="fr-FR" dirty="0">
                <a:solidFill>
                  <a:srgbClr val="FFFF00"/>
                </a:solidFill>
                <a:latin typeface="Cooper Black" panose="0208090404030B020404" pitchFamily="18" charset="0"/>
              </a:rPr>
              <a:t>Tu te croyais malin avec ta petite pelleteuse dans le jardin de mamie ? Non mais il y a des gens qui voient les choses en grand sache-le. Bon, blague à part, je ne savais pas qu’une pelleteuse</a:t>
            </a:r>
          </a:p>
          <a:p>
            <a:pPr algn="ctr"/>
            <a:r>
              <a:rPr lang="fr-FR" dirty="0">
                <a:solidFill>
                  <a:srgbClr val="FFFF00"/>
                </a:solidFill>
                <a:latin typeface="Cooper Black" panose="0208090404030B020404" pitchFamily="18" charset="0"/>
              </a:rPr>
              <a:t> pouvait être si grande. </a:t>
            </a:r>
          </a:p>
        </p:txBody>
      </p:sp>
    </p:spTree>
    <p:extLst>
      <p:ext uri="{BB962C8B-B14F-4D97-AF65-F5344CB8AC3E}">
        <p14:creationId xmlns:p14="http://schemas.microsoft.com/office/powerpoint/2010/main" val="2539606890"/>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01250B75-B580-498B-9B6D-C91C97D7CE5F}"/>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52424"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F168EDAD-6FD7-458B-8E91-B240EAD9A6D2}"/>
              </a:ext>
            </a:extLst>
          </p:cNvPr>
          <p:cNvSpPr/>
          <p:nvPr/>
        </p:nvSpPr>
        <p:spPr>
          <a:xfrm>
            <a:off x="0" y="326448"/>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43. Un crabe géant</a:t>
            </a:r>
          </a:p>
        </p:txBody>
      </p:sp>
      <p:sp>
        <p:nvSpPr>
          <p:cNvPr id="4" name="Rectangle 3">
            <a:extLst>
              <a:ext uri="{FF2B5EF4-FFF2-40B4-BE49-F238E27FC236}">
                <a16:creationId xmlns:a16="http://schemas.microsoft.com/office/drawing/2014/main" id="{E78A82BA-3F2A-47BE-BE37-55B28FE1F540}"/>
              </a:ext>
            </a:extLst>
          </p:cNvPr>
          <p:cNvSpPr/>
          <p:nvPr/>
        </p:nvSpPr>
        <p:spPr>
          <a:xfrm>
            <a:off x="7192424" y="2690336"/>
            <a:ext cx="4999576" cy="1477328"/>
          </a:xfrm>
          <a:prstGeom prst="rect">
            <a:avLst/>
          </a:prstGeom>
        </p:spPr>
        <p:txBody>
          <a:bodyPr wrap="square">
            <a:spAutoFit/>
          </a:bodyPr>
          <a:lstStyle/>
          <a:p>
            <a:pPr algn="ctr"/>
            <a:r>
              <a:rPr lang="fr-FR" dirty="0">
                <a:solidFill>
                  <a:srgbClr val="FFFF00"/>
                </a:solidFill>
                <a:latin typeface="Cooper Black" panose="0208090404030B020404" pitchFamily="18" charset="0"/>
              </a:rPr>
              <a:t>Un peu plus haut je vous parlais de Sébastien le crabe de la petite sirène. Eh bien je vous présente un membre de sa famille mais qui a eu une croissance nettement plus impressionnante. </a:t>
            </a:r>
          </a:p>
        </p:txBody>
      </p:sp>
    </p:spTree>
    <p:extLst>
      <p:ext uri="{BB962C8B-B14F-4D97-AF65-F5344CB8AC3E}">
        <p14:creationId xmlns:p14="http://schemas.microsoft.com/office/powerpoint/2010/main" val="1148468179"/>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588C97CC-330D-4957-A607-34AD4B9FC577}"/>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5761"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D6FC7675-F8C7-4EF1-81DF-5753CC8193A0}"/>
              </a:ext>
            </a:extLst>
          </p:cNvPr>
          <p:cNvSpPr/>
          <p:nvPr/>
        </p:nvSpPr>
        <p:spPr>
          <a:xfrm>
            <a:off x="0" y="358259"/>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44. Ces gens sont-ils géants ?</a:t>
            </a:r>
          </a:p>
        </p:txBody>
      </p:sp>
      <p:sp>
        <p:nvSpPr>
          <p:cNvPr id="4" name="Rectangle 3">
            <a:extLst>
              <a:ext uri="{FF2B5EF4-FFF2-40B4-BE49-F238E27FC236}">
                <a16:creationId xmlns:a16="http://schemas.microsoft.com/office/drawing/2014/main" id="{E06716B3-D163-4DBF-8523-3B410BA7C2B8}"/>
              </a:ext>
            </a:extLst>
          </p:cNvPr>
          <p:cNvSpPr/>
          <p:nvPr/>
        </p:nvSpPr>
        <p:spPr>
          <a:xfrm>
            <a:off x="7225762" y="2413338"/>
            <a:ext cx="4966238" cy="2031325"/>
          </a:xfrm>
          <a:prstGeom prst="rect">
            <a:avLst/>
          </a:prstGeom>
        </p:spPr>
        <p:txBody>
          <a:bodyPr wrap="square">
            <a:spAutoFit/>
          </a:bodyPr>
          <a:lstStyle/>
          <a:p>
            <a:pPr algn="ctr"/>
            <a:r>
              <a:rPr lang="fr-FR" dirty="0">
                <a:solidFill>
                  <a:srgbClr val="FFFF00"/>
                </a:solidFill>
                <a:latin typeface="Cooper Black" panose="0208090404030B020404" pitchFamily="18" charset="0"/>
              </a:rPr>
              <a:t>La réponse qui nous vient en tête est bien évidemment non mais on a du mal à comprendre quand même. En réalité, l’homme au second plan tout petit est très loin et en contrebas. Ce qui fait qu’on a l’impression qu’il est soit tout petit, soit que ces gens sont gigantesques.</a:t>
            </a:r>
          </a:p>
        </p:txBody>
      </p:sp>
    </p:spTree>
    <p:extLst>
      <p:ext uri="{BB962C8B-B14F-4D97-AF65-F5344CB8AC3E}">
        <p14:creationId xmlns:p14="http://schemas.microsoft.com/office/powerpoint/2010/main" val="409291827"/>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BDF59187-535B-4C47-B40F-BEBA0BB64544}"/>
              </a:ext>
            </a:extLst>
          </p:cNvPr>
          <p:cNvPicPr preferRelativeResize="0">
            <a:picLocks/>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rcRect b="121"/>
          <a:stretch/>
        </p:blipFill>
        <p:spPr>
          <a:xfrm>
            <a:off x="357186"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60A20E29-6810-4F60-A418-EBAB7B7F0B3F}"/>
              </a:ext>
            </a:extLst>
          </p:cNvPr>
          <p:cNvSpPr/>
          <p:nvPr/>
        </p:nvSpPr>
        <p:spPr>
          <a:xfrm>
            <a:off x="0" y="341798"/>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45. Quand la lave a un visage</a:t>
            </a:r>
          </a:p>
        </p:txBody>
      </p:sp>
      <p:sp>
        <p:nvSpPr>
          <p:cNvPr id="4" name="Rectangle 3">
            <a:extLst>
              <a:ext uri="{FF2B5EF4-FFF2-40B4-BE49-F238E27FC236}">
                <a16:creationId xmlns:a16="http://schemas.microsoft.com/office/drawing/2014/main" id="{CAD110A6-8ADB-4E78-AC8F-1267E1492F54}"/>
              </a:ext>
            </a:extLst>
          </p:cNvPr>
          <p:cNvSpPr/>
          <p:nvPr/>
        </p:nvSpPr>
        <p:spPr>
          <a:xfrm>
            <a:off x="7197186" y="2828836"/>
            <a:ext cx="4994813" cy="1200329"/>
          </a:xfrm>
          <a:prstGeom prst="rect">
            <a:avLst/>
          </a:prstGeom>
        </p:spPr>
        <p:txBody>
          <a:bodyPr wrap="square">
            <a:spAutoFit/>
          </a:bodyPr>
          <a:lstStyle/>
          <a:p>
            <a:pPr algn="ctr"/>
            <a:r>
              <a:rPr lang="fr-FR" dirty="0">
                <a:solidFill>
                  <a:srgbClr val="FFFF00"/>
                </a:solidFill>
                <a:latin typeface="Cooper Black" panose="0208090404030B020404" pitchFamily="18" charset="0"/>
              </a:rPr>
              <a:t>Elle nous regarde, elle nous parle  elle a un message pour nous. Où alors, elle est le diable. Autre hypothèses, cette photo a été prise un jour d’Halloween ! </a:t>
            </a:r>
          </a:p>
        </p:txBody>
      </p:sp>
    </p:spTree>
    <p:extLst>
      <p:ext uri="{BB962C8B-B14F-4D97-AF65-F5344CB8AC3E}">
        <p14:creationId xmlns:p14="http://schemas.microsoft.com/office/powerpoint/2010/main" val="3777901419"/>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775BD45B-E823-4AB4-98AF-0B922ACA473F}"/>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1475"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104AD073-AA34-4A07-9856-F3F4D5B259EF}"/>
              </a:ext>
            </a:extLst>
          </p:cNvPr>
          <p:cNvSpPr/>
          <p:nvPr/>
        </p:nvSpPr>
        <p:spPr>
          <a:xfrm>
            <a:off x="0" y="313224"/>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46. Le désert de sel </a:t>
            </a:r>
            <a:r>
              <a:rPr lang="fr-FR" sz="2400" dirty="0" err="1">
                <a:solidFill>
                  <a:srgbClr val="FFFF00"/>
                </a:solidFill>
                <a:latin typeface="Cooper Black" panose="0208090404030B020404" pitchFamily="18" charset="0"/>
              </a:rPr>
              <a:t>Salar</a:t>
            </a:r>
            <a:r>
              <a:rPr lang="fr-FR" sz="2400" dirty="0">
                <a:solidFill>
                  <a:srgbClr val="FFFF00"/>
                </a:solidFill>
                <a:latin typeface="Cooper Black" panose="0208090404030B020404" pitchFamily="18" charset="0"/>
              </a:rPr>
              <a:t> de Uyuni, en Bolivie</a:t>
            </a:r>
          </a:p>
        </p:txBody>
      </p:sp>
      <p:sp>
        <p:nvSpPr>
          <p:cNvPr id="4" name="Rectangle 3">
            <a:extLst>
              <a:ext uri="{FF2B5EF4-FFF2-40B4-BE49-F238E27FC236}">
                <a16:creationId xmlns:a16="http://schemas.microsoft.com/office/drawing/2014/main" id="{F96452B4-FA3C-45D0-8AF1-0E0D019BEBDC}"/>
              </a:ext>
            </a:extLst>
          </p:cNvPr>
          <p:cNvSpPr/>
          <p:nvPr/>
        </p:nvSpPr>
        <p:spPr>
          <a:xfrm>
            <a:off x="7211475" y="3105835"/>
            <a:ext cx="4980525" cy="646331"/>
          </a:xfrm>
          <a:prstGeom prst="rect">
            <a:avLst/>
          </a:prstGeom>
        </p:spPr>
        <p:txBody>
          <a:bodyPr wrap="square">
            <a:spAutoFit/>
          </a:bodyPr>
          <a:lstStyle/>
          <a:p>
            <a:pPr algn="ctr"/>
            <a:r>
              <a:rPr lang="fr-FR" dirty="0">
                <a:solidFill>
                  <a:srgbClr val="FFFF00"/>
                </a:solidFill>
                <a:latin typeface="Cooper Black" panose="0208090404030B020404" pitchFamily="18" charset="0"/>
              </a:rPr>
              <a:t>La tête dans les nuages et pas que,</a:t>
            </a:r>
          </a:p>
          <a:p>
            <a:pPr algn="ctr"/>
            <a:r>
              <a:rPr lang="fr-FR" dirty="0">
                <a:solidFill>
                  <a:srgbClr val="FFFF00"/>
                </a:solidFill>
                <a:latin typeface="Cooper Black" panose="0208090404030B020404" pitchFamily="18" charset="0"/>
              </a:rPr>
              <a:t> les pieds aussi !</a:t>
            </a:r>
          </a:p>
        </p:txBody>
      </p:sp>
    </p:spTree>
    <p:extLst>
      <p:ext uri="{BB962C8B-B14F-4D97-AF65-F5344CB8AC3E}">
        <p14:creationId xmlns:p14="http://schemas.microsoft.com/office/powerpoint/2010/main" val="635222102"/>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9B132DF0-BDB3-4333-B3A5-8C58FFED1371}"/>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5761"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CCE02D03-D222-465F-A68E-7A0ED3EA7D69}"/>
              </a:ext>
            </a:extLst>
          </p:cNvPr>
          <p:cNvSpPr/>
          <p:nvPr/>
        </p:nvSpPr>
        <p:spPr>
          <a:xfrm>
            <a:off x="-1" y="337914"/>
            <a:ext cx="12191999"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47. Un trou noir dans une maison</a:t>
            </a:r>
          </a:p>
        </p:txBody>
      </p:sp>
      <p:sp>
        <p:nvSpPr>
          <p:cNvPr id="4" name="Rectangle 3">
            <a:extLst>
              <a:ext uri="{FF2B5EF4-FFF2-40B4-BE49-F238E27FC236}">
                <a16:creationId xmlns:a16="http://schemas.microsoft.com/office/drawing/2014/main" id="{4DCBA9E7-C538-4C6D-BCD8-83E85DBBC9BE}"/>
              </a:ext>
            </a:extLst>
          </p:cNvPr>
          <p:cNvSpPr/>
          <p:nvPr/>
        </p:nvSpPr>
        <p:spPr>
          <a:xfrm>
            <a:off x="7225761" y="3105835"/>
            <a:ext cx="4966237" cy="646331"/>
          </a:xfrm>
          <a:prstGeom prst="rect">
            <a:avLst/>
          </a:prstGeom>
        </p:spPr>
        <p:txBody>
          <a:bodyPr wrap="square">
            <a:spAutoFit/>
          </a:bodyPr>
          <a:lstStyle/>
          <a:p>
            <a:pPr algn="ctr"/>
            <a:r>
              <a:rPr lang="fr-FR" dirty="0">
                <a:solidFill>
                  <a:srgbClr val="FFFF00"/>
                </a:solidFill>
                <a:latin typeface="Cooper Black" panose="0208090404030B020404" pitchFamily="18" charset="0"/>
              </a:rPr>
              <a:t>Ils ne doivent pas avoir beaucoup de place dans cette maison dis donc !</a:t>
            </a:r>
          </a:p>
        </p:txBody>
      </p:sp>
    </p:spTree>
    <p:extLst>
      <p:ext uri="{BB962C8B-B14F-4D97-AF65-F5344CB8AC3E}">
        <p14:creationId xmlns:p14="http://schemas.microsoft.com/office/powerpoint/2010/main" val="1085572533"/>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BCE87C8A-84BB-4BFE-8049-3CDCB857A3A2}"/>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67359"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D2A54774-9351-4C19-8FB1-DC0AE7B194BD}"/>
              </a:ext>
            </a:extLst>
          </p:cNvPr>
          <p:cNvSpPr/>
          <p:nvPr/>
        </p:nvSpPr>
        <p:spPr>
          <a:xfrm>
            <a:off x="0" y="301109"/>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48. Un avion qui s’apprête à décoller</a:t>
            </a:r>
          </a:p>
        </p:txBody>
      </p:sp>
      <p:sp>
        <p:nvSpPr>
          <p:cNvPr id="4" name="Rectangle 3">
            <a:extLst>
              <a:ext uri="{FF2B5EF4-FFF2-40B4-BE49-F238E27FC236}">
                <a16:creationId xmlns:a16="http://schemas.microsoft.com/office/drawing/2014/main" id="{8993DCC4-98EA-4292-9C64-563A0D7B8322}"/>
              </a:ext>
            </a:extLst>
          </p:cNvPr>
          <p:cNvSpPr/>
          <p:nvPr/>
        </p:nvSpPr>
        <p:spPr>
          <a:xfrm>
            <a:off x="7207360" y="2828836"/>
            <a:ext cx="4984640" cy="1200329"/>
          </a:xfrm>
          <a:prstGeom prst="rect">
            <a:avLst/>
          </a:prstGeom>
        </p:spPr>
        <p:txBody>
          <a:bodyPr wrap="square">
            <a:spAutoFit/>
          </a:bodyPr>
          <a:lstStyle/>
          <a:p>
            <a:pPr algn="ctr"/>
            <a:r>
              <a:rPr lang="fr-FR" dirty="0">
                <a:solidFill>
                  <a:srgbClr val="FFFF00"/>
                </a:solidFill>
                <a:latin typeface="Cooper Black" panose="0208090404030B020404" pitchFamily="18" charset="0"/>
              </a:rPr>
              <a:t>On est prêts à parier que tous les conducteurs qui passent sous le pont sans le savoir baissent la tête la première fois qu’ils voient cela.</a:t>
            </a:r>
          </a:p>
        </p:txBody>
      </p:sp>
    </p:spTree>
    <p:extLst>
      <p:ext uri="{BB962C8B-B14F-4D97-AF65-F5344CB8AC3E}">
        <p14:creationId xmlns:p14="http://schemas.microsoft.com/office/powerpoint/2010/main" val="2153265970"/>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435183B3-DD87-41C5-8B85-C2D02989BBEF}"/>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6236"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D1B41B54-38B8-40B9-A3F9-D110DB2BAFA0}"/>
              </a:ext>
            </a:extLst>
          </p:cNvPr>
          <p:cNvSpPr/>
          <p:nvPr/>
        </p:nvSpPr>
        <p:spPr>
          <a:xfrm>
            <a:off x="0" y="339209"/>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49. Un tour de magie</a:t>
            </a:r>
          </a:p>
        </p:txBody>
      </p:sp>
      <p:sp>
        <p:nvSpPr>
          <p:cNvPr id="4" name="Rectangle 3">
            <a:extLst>
              <a:ext uri="{FF2B5EF4-FFF2-40B4-BE49-F238E27FC236}">
                <a16:creationId xmlns:a16="http://schemas.microsoft.com/office/drawing/2014/main" id="{BE11D7B9-4126-43C9-894E-537ABF253DF9}"/>
              </a:ext>
            </a:extLst>
          </p:cNvPr>
          <p:cNvSpPr/>
          <p:nvPr/>
        </p:nvSpPr>
        <p:spPr>
          <a:xfrm>
            <a:off x="7216236" y="3105835"/>
            <a:ext cx="4975763" cy="646331"/>
          </a:xfrm>
          <a:prstGeom prst="rect">
            <a:avLst/>
          </a:prstGeom>
        </p:spPr>
        <p:txBody>
          <a:bodyPr wrap="square">
            <a:spAutoFit/>
          </a:bodyPr>
          <a:lstStyle/>
          <a:p>
            <a:pPr algn="ctr"/>
            <a:r>
              <a:rPr lang="fr-FR" dirty="0">
                <a:solidFill>
                  <a:srgbClr val="FFFF00"/>
                </a:solidFill>
                <a:latin typeface="Cooper Black" panose="0208090404030B020404" pitchFamily="18" charset="0"/>
              </a:rPr>
              <a:t>Je voudrais absolument savoir comment il arrive à faire ça ! Ni clou, ni vis ?</a:t>
            </a:r>
          </a:p>
        </p:txBody>
      </p:sp>
    </p:spTree>
    <p:extLst>
      <p:ext uri="{BB962C8B-B14F-4D97-AF65-F5344CB8AC3E}">
        <p14:creationId xmlns:p14="http://schemas.microsoft.com/office/powerpoint/2010/main" val="3459612729"/>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FCD8CD1E-4CF9-4392-9D08-BB5788208A42}"/>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90525"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3DA42CC1-8ED0-41BD-A077-AE42164D62E5}"/>
              </a:ext>
            </a:extLst>
          </p:cNvPr>
          <p:cNvSpPr/>
          <p:nvPr/>
        </p:nvSpPr>
        <p:spPr>
          <a:xfrm>
            <a:off x="0" y="310634"/>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50. Des algues géantes</a:t>
            </a:r>
          </a:p>
        </p:txBody>
      </p:sp>
      <p:sp>
        <p:nvSpPr>
          <p:cNvPr id="4" name="Rectangle 3">
            <a:extLst>
              <a:ext uri="{FF2B5EF4-FFF2-40B4-BE49-F238E27FC236}">
                <a16:creationId xmlns:a16="http://schemas.microsoft.com/office/drawing/2014/main" id="{096E19CE-E2B8-4C34-9C94-D4F62F3CAB87}"/>
              </a:ext>
            </a:extLst>
          </p:cNvPr>
          <p:cNvSpPr/>
          <p:nvPr/>
        </p:nvSpPr>
        <p:spPr>
          <a:xfrm>
            <a:off x="7230526" y="3105835"/>
            <a:ext cx="4961474" cy="646331"/>
          </a:xfrm>
          <a:prstGeom prst="rect">
            <a:avLst/>
          </a:prstGeom>
        </p:spPr>
        <p:txBody>
          <a:bodyPr wrap="square">
            <a:spAutoFit/>
          </a:bodyPr>
          <a:lstStyle/>
          <a:p>
            <a:pPr algn="ctr"/>
            <a:r>
              <a:rPr lang="fr-FR" dirty="0">
                <a:solidFill>
                  <a:srgbClr val="FFFF00"/>
                </a:solidFill>
                <a:latin typeface="Cooper Black" panose="0208090404030B020404" pitchFamily="18" charset="0"/>
              </a:rPr>
              <a:t>Et oui, ça existe ! Impressionnant </a:t>
            </a:r>
          </a:p>
          <a:p>
            <a:pPr algn="ctr"/>
            <a:r>
              <a:rPr lang="fr-FR" dirty="0">
                <a:solidFill>
                  <a:srgbClr val="FFFF00"/>
                </a:solidFill>
                <a:latin typeface="Cooper Black" panose="0208090404030B020404" pitchFamily="18" charset="0"/>
              </a:rPr>
              <a:t>n’est-ce pas ?</a:t>
            </a:r>
          </a:p>
        </p:txBody>
      </p:sp>
    </p:spTree>
    <p:extLst>
      <p:ext uri="{BB962C8B-B14F-4D97-AF65-F5344CB8AC3E}">
        <p14:creationId xmlns:p14="http://schemas.microsoft.com/office/powerpoint/2010/main" val="2030385540"/>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672D7068-1D72-4B3B-A151-5D08E97280DD}"/>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90524"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C92FE1C6-7546-4255-9134-95EA4AF12D4F}"/>
              </a:ext>
            </a:extLst>
          </p:cNvPr>
          <p:cNvSpPr/>
          <p:nvPr/>
        </p:nvSpPr>
        <p:spPr>
          <a:xfrm>
            <a:off x="0" y="339209"/>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51. La sculpture Kleenex en Nouvelle Zélande</a:t>
            </a:r>
          </a:p>
        </p:txBody>
      </p:sp>
      <p:sp>
        <p:nvSpPr>
          <p:cNvPr id="4" name="Rectangle 3">
            <a:extLst>
              <a:ext uri="{FF2B5EF4-FFF2-40B4-BE49-F238E27FC236}">
                <a16:creationId xmlns:a16="http://schemas.microsoft.com/office/drawing/2014/main" id="{175C88FE-0980-49E5-8CBE-86AD2014B238}"/>
              </a:ext>
            </a:extLst>
          </p:cNvPr>
          <p:cNvSpPr/>
          <p:nvPr/>
        </p:nvSpPr>
        <p:spPr>
          <a:xfrm>
            <a:off x="7230524" y="3105835"/>
            <a:ext cx="4961475" cy="646331"/>
          </a:xfrm>
          <a:prstGeom prst="rect">
            <a:avLst/>
          </a:prstGeom>
        </p:spPr>
        <p:txBody>
          <a:bodyPr wrap="square">
            <a:spAutoFit/>
          </a:bodyPr>
          <a:lstStyle/>
          <a:p>
            <a:pPr algn="ctr"/>
            <a:r>
              <a:rPr lang="fr-FR" dirty="0">
                <a:solidFill>
                  <a:srgbClr val="FFFF00"/>
                </a:solidFill>
                <a:latin typeface="Cooper Black" panose="0208090404030B020404" pitchFamily="18" charset="0"/>
              </a:rPr>
              <a:t>On dirait un cartoon intégré dans la nature ! Incroyable !</a:t>
            </a:r>
          </a:p>
        </p:txBody>
      </p:sp>
    </p:spTree>
    <p:extLst>
      <p:ext uri="{BB962C8B-B14F-4D97-AF65-F5344CB8AC3E}">
        <p14:creationId xmlns:p14="http://schemas.microsoft.com/office/powerpoint/2010/main" val="3923228260"/>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6FA52A10-A3DD-4C09-AA50-51C8B9A3A500}"/>
              </a:ext>
            </a:extLst>
          </p:cNvPr>
          <p:cNvPicPr preferRelativeResize="0">
            <a:picLocks/>
          </p:cNvPicPr>
          <p:nvPr/>
        </p:nvPicPr>
        <p:blipFill rotWithShape="1">
          <a:blip r:embed="rId2">
            <a:extLst>
              <a:ext uri="{BEBA8EAE-BF5A-486C-A8C5-ECC9F3942E4B}">
                <a14:imgProps xmlns:a14="http://schemas.microsoft.com/office/drawing/2010/main">
                  <a14:imgLayer r:embed="rId3">
                    <a14:imgEffect>
                      <a14:sharpenSoften amount="25000"/>
                    </a14:imgEffect>
                  </a14:imgLayer>
                </a14:imgProps>
              </a:ext>
            </a:extLst>
          </a:blip>
          <a:stretch/>
        </p:blipFill>
        <p:spPr>
          <a:xfrm>
            <a:off x="380999"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A2A0E117-E9E0-4EEC-80F6-3B1803E239CF}"/>
              </a:ext>
            </a:extLst>
          </p:cNvPr>
          <p:cNvSpPr/>
          <p:nvPr/>
        </p:nvSpPr>
        <p:spPr>
          <a:xfrm>
            <a:off x="-1" y="334215"/>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52. Le chat à deux faces</a:t>
            </a:r>
          </a:p>
        </p:txBody>
      </p:sp>
      <p:sp>
        <p:nvSpPr>
          <p:cNvPr id="4" name="Rectangle 3">
            <a:extLst>
              <a:ext uri="{FF2B5EF4-FFF2-40B4-BE49-F238E27FC236}">
                <a16:creationId xmlns:a16="http://schemas.microsoft.com/office/drawing/2014/main" id="{2094AF17-2943-4A41-8010-ECED48DC066E}"/>
              </a:ext>
            </a:extLst>
          </p:cNvPr>
          <p:cNvSpPr/>
          <p:nvPr/>
        </p:nvSpPr>
        <p:spPr>
          <a:xfrm>
            <a:off x="7221000" y="2690336"/>
            <a:ext cx="4971000" cy="1477328"/>
          </a:xfrm>
          <a:prstGeom prst="rect">
            <a:avLst/>
          </a:prstGeom>
        </p:spPr>
        <p:txBody>
          <a:bodyPr wrap="square">
            <a:spAutoFit/>
          </a:bodyPr>
          <a:lstStyle/>
          <a:p>
            <a:pPr algn="ctr"/>
            <a:r>
              <a:rPr lang="fr-FR" dirty="0">
                <a:solidFill>
                  <a:srgbClr val="FFFF00"/>
                </a:solidFill>
                <a:latin typeface="Cooper Black" panose="0208090404030B020404" pitchFamily="18" charset="0"/>
              </a:rPr>
              <a:t>Ce chat existe vraiment. C’est sa petite particularité à lui et il n’a pas voulu choisir lui non plus entre roux ou noir. Je connaissais le chat à neuf queues, </a:t>
            </a:r>
          </a:p>
          <a:p>
            <a:pPr algn="ctr"/>
            <a:r>
              <a:rPr lang="fr-FR" dirty="0">
                <a:solidFill>
                  <a:srgbClr val="FFFF00"/>
                </a:solidFill>
                <a:latin typeface="Cooper Black" panose="0208090404030B020404" pitchFamily="18" charset="0"/>
              </a:rPr>
              <a:t>mais pas celui-ci !</a:t>
            </a:r>
          </a:p>
        </p:txBody>
      </p:sp>
    </p:spTree>
    <p:extLst>
      <p:ext uri="{BB962C8B-B14F-4D97-AF65-F5344CB8AC3E}">
        <p14:creationId xmlns:p14="http://schemas.microsoft.com/office/powerpoint/2010/main" val="3051934565"/>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899CD2EA-357E-4188-84AC-1EDFE13843E5}"/>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400050"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630370C8-4688-4EFB-9C20-28D51B8466C7}"/>
              </a:ext>
            </a:extLst>
          </p:cNvPr>
          <p:cNvSpPr/>
          <p:nvPr/>
        </p:nvSpPr>
        <p:spPr>
          <a:xfrm>
            <a:off x="0" y="148739"/>
            <a:ext cx="12192000" cy="830997"/>
          </a:xfrm>
          <a:prstGeom prst="rect">
            <a:avLst/>
          </a:prstGeom>
        </p:spPr>
        <p:txBody>
          <a:bodyPr wrap="square">
            <a:spAutoFit/>
          </a:bodyPr>
          <a:lstStyle/>
          <a:p>
            <a:pPr algn="ctr"/>
            <a:r>
              <a:rPr lang="fr-FR" sz="2400" dirty="0">
                <a:solidFill>
                  <a:srgbClr val="FFFF00"/>
                </a:solidFill>
                <a:latin typeface="Cooper Black" panose="0208090404030B020404" pitchFamily="18" charset="0"/>
              </a:rPr>
              <a:t>53. La moitié de ces arbres est devenue rouge après à une inondation</a:t>
            </a:r>
          </a:p>
          <a:p>
            <a:pPr algn="ctr"/>
            <a:r>
              <a:rPr lang="fr-FR" sz="2400" dirty="0">
                <a:solidFill>
                  <a:srgbClr val="FFFF00"/>
                </a:solidFill>
                <a:latin typeface="Cooper Black" panose="0208090404030B020404" pitchFamily="18" charset="0"/>
              </a:rPr>
              <a:t> de produits chimiques</a:t>
            </a:r>
          </a:p>
        </p:txBody>
      </p:sp>
      <p:sp>
        <p:nvSpPr>
          <p:cNvPr id="4" name="Rectangle 3">
            <a:extLst>
              <a:ext uri="{FF2B5EF4-FFF2-40B4-BE49-F238E27FC236}">
                <a16:creationId xmlns:a16="http://schemas.microsoft.com/office/drawing/2014/main" id="{01DCF46F-0868-4CC3-9708-F75C31D683F1}"/>
              </a:ext>
            </a:extLst>
          </p:cNvPr>
          <p:cNvSpPr/>
          <p:nvPr/>
        </p:nvSpPr>
        <p:spPr>
          <a:xfrm>
            <a:off x="7240050" y="3105835"/>
            <a:ext cx="4951950" cy="646331"/>
          </a:xfrm>
          <a:prstGeom prst="rect">
            <a:avLst/>
          </a:prstGeom>
        </p:spPr>
        <p:txBody>
          <a:bodyPr wrap="square">
            <a:spAutoFit/>
          </a:bodyPr>
          <a:lstStyle/>
          <a:p>
            <a:pPr algn="ctr"/>
            <a:r>
              <a:rPr lang="fr-FR" dirty="0">
                <a:solidFill>
                  <a:srgbClr val="FFFF00"/>
                </a:solidFill>
                <a:latin typeface="Cooper Black" panose="0208090404030B020404" pitchFamily="18" charset="0"/>
              </a:rPr>
              <a:t>Impressionnant et triste à la fois. </a:t>
            </a:r>
          </a:p>
          <a:p>
            <a:pPr algn="ctr"/>
            <a:r>
              <a:rPr lang="fr-FR" dirty="0">
                <a:solidFill>
                  <a:srgbClr val="FFFF00"/>
                </a:solidFill>
                <a:latin typeface="Cooper Black" panose="0208090404030B020404" pitchFamily="18" charset="0"/>
              </a:rPr>
              <a:t>Pauvre nature !</a:t>
            </a:r>
          </a:p>
        </p:txBody>
      </p:sp>
    </p:spTree>
    <p:extLst>
      <p:ext uri="{BB962C8B-B14F-4D97-AF65-F5344CB8AC3E}">
        <p14:creationId xmlns:p14="http://schemas.microsoft.com/office/powerpoint/2010/main" val="2881119552"/>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D8553672-9124-46D5-ADE9-3E62AC612EB7}"/>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6236"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A13A6C06-031F-4896-AD0D-FBFDC0BB4A0B}"/>
              </a:ext>
            </a:extLst>
          </p:cNvPr>
          <p:cNvSpPr/>
          <p:nvPr/>
        </p:nvSpPr>
        <p:spPr>
          <a:xfrm>
            <a:off x="0" y="333569"/>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54. Une véritable cascade signée Hugo Boss</a:t>
            </a:r>
          </a:p>
        </p:txBody>
      </p:sp>
      <p:sp>
        <p:nvSpPr>
          <p:cNvPr id="4" name="Rectangle 3">
            <a:extLst>
              <a:ext uri="{FF2B5EF4-FFF2-40B4-BE49-F238E27FC236}">
                <a16:creationId xmlns:a16="http://schemas.microsoft.com/office/drawing/2014/main" id="{2FE2C481-A060-4A09-B46E-3E5FC421A22D}"/>
              </a:ext>
            </a:extLst>
          </p:cNvPr>
          <p:cNvSpPr/>
          <p:nvPr/>
        </p:nvSpPr>
        <p:spPr>
          <a:xfrm>
            <a:off x="7216236" y="2967335"/>
            <a:ext cx="4975764" cy="923330"/>
          </a:xfrm>
          <a:prstGeom prst="rect">
            <a:avLst/>
          </a:prstGeom>
        </p:spPr>
        <p:txBody>
          <a:bodyPr wrap="square">
            <a:spAutoFit/>
          </a:bodyPr>
          <a:lstStyle/>
          <a:p>
            <a:pPr algn="ctr"/>
            <a:r>
              <a:rPr lang="fr-FR" dirty="0">
                <a:solidFill>
                  <a:srgbClr val="FFFF00"/>
                </a:solidFill>
                <a:latin typeface="Cooper Black" panose="0208090404030B020404" pitchFamily="18" charset="0"/>
              </a:rPr>
              <a:t>Comme quoi il est possible d’avoir à la fois le vertige et le mal de mer à la fois rien qu’en regardant une photo.</a:t>
            </a:r>
          </a:p>
        </p:txBody>
      </p:sp>
    </p:spTree>
    <p:extLst>
      <p:ext uri="{BB962C8B-B14F-4D97-AF65-F5344CB8AC3E}">
        <p14:creationId xmlns:p14="http://schemas.microsoft.com/office/powerpoint/2010/main" val="3407224734"/>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53A65B73-FA6F-4D20-B82E-F7DDA09E8013}"/>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81000"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A8069D0D-5BE4-4984-A513-A43947605C7C}"/>
              </a:ext>
            </a:extLst>
          </p:cNvPr>
          <p:cNvSpPr/>
          <p:nvPr/>
        </p:nvSpPr>
        <p:spPr>
          <a:xfrm>
            <a:off x="-1" y="334864"/>
            <a:ext cx="12191999"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55. Un avion pendant un atterrissage à Saint Martin</a:t>
            </a:r>
          </a:p>
        </p:txBody>
      </p:sp>
      <p:sp>
        <p:nvSpPr>
          <p:cNvPr id="4" name="Rectangle 3">
            <a:extLst>
              <a:ext uri="{FF2B5EF4-FFF2-40B4-BE49-F238E27FC236}">
                <a16:creationId xmlns:a16="http://schemas.microsoft.com/office/drawing/2014/main" id="{2E099140-92DD-4F4B-B56A-E49220385C25}"/>
              </a:ext>
            </a:extLst>
          </p:cNvPr>
          <p:cNvSpPr/>
          <p:nvPr/>
        </p:nvSpPr>
        <p:spPr>
          <a:xfrm>
            <a:off x="7221001" y="3244334"/>
            <a:ext cx="4970998" cy="369332"/>
          </a:xfrm>
          <a:prstGeom prst="rect">
            <a:avLst/>
          </a:prstGeom>
        </p:spPr>
        <p:txBody>
          <a:bodyPr wrap="square">
            <a:spAutoFit/>
          </a:bodyPr>
          <a:lstStyle/>
          <a:p>
            <a:pPr algn="ctr"/>
            <a:r>
              <a:rPr lang="fr-FR" dirty="0">
                <a:solidFill>
                  <a:srgbClr val="FFFF00"/>
                </a:solidFill>
                <a:latin typeface="Cooper Black" panose="0208090404030B020404" pitchFamily="18" charset="0"/>
              </a:rPr>
              <a:t>On n’est pas bien sur la plage là ?</a:t>
            </a:r>
          </a:p>
        </p:txBody>
      </p:sp>
    </p:spTree>
    <p:extLst>
      <p:ext uri="{BB962C8B-B14F-4D97-AF65-F5344CB8AC3E}">
        <p14:creationId xmlns:p14="http://schemas.microsoft.com/office/powerpoint/2010/main" val="3261391835"/>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79C79603-A826-4BE8-97C2-F9E593453ECF}"/>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9970"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3EF54656-8252-497B-822B-9F9F285A9254}"/>
              </a:ext>
            </a:extLst>
          </p:cNvPr>
          <p:cNvSpPr/>
          <p:nvPr/>
        </p:nvSpPr>
        <p:spPr>
          <a:xfrm>
            <a:off x="0" y="334215"/>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56. Une affiche installée sur un immeuble pendant les travaux</a:t>
            </a:r>
          </a:p>
        </p:txBody>
      </p:sp>
      <p:sp>
        <p:nvSpPr>
          <p:cNvPr id="4" name="Rectangle 3">
            <a:extLst>
              <a:ext uri="{FF2B5EF4-FFF2-40B4-BE49-F238E27FC236}">
                <a16:creationId xmlns:a16="http://schemas.microsoft.com/office/drawing/2014/main" id="{090145B2-D6B5-4F43-9D94-0AE06B0BA1B4}"/>
              </a:ext>
            </a:extLst>
          </p:cNvPr>
          <p:cNvSpPr/>
          <p:nvPr/>
        </p:nvSpPr>
        <p:spPr>
          <a:xfrm>
            <a:off x="7219970" y="3105835"/>
            <a:ext cx="5048230" cy="646331"/>
          </a:xfrm>
          <a:prstGeom prst="rect">
            <a:avLst/>
          </a:prstGeom>
        </p:spPr>
        <p:txBody>
          <a:bodyPr wrap="square">
            <a:spAutoFit/>
          </a:bodyPr>
          <a:lstStyle/>
          <a:p>
            <a:pPr algn="ctr"/>
            <a:r>
              <a:rPr lang="fr-FR" dirty="0">
                <a:solidFill>
                  <a:srgbClr val="FFFF00"/>
                </a:solidFill>
                <a:latin typeface="Cooper Black" panose="0208090404030B020404" pitchFamily="18" charset="0"/>
              </a:rPr>
              <a:t>Très créatif n’est-ce pas ? Ont-ils plagié Gaudi ?</a:t>
            </a:r>
          </a:p>
        </p:txBody>
      </p:sp>
    </p:spTree>
    <p:extLst>
      <p:ext uri="{BB962C8B-B14F-4D97-AF65-F5344CB8AC3E}">
        <p14:creationId xmlns:p14="http://schemas.microsoft.com/office/powerpoint/2010/main" val="2159507488"/>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6B943BF5-FEEF-4536-A348-FC7901E3696E}"/>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95286"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5A970931-3BD8-4848-A817-CE7F07881DCD}"/>
              </a:ext>
            </a:extLst>
          </p:cNvPr>
          <p:cNvSpPr/>
          <p:nvPr/>
        </p:nvSpPr>
        <p:spPr>
          <a:xfrm>
            <a:off x="0" y="318218"/>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57. Des arbres dans une forêt polonaise</a:t>
            </a:r>
          </a:p>
        </p:txBody>
      </p:sp>
      <p:sp>
        <p:nvSpPr>
          <p:cNvPr id="4" name="Rectangle 3">
            <a:extLst>
              <a:ext uri="{FF2B5EF4-FFF2-40B4-BE49-F238E27FC236}">
                <a16:creationId xmlns:a16="http://schemas.microsoft.com/office/drawing/2014/main" id="{A4185C63-870D-41EB-8AC1-17B131279B3A}"/>
              </a:ext>
            </a:extLst>
          </p:cNvPr>
          <p:cNvSpPr/>
          <p:nvPr/>
        </p:nvSpPr>
        <p:spPr>
          <a:xfrm>
            <a:off x="7235286" y="2967335"/>
            <a:ext cx="4956713" cy="923330"/>
          </a:xfrm>
          <a:prstGeom prst="rect">
            <a:avLst/>
          </a:prstGeom>
        </p:spPr>
        <p:txBody>
          <a:bodyPr wrap="square">
            <a:spAutoFit/>
          </a:bodyPr>
          <a:lstStyle/>
          <a:p>
            <a:pPr algn="ctr"/>
            <a:r>
              <a:rPr lang="fr-FR" dirty="0">
                <a:solidFill>
                  <a:srgbClr val="FFFF00"/>
                </a:solidFill>
                <a:latin typeface="Cooper Black" panose="0208090404030B020404" pitchFamily="18" charset="0"/>
              </a:rPr>
              <a:t>Pourquoi pousser tout droit franchement ? C’est vraiment has been comme façon de fonctionner.</a:t>
            </a:r>
          </a:p>
        </p:txBody>
      </p:sp>
    </p:spTree>
    <p:extLst>
      <p:ext uri="{BB962C8B-B14F-4D97-AF65-F5344CB8AC3E}">
        <p14:creationId xmlns:p14="http://schemas.microsoft.com/office/powerpoint/2010/main" val="2322753326"/>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ACF5CE78-F187-4AFD-8303-B9A392D38780}"/>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54367"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D55D312E-86A5-46B5-B044-DB92FDE4FA2F}"/>
              </a:ext>
            </a:extLst>
          </p:cNvPr>
          <p:cNvSpPr/>
          <p:nvPr/>
        </p:nvSpPr>
        <p:spPr>
          <a:xfrm>
            <a:off x="0" y="317570"/>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58. Un court de tennis à Dubaï</a:t>
            </a:r>
          </a:p>
        </p:txBody>
      </p:sp>
      <p:sp>
        <p:nvSpPr>
          <p:cNvPr id="4" name="Rectangle 3">
            <a:extLst>
              <a:ext uri="{FF2B5EF4-FFF2-40B4-BE49-F238E27FC236}">
                <a16:creationId xmlns:a16="http://schemas.microsoft.com/office/drawing/2014/main" id="{02A67F1B-3917-48BB-B83A-ACD367CD3ABE}"/>
              </a:ext>
            </a:extLst>
          </p:cNvPr>
          <p:cNvSpPr/>
          <p:nvPr/>
        </p:nvSpPr>
        <p:spPr>
          <a:xfrm>
            <a:off x="7194367" y="2967335"/>
            <a:ext cx="4930957" cy="923330"/>
          </a:xfrm>
          <a:prstGeom prst="rect">
            <a:avLst/>
          </a:prstGeom>
        </p:spPr>
        <p:txBody>
          <a:bodyPr wrap="square">
            <a:spAutoFit/>
          </a:bodyPr>
          <a:lstStyle/>
          <a:p>
            <a:pPr algn="ctr"/>
            <a:r>
              <a:rPr lang="fr-FR" dirty="0">
                <a:solidFill>
                  <a:srgbClr val="FFFF00"/>
                </a:solidFill>
                <a:latin typeface="Cooper Black" panose="0208090404030B020404" pitchFamily="18" charset="0"/>
              </a:rPr>
              <a:t>Donc là, encore une fois, rapport au vertige, je ne vais pas jouer, et je plains les ramasseurs de balles !</a:t>
            </a:r>
          </a:p>
        </p:txBody>
      </p:sp>
    </p:spTree>
    <p:extLst>
      <p:ext uri="{BB962C8B-B14F-4D97-AF65-F5344CB8AC3E}">
        <p14:creationId xmlns:p14="http://schemas.microsoft.com/office/powerpoint/2010/main" val="1797358889"/>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4F5227BD-80BE-401D-A329-52E14F32570A}"/>
              </a:ext>
            </a:extLst>
          </p:cNvPr>
          <p:cNvPicPr preferRelativeResize="0">
            <a:picLocks/>
          </p:cNvPicPr>
          <p:nvPr/>
        </p:nvPicPr>
        <p:blipFill>
          <a:blip r:embed="rId2">
            <a:extLst>
              <a:ext uri="{BEBA8EAE-BF5A-486C-A8C5-ECC9F3942E4B}">
                <a14:imgProps xmlns:a14="http://schemas.microsoft.com/office/drawing/2010/main">
                  <a14:imgLayer r:embed="rId3">
                    <a14:imgEffect>
                      <a14:sharpenSoften amount="25000"/>
                    </a14:imgEffect>
                  </a14:imgLayer>
                </a14:imgProps>
              </a:ext>
            </a:extLst>
          </a:blip>
          <a:stretch>
            <a:fillRect/>
          </a:stretch>
        </p:blipFill>
        <p:spPr>
          <a:xfrm>
            <a:off x="376236"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Rectangle 2">
            <a:extLst>
              <a:ext uri="{FF2B5EF4-FFF2-40B4-BE49-F238E27FC236}">
                <a16:creationId xmlns:a16="http://schemas.microsoft.com/office/drawing/2014/main" id="{52AEE26E-A6AE-4340-AC7D-0F8FA0A042A2}"/>
              </a:ext>
            </a:extLst>
          </p:cNvPr>
          <p:cNvSpPr/>
          <p:nvPr/>
        </p:nvSpPr>
        <p:spPr>
          <a:xfrm>
            <a:off x="0" y="335972"/>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59. Illusion d’optique parfaite</a:t>
            </a:r>
          </a:p>
        </p:txBody>
      </p:sp>
      <p:sp>
        <p:nvSpPr>
          <p:cNvPr id="4" name="Rectangle 3">
            <a:extLst>
              <a:ext uri="{FF2B5EF4-FFF2-40B4-BE49-F238E27FC236}">
                <a16:creationId xmlns:a16="http://schemas.microsoft.com/office/drawing/2014/main" id="{4F47F03C-09FD-4C93-8285-4E553F13D19B}"/>
              </a:ext>
            </a:extLst>
          </p:cNvPr>
          <p:cNvSpPr/>
          <p:nvPr/>
        </p:nvSpPr>
        <p:spPr>
          <a:xfrm>
            <a:off x="7216236" y="3105835"/>
            <a:ext cx="4975764" cy="646331"/>
          </a:xfrm>
          <a:prstGeom prst="rect">
            <a:avLst/>
          </a:prstGeom>
        </p:spPr>
        <p:txBody>
          <a:bodyPr wrap="square">
            <a:spAutoFit/>
          </a:bodyPr>
          <a:lstStyle/>
          <a:p>
            <a:pPr algn="ctr"/>
            <a:r>
              <a:rPr lang="fr-FR" dirty="0">
                <a:solidFill>
                  <a:srgbClr val="FFFF00"/>
                </a:solidFill>
                <a:latin typeface="Cooper Black" panose="0208090404030B020404" pitchFamily="18" charset="0"/>
              </a:rPr>
              <a:t>Encore un qui se prend pour Jésus et </a:t>
            </a:r>
          </a:p>
          <a:p>
            <a:pPr algn="ctr"/>
            <a:r>
              <a:rPr lang="fr-FR" dirty="0">
                <a:solidFill>
                  <a:srgbClr val="FFFF00"/>
                </a:solidFill>
                <a:latin typeface="Cooper Black" panose="0208090404030B020404" pitchFamily="18" charset="0"/>
              </a:rPr>
              <a:t>qui marche sur l’eau.</a:t>
            </a:r>
          </a:p>
        </p:txBody>
      </p:sp>
    </p:spTree>
    <p:extLst>
      <p:ext uri="{BB962C8B-B14F-4D97-AF65-F5344CB8AC3E}">
        <p14:creationId xmlns:p14="http://schemas.microsoft.com/office/powerpoint/2010/main" val="1039597577"/>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104E1A1-C8A5-4338-8236-DC17D76893D9}"/>
              </a:ext>
            </a:extLst>
          </p:cNvPr>
          <p:cNvSpPr/>
          <p:nvPr/>
        </p:nvSpPr>
        <p:spPr>
          <a:xfrm>
            <a:off x="1" y="348734"/>
            <a:ext cx="12192000" cy="461665"/>
          </a:xfrm>
          <a:prstGeom prst="rect">
            <a:avLst/>
          </a:prstGeom>
        </p:spPr>
        <p:txBody>
          <a:bodyPr wrap="square">
            <a:spAutoFit/>
          </a:bodyPr>
          <a:lstStyle/>
          <a:p>
            <a:pPr algn="ctr"/>
            <a:r>
              <a:rPr lang="fr-FR" sz="2400" dirty="0">
                <a:solidFill>
                  <a:srgbClr val="FFFF00"/>
                </a:solidFill>
                <a:latin typeface="Cooper Black" panose="0208090404030B020404" pitchFamily="18" charset="0"/>
              </a:rPr>
              <a:t>60. Le plus petit bodybuilder du monde</a:t>
            </a:r>
          </a:p>
        </p:txBody>
      </p:sp>
      <p:sp>
        <p:nvSpPr>
          <p:cNvPr id="4" name="Rectangle 3">
            <a:extLst>
              <a:ext uri="{FF2B5EF4-FFF2-40B4-BE49-F238E27FC236}">
                <a16:creationId xmlns:a16="http://schemas.microsoft.com/office/drawing/2014/main" id="{C49DE109-F0BE-4B40-8825-441DECA1B596}"/>
              </a:ext>
            </a:extLst>
          </p:cNvPr>
          <p:cNvSpPr/>
          <p:nvPr/>
        </p:nvSpPr>
        <p:spPr>
          <a:xfrm>
            <a:off x="7201950" y="3105835"/>
            <a:ext cx="4990049" cy="646331"/>
          </a:xfrm>
          <a:prstGeom prst="rect">
            <a:avLst/>
          </a:prstGeom>
        </p:spPr>
        <p:txBody>
          <a:bodyPr wrap="square">
            <a:spAutoFit/>
          </a:bodyPr>
          <a:lstStyle/>
          <a:p>
            <a:pPr algn="ctr"/>
            <a:r>
              <a:rPr lang="fr-FR" dirty="0">
                <a:solidFill>
                  <a:srgbClr val="FFFF00"/>
                </a:solidFill>
                <a:latin typeface="Cooper Black" panose="0208090404030B020404" pitchFamily="18" charset="0"/>
              </a:rPr>
              <a:t>Romeo Dev est petit certes, mais surtout bien costaud !!</a:t>
            </a:r>
          </a:p>
        </p:txBody>
      </p:sp>
      <p:pic>
        <p:nvPicPr>
          <p:cNvPr id="6" name="Image 5">
            <a:extLst>
              <a:ext uri="{FF2B5EF4-FFF2-40B4-BE49-F238E27FC236}">
                <a16:creationId xmlns:a16="http://schemas.microsoft.com/office/drawing/2014/main" id="{758D4B34-9DDF-4C6E-BF78-A108ADE4E77C}"/>
              </a:ext>
            </a:extLst>
          </p:cNvPr>
          <p:cNvPicPr preferRelativeResize="0">
            <a:picLocks/>
          </p:cNvPicPr>
          <p:nvPr/>
        </p:nvPicPr>
        <p:blipFill>
          <a:blip r:embed="rId2"/>
          <a:stretch>
            <a:fillRect/>
          </a:stretch>
        </p:blipFill>
        <p:spPr>
          <a:xfrm>
            <a:off x="361950" y="1089000"/>
            <a:ext cx="6840000" cy="4680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23368155"/>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684A82D-5992-4242-BB69-031657F35430}"/>
              </a:ext>
            </a:extLst>
          </p:cNvPr>
          <p:cNvSpPr/>
          <p:nvPr/>
        </p:nvSpPr>
        <p:spPr>
          <a:xfrm>
            <a:off x="4174319" y="2967335"/>
            <a:ext cx="3843361" cy="923330"/>
          </a:xfrm>
          <a:prstGeom prst="rect">
            <a:avLst/>
          </a:prstGeom>
          <a:noFill/>
        </p:spPr>
        <p:txBody>
          <a:bodyPr wrap="none" lIns="91440" tIns="45720" rIns="91440" bIns="45720">
            <a:spAutoFit/>
            <a:scene3d>
              <a:camera prst="orthographicFront"/>
              <a:lightRig rig="threePt" dir="t"/>
            </a:scene3d>
            <a:sp3d extrusionH="57150">
              <a:bevelT w="82550" h="38100" prst="coolSlant"/>
            </a:sp3d>
          </a:bodyPr>
          <a:lstStyle/>
          <a:p>
            <a:pPr algn="ctr"/>
            <a:r>
              <a:rPr lang="fr-FR" sz="5400" b="1" cap="none" spc="0" dirty="0">
                <a:ln w="9525">
                  <a:solidFill>
                    <a:schemeClr val="bg1"/>
                  </a:solidFill>
                  <a:prstDash val="solid"/>
                </a:ln>
                <a:solidFill>
                  <a:srgbClr val="FFFF00"/>
                </a:solidFill>
                <a:effectLst>
                  <a:outerShdw blurRad="12700" dist="38100" dir="2700000" algn="tl" rotWithShape="0">
                    <a:schemeClr val="bg1">
                      <a:lumMod val="50000"/>
                    </a:schemeClr>
                  </a:outerShdw>
                </a:effectLst>
                <a:latin typeface="Cooper Black" panose="0208090404030B020404" pitchFamily="18" charset="0"/>
              </a:rPr>
              <a:t>MODESTO</a:t>
            </a:r>
          </a:p>
        </p:txBody>
      </p:sp>
    </p:spTree>
    <p:extLst>
      <p:ext uri="{BB962C8B-B14F-4D97-AF65-F5344CB8AC3E}">
        <p14:creationId xmlns:p14="http://schemas.microsoft.com/office/powerpoint/2010/main" val="3611559574"/>
      </p:ext>
    </p:extLst>
  </p:cSld>
  <p:clrMapOvr>
    <a:masterClrMapping/>
  </p:clrMapOvr>
  <mc:AlternateContent xmlns:mc="http://schemas.openxmlformats.org/markup-compatibility/2006">
    <mc:Choice xmlns:p14="http://schemas.microsoft.com/office/powerpoint/2010/main" Requires="p14">
      <p:transition spd="slow" p14:dur="2000">
        <p14:fla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path" presetSubtype="0" accel="50000" decel="50000" fill="hold" nodeType="clickEffect">
                                  <p:stCondLst>
                                    <p:cond delay="0"/>
                                  </p:stCondLst>
                                  <p:childTnLst>
                                    <p:animMotion origin="layout" path="M 0 0 C 0 0.033 0.027 0.06 0.06 0.06 C 0.099 0.06 0.113 0.03 0.119 0.012 L 0.125 -0.012 C 0.131 -0.03 0.146 -0.06 0.19 -0.06 C 0.218 -0.06 0.25 -0.033 0.25 0 C 0.25 0.033 0.218 0.06 0.19 0.06 C 0.146 0.06 0.131 0.03 0.125 0.012 L 0.119 -0.012 C 0.113 -0.03 0.099 -0.06 0.06 -0.06 C 0.027 -0.06 0 -0.033 0 0 Z" pathEditMode="relative" ptsTypes="">
                                      <p:cBhvr>
                                        <p:cTn id="6" dur="2000" fill="hold"/>
                                        <p:tgtEl>
                                          <p:spTgt spid="3">
                                            <p:txEl>
                                              <p:pRg st="0" end="0"/>
                                            </p:txEl>
                                          </p:spTgt>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hèm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emplate>Office Theme</Template>
  <TotalTime>0</TotalTime>
  <Words>3295</Words>
  <Application>Microsoft Office PowerPoint</Application>
  <PresentationFormat>Grand écran</PresentationFormat>
  <Paragraphs>150</Paragraphs>
  <Slides>62</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62</vt:i4>
      </vt:variant>
    </vt:vector>
  </HeadingPairs>
  <TitlesOfParts>
    <vt:vector size="67" baseType="lpstr">
      <vt:lpstr>Arial</vt:lpstr>
      <vt:lpstr>Calibri</vt:lpstr>
      <vt:lpstr>Calibri Light</vt:lpstr>
      <vt:lpstr>Cooper Black</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Modesto</dc:creator>
  <cp:lastModifiedBy>gerald esper</cp:lastModifiedBy>
  <cp:revision>80</cp:revision>
  <dcterms:created xsi:type="dcterms:W3CDTF">2015-11-02T15:50:35Z</dcterms:created>
  <dcterms:modified xsi:type="dcterms:W3CDTF">2018-07-22T12:20:00Z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9517253</vt:lpwstr>
  </property>
  <property fmtid="{D5CDD505-2E9C-101B-9397-08002B2CF9AE}" pid="3" name="NXPowerLiteSettings">
    <vt:lpwstr>F9000400038000</vt:lpwstr>
  </property>
  <property fmtid="{D5CDD505-2E9C-101B-9397-08002B2CF9AE}" pid="4" name="NXPowerLiteVersion">
    <vt:lpwstr>D7.0.4</vt:lpwstr>
  </property>
</Properties>
</file>