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2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7" r:id="rId27"/>
    <p:sldId id="288" r:id="rId28"/>
    <p:sldId id="289" r:id="rId29"/>
    <p:sldId id="291" r:id="rId30"/>
    <p:sldId id="293" r:id="rId31"/>
    <p:sldId id="294" r:id="rId32"/>
    <p:sldId id="295" r:id="rId33"/>
    <p:sldId id="297" r:id="rId34"/>
    <p:sldId id="298" r:id="rId35"/>
    <p:sldId id="300" r:id="rId36"/>
    <p:sldId id="302" r:id="rId37"/>
    <p:sldId id="304" r:id="rId38"/>
    <p:sldId id="307" r:id="rId39"/>
    <p:sldId id="308" r:id="rId40"/>
    <p:sldId id="309" r:id="rId41"/>
    <p:sldId id="310" r:id="rId42"/>
    <p:sldId id="313" r:id="rId43"/>
    <p:sldId id="315" r:id="rId44"/>
    <p:sldId id="316" r:id="rId45"/>
    <p:sldId id="318" r:id="rId46"/>
    <p:sldId id="320" r:id="rId47"/>
    <p:sldId id="323" r:id="rId48"/>
    <p:sldId id="324" r:id="rId49"/>
    <p:sldId id="325" r:id="rId50"/>
    <p:sldId id="326" r:id="rId51"/>
    <p:sldId id="327" r:id="rId52"/>
    <p:sldId id="328" r:id="rId53"/>
    <p:sldId id="329" r:id="rId54"/>
    <p:sldId id="331" r:id="rId55"/>
    <p:sldId id="332" r:id="rId56"/>
    <p:sldId id="333" r:id="rId57"/>
    <p:sldId id="334" r:id="rId58"/>
    <p:sldId id="336" r:id="rId59"/>
    <p:sldId id="337" r:id="rId60"/>
    <p:sldId id="338" r:id="rId61"/>
    <p:sldId id="339" r:id="rId62"/>
    <p:sldId id="340" r:id="rId63"/>
    <p:sldId id="341" r:id="rId64"/>
    <p:sldId id="342" r:id="rId65"/>
    <p:sldId id="344" r:id="rId66"/>
    <p:sldId id="346" r:id="rId67"/>
    <p:sldId id="348" r:id="rId68"/>
    <p:sldId id="349" r:id="rId69"/>
    <p:sldId id="350" r:id="rId70"/>
    <p:sldId id="351" r:id="rId71"/>
    <p:sldId id="353" r:id="rId72"/>
    <p:sldId id="354" r:id="rId73"/>
    <p:sldId id="355" r:id="rId74"/>
    <p:sldId id="356" r:id="rId75"/>
    <p:sldId id="357" r:id="rId76"/>
    <p:sldId id="358" r:id="rId77"/>
    <p:sldId id="359" r:id="rId78"/>
    <p:sldId id="360" r:id="rId79"/>
    <p:sldId id="361" r:id="rId80"/>
    <p:sldId id="362" r:id="rId8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42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B8367-768E-47B3-8396-809CD6AC40B2}" type="datetimeFigureOut">
              <a:rPr lang="fr-FR" smtClean="0"/>
              <a:t>28/07/2018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C5C9-56AB-46C3-88A6-C63F6E6183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993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B8367-768E-47B3-8396-809CD6AC40B2}" type="datetimeFigureOut">
              <a:rPr lang="fr-FR" smtClean="0"/>
              <a:t>28/07/2018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C5C9-56AB-46C3-88A6-C63F6E6183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35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B8367-768E-47B3-8396-809CD6AC40B2}" type="datetimeFigureOut">
              <a:rPr lang="fr-FR" smtClean="0"/>
              <a:t>28/07/2018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C5C9-56AB-46C3-88A6-C63F6E61838B}" type="slidenum">
              <a:rPr lang="fr-FR" smtClean="0"/>
              <a:t>‹N°›</a:t>
            </a:fld>
            <a:endParaRPr lang="fr-F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913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B8367-768E-47B3-8396-809CD6AC40B2}" type="datetimeFigureOut">
              <a:rPr lang="fr-FR" smtClean="0"/>
              <a:t>28/07/2018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C5C9-56AB-46C3-88A6-C63F6E6183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263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B8367-768E-47B3-8396-809CD6AC40B2}" type="datetimeFigureOut">
              <a:rPr lang="fr-FR" smtClean="0"/>
              <a:t>28/07/2018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C5C9-56AB-46C3-88A6-C63F6E61838B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6505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B8367-768E-47B3-8396-809CD6AC40B2}" type="datetimeFigureOut">
              <a:rPr lang="fr-FR" smtClean="0"/>
              <a:t>28/07/2018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C5C9-56AB-46C3-88A6-C63F6E6183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269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B8367-768E-47B3-8396-809CD6AC40B2}" type="datetimeFigureOut">
              <a:rPr lang="fr-FR" smtClean="0"/>
              <a:t>28/07/2018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C5C9-56AB-46C3-88A6-C63F6E6183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615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B8367-768E-47B3-8396-809CD6AC40B2}" type="datetimeFigureOut">
              <a:rPr lang="fr-FR" smtClean="0"/>
              <a:t>28/07/2018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C5C9-56AB-46C3-88A6-C63F6E6183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379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B8367-768E-47B3-8396-809CD6AC40B2}" type="datetimeFigureOut">
              <a:rPr lang="fr-FR" smtClean="0"/>
              <a:t>28/07/2018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C5C9-56AB-46C3-88A6-C63F6E6183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819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B8367-768E-47B3-8396-809CD6AC40B2}" type="datetimeFigureOut">
              <a:rPr lang="fr-FR" smtClean="0"/>
              <a:t>28/07/2018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C5C9-56AB-46C3-88A6-C63F6E6183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925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B8367-768E-47B3-8396-809CD6AC40B2}" type="datetimeFigureOut">
              <a:rPr lang="fr-FR" smtClean="0"/>
              <a:t>28/07/2018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C5C9-56AB-46C3-88A6-C63F6E6183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032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B8367-768E-47B3-8396-809CD6AC40B2}" type="datetimeFigureOut">
              <a:rPr lang="fr-FR" smtClean="0"/>
              <a:t>28/07/2018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C5C9-56AB-46C3-88A6-C63F6E6183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946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B8367-768E-47B3-8396-809CD6AC40B2}" type="datetimeFigureOut">
              <a:rPr lang="fr-FR" smtClean="0"/>
              <a:t>28/07/2018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C5C9-56AB-46C3-88A6-C63F6E6183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009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B8367-768E-47B3-8396-809CD6AC40B2}" type="datetimeFigureOut">
              <a:rPr lang="fr-FR" smtClean="0"/>
              <a:t>28/07/2018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C5C9-56AB-46C3-88A6-C63F6E6183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964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B8367-768E-47B3-8396-809CD6AC40B2}" type="datetimeFigureOut">
              <a:rPr lang="fr-FR" smtClean="0"/>
              <a:t>28/07/2018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C5C9-56AB-46C3-88A6-C63F6E6183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154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B8367-768E-47B3-8396-809CD6AC40B2}" type="datetimeFigureOut">
              <a:rPr lang="fr-FR" smtClean="0"/>
              <a:t>28/07/2018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C5C9-56AB-46C3-88A6-C63F6E6183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04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B8367-768E-47B3-8396-809CD6AC40B2}" type="datetimeFigureOut">
              <a:rPr lang="fr-FR" smtClean="0"/>
              <a:t>28/07/2018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664C5C9-56AB-46C3-88A6-C63F6E6183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58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://t4.ftcdn.net/jpg/00/40/57/33/500_F_40573320_lmq1DOMSEsa6vrCaK2y5eHmTYASv7dhi.jpg&amp;imgrefurl=https://fr.fotolia.com/id/40573320&amp;docid=Sk8W6bcWw70pDM&amp;tbnid=TmuWEREU9Ys95M:&amp;vet=10ahUKEwi1maOQlb3cAhVLxYUKHZpKAZUQMwhJKAwwDA..i&amp;w=500&amp;h=390&amp;bih=538&amp;biw=1093&amp;q=emoticon%20froid&amp;ved=0ahUKEwi1maOQlb3cAhVLxYUKHZpKAZUQMwhJKAwwDA&amp;iact=mrc&amp;uact=8" TargetMode="External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Randonnée 23 &amp; 24 juillet 2018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Centre Equestre de </a:t>
            </a:r>
            <a:r>
              <a:rPr lang="fr-FR" dirty="0" err="1" smtClean="0"/>
              <a:t>Pouilloux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888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14:switch dir="r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465666" cy="254000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273050"/>
            <a:ext cx="8223113" cy="6165850"/>
          </a:xfrm>
        </p:spPr>
      </p:pic>
      <p:sp>
        <p:nvSpPr>
          <p:cNvPr id="6" name="Étoile à 6 branches 5"/>
          <p:cNvSpPr/>
          <p:nvPr/>
        </p:nvSpPr>
        <p:spPr>
          <a:xfrm>
            <a:off x="7823200" y="168275"/>
            <a:ext cx="3060700" cy="3187700"/>
          </a:xfrm>
          <a:prstGeom prst="star6">
            <a:avLst>
              <a:gd name="adj" fmla="val 23554"/>
              <a:gd name="hf" fmla="val 11547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Un très joli jardin et son ambiance reposante</a:t>
            </a:r>
            <a:endParaRPr lang="fr-FR" dirty="0"/>
          </a:p>
        </p:txBody>
      </p:sp>
      <p:sp>
        <p:nvSpPr>
          <p:cNvPr id="7" name="Étoile à 6 branches 6"/>
          <p:cNvSpPr/>
          <p:nvPr/>
        </p:nvSpPr>
        <p:spPr>
          <a:xfrm>
            <a:off x="9067800" y="3302000"/>
            <a:ext cx="3009900" cy="3289300"/>
          </a:xfrm>
          <a:prstGeom prst="star6">
            <a:avLst>
              <a:gd name="adj" fmla="val 23076"/>
              <a:gd name="hf" fmla="val 11547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Il y a un panneau « à vendre » sur la maison 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636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switch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224366" cy="177800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70" y="406400"/>
            <a:ext cx="7810329" cy="5856336"/>
          </a:xfrm>
        </p:spPr>
      </p:pic>
      <p:sp>
        <p:nvSpPr>
          <p:cNvPr id="5" name="Pensées 4"/>
          <p:cNvSpPr/>
          <p:nvPr/>
        </p:nvSpPr>
        <p:spPr>
          <a:xfrm>
            <a:off x="165270" y="4191000"/>
            <a:ext cx="2958929" cy="1612900"/>
          </a:xfrm>
          <a:prstGeom prst="cloudCallout">
            <a:avLst>
              <a:gd name="adj1" fmla="val 80678"/>
              <a:gd name="adj2" fmla="val -9800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Mais qui est-ce ?</a:t>
            </a:r>
            <a:endParaRPr lang="fr-FR" dirty="0"/>
          </a:p>
        </p:txBody>
      </p:sp>
      <p:sp>
        <p:nvSpPr>
          <p:cNvPr id="6" name="Flèche gauche 5"/>
          <p:cNvSpPr/>
          <p:nvPr/>
        </p:nvSpPr>
        <p:spPr>
          <a:xfrm>
            <a:off x="8280400" y="787400"/>
            <a:ext cx="3403600" cy="2057400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La vue est déjà bien sympa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272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262466" cy="132080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407988"/>
            <a:ext cx="4415366" cy="6209111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137" y="1671637"/>
            <a:ext cx="2824163" cy="2824163"/>
          </a:xfrm>
          <a:prstGeom prst="rect">
            <a:avLst/>
          </a:prstGeom>
        </p:spPr>
      </p:pic>
      <p:sp>
        <p:nvSpPr>
          <p:cNvPr id="6" name="Pensées 5"/>
          <p:cNvSpPr/>
          <p:nvPr/>
        </p:nvSpPr>
        <p:spPr>
          <a:xfrm>
            <a:off x="9131300" y="914400"/>
            <a:ext cx="2565400" cy="1369885"/>
          </a:xfrm>
          <a:prstGeom prst="cloudCallout">
            <a:avLst>
              <a:gd name="adj1" fmla="val -71823"/>
              <a:gd name="adj2" fmla="val 81969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Si mignon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608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9000">
        <p14:switch dir="r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584200"/>
            <a:ext cx="160866" cy="134620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71" y="306388"/>
            <a:ext cx="8144778" cy="6107112"/>
          </a:xfrm>
        </p:spPr>
      </p:pic>
      <p:sp>
        <p:nvSpPr>
          <p:cNvPr id="5" name="Parchemin vertical 4"/>
          <p:cNvSpPr/>
          <p:nvPr/>
        </p:nvSpPr>
        <p:spPr>
          <a:xfrm>
            <a:off x="7035800" y="584200"/>
            <a:ext cx="5156200" cy="5829300"/>
          </a:xfrm>
          <a:prstGeom prst="vertic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Ouf nous voilà arrivés en haut ! </a:t>
            </a:r>
          </a:p>
          <a:p>
            <a:pPr algn="ctr"/>
            <a:endParaRPr lang="fr-FR" dirty="0"/>
          </a:p>
          <a:p>
            <a:pPr algn="ctr"/>
            <a:r>
              <a:rPr lang="fr-FR" dirty="0" smtClean="0"/>
              <a:t>Premier village, un trésor mérovingien (vers 500 </a:t>
            </a:r>
            <a:r>
              <a:rPr lang="fr-FR" dirty="0" err="1" smtClean="0"/>
              <a:t>ap</a:t>
            </a:r>
            <a:r>
              <a:rPr lang="fr-FR" dirty="0" smtClean="0"/>
              <a:t>. JC) y a été découvert par une bergère en 1845…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57155"/>
            <a:ext cx="10720828" cy="660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1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8000">
        <p14:switch dir="r"/>
      </p:transition>
    </mc:Choice>
    <mc:Fallback xmlns=""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287866" cy="406400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4" y="241299"/>
            <a:ext cx="8265001" cy="5896939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9635" y="2023749"/>
            <a:ext cx="2976570" cy="233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4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6000">
        <p14:switch dir="r"/>
      </p:transition>
    </mc:Choice>
    <mc:Fallback xmlns=""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249766" cy="381000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70" y="242888"/>
            <a:ext cx="5803729" cy="4351748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383" y="471255"/>
            <a:ext cx="4393758" cy="5954945"/>
          </a:xfrm>
          <a:prstGeom prst="rect">
            <a:avLst/>
          </a:prstGeom>
        </p:spPr>
      </p:pic>
      <p:sp>
        <p:nvSpPr>
          <p:cNvPr id="6" name="Parchemin horizontal 5"/>
          <p:cNvSpPr/>
          <p:nvPr/>
        </p:nvSpPr>
        <p:spPr>
          <a:xfrm>
            <a:off x="812800" y="4826000"/>
            <a:ext cx="4876800" cy="1765300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Nous visitons ce joli village 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838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70" y="230188"/>
            <a:ext cx="7653593" cy="5738812"/>
          </a:xfrm>
        </p:spPr>
      </p:pic>
      <p:sp>
        <p:nvSpPr>
          <p:cNvPr id="5" name="Étoile à 7 branches 4"/>
          <p:cNvSpPr/>
          <p:nvPr/>
        </p:nvSpPr>
        <p:spPr>
          <a:xfrm>
            <a:off x="7810500" y="101600"/>
            <a:ext cx="4381500" cy="3657600"/>
          </a:xfrm>
          <a:prstGeom prst="star7">
            <a:avLst>
              <a:gd name="adj" fmla="val 28204"/>
              <a:gd name="hf" fmla="val 102572"/>
              <a:gd name="vf" fmla="val 10521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Ah enfin la pause déjeuner ! Nous étions bien entourés et surveillés par les bovins</a:t>
            </a:r>
            <a:endParaRPr lang="fr-FR" dirty="0"/>
          </a:p>
        </p:txBody>
      </p:sp>
      <p:sp>
        <p:nvSpPr>
          <p:cNvPr id="7" name="Flèche gauche 6"/>
          <p:cNvSpPr/>
          <p:nvPr/>
        </p:nvSpPr>
        <p:spPr>
          <a:xfrm rot="1292198">
            <a:off x="3615559" y="3818508"/>
            <a:ext cx="4490146" cy="2705224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 dit merci à Sophie pour l’intendance </a:t>
            </a:r>
            <a:endParaRPr lang="fr-F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012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14:switch dir="r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build="allAtOnce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287866" cy="482600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70" y="280988"/>
            <a:ext cx="7556329" cy="5665882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9786" y="496094"/>
            <a:ext cx="2925762" cy="292576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Étoile à 7 branches 5"/>
          <p:cNvSpPr/>
          <p:nvPr/>
        </p:nvSpPr>
        <p:spPr>
          <a:xfrm>
            <a:off x="6312693" y="3636962"/>
            <a:ext cx="4294186" cy="3081338"/>
          </a:xfrm>
          <a:prstGeom prst="star7">
            <a:avLst>
              <a:gd name="adj" fmla="val 29663"/>
              <a:gd name="hf" fmla="val 102572"/>
              <a:gd name="vf" fmla="val 10521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Pique-nique à côté d’une ruine </a:t>
            </a:r>
          </a:p>
          <a:p>
            <a:pPr algn="ctr"/>
            <a:endParaRPr lang="fr-FR" dirty="0"/>
          </a:p>
          <a:p>
            <a:pPr algn="ctr"/>
            <a:r>
              <a:rPr lang="fr-FR" dirty="0" smtClean="0"/>
              <a:t>On reprend des forces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1921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1000">
        <p14:switch dir="r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70" y="319088"/>
            <a:ext cx="8153229" cy="6113449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7228" y="1150937"/>
            <a:ext cx="2989263" cy="298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8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switch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70" y="204788"/>
            <a:ext cx="7645229" cy="5732541"/>
          </a:xfrm>
        </p:spPr>
      </p:pic>
      <p:sp>
        <p:nvSpPr>
          <p:cNvPr id="5" name="Étoile à 7 branches 4"/>
          <p:cNvSpPr/>
          <p:nvPr/>
        </p:nvSpPr>
        <p:spPr>
          <a:xfrm>
            <a:off x="7518400" y="838200"/>
            <a:ext cx="4000500" cy="3683000"/>
          </a:xfrm>
          <a:prstGeom prst="star7">
            <a:avLst>
              <a:gd name="adj" fmla="val 25424"/>
              <a:gd name="hf" fmla="val 102572"/>
              <a:gd name="vf" fmla="val 105210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C’est quand même joli la Bourgogne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41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switch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5900" y="0"/>
            <a:ext cx="10071100" cy="2489200"/>
          </a:xfrm>
        </p:spPr>
        <p:txBody>
          <a:bodyPr>
            <a:normAutofit/>
          </a:bodyPr>
          <a:lstStyle/>
          <a:p>
            <a:r>
              <a:rPr lang="fr-FR" dirty="0" smtClean="0"/>
              <a:t>C’est parti pour de longues heures en selle, c’est une belle journée qui nous attend. Cap sur le Nord </a:t>
            </a:r>
            <a:r>
              <a:rPr lang="fr-FR" dirty="0"/>
              <a:t>E</a:t>
            </a:r>
            <a:r>
              <a:rPr lang="fr-FR" dirty="0" smtClean="0"/>
              <a:t>st !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1718865"/>
            <a:ext cx="6667499" cy="4999421"/>
          </a:xfrm>
        </p:spPr>
      </p:pic>
      <p:sp>
        <p:nvSpPr>
          <p:cNvPr id="5" name="Bulle ronde 4"/>
          <p:cNvSpPr/>
          <p:nvPr/>
        </p:nvSpPr>
        <p:spPr>
          <a:xfrm>
            <a:off x="1917700" y="1776476"/>
            <a:ext cx="2603500" cy="1425448"/>
          </a:xfrm>
          <a:prstGeom prst="wedgeEllipseCallout">
            <a:avLst>
              <a:gd name="adj1" fmla="val 107460"/>
              <a:gd name="adj2" fmla="val 874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En route !!!!!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316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0">
        <p14:switch dir="r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981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976"/>
                            </p:stCondLst>
                            <p:childTnLst>
                              <p:par>
                                <p:cTn id="1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976"/>
                            </p:stCondLst>
                            <p:childTnLst>
                              <p:par>
                                <p:cTn id="1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70" y="134180"/>
            <a:ext cx="8483429" cy="6361039"/>
          </a:xfrm>
        </p:spPr>
      </p:pic>
      <p:sp>
        <p:nvSpPr>
          <p:cNvPr id="5" name="Bulle ronde 4"/>
          <p:cNvSpPr/>
          <p:nvPr/>
        </p:nvSpPr>
        <p:spPr>
          <a:xfrm>
            <a:off x="7594600" y="1197796"/>
            <a:ext cx="4406900" cy="2416048"/>
          </a:xfrm>
          <a:prstGeom prst="wedgeEllipseCallout">
            <a:avLst>
              <a:gd name="adj1" fmla="val -92591"/>
              <a:gd name="adj2" fmla="val 3306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On monte encore ?? Mais où allons-nous 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0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switch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70" y="217488"/>
            <a:ext cx="7924591" cy="5942012"/>
          </a:xfrm>
        </p:spPr>
      </p:pic>
      <p:sp>
        <p:nvSpPr>
          <p:cNvPr id="5" name="Parchemin vertical 4"/>
          <p:cNvSpPr/>
          <p:nvPr/>
        </p:nvSpPr>
        <p:spPr>
          <a:xfrm>
            <a:off x="8394660" y="609600"/>
            <a:ext cx="3797339" cy="5664200"/>
          </a:xfrm>
          <a:prstGeom prst="verticalScroll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Ce n’est pas le moment de flancher la côte est rude, pas question d’avoir les fesses dans la selle! On tient jusqu’en haut. On remercie la guide </a:t>
            </a:r>
            <a:r>
              <a:rPr lang="fr-FR" dirty="0"/>
              <a:t>d</a:t>
            </a:r>
            <a:r>
              <a:rPr lang="fr-FR" dirty="0" smtClean="0"/>
              <a:t>es heures de mises en selle pour nous mettre en condition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874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14:switch dir="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70" y="306388"/>
            <a:ext cx="7886529" cy="5913472"/>
          </a:xfrm>
        </p:spPr>
      </p:pic>
      <p:sp>
        <p:nvSpPr>
          <p:cNvPr id="5" name="Pensées 4"/>
          <p:cNvSpPr/>
          <p:nvPr/>
        </p:nvSpPr>
        <p:spPr>
          <a:xfrm>
            <a:off x="6426200" y="939800"/>
            <a:ext cx="4216400" cy="2466848"/>
          </a:xfrm>
          <a:prstGeom prst="cloudCallout">
            <a:avLst>
              <a:gd name="adj1" fmla="val -75351"/>
              <a:gd name="adj2" fmla="val 702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On arrive bientôt ? Bon au moins on est à l’ombre c’est agréable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762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switch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53" y="242888"/>
            <a:ext cx="8305629" cy="6227722"/>
          </a:xfrm>
        </p:spPr>
      </p:pic>
      <p:sp>
        <p:nvSpPr>
          <p:cNvPr id="5" name="Parchemin vertical 4"/>
          <p:cNvSpPr/>
          <p:nvPr/>
        </p:nvSpPr>
        <p:spPr>
          <a:xfrm>
            <a:off x="7759700" y="762000"/>
            <a:ext cx="4432300" cy="5518110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Nous sommes arrivés à l’oppidum (ville fortifiée gauloise) plus connue sous le nom de Mont Saint-Vincent ! Les cavaliers et les chevaux profitent de la vue.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633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switch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70" y="433388"/>
            <a:ext cx="7924591" cy="5942012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6102" y="609600"/>
            <a:ext cx="2143125" cy="21431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Pensées 5"/>
          <p:cNvSpPr/>
          <p:nvPr/>
        </p:nvSpPr>
        <p:spPr>
          <a:xfrm>
            <a:off x="8166100" y="3403600"/>
            <a:ext cx="3937001" cy="1984248"/>
          </a:xfrm>
          <a:prstGeom prst="cloudCallout">
            <a:avLst>
              <a:gd name="adj1" fmla="val -93183"/>
              <a:gd name="adj2" fmla="val 1410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Ça valait la peine de grimper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180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9000">
        <p14:switch dir="r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0816" y="80517"/>
            <a:ext cx="4156283" cy="555042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5" y="80517"/>
            <a:ext cx="5176496" cy="3881437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74" y="2805110"/>
            <a:ext cx="5175953" cy="388348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0816" y="2855729"/>
            <a:ext cx="5139373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14:switch dir="r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70" y="433388"/>
            <a:ext cx="7873829" cy="5903950"/>
          </a:xfrm>
        </p:spPr>
      </p:pic>
      <p:sp>
        <p:nvSpPr>
          <p:cNvPr id="7" name="Étoile à 7 branches 6"/>
          <p:cNvSpPr/>
          <p:nvPr/>
        </p:nvSpPr>
        <p:spPr>
          <a:xfrm>
            <a:off x="7620000" y="2997257"/>
            <a:ext cx="4572000" cy="3695700"/>
          </a:xfrm>
          <a:prstGeom prst="star7">
            <a:avLst>
              <a:gd name="adj" fmla="val 27742"/>
              <a:gd name="hf" fmla="val 102572"/>
              <a:gd name="vf" fmla="val 10521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Séance photos !!!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241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switch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70" y="496888"/>
            <a:ext cx="8000829" cy="5999177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97674">
            <a:off x="1060451" y="590551"/>
            <a:ext cx="2857500" cy="1600200"/>
          </a:xfrm>
          <a:prstGeom prst="rect">
            <a:avLst/>
          </a:prstGeom>
        </p:spPr>
      </p:pic>
      <p:sp>
        <p:nvSpPr>
          <p:cNvPr id="6" name="Étoile à 6 branches 5"/>
          <p:cNvSpPr/>
          <p:nvPr/>
        </p:nvSpPr>
        <p:spPr>
          <a:xfrm>
            <a:off x="8678163" y="897124"/>
            <a:ext cx="3352801" cy="3530600"/>
          </a:xfrm>
          <a:prstGeom prst="star6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Visite à cheval du Mont Saint Vincent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381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1000">
        <p14:switch dir="r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84" y="242888"/>
            <a:ext cx="5754315" cy="4209175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00" y="2459701"/>
            <a:ext cx="5724877" cy="4295344"/>
          </a:xfrm>
          <a:prstGeom prst="rect">
            <a:avLst/>
          </a:prstGeom>
        </p:spPr>
      </p:pic>
      <p:sp>
        <p:nvSpPr>
          <p:cNvPr id="6" name="Parchemin horizontal 5"/>
          <p:cNvSpPr/>
          <p:nvPr/>
        </p:nvSpPr>
        <p:spPr>
          <a:xfrm>
            <a:off x="677334" y="4607373"/>
            <a:ext cx="4910666" cy="21476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Cavaliers comme chevaux profitent des rues accueillantes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392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1000">
        <p14:switch dir="r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71" y="204788"/>
            <a:ext cx="5773540" cy="4329112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700" y="2307241"/>
            <a:ext cx="5928077" cy="444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0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73566" cy="190500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25814"/>
            <a:ext cx="4838700" cy="6453155"/>
          </a:xfrm>
        </p:spPr>
      </p:pic>
      <p:sp>
        <p:nvSpPr>
          <p:cNvPr id="5" name="Parchemin horizontal 4"/>
          <p:cNvSpPr/>
          <p:nvPr/>
        </p:nvSpPr>
        <p:spPr>
          <a:xfrm>
            <a:off x="5994400" y="800100"/>
            <a:ext cx="5029200" cy="4991099"/>
          </a:xfrm>
          <a:prstGeom prst="horizontalScroll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Après deux heures de périple une pause pour les chevaux avant de faire notre première ascension.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429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749" y="344488"/>
            <a:ext cx="8431751" cy="6172939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3068" y="3675802"/>
            <a:ext cx="2490807" cy="284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1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14:switch dir="r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70" y="420688"/>
            <a:ext cx="7797629" cy="5846813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8827" y="2622550"/>
            <a:ext cx="3503173" cy="24574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2920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666" y="203200"/>
            <a:ext cx="2143125" cy="21336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70" y="357188"/>
            <a:ext cx="5959851" cy="4468812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7469" y="2667001"/>
            <a:ext cx="5585807" cy="4191000"/>
          </a:xfrm>
          <a:prstGeom prst="rect">
            <a:avLst/>
          </a:prstGeom>
        </p:spPr>
      </p:pic>
      <p:sp>
        <p:nvSpPr>
          <p:cNvPr id="7" name="Parchemin horizontal 6"/>
          <p:cNvSpPr/>
          <p:nvPr/>
        </p:nvSpPr>
        <p:spPr>
          <a:xfrm>
            <a:off x="558800" y="5078412"/>
            <a:ext cx="5130800" cy="158096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Après une pause, nous reprenons la route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477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14:switch dir="r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330200"/>
            <a:ext cx="8485609" cy="6362674"/>
          </a:xfrm>
        </p:spPr>
      </p:pic>
      <p:sp>
        <p:nvSpPr>
          <p:cNvPr id="5" name="Pensées 4"/>
          <p:cNvSpPr/>
          <p:nvPr/>
        </p:nvSpPr>
        <p:spPr>
          <a:xfrm>
            <a:off x="8737600" y="736600"/>
            <a:ext cx="3320943" cy="1641348"/>
          </a:xfrm>
          <a:prstGeom prst="cloudCallout">
            <a:avLst>
              <a:gd name="adj1" fmla="val -83672"/>
              <a:gd name="adj2" fmla="val 9267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Meuuuh</a:t>
            </a:r>
            <a:r>
              <a:rPr lang="fr-FR" dirty="0" smtClean="0"/>
              <a:t> ! Des touristes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173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9000">
        <p14:switch dir="r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70" y="192088"/>
            <a:ext cx="5816429" cy="4361271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1" y="2319957"/>
            <a:ext cx="5877276" cy="4409688"/>
          </a:xfrm>
          <a:prstGeom prst="rect">
            <a:avLst/>
          </a:prstGeom>
        </p:spPr>
      </p:pic>
      <p:sp>
        <p:nvSpPr>
          <p:cNvPr id="7" name="Explosion 2 6"/>
          <p:cNvSpPr/>
          <p:nvPr/>
        </p:nvSpPr>
        <p:spPr>
          <a:xfrm>
            <a:off x="7391399" y="192089"/>
            <a:ext cx="3949529" cy="2817812"/>
          </a:xfrm>
          <a:prstGeom prst="irregularSeal2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</a:p>
          <a:p>
            <a:pPr algn="ctr"/>
            <a:r>
              <a:rPr lang="fr-FR" dirty="0" smtClean="0"/>
              <a:t>Il fait trop chaud pour travailler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268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71" y="128588"/>
            <a:ext cx="6006929" cy="4504112"/>
          </a:xfrm>
        </p:spPr>
      </p:pic>
      <p:pic>
        <p:nvPicPr>
          <p:cNvPr id="5" name="Espace réservé du contenu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26" y="2411412"/>
            <a:ext cx="5773541" cy="4329113"/>
          </a:xfrm>
          <a:prstGeom prst="rect">
            <a:avLst/>
          </a:prstGeom>
        </p:spPr>
      </p:pic>
      <p:sp>
        <p:nvSpPr>
          <p:cNvPr id="6" name="Parchemin horizontal 5"/>
          <p:cNvSpPr/>
          <p:nvPr/>
        </p:nvSpPr>
        <p:spPr>
          <a:xfrm>
            <a:off x="457200" y="4632701"/>
            <a:ext cx="5486400" cy="2107824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Passage sous les arbres, nous étions très contents avec cette chaleur. Cap au Sud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937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39" y="217488"/>
            <a:ext cx="6020678" cy="4316412"/>
          </a:xfrm>
        </p:spPr>
      </p:pic>
      <p:pic>
        <p:nvPicPr>
          <p:cNvPr id="5" name="Espace réservé du contenu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356" y="2413000"/>
            <a:ext cx="5720611" cy="4289425"/>
          </a:xfrm>
          <a:prstGeom prst="rect">
            <a:avLst/>
          </a:prstGeom>
        </p:spPr>
      </p:pic>
      <p:sp>
        <p:nvSpPr>
          <p:cNvPr id="6" name="Parchemin horizontal 5"/>
          <p:cNvSpPr/>
          <p:nvPr/>
        </p:nvSpPr>
        <p:spPr>
          <a:xfrm>
            <a:off x="444500" y="4673599"/>
            <a:ext cx="5689600" cy="2028825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Tout-à-coup le paysage s’ouvre et nous voilà au bord de l’eau. Quel dommage qu’on ne puisse pas y tremper les sabots des chevaux…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691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 tmFilter="0,0; .5, 1; 1, 1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607" y="141288"/>
            <a:ext cx="5290023" cy="3881437"/>
          </a:xfrm>
        </p:spPr>
      </p:pic>
      <p:pic>
        <p:nvPicPr>
          <p:cNvPr id="5" name="Espace réservé du contenu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971" y="141287"/>
            <a:ext cx="5176496" cy="388143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6423" y="2871555"/>
            <a:ext cx="5175953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4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70" y="217488"/>
            <a:ext cx="8115129" cy="6084881"/>
          </a:xfrm>
        </p:spPr>
      </p:pic>
      <p:sp>
        <p:nvSpPr>
          <p:cNvPr id="5" name="Étoile à 7 branches 4"/>
          <p:cNvSpPr/>
          <p:nvPr/>
        </p:nvSpPr>
        <p:spPr>
          <a:xfrm>
            <a:off x="7940502" y="44450"/>
            <a:ext cx="4292600" cy="3771900"/>
          </a:xfrm>
          <a:prstGeom prst="star7">
            <a:avLst>
              <a:gd name="adj" fmla="val 28068"/>
              <a:gd name="hf" fmla="val 102572"/>
              <a:gd name="vf" fmla="val 10521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Dernière ligne droite avant d’arriver à notre gîte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772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9000">
        <p14:switch dir="r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70" y="192088"/>
            <a:ext cx="8115129" cy="6084881"/>
          </a:xfrm>
        </p:spPr>
      </p:pic>
      <p:sp>
        <p:nvSpPr>
          <p:cNvPr id="5" name="Étoile à 7 branches 4"/>
          <p:cNvSpPr/>
          <p:nvPr/>
        </p:nvSpPr>
        <p:spPr>
          <a:xfrm>
            <a:off x="7835900" y="3557588"/>
            <a:ext cx="4013200" cy="3008312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Nous voilà arrivés ! Il est temps de s’occuper des chevaux</a:t>
            </a:r>
          </a:p>
        </p:txBody>
      </p:sp>
    </p:spTree>
    <p:extLst>
      <p:ext uri="{BB962C8B-B14F-4D97-AF65-F5344CB8AC3E}">
        <p14:creationId xmlns:p14="http://schemas.microsoft.com/office/powerpoint/2010/main" val="378518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275166" cy="114300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0" y="292100"/>
            <a:ext cx="8304060" cy="6226545"/>
          </a:xfrm>
        </p:spPr>
      </p:pic>
      <p:sp>
        <p:nvSpPr>
          <p:cNvPr id="5" name="Pensées 4"/>
          <p:cNvSpPr/>
          <p:nvPr/>
        </p:nvSpPr>
        <p:spPr>
          <a:xfrm>
            <a:off x="6654800" y="723900"/>
            <a:ext cx="5168900" cy="3111500"/>
          </a:xfrm>
          <a:prstGeom prst="cloudCallout">
            <a:avLst>
              <a:gd name="adj1" fmla="val -84857"/>
              <a:gd name="adj2" fmla="val 58352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Ça grimpe ! Mais au moins nous sommes à l’ombre et c’est l’occasion de piquer de l’herbe au passage !!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232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71" y="242888"/>
            <a:ext cx="8297214" cy="6221412"/>
          </a:xfrm>
        </p:spPr>
      </p:pic>
      <p:sp>
        <p:nvSpPr>
          <p:cNvPr id="5" name="Double vague 4"/>
          <p:cNvSpPr/>
          <p:nvPr/>
        </p:nvSpPr>
        <p:spPr>
          <a:xfrm>
            <a:off x="8001000" y="4527550"/>
            <a:ext cx="3759200" cy="1936750"/>
          </a:xfrm>
          <a:prstGeom prst="doubleWave">
            <a:avLst>
              <a:gd name="adj1" fmla="val 12500"/>
              <a:gd name="adj2" fmla="val -1014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Le gîte de la Fontaine du Grand </a:t>
            </a:r>
            <a:r>
              <a:rPr lang="fr-FR" dirty="0" err="1" smtClean="0"/>
              <a:t>Fussy</a:t>
            </a:r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66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225" y="33106"/>
            <a:ext cx="5175953" cy="388348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30" y="179388"/>
            <a:ext cx="3836459" cy="5116512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4491" y="3341963"/>
            <a:ext cx="4686209" cy="3516037"/>
          </a:xfrm>
          <a:prstGeom prst="rect">
            <a:avLst/>
          </a:prstGeom>
        </p:spPr>
      </p:pic>
      <p:sp>
        <p:nvSpPr>
          <p:cNvPr id="7" name="Explosion 2 6"/>
          <p:cNvSpPr/>
          <p:nvPr/>
        </p:nvSpPr>
        <p:spPr>
          <a:xfrm>
            <a:off x="8140700" y="3488012"/>
            <a:ext cx="4178299" cy="3223937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L’intérieur du gîte atypique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12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14:switch dir="r"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71" y="115888"/>
            <a:ext cx="5654978" cy="4240212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801" y="2246943"/>
            <a:ext cx="5839176" cy="4381102"/>
          </a:xfrm>
          <a:prstGeom prst="rect">
            <a:avLst/>
          </a:prstGeom>
        </p:spPr>
      </p:pic>
      <p:sp>
        <p:nvSpPr>
          <p:cNvPr id="6" name="Parchemin horizontal 5"/>
          <p:cNvSpPr/>
          <p:nvPr/>
        </p:nvSpPr>
        <p:spPr>
          <a:xfrm>
            <a:off x="482600" y="4597400"/>
            <a:ext cx="5143500" cy="2146300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Une ambiance chaleureuse dans les chambres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609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71" y="166688"/>
            <a:ext cx="5875164" cy="4405312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590" y="2578101"/>
            <a:ext cx="5813464" cy="415154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9865" y="198437"/>
            <a:ext cx="2143125" cy="2143125"/>
          </a:xfrm>
          <a:prstGeom prst="rect">
            <a:avLst/>
          </a:prstGeom>
        </p:spPr>
      </p:pic>
      <p:sp>
        <p:nvSpPr>
          <p:cNvPr id="7" name="Parchemin horizontal 6"/>
          <p:cNvSpPr/>
          <p:nvPr/>
        </p:nvSpPr>
        <p:spPr>
          <a:xfrm>
            <a:off x="677334" y="4660899"/>
            <a:ext cx="5177366" cy="2068745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Après un savoureux repas nous avons pu aller nous détendre à la piscine du gîte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933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500188"/>
            <a:ext cx="5749995" cy="4087812"/>
          </a:xfrm>
        </p:spPr>
      </p:pic>
      <p:sp>
        <p:nvSpPr>
          <p:cNvPr id="6" name="AutoShape 3" descr="Résultat de recherche d'images pour &quot;emoticon froid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452" y="1517650"/>
            <a:ext cx="3018078" cy="23526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Double vague 7"/>
          <p:cNvSpPr/>
          <p:nvPr/>
        </p:nvSpPr>
        <p:spPr>
          <a:xfrm>
            <a:off x="2254991" y="5791200"/>
            <a:ext cx="6286500" cy="914400"/>
          </a:xfrm>
          <a:prstGeom prst="doubleWave">
            <a:avLst>
              <a:gd name="adj1" fmla="val 12500"/>
              <a:gd name="adj2" fmla="val -383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Enfin … l’eau à 23°C, c’est pas très chaud !!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979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2" y="153988"/>
            <a:ext cx="6060925" cy="4291012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171" y="2527300"/>
            <a:ext cx="5554805" cy="4161196"/>
          </a:xfrm>
          <a:prstGeom prst="rect">
            <a:avLst/>
          </a:prstGeom>
        </p:spPr>
      </p:pic>
      <p:sp>
        <p:nvSpPr>
          <p:cNvPr id="3" name="Vague 2"/>
          <p:cNvSpPr/>
          <p:nvPr/>
        </p:nvSpPr>
        <p:spPr>
          <a:xfrm>
            <a:off x="127001" y="4737100"/>
            <a:ext cx="6200236" cy="1951396"/>
          </a:xfrm>
          <a:prstGeom prst="wave">
            <a:avLst>
              <a:gd name="adj1" fmla="val 13492"/>
              <a:gd name="adj2" fmla="val -154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Après une bonne nuit de sommeil pour les chevaux comme pour les cavaliers, il est temps de donner le petit déjeuner à nos fidèles destriers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948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0" y="179388"/>
            <a:ext cx="4416669" cy="5776912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601" y="1930400"/>
            <a:ext cx="6324778" cy="4745446"/>
          </a:xfrm>
          <a:prstGeom prst="rect">
            <a:avLst/>
          </a:prstGeom>
        </p:spPr>
      </p:pic>
      <p:sp>
        <p:nvSpPr>
          <p:cNvPr id="3" name="Parchemin horizontal 2"/>
          <p:cNvSpPr/>
          <p:nvPr/>
        </p:nvSpPr>
        <p:spPr>
          <a:xfrm>
            <a:off x="4813300" y="179388"/>
            <a:ext cx="7086600" cy="1636712"/>
          </a:xfrm>
          <a:prstGeom prst="horizont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Petit déjeuner avec des produits locaux, </a:t>
            </a:r>
            <a:r>
              <a:rPr lang="fr-FR" dirty="0"/>
              <a:t>u</a:t>
            </a:r>
            <a:r>
              <a:rPr lang="fr-FR" dirty="0" smtClean="0"/>
              <a:t>n vrai régal ! Ne pas se fier à nos têtes la photo a été prise au mauvais moment !!! Nous avons ensuite repris la route avec le ventre bien assez plein !</a:t>
            </a:r>
            <a:endParaRPr lang="fr-FR" dirty="0"/>
          </a:p>
        </p:txBody>
      </p:sp>
      <p:sp>
        <p:nvSpPr>
          <p:cNvPr id="6" name="Explosion 1 5"/>
          <p:cNvSpPr/>
          <p:nvPr/>
        </p:nvSpPr>
        <p:spPr>
          <a:xfrm>
            <a:off x="914400" y="4152900"/>
            <a:ext cx="2928814" cy="2705100"/>
          </a:xfrm>
          <a:prstGeom prst="irregularSeal1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Cap au Nord, une fois </a:t>
            </a:r>
            <a:r>
              <a:rPr lang="fr-FR" dirty="0" smtClean="0"/>
              <a:t>l’équipe</a:t>
            </a:r>
            <a:r>
              <a:rPr lang="fr-FR" dirty="0" smtClean="0"/>
              <a:t> prête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687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0">
        <p14:switch dir="r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58" y="407988"/>
            <a:ext cx="7413829" cy="5472112"/>
          </a:xfrm>
        </p:spPr>
      </p:pic>
      <p:sp>
        <p:nvSpPr>
          <p:cNvPr id="3" name="Explosion 1 2"/>
          <p:cNvSpPr/>
          <p:nvPr/>
        </p:nvSpPr>
        <p:spPr>
          <a:xfrm>
            <a:off x="7487187" y="609600"/>
            <a:ext cx="4552413" cy="38481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Eh puis il y a Tam qui a fait son 20</a:t>
            </a:r>
            <a:r>
              <a:rPr lang="fr-FR" baseline="30000" dirty="0" smtClean="0"/>
              <a:t>ème</a:t>
            </a:r>
            <a:r>
              <a:rPr lang="fr-FR" dirty="0" smtClean="0"/>
              <a:t> pipi de la </a:t>
            </a:r>
            <a:r>
              <a:rPr lang="fr-FR" dirty="0" err="1" smtClean="0"/>
              <a:t>rando</a:t>
            </a:r>
            <a:r>
              <a:rPr lang="fr-FR" dirty="0" smtClean="0"/>
              <a:t> !!!!!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4287" y="4848225"/>
            <a:ext cx="263842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6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82" y="344488"/>
            <a:ext cx="7769936" cy="5789612"/>
          </a:xfrm>
        </p:spPr>
      </p:pic>
      <p:sp>
        <p:nvSpPr>
          <p:cNvPr id="3" name="Explosion 1 2"/>
          <p:cNvSpPr/>
          <p:nvPr/>
        </p:nvSpPr>
        <p:spPr>
          <a:xfrm>
            <a:off x="8663170" y="844550"/>
            <a:ext cx="3340100" cy="3098800"/>
          </a:xfrm>
          <a:prstGeom prst="irregularSeal1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C</a:t>
            </a:r>
            <a:r>
              <a:rPr lang="fr-FR" dirty="0" smtClean="0"/>
              <a:t>ap au Sud vers de nouveaux panoramas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958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switch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70" y="268288"/>
            <a:ext cx="8242129" cy="6180108"/>
          </a:xfrm>
        </p:spPr>
      </p:pic>
      <p:sp>
        <p:nvSpPr>
          <p:cNvPr id="3" name="Bulle ronde 2"/>
          <p:cNvSpPr/>
          <p:nvPr/>
        </p:nvSpPr>
        <p:spPr>
          <a:xfrm>
            <a:off x="8953500" y="3873500"/>
            <a:ext cx="3136900" cy="2157398"/>
          </a:xfrm>
          <a:prstGeom prst="wedgeEllipseCallout">
            <a:avLst>
              <a:gd name="adj1" fmla="val 50422"/>
              <a:gd name="adj2" fmla="val 8251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C’est beau hein ? Ce n’est que le début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592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switch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98966" cy="45719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40" y="254000"/>
            <a:ext cx="8414159" cy="6309100"/>
          </a:xfrm>
        </p:spPr>
      </p:pic>
      <p:sp>
        <p:nvSpPr>
          <p:cNvPr id="5" name="Explosion 2 4"/>
          <p:cNvSpPr/>
          <p:nvPr/>
        </p:nvSpPr>
        <p:spPr>
          <a:xfrm>
            <a:off x="6375400" y="2349500"/>
            <a:ext cx="5816600" cy="4089400"/>
          </a:xfrm>
          <a:prstGeom prst="irregularSeal2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Encore un peu de patience avant de découvrir le fameux panorama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088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71" y="268288"/>
            <a:ext cx="7958466" cy="5967412"/>
          </a:xfrm>
        </p:spPr>
      </p:pic>
      <p:sp>
        <p:nvSpPr>
          <p:cNvPr id="3" name="Parchemin vertical 2"/>
          <p:cNvSpPr/>
          <p:nvPr/>
        </p:nvSpPr>
        <p:spPr>
          <a:xfrm>
            <a:off x="8813800" y="1016794"/>
            <a:ext cx="3039872" cy="4470400"/>
          </a:xfrm>
          <a:prstGeom prst="verticalScrol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Une matinée plutôt calme pour laisser le temps aux chevaux de s’échauffer et aux cavaliers de profiter du paysage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975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switch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79388"/>
            <a:ext cx="4886569" cy="6516996"/>
          </a:xfrm>
        </p:spPr>
      </p:pic>
      <p:sp>
        <p:nvSpPr>
          <p:cNvPr id="3" name="Pensées 2"/>
          <p:cNvSpPr/>
          <p:nvPr/>
        </p:nvSpPr>
        <p:spPr>
          <a:xfrm>
            <a:off x="5829300" y="2832100"/>
            <a:ext cx="3822700" cy="2200148"/>
          </a:xfrm>
          <a:prstGeom prst="cloudCallout">
            <a:avLst>
              <a:gd name="adj1" fmla="val -122494"/>
              <a:gd name="adj2" fmla="val 2440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Cool ! Un point d’eau pour nous rafraîchir ! La guide avait vraiment tout prévu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611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switch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71" y="319088"/>
            <a:ext cx="7433406" cy="5573712"/>
          </a:xfrm>
        </p:spPr>
      </p:pic>
      <p:sp>
        <p:nvSpPr>
          <p:cNvPr id="3" name="Pensées 2"/>
          <p:cNvSpPr/>
          <p:nvPr/>
        </p:nvSpPr>
        <p:spPr>
          <a:xfrm>
            <a:off x="7582615" y="762000"/>
            <a:ext cx="3873500" cy="2405856"/>
          </a:xfrm>
          <a:prstGeom prst="cloudCallout">
            <a:avLst>
              <a:gd name="adj1" fmla="val -91653"/>
              <a:gd name="adj2" fmla="val 102384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Le lieu de la pause déjeuner se rapproche.</a:t>
            </a:r>
          </a:p>
          <a:p>
            <a:pPr algn="ctr"/>
            <a:endParaRPr lang="fr-FR" dirty="0"/>
          </a:p>
          <a:p>
            <a:pPr algn="ctr"/>
            <a:r>
              <a:rPr lang="fr-FR" dirty="0" smtClean="0"/>
              <a:t>Le paysage est très agréable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980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switch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71" y="204788"/>
            <a:ext cx="5824352" cy="4367212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801" y="2291385"/>
            <a:ext cx="5864576" cy="4400159"/>
          </a:xfrm>
          <a:prstGeom prst="rect">
            <a:avLst/>
          </a:prstGeom>
        </p:spPr>
      </p:pic>
      <p:sp>
        <p:nvSpPr>
          <p:cNvPr id="5" name="Parchemin horizontal 4"/>
          <p:cNvSpPr/>
          <p:nvPr/>
        </p:nvSpPr>
        <p:spPr>
          <a:xfrm>
            <a:off x="558800" y="4699000"/>
            <a:ext cx="5143500" cy="1992544"/>
          </a:xfrm>
          <a:prstGeom prst="horizontalScroll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Nous sommes arrivés dans un petit hameau. C’est le lieu de notre pause déjeuner</a:t>
            </a:r>
            <a:endParaRPr lang="fr-FR" dirty="0"/>
          </a:p>
        </p:txBody>
      </p:sp>
      <p:sp>
        <p:nvSpPr>
          <p:cNvPr id="6" name="Bulle ronde 5"/>
          <p:cNvSpPr/>
          <p:nvPr/>
        </p:nvSpPr>
        <p:spPr>
          <a:xfrm>
            <a:off x="6501686" y="303276"/>
            <a:ext cx="2997914" cy="1627124"/>
          </a:xfrm>
          <a:prstGeom prst="wedgeEllipseCallout">
            <a:avLst>
              <a:gd name="adj1" fmla="val 13905"/>
              <a:gd name="adj2" fmla="val 11323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Eh tout le monde, on est à Saint Quentin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121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6000">
        <p14:switch dir="r"/>
      </p:transition>
    </mc:Choice>
    <mc:Fallback xmlns=""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51" y="230188"/>
            <a:ext cx="7839904" cy="5878512"/>
          </a:xfrm>
        </p:spPr>
      </p:pic>
      <p:sp>
        <p:nvSpPr>
          <p:cNvPr id="3" name="Flèche gauche 2"/>
          <p:cNvSpPr/>
          <p:nvPr/>
        </p:nvSpPr>
        <p:spPr>
          <a:xfrm rot="2539443">
            <a:off x="3145040" y="3893972"/>
            <a:ext cx="4359338" cy="1881632"/>
          </a:xfrm>
          <a:prstGeom prst="leftArrow">
            <a:avLst>
              <a:gd name="adj1" fmla="val 50000"/>
              <a:gd name="adj2" fmla="val 5202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 dit encore merci à Sophie pour l’intendance !</a:t>
            </a:r>
            <a:endParaRPr lang="fr-F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Explosion 1 4"/>
          <p:cNvSpPr/>
          <p:nvPr/>
        </p:nvSpPr>
        <p:spPr>
          <a:xfrm>
            <a:off x="8064500" y="280988"/>
            <a:ext cx="4209217" cy="3592512"/>
          </a:xfrm>
          <a:prstGeom prst="irregularSeal1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C’est un pique-nique de luxe avec un panorama 3*** qui nous attend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0280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12000">
        <p14:switch dir="r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79" y="344488"/>
            <a:ext cx="8363477" cy="6056312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0811" y="1187450"/>
            <a:ext cx="2978150" cy="29781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7505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71" y="306388"/>
            <a:ext cx="7839904" cy="5878512"/>
          </a:xfrm>
        </p:spPr>
      </p:pic>
      <p:sp>
        <p:nvSpPr>
          <p:cNvPr id="3" name="Explosion 1 2"/>
          <p:cNvSpPr/>
          <p:nvPr/>
        </p:nvSpPr>
        <p:spPr>
          <a:xfrm>
            <a:off x="7505700" y="927100"/>
            <a:ext cx="4597400" cy="4495800"/>
          </a:xfrm>
          <a:prstGeom prst="irregularSeal1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Photo devant la chapelle de Saint Quentin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801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70" y="128588"/>
            <a:ext cx="6738974" cy="5053012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623" y="2884255"/>
            <a:ext cx="5175953" cy="3883489"/>
          </a:xfrm>
          <a:prstGeom prst="rect">
            <a:avLst/>
          </a:prstGeom>
        </p:spPr>
      </p:pic>
      <p:sp>
        <p:nvSpPr>
          <p:cNvPr id="5" name="Parchemin horizontal 4"/>
          <p:cNvSpPr/>
          <p:nvPr/>
        </p:nvSpPr>
        <p:spPr>
          <a:xfrm>
            <a:off x="508000" y="5257292"/>
            <a:ext cx="5829300" cy="1600708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Y’a plus qu’à s’occuper des chevaux et s’installer pour manger et profiter du paysage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143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34" y="238782"/>
            <a:ext cx="8238066" cy="6177061"/>
          </a:xfrm>
        </p:spPr>
      </p:pic>
      <p:sp>
        <p:nvSpPr>
          <p:cNvPr id="3" name="Pensées 2"/>
          <p:cNvSpPr/>
          <p:nvPr/>
        </p:nvSpPr>
        <p:spPr>
          <a:xfrm>
            <a:off x="7810500" y="2133600"/>
            <a:ext cx="3937000" cy="2568448"/>
          </a:xfrm>
          <a:prstGeom prst="cloudCallout">
            <a:avLst>
              <a:gd name="adj1" fmla="val -109543"/>
              <a:gd name="adj2" fmla="val 41733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Hier nous étions au Mont Saint Vincent qui se situe là bas !</a:t>
            </a:r>
            <a:endParaRPr lang="fr-FR" dirty="0"/>
          </a:p>
        </p:txBody>
      </p:sp>
      <p:sp>
        <p:nvSpPr>
          <p:cNvPr id="5" name="Ellipse 4"/>
          <p:cNvSpPr/>
          <p:nvPr/>
        </p:nvSpPr>
        <p:spPr>
          <a:xfrm>
            <a:off x="588434" y="662918"/>
            <a:ext cx="1892300" cy="16383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258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70" y="280988"/>
            <a:ext cx="8673930" cy="6119812"/>
          </a:xfrm>
        </p:spPr>
      </p:pic>
      <p:sp>
        <p:nvSpPr>
          <p:cNvPr id="3" name="Pensées 2"/>
          <p:cNvSpPr/>
          <p:nvPr/>
        </p:nvSpPr>
        <p:spPr>
          <a:xfrm>
            <a:off x="4085213" y="4441952"/>
            <a:ext cx="3382387" cy="1958848"/>
          </a:xfrm>
          <a:prstGeom prst="cloudCallout">
            <a:avLst>
              <a:gd name="adj1" fmla="val -87138"/>
              <a:gd name="adj2" fmla="val -59388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On n’est pas bien là 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041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9000">
        <p14:switch dir="r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364066" cy="45719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88" y="139700"/>
            <a:ext cx="8756641" cy="6565900"/>
          </a:xfrm>
        </p:spPr>
      </p:pic>
      <p:sp>
        <p:nvSpPr>
          <p:cNvPr id="5" name="Pensées 4"/>
          <p:cNvSpPr/>
          <p:nvPr/>
        </p:nvSpPr>
        <p:spPr>
          <a:xfrm>
            <a:off x="8369300" y="901700"/>
            <a:ext cx="3479800" cy="2339848"/>
          </a:xfrm>
          <a:prstGeom prst="cloudCallout">
            <a:avLst>
              <a:gd name="adj1" fmla="val -79957"/>
              <a:gd name="adj2" fmla="val 9886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Mais qui sont-ils 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675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14:switch dir="r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90" y="255588"/>
            <a:ext cx="8128210" cy="6034580"/>
          </a:xfrm>
        </p:spPr>
      </p:pic>
      <p:sp>
        <p:nvSpPr>
          <p:cNvPr id="3" name="Explosion 1 2"/>
          <p:cNvSpPr/>
          <p:nvPr/>
        </p:nvSpPr>
        <p:spPr>
          <a:xfrm>
            <a:off x="7137400" y="139700"/>
            <a:ext cx="4686300" cy="4165600"/>
          </a:xfrm>
          <a:prstGeom prst="irregularSeal1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Bon appétit ! Nous étions au pied de la chapelle et bien installées pour surveiller les chevaux 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9130" y="4076700"/>
            <a:ext cx="1898557" cy="2571750"/>
          </a:xfrm>
          <a:prstGeom prst="roundRect">
            <a:avLst>
              <a:gd name="adj" fmla="val 2197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2941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1000">
        <p14:switch dir="r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70" y="280988"/>
            <a:ext cx="8127841" cy="6094412"/>
          </a:xfrm>
        </p:spPr>
      </p:pic>
      <p:sp>
        <p:nvSpPr>
          <p:cNvPr id="5" name="Explosion 1 4"/>
          <p:cNvSpPr/>
          <p:nvPr/>
        </p:nvSpPr>
        <p:spPr>
          <a:xfrm>
            <a:off x="7038802" y="0"/>
            <a:ext cx="5153198" cy="6094412"/>
          </a:xfrm>
          <a:prstGeom prst="irregularSeal1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Puis rendez-vous à la chapelle avec une bonne dose d’humour ! </a:t>
            </a:r>
          </a:p>
          <a:p>
            <a:pPr algn="ctr"/>
            <a:endParaRPr lang="fr-FR" dirty="0"/>
          </a:p>
          <a:p>
            <a:pPr algn="ctr"/>
            <a:r>
              <a:rPr lang="fr-FR" dirty="0" smtClean="0"/>
              <a:t>Le guide se transforme et nous fait la « Messe des randonneuses »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778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14:switch dir="r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71" y="369888"/>
            <a:ext cx="7535030" cy="5649912"/>
          </a:xfrm>
        </p:spPr>
      </p:pic>
      <p:sp>
        <p:nvSpPr>
          <p:cNvPr id="3" name="Parchemin vertical 2"/>
          <p:cNvSpPr/>
          <p:nvPr/>
        </p:nvSpPr>
        <p:spPr>
          <a:xfrm>
            <a:off x="5308600" y="165100"/>
            <a:ext cx="6883400" cy="6781800"/>
          </a:xfrm>
          <a:prstGeom prst="verticalScroll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Nos chevaux qui êtes sellés</a:t>
            </a:r>
          </a:p>
          <a:p>
            <a:pPr algn="ctr"/>
            <a:r>
              <a:rPr lang="fr-FR"/>
              <a:t>Que vos fers soient bien rivés</a:t>
            </a:r>
          </a:p>
          <a:p>
            <a:pPr algn="ctr"/>
            <a:r>
              <a:rPr lang="fr-FR"/>
              <a:t>Que les mouches plates s'éloignent</a:t>
            </a:r>
          </a:p>
          <a:p>
            <a:pPr algn="ctr"/>
            <a:r>
              <a:rPr lang="fr-FR"/>
              <a:t>Que vos jambes nous portent dans les champs comme en forêt</a:t>
            </a:r>
          </a:p>
          <a:p>
            <a:pPr algn="ctr"/>
            <a:r>
              <a:rPr lang="fr-FR"/>
              <a:t>Ramenez-nous aujourd'hui dans notre humble chez nous</a:t>
            </a:r>
          </a:p>
          <a:p>
            <a:pPr algn="ctr"/>
            <a:r>
              <a:rPr lang="fr-FR"/>
              <a:t>Pardonnez-nous nos erreurs</a:t>
            </a:r>
          </a:p>
          <a:p>
            <a:pPr algn="ctr"/>
            <a:r>
              <a:rPr lang="fr-FR"/>
              <a:t>comme nous pardonnons aussi aux chevaux rétifs</a:t>
            </a:r>
          </a:p>
          <a:p>
            <a:pPr algn="ctr"/>
            <a:r>
              <a:rPr lang="fr-FR"/>
              <a:t>Et ne nous déséquilibrez pas au moindre souffle de vent</a:t>
            </a:r>
          </a:p>
          <a:p>
            <a:pPr algn="ctr"/>
            <a:r>
              <a:rPr lang="fr-FR"/>
              <a:t>Mais suivez le Grand Alezan.</a:t>
            </a:r>
          </a:p>
          <a:p>
            <a:pPr algn="ctr"/>
            <a:r>
              <a:rPr lang="fr-FR"/>
              <a:t>Amen</a:t>
            </a:r>
          </a:p>
        </p:txBody>
      </p:sp>
    </p:spTree>
    <p:extLst>
      <p:ext uri="{BB962C8B-B14F-4D97-AF65-F5344CB8AC3E}">
        <p14:creationId xmlns:p14="http://schemas.microsoft.com/office/powerpoint/2010/main" val="393044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0">
        <p14:switch dir="r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70" y="417108"/>
            <a:ext cx="7861615" cy="5894792"/>
          </a:xfrm>
        </p:spPr>
      </p:pic>
      <p:sp>
        <p:nvSpPr>
          <p:cNvPr id="3" name="Parchemin vertical 2"/>
          <p:cNvSpPr/>
          <p:nvPr/>
        </p:nvSpPr>
        <p:spPr>
          <a:xfrm>
            <a:off x="7188200" y="127000"/>
            <a:ext cx="4906772" cy="6642100"/>
          </a:xfrm>
          <a:prstGeom prst="verticalScroll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Je te salue Yeuyeu, cheval de feu </a:t>
            </a:r>
          </a:p>
          <a:p>
            <a:pPr algn="ctr"/>
            <a:r>
              <a:rPr lang="fr-FR"/>
              <a:t>Ton humaine est avec toi</a:t>
            </a:r>
          </a:p>
          <a:p>
            <a:pPr algn="ctr"/>
            <a:r>
              <a:rPr lang="fr-FR"/>
              <a:t>Tu es choisi entre tous les chevaux</a:t>
            </a:r>
          </a:p>
          <a:p>
            <a:pPr algn="ctr"/>
            <a:r>
              <a:rPr lang="fr-FR"/>
              <a:t>Et Amiral, l'éternel rival, est second.</a:t>
            </a:r>
          </a:p>
          <a:p>
            <a:pPr algn="ctr"/>
            <a:r>
              <a:rPr lang="fr-FR"/>
              <a:t>Quirian de Celland, trotteur méritant,</a:t>
            </a:r>
          </a:p>
          <a:p>
            <a:pPr algn="ctr"/>
            <a:r>
              <a:rPr lang="fr-FR"/>
              <a:t>Mène pour nous ce cortège imposant,</a:t>
            </a:r>
          </a:p>
          <a:p>
            <a:pPr algn="ctr"/>
            <a:r>
              <a:rPr lang="fr-FR"/>
              <a:t>Maintenant, et pour toutes les randos à venir.</a:t>
            </a:r>
          </a:p>
          <a:p>
            <a:pPr algn="ctr"/>
            <a:r>
              <a:rPr lang="fr-FR"/>
              <a:t>Amen</a:t>
            </a:r>
          </a:p>
        </p:txBody>
      </p:sp>
    </p:spTree>
    <p:extLst>
      <p:ext uri="{BB962C8B-B14F-4D97-AF65-F5344CB8AC3E}">
        <p14:creationId xmlns:p14="http://schemas.microsoft.com/office/powerpoint/2010/main" val="149155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0">
        <p14:switch dir="r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16" y="190500"/>
            <a:ext cx="5683084" cy="4261287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588" y="2222501"/>
            <a:ext cx="6069482" cy="4532544"/>
          </a:xfrm>
          <a:prstGeom prst="rect">
            <a:avLst/>
          </a:prstGeom>
        </p:spPr>
      </p:pic>
      <p:sp>
        <p:nvSpPr>
          <p:cNvPr id="5" name="Explosion 2 4"/>
          <p:cNvSpPr/>
          <p:nvPr/>
        </p:nvSpPr>
        <p:spPr>
          <a:xfrm>
            <a:off x="927100" y="3592745"/>
            <a:ext cx="4635500" cy="3162300"/>
          </a:xfrm>
          <a:prstGeom prst="irregularSeal2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Encore une séance photo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66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70" y="141288"/>
            <a:ext cx="5854530" cy="4389840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401" y="2288185"/>
            <a:ext cx="5953476" cy="4466860"/>
          </a:xfrm>
          <a:prstGeom prst="rect">
            <a:avLst/>
          </a:prstGeom>
        </p:spPr>
      </p:pic>
      <p:sp>
        <p:nvSpPr>
          <p:cNvPr id="5" name="Explosion 2 4"/>
          <p:cNvSpPr/>
          <p:nvPr/>
        </p:nvSpPr>
        <p:spPr>
          <a:xfrm>
            <a:off x="7032451" y="76200"/>
            <a:ext cx="4483101" cy="2616200"/>
          </a:xfrm>
          <a:prstGeom prst="irregularSeal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Le paysage est vraiment chouette pour les photos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165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0" y="115887"/>
            <a:ext cx="5841830" cy="4380317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701" y="2224685"/>
            <a:ext cx="5953476" cy="4466860"/>
          </a:xfrm>
          <a:prstGeom prst="rect">
            <a:avLst/>
          </a:prstGeom>
        </p:spPr>
      </p:pic>
      <p:sp>
        <p:nvSpPr>
          <p:cNvPr id="5" name="Parchemin horizontal 4"/>
          <p:cNvSpPr/>
          <p:nvPr/>
        </p:nvSpPr>
        <p:spPr>
          <a:xfrm>
            <a:off x="368300" y="4673600"/>
            <a:ext cx="5588000" cy="21844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Eh puis nous avons repris la route après cette agréable pause.</a:t>
            </a:r>
          </a:p>
          <a:p>
            <a:pPr algn="ctr"/>
            <a:endParaRPr lang="fr-FR" dirty="0"/>
          </a:p>
          <a:p>
            <a:pPr algn="ctr"/>
            <a:r>
              <a:rPr lang="fr-FR" dirty="0" smtClean="0"/>
              <a:t>Nous profitons des jolies maison du village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665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switch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70" y="268288"/>
            <a:ext cx="8263339" cy="6196012"/>
          </a:xfrm>
        </p:spPr>
      </p:pic>
      <p:sp>
        <p:nvSpPr>
          <p:cNvPr id="3" name="Bulle ronde 2"/>
          <p:cNvSpPr/>
          <p:nvPr/>
        </p:nvSpPr>
        <p:spPr>
          <a:xfrm>
            <a:off x="8204200" y="2743200"/>
            <a:ext cx="3848100" cy="2022348"/>
          </a:xfrm>
          <a:prstGeom prst="wedgeEllipseCallout">
            <a:avLst>
              <a:gd name="adj1" fmla="val -93110"/>
              <a:gd name="adj2" fmla="val -5744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C’est un bel après-midi qui nous attend !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2675" y="274638"/>
            <a:ext cx="1924050" cy="17526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08104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switch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70" y="331788"/>
            <a:ext cx="8161715" cy="6119812"/>
          </a:xfrm>
        </p:spPr>
      </p:pic>
      <p:sp>
        <p:nvSpPr>
          <p:cNvPr id="3" name="Parchemin vertical 2"/>
          <p:cNvSpPr/>
          <p:nvPr/>
        </p:nvSpPr>
        <p:spPr>
          <a:xfrm>
            <a:off x="9144000" y="1500188"/>
            <a:ext cx="2849372" cy="4367212"/>
          </a:xfrm>
          <a:prstGeom prst="verticalScroll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On continue sur le GR 7 qui nous offre encore des panoramas exceptionnels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21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switch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99" y="258598"/>
            <a:ext cx="7873829" cy="5903950"/>
          </a:xfrm>
        </p:spPr>
      </p:pic>
      <p:sp>
        <p:nvSpPr>
          <p:cNvPr id="3" name="Pensées 2"/>
          <p:cNvSpPr/>
          <p:nvPr/>
        </p:nvSpPr>
        <p:spPr>
          <a:xfrm>
            <a:off x="7277100" y="3289300"/>
            <a:ext cx="4660899" cy="2873248"/>
          </a:xfrm>
          <a:prstGeom prst="cloudCallout">
            <a:avLst>
              <a:gd name="adj1" fmla="val -105387"/>
              <a:gd name="adj2" fmla="val -1478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Nous sortons bientôt des limites de la carte IGN, autant dire qu’on est loin !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648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switch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249766" cy="165100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0" y="280988"/>
            <a:ext cx="8356429" cy="6265812"/>
          </a:xfrm>
        </p:spPr>
      </p:pic>
      <p:sp>
        <p:nvSpPr>
          <p:cNvPr id="6" name="Flèche gauche 5"/>
          <p:cNvSpPr/>
          <p:nvPr/>
        </p:nvSpPr>
        <p:spPr>
          <a:xfrm>
            <a:off x="4622800" y="1206500"/>
            <a:ext cx="3657600" cy="1193800"/>
          </a:xfrm>
          <a:prstGeom prst="leftArrow">
            <a:avLst>
              <a:gd name="adj1" fmla="val 50000"/>
              <a:gd name="adj2" fmla="val 3829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Notre destination au bout de l’ascension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236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037" y="382587"/>
            <a:ext cx="2143125" cy="214312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07" y="179388"/>
            <a:ext cx="6094323" cy="4291012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826" y="2565400"/>
            <a:ext cx="5746063" cy="420234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34" y="4559300"/>
            <a:ext cx="2247900" cy="2038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1982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switch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70" y="268288"/>
            <a:ext cx="8026229" cy="6018222"/>
          </a:xfrm>
        </p:spPr>
      </p:pic>
      <p:sp>
        <p:nvSpPr>
          <p:cNvPr id="3" name="Parchemin vertical 2"/>
          <p:cNvSpPr/>
          <p:nvPr/>
        </p:nvSpPr>
        <p:spPr>
          <a:xfrm>
            <a:off x="8703563" y="457200"/>
            <a:ext cx="3310637" cy="5461000"/>
          </a:xfrm>
          <a:prstGeom prst="verticalScroll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Passage à côté d’une ancienne maison qui vaut le détour, hasard du repérage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346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switch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78" y="166687"/>
            <a:ext cx="8664121" cy="6274019"/>
          </a:xfrm>
        </p:spPr>
      </p:pic>
      <p:sp>
        <p:nvSpPr>
          <p:cNvPr id="3" name="Bulle ronde 2"/>
          <p:cNvSpPr/>
          <p:nvPr/>
        </p:nvSpPr>
        <p:spPr>
          <a:xfrm>
            <a:off x="7759700" y="3657600"/>
            <a:ext cx="4267200" cy="2222500"/>
          </a:xfrm>
          <a:prstGeom prst="wedgeEllipseCallout">
            <a:avLst>
              <a:gd name="adj1" fmla="val 42325"/>
              <a:gd name="adj2" fmla="val 8837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On garde le sourire dans la descente !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237" y="2373313"/>
            <a:ext cx="842963" cy="8429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737" y="2373313"/>
            <a:ext cx="766763" cy="7667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8124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switch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70" y="369888"/>
            <a:ext cx="7975403" cy="5980112"/>
          </a:xfrm>
        </p:spPr>
      </p:pic>
      <p:sp>
        <p:nvSpPr>
          <p:cNvPr id="3" name="Bulle ronde 2"/>
          <p:cNvSpPr/>
          <p:nvPr/>
        </p:nvSpPr>
        <p:spPr>
          <a:xfrm>
            <a:off x="7670800" y="2692400"/>
            <a:ext cx="4318000" cy="2806700"/>
          </a:xfrm>
          <a:prstGeom prst="wedgeEllipseCallout">
            <a:avLst>
              <a:gd name="adj1" fmla="val -107855"/>
              <a:gd name="adj2" fmla="val 14114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Continuez dans cette direction vous êtes sur la bonne route ! Un joli lieu de pause vous attend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720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switch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609600"/>
            <a:ext cx="8161834" cy="5788240"/>
          </a:xfrm>
        </p:spPr>
      </p:pic>
      <p:sp>
        <p:nvSpPr>
          <p:cNvPr id="3" name="Explosion 2 2"/>
          <p:cNvSpPr/>
          <p:nvPr/>
        </p:nvSpPr>
        <p:spPr>
          <a:xfrm>
            <a:off x="7416800" y="609600"/>
            <a:ext cx="4648200" cy="3568700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Nous voilà sortis d’une immense forêt de charmes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130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switch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70" y="420688"/>
            <a:ext cx="7861129" cy="5894427"/>
          </a:xfrm>
        </p:spPr>
      </p:pic>
      <p:sp>
        <p:nvSpPr>
          <p:cNvPr id="3" name="Pensées 2"/>
          <p:cNvSpPr/>
          <p:nvPr/>
        </p:nvSpPr>
        <p:spPr>
          <a:xfrm>
            <a:off x="7569200" y="4027527"/>
            <a:ext cx="4330700" cy="2476500"/>
          </a:xfrm>
          <a:prstGeom prst="cloudCallout">
            <a:avLst>
              <a:gd name="adj1" fmla="val -89748"/>
              <a:gd name="adj2" fmla="val -5852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Il est temps de faire une pause ! Le cadre est agréable n’est-ce pas 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01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switch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70" y="382588"/>
            <a:ext cx="8127829" cy="6094404"/>
          </a:xfrm>
        </p:spPr>
      </p:pic>
      <p:sp>
        <p:nvSpPr>
          <p:cNvPr id="3" name="Parchemin vertical 2"/>
          <p:cNvSpPr/>
          <p:nvPr/>
        </p:nvSpPr>
        <p:spPr>
          <a:xfrm>
            <a:off x="8978900" y="1079500"/>
            <a:ext cx="2921000" cy="4279900"/>
          </a:xfrm>
          <a:prstGeom prst="verticalScroll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Une bien belle surprise, étonnant de trouver cet endroit en plein milieu de la forêt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486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switch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70" y="395288"/>
            <a:ext cx="8077029" cy="6056313"/>
          </a:xfrm>
        </p:spPr>
      </p:pic>
      <p:sp>
        <p:nvSpPr>
          <p:cNvPr id="3" name="Pensées 2"/>
          <p:cNvSpPr/>
          <p:nvPr/>
        </p:nvSpPr>
        <p:spPr>
          <a:xfrm>
            <a:off x="7975600" y="2825750"/>
            <a:ext cx="4038600" cy="2730500"/>
          </a:xfrm>
          <a:prstGeom prst="cloudCallout">
            <a:avLst>
              <a:gd name="adj1" fmla="val -125236"/>
              <a:gd name="adj2" fmla="val 2575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Départ pour la dernière partie de la </a:t>
            </a:r>
            <a:r>
              <a:rPr lang="fr-FR" dirty="0" err="1" smtClean="0"/>
              <a:t>rando</a:t>
            </a:r>
            <a:r>
              <a:rPr lang="fr-FR" dirty="0" smtClean="0"/>
              <a:t> ! Il nous reste encore une longue marche avant de rentrer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516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switch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70" y="446088"/>
            <a:ext cx="7784929" cy="5837291"/>
          </a:xfrm>
        </p:spPr>
      </p:pic>
      <p:sp>
        <p:nvSpPr>
          <p:cNvPr id="5" name="Bulle ronde 4"/>
          <p:cNvSpPr/>
          <p:nvPr/>
        </p:nvSpPr>
        <p:spPr>
          <a:xfrm>
            <a:off x="7112000" y="3657600"/>
            <a:ext cx="4826000" cy="2789291"/>
          </a:xfrm>
          <a:prstGeom prst="wedgeEllipseCallout">
            <a:avLst>
              <a:gd name="adj1" fmla="val 51535"/>
              <a:gd name="adj2" fmla="val 6158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Petit panorama sur un village dont nous avons une jolie vue sur les toits. L’avez-vous reconnu ?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Cap au Nord Ouest</a:t>
            </a:r>
          </a:p>
        </p:txBody>
      </p:sp>
    </p:spTree>
    <p:extLst>
      <p:ext uri="{BB962C8B-B14F-4D97-AF65-F5344CB8AC3E}">
        <p14:creationId xmlns:p14="http://schemas.microsoft.com/office/powerpoint/2010/main" val="180148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switch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70" y="331788"/>
            <a:ext cx="7911929" cy="5932518"/>
          </a:xfrm>
        </p:spPr>
      </p:pic>
      <p:sp>
        <p:nvSpPr>
          <p:cNvPr id="5" name="Bulle ronde 4"/>
          <p:cNvSpPr/>
          <p:nvPr/>
        </p:nvSpPr>
        <p:spPr>
          <a:xfrm>
            <a:off x="7097798" y="4763373"/>
            <a:ext cx="4067002" cy="1895348"/>
          </a:xfrm>
          <a:prstGeom prst="wedgeEllipseCallout">
            <a:avLst>
              <a:gd name="adj1" fmla="val -80164"/>
              <a:gd name="adj2" fmla="val -4672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Visite du village à cheval, c’est le dernier que nous visitons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176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switch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711200"/>
            <a:ext cx="135466" cy="121920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72" y="266700"/>
            <a:ext cx="8300366" cy="5956300"/>
          </a:xfrm>
        </p:spPr>
      </p:pic>
      <p:sp>
        <p:nvSpPr>
          <p:cNvPr id="5" name="Pensées 4"/>
          <p:cNvSpPr/>
          <p:nvPr/>
        </p:nvSpPr>
        <p:spPr>
          <a:xfrm>
            <a:off x="3678219" y="266700"/>
            <a:ext cx="2171700" cy="1628648"/>
          </a:xfrm>
          <a:prstGeom prst="cloudCallout">
            <a:avLst>
              <a:gd name="adj1" fmla="val -40131"/>
              <a:gd name="adj2" fmla="val 79655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Tiens, des copains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030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switch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8234" y="101600"/>
            <a:ext cx="11730566" cy="132080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accent2">
                    <a:lumMod val="50000"/>
                  </a:schemeClr>
                </a:solidFill>
              </a:rPr>
              <a:t>Voilà la fin de cette randonnée 2018, plus de 100 km parcourus et environs 15 heures à cheval ! Deux jours plein de beaux souvenirs ! </a:t>
            </a:r>
            <a:endParaRPr lang="fr-FR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505" y="1917700"/>
            <a:ext cx="6080495" cy="4559273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8875" y="2697162"/>
            <a:ext cx="2076450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3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850"/>
                            </p:stCondLst>
                            <p:childTnLst>
                              <p:par>
                                <p:cTn id="1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901700"/>
            <a:ext cx="97366" cy="102870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24" y="280988"/>
            <a:ext cx="7910076" cy="5849214"/>
          </a:xfrm>
        </p:spPr>
      </p:pic>
      <p:sp>
        <p:nvSpPr>
          <p:cNvPr id="5" name="Double vague 4"/>
          <p:cNvSpPr/>
          <p:nvPr/>
        </p:nvSpPr>
        <p:spPr>
          <a:xfrm>
            <a:off x="6985000" y="2186997"/>
            <a:ext cx="3708400" cy="2037195"/>
          </a:xfrm>
          <a:prstGeom prst="doubleWav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Un élément perturbateur au milieu de la route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040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switch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553</TotalTime>
  <Words>1086</Words>
  <Application>Microsoft Office PowerPoint</Application>
  <PresentationFormat>Grand écran</PresentationFormat>
  <Paragraphs>108</Paragraphs>
  <Slides>80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80</vt:i4>
      </vt:variant>
    </vt:vector>
  </HeadingPairs>
  <TitlesOfParts>
    <vt:vector size="84" baseType="lpstr">
      <vt:lpstr>Arial</vt:lpstr>
      <vt:lpstr>Trebuchet MS</vt:lpstr>
      <vt:lpstr>Wingdings 3</vt:lpstr>
      <vt:lpstr>Facette</vt:lpstr>
      <vt:lpstr>Randonnée 23 &amp; 24 juillet 2018</vt:lpstr>
      <vt:lpstr>C’est parti pour de longues heures en selle, c’est une belle journée qui nous attend. Cap sur le Nord Est !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Voilà la fin de cette randonnée 2018, plus de 100 km parcourus et environs 15 heures à cheval ! Deux jours plein de beaux souvenirs 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Randonnée 23 &amp; 24 juillet 2018</dc:title>
  <dc:creator>Joseph Wolski</dc:creator>
  <cp:lastModifiedBy>Joseph Wolski</cp:lastModifiedBy>
  <cp:revision>59</cp:revision>
  <dcterms:created xsi:type="dcterms:W3CDTF">2018-07-26T11:51:43Z</dcterms:created>
  <dcterms:modified xsi:type="dcterms:W3CDTF">2018-07-28T11:20:03Z</dcterms:modified>
</cp:coreProperties>
</file>