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2"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6858000" type="screen4x3"/>
  <p:notesSz cx="6858000" cy="9144000"/>
  <p:embeddedFontLst>
    <p:embeddedFont>
      <p:font typeface="Curlz MT" panose="04040404050702020202" pitchFamily="82" charset="0"/>
      <p:regular r:id="rId38"/>
    </p:embeddedFont>
    <p:embeddedFont>
      <p:font typeface="Calibri" panose="020F0502020204030204" pitchFamily="34" charset="0"/>
      <p:regular r:id="rId39"/>
      <p:bold r:id="rId40"/>
      <p:italic r:id="rId41"/>
      <p:boldItalic r:id="rId42"/>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x6XewbrQhf5bHaVK0qh+Q==" hashData="Kp+8AycARYQNr/6i8mVv4W+y5x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4" autoAdjust="0"/>
    <p:restoredTop sz="94598" autoAdjust="0"/>
  </p:normalViewPr>
  <p:slideViewPr>
    <p:cSldViewPr>
      <p:cViewPr varScale="1">
        <p:scale>
          <a:sx n="80" d="100"/>
          <a:sy n="80" d="100"/>
        </p:scale>
        <p:origin x="-330" y="-79"/>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3.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19/04/2018</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16000"/>
            <a:lum/>
          </a:blip>
          <a:srcRect/>
          <a:stretch>
            <a:fillRect l="-33000" r="-33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309A6D-C09C-4548-B29A-6CF363A7E532}" type="datetimeFigureOut">
              <a:rPr lang="fr-FR" smtClean="0"/>
              <a:pPr/>
              <a:t>19/04/2018</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roupePartoucheL2012.gif"/>
          <p:cNvPicPr>
            <a:picLocks noChangeAspect="1"/>
          </p:cNvPicPr>
          <p:nvPr/>
        </p:nvPicPr>
        <p:blipFill>
          <a:blip r:embed="rId3" cstate="print"/>
          <a:stretch>
            <a:fillRect/>
          </a:stretch>
        </p:blipFill>
        <p:spPr>
          <a:xfrm>
            <a:off x="467544" y="980728"/>
            <a:ext cx="3176824" cy="2160240"/>
          </a:xfrm>
          <a:prstGeom prst="rect">
            <a:avLst/>
          </a:prstGeom>
        </p:spPr>
      </p:pic>
      <p:sp>
        <p:nvSpPr>
          <p:cNvPr id="3" name="ZoneTexte 2"/>
          <p:cNvSpPr txBox="1"/>
          <p:nvPr/>
        </p:nvSpPr>
        <p:spPr>
          <a:xfrm>
            <a:off x="3275856" y="188640"/>
            <a:ext cx="4176464" cy="4524315"/>
          </a:xfrm>
          <a:prstGeom prst="rect">
            <a:avLst/>
          </a:prstGeom>
          <a:noFill/>
        </p:spPr>
        <p:txBody>
          <a:bodyPr wrap="square" rtlCol="0">
            <a:spAutoFit/>
          </a:bodyPr>
          <a:lstStyle/>
          <a:p>
            <a:pPr algn="ctr"/>
            <a:r>
              <a:rPr lang="fr-FR" sz="9600" dirty="0" smtClean="0">
                <a:latin typeface="Curlz MT" pitchFamily="82" charset="0"/>
              </a:rPr>
              <a:t>Casinos</a:t>
            </a:r>
          </a:p>
          <a:p>
            <a:pPr algn="ctr"/>
            <a:r>
              <a:rPr lang="fr-FR" sz="9600" dirty="0" smtClean="0">
                <a:latin typeface="Curlz MT" pitchFamily="82" charset="0"/>
              </a:rPr>
              <a:t>de</a:t>
            </a:r>
          </a:p>
          <a:p>
            <a:pPr algn="ctr"/>
            <a:r>
              <a:rPr lang="fr-FR" sz="9600" dirty="0" smtClean="0">
                <a:latin typeface="Curlz MT" pitchFamily="82" charset="0"/>
              </a:rPr>
              <a:t>France.</a:t>
            </a:r>
            <a:endParaRPr lang="fr-FR" sz="9600" dirty="0">
              <a:latin typeface="Curlz MT" pitchFamily="82" charset="0"/>
            </a:endParaRPr>
          </a:p>
        </p:txBody>
      </p:sp>
      <p:pic>
        <p:nvPicPr>
          <p:cNvPr id="4" name="Image 3" descr="Logo - groupe-barriere-1200x630.gif"/>
          <p:cNvPicPr>
            <a:picLocks noChangeAspect="1"/>
          </p:cNvPicPr>
          <p:nvPr/>
        </p:nvPicPr>
        <p:blipFill>
          <a:blip r:embed="rId4" cstate="print"/>
          <a:stretch>
            <a:fillRect/>
          </a:stretch>
        </p:blipFill>
        <p:spPr>
          <a:xfrm>
            <a:off x="-396552" y="3356992"/>
            <a:ext cx="5943581" cy="3120380"/>
          </a:xfrm>
          <a:prstGeom prst="rect">
            <a:avLst/>
          </a:prstGeom>
        </p:spPr>
      </p:pic>
      <p:sp>
        <p:nvSpPr>
          <p:cNvPr id="6" name="Ellipse 5"/>
          <p:cNvSpPr/>
          <p:nvPr/>
        </p:nvSpPr>
        <p:spPr>
          <a:xfrm>
            <a:off x="6732240" y="980728"/>
            <a:ext cx="2160240" cy="3312368"/>
          </a:xfrm>
          <a:prstGeom prst="ellipse">
            <a:avLst/>
          </a:prstGeom>
          <a:blipFill>
            <a:blip r:embed="rId5"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descr="F:\Souris.png"/>
          <p:cNvPicPr>
            <a:picLocks noChangeAspect="1" noChangeArrowheads="1"/>
          </p:cNvPicPr>
          <p:nvPr/>
        </p:nvPicPr>
        <p:blipFill>
          <a:blip r:embed="rId6" cstate="print"/>
          <a:srcRect/>
          <a:stretch>
            <a:fillRect/>
          </a:stretch>
        </p:blipFill>
        <p:spPr bwMode="auto">
          <a:xfrm>
            <a:off x="6804248" y="5113187"/>
            <a:ext cx="2104256" cy="1386137"/>
          </a:xfrm>
          <a:prstGeom prst="rect">
            <a:avLst/>
          </a:prstGeom>
          <a:noFill/>
        </p:spPr>
      </p:pic>
    </p:spTree>
  </p:cSld>
  <p:clrMapOvr>
    <a:masterClrMapping/>
  </p:clrMapOvr>
  <p:transition spd="slow">
    <p:random/>
    <p:sndAc>
      <p:stSnd loop="1">
        <p:snd r:embed="rId2" name="Unchained mélody.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755576" y="963886"/>
            <a:ext cx="7632848"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dirty="0" smtClean="0">
                <a:ln>
                  <a:noFill/>
                </a:ln>
                <a:solidFill>
                  <a:srgbClr val="666666"/>
                </a:solidFill>
                <a:effectLst/>
                <a:ea typeface="Calibri" pitchFamily="34" charset="0"/>
                <a:cs typeface="Arial" pitchFamily="34" charset="0"/>
              </a:rPr>
              <a:t>On </a:t>
            </a:r>
            <a:r>
              <a:rPr kumimoji="0" lang="en-US" sz="2000" b="0" i="0" u="none" strike="noStrike" cap="none" normalizeH="0" dirty="0" err="1" smtClean="0">
                <a:ln>
                  <a:noFill/>
                </a:ln>
                <a:solidFill>
                  <a:srgbClr val="666666"/>
                </a:solidFill>
                <a:effectLst/>
                <a:ea typeface="Calibri" pitchFamily="34" charset="0"/>
                <a:cs typeface="Arial" pitchFamily="34" charset="0"/>
              </a:rPr>
              <a:t>dit</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souvent</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que</a:t>
            </a:r>
            <a:r>
              <a:rPr kumimoji="0" lang="en-US" sz="2000" b="0" i="0" u="none" strike="noStrike" cap="none" normalizeH="0" dirty="0" smtClean="0">
                <a:ln>
                  <a:noFill/>
                </a:ln>
                <a:solidFill>
                  <a:srgbClr val="666666"/>
                </a:solidFill>
                <a:effectLst/>
                <a:ea typeface="Calibri" pitchFamily="34" charset="0"/>
                <a:cs typeface="Arial" pitchFamily="34" charset="0"/>
              </a:rPr>
              <a:t> la France </a:t>
            </a:r>
            <a:r>
              <a:rPr kumimoji="0" lang="en-US" sz="2000" b="0" i="0" u="none" strike="noStrike" cap="none" normalizeH="0" dirty="0" err="1" smtClean="0">
                <a:ln>
                  <a:noFill/>
                </a:ln>
                <a:solidFill>
                  <a:srgbClr val="666666"/>
                </a:solidFill>
                <a:effectLst/>
                <a:ea typeface="Calibri" pitchFamily="34" charset="0"/>
                <a:cs typeface="Arial" pitchFamily="34" charset="0"/>
              </a:rPr>
              <a:t>est</a:t>
            </a:r>
            <a:r>
              <a:rPr kumimoji="0" lang="en-US" sz="2000" b="0" i="0" u="none" strike="noStrike" cap="none" normalizeH="0" dirty="0" smtClean="0">
                <a:ln>
                  <a:noFill/>
                </a:ln>
                <a:solidFill>
                  <a:srgbClr val="666666"/>
                </a:solidFill>
                <a:effectLst/>
                <a:ea typeface="Calibri" pitchFamily="34" charset="0"/>
                <a:cs typeface="Arial" pitchFamily="34" charset="0"/>
              </a:rPr>
              <a:t> la </a:t>
            </a:r>
            <a:r>
              <a:rPr kumimoji="0" lang="en-US" sz="2000" b="0" i="0" u="none" strike="noStrike" cap="none" normalizeH="0" dirty="0" err="1" smtClean="0">
                <a:ln>
                  <a:noFill/>
                </a:ln>
                <a:solidFill>
                  <a:srgbClr val="666666"/>
                </a:solidFill>
                <a:effectLst/>
                <a:ea typeface="Calibri" pitchFamily="34" charset="0"/>
                <a:cs typeface="Arial" pitchFamily="34" charset="0"/>
              </a:rPr>
              <a:t>patrie</a:t>
            </a:r>
            <a:r>
              <a:rPr kumimoji="0" lang="en-US" sz="2000" b="0" i="0" u="none" strike="noStrike" cap="none" normalizeH="0" dirty="0" smtClean="0">
                <a:ln>
                  <a:noFill/>
                </a:ln>
                <a:solidFill>
                  <a:srgbClr val="666666"/>
                </a:solidFill>
                <a:effectLst/>
                <a:ea typeface="Calibri" pitchFamily="34" charset="0"/>
                <a:cs typeface="Arial" pitchFamily="34" charset="0"/>
              </a:rPr>
              <a:t> des casinos.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dirty="0" smtClean="0">
                <a:ln>
                  <a:noFill/>
                </a:ln>
                <a:solidFill>
                  <a:srgbClr val="666666"/>
                </a:solidFill>
                <a:effectLst/>
                <a:ea typeface="Calibri" pitchFamily="34" charset="0"/>
                <a:cs typeface="Arial" pitchFamily="34" charset="0"/>
              </a:rPr>
              <a:t>En </a:t>
            </a:r>
            <a:r>
              <a:rPr kumimoji="0" lang="en-US" sz="2000" b="0" i="0" u="none" strike="noStrike" cap="none" normalizeH="0" dirty="0" err="1" smtClean="0">
                <a:ln>
                  <a:noFill/>
                </a:ln>
                <a:solidFill>
                  <a:srgbClr val="666666"/>
                </a:solidFill>
                <a:effectLst/>
                <a:ea typeface="Calibri" pitchFamily="34" charset="0"/>
                <a:cs typeface="Arial" pitchFamily="34" charset="0"/>
              </a:rPr>
              <a:t>effet</a:t>
            </a:r>
            <a:r>
              <a:rPr kumimoji="0" lang="en-US" sz="2000" b="0" i="0" u="none" strike="noStrike" cap="none" normalizeH="0" dirty="0" smtClean="0">
                <a:ln>
                  <a:noFill/>
                </a:ln>
                <a:solidFill>
                  <a:srgbClr val="666666"/>
                </a:solidFill>
                <a:effectLst/>
                <a:ea typeface="Calibri" pitchFamily="34" charset="0"/>
                <a:cs typeface="Arial" pitchFamily="34" charset="0"/>
              </a:rPr>
              <a:t>, la France </a:t>
            </a:r>
            <a:r>
              <a:rPr kumimoji="0" lang="en-US" sz="2000" b="0" i="0" u="none" strike="noStrike" cap="none" normalizeH="0" dirty="0" err="1" smtClean="0">
                <a:ln>
                  <a:noFill/>
                </a:ln>
                <a:solidFill>
                  <a:srgbClr val="666666"/>
                </a:solidFill>
                <a:effectLst/>
                <a:ea typeface="Calibri" pitchFamily="34" charset="0"/>
                <a:cs typeface="Arial" pitchFamily="34" charset="0"/>
              </a:rPr>
              <a:t>est</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connue</a:t>
            </a:r>
            <a:r>
              <a:rPr kumimoji="0" lang="en-US" sz="2000" b="0" i="0" u="none" strike="noStrike" cap="none" normalizeH="0" dirty="0" smtClean="0">
                <a:ln>
                  <a:noFill/>
                </a:ln>
                <a:solidFill>
                  <a:srgbClr val="666666"/>
                </a:solidFill>
                <a:effectLst/>
                <a:ea typeface="Calibri" pitchFamily="34" charset="0"/>
                <a:cs typeface="Arial" pitchFamily="34" charset="0"/>
              </a:rPr>
              <a:t> pour </a:t>
            </a:r>
            <a:r>
              <a:rPr kumimoji="0" lang="en-US" sz="2000" b="0" i="0" u="none" strike="noStrike" cap="none" normalizeH="0" dirty="0" err="1" smtClean="0">
                <a:ln>
                  <a:noFill/>
                </a:ln>
                <a:solidFill>
                  <a:srgbClr val="666666"/>
                </a:solidFill>
                <a:effectLst/>
                <a:ea typeface="Calibri" pitchFamily="34" charset="0"/>
                <a:cs typeface="Arial" pitchFamily="34" charset="0"/>
              </a:rPr>
              <a:t>certains</a:t>
            </a:r>
            <a:r>
              <a:rPr kumimoji="0" lang="en-US" sz="2000" b="0" i="0" u="none" strike="noStrike" cap="none" normalizeH="0" dirty="0" smtClean="0">
                <a:ln>
                  <a:noFill/>
                </a:ln>
                <a:solidFill>
                  <a:srgbClr val="666666"/>
                </a:solidFill>
                <a:effectLst/>
                <a:ea typeface="Calibri" pitchFamily="34" charset="0"/>
                <a:cs typeface="Arial" pitchFamily="34" charset="0"/>
              </a:rPr>
              <a:t> de </a:t>
            </a:r>
            <a:r>
              <a:rPr kumimoji="0" lang="en-US" sz="2000" b="0" i="0" u="none" strike="noStrike" cap="none" normalizeH="0" dirty="0" err="1" smtClean="0">
                <a:ln>
                  <a:noFill/>
                </a:ln>
                <a:solidFill>
                  <a:srgbClr val="666666"/>
                </a:solidFill>
                <a:effectLst/>
                <a:ea typeface="Calibri" pitchFamily="34" charset="0"/>
                <a:cs typeface="Arial" pitchFamily="34" charset="0"/>
              </a:rPr>
              <a:t>ses</a:t>
            </a:r>
            <a:r>
              <a:rPr kumimoji="0" lang="en-US" sz="2000" b="0" i="0" u="none" strike="noStrike" cap="none" normalizeH="0" dirty="0" smtClean="0">
                <a:ln>
                  <a:noFill/>
                </a:ln>
                <a:solidFill>
                  <a:srgbClr val="666666"/>
                </a:solidFill>
                <a:effectLst/>
                <a:ea typeface="Calibri" pitchFamily="34" charset="0"/>
                <a:cs typeface="Arial" pitchFamily="34" charset="0"/>
              </a:rPr>
              <a:t> casinos les plus </a:t>
            </a:r>
            <a:r>
              <a:rPr kumimoji="0" lang="en-US" sz="2000" b="0" i="0" u="none" strike="noStrike" cap="none" normalizeH="0" dirty="0" err="1" smtClean="0">
                <a:ln>
                  <a:noFill/>
                </a:ln>
                <a:solidFill>
                  <a:srgbClr val="666666"/>
                </a:solidFill>
                <a:effectLst/>
                <a:ea typeface="Calibri" pitchFamily="34" charset="0"/>
                <a:cs typeface="Arial" pitchFamily="34" charset="0"/>
              </a:rPr>
              <a:t>anciens</a:t>
            </a:r>
            <a:r>
              <a:rPr kumimoji="0" lang="en-US" sz="2000" b="0" i="0" u="none" strike="noStrike" cap="none" normalizeH="0" dirty="0" smtClean="0">
                <a:ln>
                  <a:noFill/>
                </a:ln>
                <a:solidFill>
                  <a:srgbClr val="666666"/>
                </a:solidFill>
                <a:effectLst/>
                <a:ea typeface="Calibri" pitchFamily="34" charset="0"/>
                <a:cs typeface="Arial" pitchFamily="34" charset="0"/>
              </a:rPr>
              <a:t>, les plus </a:t>
            </a:r>
            <a:r>
              <a:rPr kumimoji="0" lang="en-US" sz="2000" b="0" i="0" u="none" strike="noStrike" cap="none" normalizeH="0" dirty="0" err="1" smtClean="0">
                <a:ln>
                  <a:noFill/>
                </a:ln>
                <a:solidFill>
                  <a:srgbClr val="666666"/>
                </a:solidFill>
                <a:effectLst/>
                <a:ea typeface="Calibri" pitchFamily="34" charset="0"/>
                <a:cs typeface="Arial" pitchFamily="34" charset="0"/>
              </a:rPr>
              <a:t>célèbres</a:t>
            </a:r>
            <a:r>
              <a:rPr kumimoji="0" lang="en-US" sz="2000" b="0" i="0" u="none" strike="noStrike" cap="none" normalizeH="0" dirty="0" smtClean="0">
                <a:ln>
                  <a:noFill/>
                </a:ln>
                <a:solidFill>
                  <a:srgbClr val="666666"/>
                </a:solidFill>
                <a:effectLst/>
                <a:ea typeface="Calibri" pitchFamily="34" charset="0"/>
                <a:cs typeface="Arial" pitchFamily="34" charset="0"/>
              </a:rPr>
              <a:t> et </a:t>
            </a:r>
            <a:r>
              <a:rPr kumimoji="0" lang="en-US" sz="2000" b="0" i="0" u="none" strike="noStrike" cap="none" normalizeH="0" dirty="0" err="1" smtClean="0">
                <a:ln>
                  <a:noFill/>
                </a:ln>
                <a:solidFill>
                  <a:srgbClr val="666666"/>
                </a:solidFill>
                <a:effectLst/>
                <a:ea typeface="Calibri" pitchFamily="34" charset="0"/>
                <a:cs typeface="Arial" pitchFamily="34" charset="0"/>
              </a:rPr>
              <a:t>ayant</a:t>
            </a:r>
            <a:r>
              <a:rPr kumimoji="0" lang="en-US" sz="2000" b="0" i="0" u="none" strike="noStrike" cap="none" normalizeH="0" dirty="0" smtClean="0">
                <a:ln>
                  <a:noFill/>
                </a:ln>
                <a:solidFill>
                  <a:srgbClr val="666666"/>
                </a:solidFill>
                <a:effectLst/>
                <a:ea typeface="Calibri" pitchFamily="34" charset="0"/>
                <a:cs typeface="Arial" pitchFamily="34" charset="0"/>
              </a:rPr>
              <a:t> le plus de </a:t>
            </a:r>
            <a:r>
              <a:rPr kumimoji="0" lang="en-US" sz="2000" b="0" i="0" u="none" strike="noStrike" cap="none" normalizeH="0" dirty="0" err="1" smtClean="0">
                <a:ln>
                  <a:noFill/>
                </a:ln>
                <a:solidFill>
                  <a:srgbClr val="666666"/>
                </a:solidFill>
                <a:effectLst/>
                <a:ea typeface="Calibri" pitchFamily="34" charset="0"/>
                <a:cs typeface="Arial" pitchFamily="34" charset="0"/>
              </a:rPr>
              <a:t>succès</a:t>
            </a:r>
            <a:r>
              <a:rPr kumimoji="0" lang="en-US" sz="2000" b="0" i="0" u="none" strike="noStrike" cap="none" normalizeH="0" dirty="0" smtClean="0">
                <a:ln>
                  <a:noFill/>
                </a:ln>
                <a:solidFill>
                  <a:srgbClr val="666666"/>
                </a:solidFill>
                <a:effectLst/>
                <a:ea typeface="Calibri" pitchFamily="34" charset="0"/>
                <a:cs typeface="Arial" pitchFamily="34" charset="0"/>
              </a:rPr>
              <a:t> en Europe.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dirty="0" err="1" smtClean="0">
                <a:ln>
                  <a:noFill/>
                </a:ln>
                <a:solidFill>
                  <a:srgbClr val="666666"/>
                </a:solidFill>
                <a:effectLst/>
                <a:ea typeface="Calibri" pitchFamily="34" charset="0"/>
                <a:cs typeface="Arial" pitchFamily="34" charset="0"/>
              </a:rPr>
              <a:t>Parmi</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ceux-ci</a:t>
            </a:r>
            <a:r>
              <a:rPr kumimoji="0" lang="en-US" sz="2000" b="0" i="0" u="none" strike="noStrike" cap="none" normalizeH="0" dirty="0" smtClean="0">
                <a:ln>
                  <a:noFill/>
                </a:ln>
                <a:solidFill>
                  <a:srgbClr val="666666"/>
                </a:solidFill>
                <a:effectLst/>
                <a:ea typeface="Calibri" pitchFamily="34" charset="0"/>
                <a:cs typeface="Arial" pitchFamily="34" charset="0"/>
              </a:rPr>
              <a:t> se </a:t>
            </a:r>
            <a:r>
              <a:rPr kumimoji="0" lang="en-US" sz="2000" b="0" i="0" u="none" strike="noStrike" cap="none" normalizeH="0" dirty="0" err="1" smtClean="0">
                <a:ln>
                  <a:noFill/>
                </a:ln>
                <a:solidFill>
                  <a:srgbClr val="666666"/>
                </a:solidFill>
                <a:effectLst/>
                <a:ea typeface="Calibri" pitchFamily="34" charset="0"/>
                <a:cs typeface="Arial" pitchFamily="34" charset="0"/>
              </a:rPr>
              <a:t>trouvent</a:t>
            </a:r>
            <a:r>
              <a:rPr kumimoji="0" lang="en-US" sz="2000" b="0" i="0" u="none" strike="noStrike" cap="none" normalizeH="0" dirty="0" smtClean="0">
                <a:ln>
                  <a:noFill/>
                </a:ln>
                <a:solidFill>
                  <a:srgbClr val="666666"/>
                </a:solidFill>
                <a:effectLst/>
                <a:ea typeface="Calibri" pitchFamily="34" charset="0"/>
                <a:cs typeface="Arial" pitchFamily="34" charset="0"/>
              </a:rPr>
              <a:t> le </a:t>
            </a:r>
            <a:r>
              <a:rPr kumimoji="0" lang="en-US" sz="2000" b="0" i="0" u="none" strike="noStrike" cap="none" normalizeH="0" dirty="0" smtClean="0">
                <a:ln>
                  <a:noFill/>
                </a:ln>
                <a:solidFill>
                  <a:schemeClr val="tx1"/>
                </a:solidFill>
                <a:effectLst/>
                <a:ea typeface="Calibri" pitchFamily="34" charset="0"/>
                <a:cs typeface="Arial" pitchFamily="34" charset="0"/>
              </a:rPr>
              <a:t>Casino Le </a:t>
            </a:r>
            <a:r>
              <a:rPr kumimoji="0" lang="en-US" sz="2000" b="0" i="0" u="none" strike="noStrike" cap="none" normalizeH="0" dirty="0" err="1" smtClean="0">
                <a:ln>
                  <a:noFill/>
                </a:ln>
                <a:solidFill>
                  <a:schemeClr val="tx1"/>
                </a:solidFill>
                <a:effectLst/>
                <a:ea typeface="Calibri" pitchFamily="34" charset="0"/>
                <a:cs typeface="Arial" pitchFamily="34" charset="0"/>
              </a:rPr>
              <a:t>Croisette</a:t>
            </a:r>
            <a:r>
              <a:rPr kumimoji="0" lang="en-US" sz="2000" b="0" i="0" u="none" strike="noStrike" cap="none" normalizeH="0" dirty="0" smtClean="0">
                <a:ln>
                  <a:noFill/>
                </a:ln>
                <a:solidFill>
                  <a:srgbClr val="666666"/>
                </a:solidFill>
                <a:effectLst/>
                <a:ea typeface="Calibri" pitchFamily="34" charset="0"/>
                <a:cs typeface="Arial" pitchFamily="34" charset="0"/>
              </a:rPr>
              <a:t> à </a:t>
            </a:r>
            <a:r>
              <a:rPr kumimoji="0" lang="en-US" sz="2000" b="0" i="0" u="none" strike="noStrike" cap="none" normalizeH="0" dirty="0" smtClean="0">
                <a:ln>
                  <a:noFill/>
                </a:ln>
                <a:solidFill>
                  <a:schemeClr val="tx1"/>
                </a:solidFill>
                <a:effectLst/>
                <a:ea typeface="Calibri" pitchFamily="34" charset="0"/>
                <a:cs typeface="Arial" pitchFamily="34" charset="0"/>
              </a:rPr>
              <a:t>Cannes</a:t>
            </a:r>
            <a:r>
              <a:rPr kumimoji="0" lang="en-US" sz="2000" b="0" i="0" u="none" strike="noStrike" cap="none" normalizeH="0" dirty="0" smtClean="0">
                <a:ln>
                  <a:noFill/>
                </a:ln>
                <a:solidFill>
                  <a:srgbClr val="666666"/>
                </a:solidFill>
                <a:effectLst/>
                <a:ea typeface="Calibri" pitchFamily="34" charset="0"/>
                <a:cs typeface="Arial" pitchFamily="34" charset="0"/>
              </a:rPr>
              <a:t>, le </a:t>
            </a:r>
            <a:r>
              <a:rPr kumimoji="0" lang="en-US" sz="2000" b="0" i="0" u="none" strike="noStrike" cap="none" normalizeH="0" dirty="0" smtClean="0">
                <a:ln>
                  <a:noFill/>
                </a:ln>
                <a:solidFill>
                  <a:schemeClr val="tx1"/>
                </a:solidFill>
                <a:effectLst/>
                <a:ea typeface="Calibri" pitchFamily="34" charset="0"/>
                <a:cs typeface="Arial" pitchFamily="34" charset="0"/>
              </a:rPr>
              <a:t>Casino </a:t>
            </a:r>
            <a:r>
              <a:rPr kumimoji="0" lang="en-US" sz="2000" b="0" i="0" u="none" strike="noStrike" cap="none" normalizeH="0" dirty="0" err="1" smtClean="0">
                <a:ln>
                  <a:noFill/>
                </a:ln>
                <a:solidFill>
                  <a:schemeClr val="tx1"/>
                </a:solidFill>
                <a:effectLst/>
                <a:ea typeface="Calibri" pitchFamily="34" charset="0"/>
                <a:cs typeface="Arial" pitchFamily="34" charset="0"/>
              </a:rPr>
              <a:t>Barrière</a:t>
            </a:r>
            <a:r>
              <a:rPr kumimoji="0" lang="en-US" sz="2000" b="0" i="0" u="none" strike="noStrike" cap="none" normalizeH="0" dirty="0" smtClean="0">
                <a:ln>
                  <a:noFill/>
                </a:ln>
                <a:solidFill>
                  <a:schemeClr val="tx1"/>
                </a:solidFill>
                <a:effectLst/>
                <a:ea typeface="Calibri" pitchFamily="34" charset="0"/>
                <a:cs typeface="Arial" pitchFamily="34" charset="0"/>
              </a:rPr>
              <a:t> </a:t>
            </a:r>
            <a:r>
              <a:rPr kumimoji="0" lang="en-US" sz="2000" b="0" i="0" u="none" strike="noStrike" cap="none" normalizeH="0" dirty="0" err="1" smtClean="0">
                <a:ln>
                  <a:noFill/>
                </a:ln>
                <a:solidFill>
                  <a:schemeClr val="tx1"/>
                </a:solidFill>
                <a:effectLst/>
                <a:ea typeface="Calibri" pitchFamily="34" charset="0"/>
                <a:cs typeface="Arial" pitchFamily="34" charset="0"/>
              </a:rPr>
              <a:t>d’Enghien</a:t>
            </a:r>
            <a:r>
              <a:rPr kumimoji="0" lang="en-US" sz="2000" b="0" i="0" u="none" strike="noStrike" cap="none" normalizeH="0" dirty="0" smtClean="0">
                <a:ln>
                  <a:noFill/>
                </a:ln>
                <a:solidFill>
                  <a:schemeClr val="tx1"/>
                </a:solidFill>
                <a:effectLst/>
                <a:ea typeface="Calibri" pitchFamily="34" charset="0"/>
                <a:cs typeface="Arial" pitchFamily="34" charset="0"/>
              </a:rPr>
              <a:t>-les-</a:t>
            </a:r>
            <a:r>
              <a:rPr kumimoji="0" lang="en-US" sz="2000" b="0" i="0" u="none" strike="noStrike" cap="none" normalizeH="0" dirty="0" err="1" smtClean="0">
                <a:ln>
                  <a:noFill/>
                </a:ln>
                <a:solidFill>
                  <a:schemeClr val="tx1"/>
                </a:solidFill>
                <a:effectLst/>
                <a:ea typeface="Calibri" pitchFamily="34" charset="0"/>
                <a:cs typeface="Arial" pitchFamily="34" charset="0"/>
              </a:rPr>
              <a:t>Bains</a:t>
            </a:r>
            <a:r>
              <a:rPr kumimoji="0" lang="en-US" sz="2000" b="0" i="0" u="none" strike="noStrike" cap="none" normalizeH="0" dirty="0" smtClean="0">
                <a:ln>
                  <a:noFill/>
                </a:ln>
                <a:solidFill>
                  <a:srgbClr val="666666"/>
                </a:solidFill>
                <a:effectLst/>
                <a:ea typeface="Calibri" pitchFamily="34" charset="0"/>
                <a:cs typeface="Arial" pitchFamily="34" charset="0"/>
              </a:rPr>
              <a:t>, avec </a:t>
            </a:r>
            <a:r>
              <a:rPr kumimoji="0" lang="en-US" sz="2000" b="0" i="0" u="none" strike="noStrike" cap="none" normalizeH="0" dirty="0" err="1" smtClean="0">
                <a:ln>
                  <a:noFill/>
                </a:ln>
                <a:solidFill>
                  <a:srgbClr val="666666"/>
                </a:solidFill>
                <a:effectLst/>
                <a:ea typeface="Calibri" pitchFamily="34" charset="0"/>
                <a:cs typeface="Arial" pitchFamily="34" charset="0"/>
              </a:rPr>
              <a:t>vue</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sur</a:t>
            </a:r>
            <a:r>
              <a:rPr kumimoji="0" lang="en-US" sz="2000" b="0" i="0" u="none" strike="noStrike" cap="none" normalizeH="0" dirty="0" smtClean="0">
                <a:ln>
                  <a:noFill/>
                </a:ln>
                <a:solidFill>
                  <a:srgbClr val="666666"/>
                </a:solidFill>
                <a:effectLst/>
                <a:ea typeface="Calibri" pitchFamily="34" charset="0"/>
                <a:cs typeface="Arial" pitchFamily="34" charset="0"/>
              </a:rPr>
              <a:t> le </a:t>
            </a:r>
            <a:r>
              <a:rPr kumimoji="0" lang="en-US" sz="2000" b="0" i="0" u="none" strike="noStrike" cap="none" normalizeH="0" dirty="0" err="1" smtClean="0">
                <a:ln>
                  <a:noFill/>
                </a:ln>
                <a:solidFill>
                  <a:srgbClr val="666666"/>
                </a:solidFill>
                <a:effectLst/>
                <a:ea typeface="Calibri" pitchFamily="34" charset="0"/>
                <a:cs typeface="Arial" pitchFamily="34" charset="0"/>
              </a:rPr>
              <a:t>pittoresque</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lac</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d’Enghien</a:t>
            </a:r>
            <a:r>
              <a:rPr kumimoji="0" lang="en-US" sz="2000" b="0" i="0" u="none" strike="noStrike" cap="none" normalizeH="0" dirty="0" smtClean="0">
                <a:ln>
                  <a:noFill/>
                </a:ln>
                <a:solidFill>
                  <a:srgbClr val="666666"/>
                </a:solidFill>
                <a:effectLst/>
                <a:ea typeface="Calibri" pitchFamily="34" charset="0"/>
                <a:cs typeface="Arial" pitchFamily="34" charset="0"/>
              </a:rPr>
              <a:t>, et le </a:t>
            </a:r>
            <a:r>
              <a:rPr kumimoji="0" lang="en-US" sz="2000" b="0" i="0" u="none" strike="noStrike" cap="none" normalizeH="0" dirty="0" smtClean="0">
                <a:ln>
                  <a:noFill/>
                </a:ln>
                <a:solidFill>
                  <a:schemeClr val="tx1"/>
                </a:solidFill>
                <a:effectLst/>
                <a:ea typeface="Calibri" pitchFamily="34" charset="0"/>
                <a:cs typeface="Arial" pitchFamily="34" charset="0"/>
              </a:rPr>
              <a:t>Casino </a:t>
            </a:r>
            <a:r>
              <a:rPr kumimoji="0" lang="en-US" sz="2000" b="0" i="0" u="none" strike="noStrike" cap="none" normalizeH="0" dirty="0" err="1" smtClean="0">
                <a:ln>
                  <a:noFill/>
                </a:ln>
                <a:solidFill>
                  <a:schemeClr val="tx1"/>
                </a:solidFill>
                <a:effectLst/>
                <a:ea typeface="Calibri" pitchFamily="34" charset="0"/>
                <a:cs typeface="Arial" pitchFamily="34" charset="0"/>
              </a:rPr>
              <a:t>Barrière</a:t>
            </a:r>
            <a:r>
              <a:rPr kumimoji="0" lang="en-US" sz="2000" b="0" i="0" u="none" strike="noStrike" cap="none" normalizeH="0" dirty="0" smtClean="0">
                <a:ln>
                  <a:noFill/>
                </a:ln>
                <a:solidFill>
                  <a:schemeClr val="tx1"/>
                </a:solidFill>
                <a:effectLst/>
                <a:ea typeface="Calibri" pitchFamily="34" charset="0"/>
                <a:cs typeface="Arial" pitchFamily="34" charset="0"/>
              </a:rPr>
              <a:t> de Deauville</a:t>
            </a:r>
            <a:r>
              <a:rPr kumimoji="0" lang="en-US" sz="2000" b="0" i="0" u="none" strike="noStrike" cap="none" normalizeH="0" dirty="0" smtClean="0">
                <a:ln>
                  <a:noFill/>
                </a:ln>
                <a:solidFill>
                  <a:srgbClr val="666666"/>
                </a:solidFill>
                <a:effectLst/>
                <a:ea typeface="Calibri" pitchFamily="34" charset="0"/>
                <a:cs typeface="Arial" pitchFamily="34" charset="0"/>
              </a:rPr>
              <a:t>, la station </a:t>
            </a:r>
            <a:r>
              <a:rPr kumimoji="0" lang="en-US" sz="2000" b="0" i="0" u="none" strike="noStrike" cap="none" normalizeH="0" dirty="0" err="1" smtClean="0">
                <a:ln>
                  <a:noFill/>
                </a:ln>
                <a:solidFill>
                  <a:srgbClr val="666666"/>
                </a:solidFill>
                <a:effectLst/>
                <a:ea typeface="Calibri" pitchFamily="34" charset="0"/>
                <a:cs typeface="Arial" pitchFamily="34" charset="0"/>
              </a:rPr>
              <a:t>balnéaire</a:t>
            </a:r>
            <a:r>
              <a:rPr kumimoji="0" lang="en-US" sz="2000" b="0" i="0" u="none" strike="noStrike" cap="none" normalizeH="0" dirty="0" smtClean="0">
                <a:ln>
                  <a:noFill/>
                </a:ln>
                <a:solidFill>
                  <a:srgbClr val="666666"/>
                </a:solidFill>
                <a:effectLst/>
                <a:ea typeface="Calibri" pitchFamily="34" charset="0"/>
                <a:cs typeface="Arial" pitchFamily="34" charset="0"/>
              </a:rPr>
              <a:t> la plus </a:t>
            </a:r>
            <a:r>
              <a:rPr kumimoji="0" lang="en-US" sz="2000" b="0" i="0" u="none" strike="noStrike" cap="none" normalizeH="0" dirty="0" err="1" smtClean="0">
                <a:ln>
                  <a:noFill/>
                </a:ln>
                <a:solidFill>
                  <a:srgbClr val="666666"/>
                </a:solidFill>
                <a:effectLst/>
                <a:ea typeface="Calibri" pitchFamily="34" charset="0"/>
                <a:cs typeface="Arial" pitchFamily="34" charset="0"/>
              </a:rPr>
              <a:t>appréciée</a:t>
            </a:r>
            <a:r>
              <a:rPr kumimoji="0" lang="en-US" sz="2000" b="0" i="0" u="none" strike="noStrike" cap="none" normalizeH="0" dirty="0" smtClean="0">
                <a:ln>
                  <a:noFill/>
                </a:ln>
                <a:solidFill>
                  <a:srgbClr val="666666"/>
                </a:solidFill>
                <a:effectLst/>
                <a:ea typeface="Calibri" pitchFamily="34" charset="0"/>
                <a:cs typeface="Arial" pitchFamily="34" charset="0"/>
              </a:rPr>
              <a:t> de </a:t>
            </a:r>
            <a:r>
              <a:rPr kumimoji="0" lang="en-US" sz="2000" b="0" i="0" u="none" strike="noStrike" cap="none" normalizeH="0" dirty="0" err="1" smtClean="0">
                <a:ln>
                  <a:noFill/>
                </a:ln>
                <a:solidFill>
                  <a:srgbClr val="666666"/>
                </a:solidFill>
                <a:effectLst/>
                <a:ea typeface="Calibri" pitchFamily="34" charset="0"/>
                <a:cs typeface="Arial" pitchFamily="34" charset="0"/>
              </a:rPr>
              <a:t>l’élite</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française</a:t>
            </a:r>
            <a:r>
              <a:rPr kumimoji="0" lang="en-US" sz="2000" b="0" i="0" u="none" strike="noStrike" cap="none" normalizeH="0" dirty="0" smtClean="0">
                <a:ln>
                  <a:noFill/>
                </a:ln>
                <a:solidFill>
                  <a:srgbClr val="666666"/>
                </a:solidFill>
                <a:effectLst/>
                <a:ea typeface="Calibri" pitchFamily="34" charset="0"/>
                <a:cs typeface="Arial" pitchFamily="34" charset="0"/>
              </a:rPr>
              <a:t>.</a:t>
            </a:r>
            <a:endParaRPr kumimoji="0" lang="fr-FR" sz="2000" b="0" i="0" u="none" strike="noStrike" cap="none" normalizeH="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dirty="0" smtClean="0">
                <a:ln>
                  <a:noFill/>
                </a:ln>
                <a:solidFill>
                  <a:srgbClr val="666666"/>
                </a:solidFill>
                <a:effectLst/>
                <a:ea typeface="Calibri" pitchFamily="34" charset="0"/>
                <a:cs typeface="Arial" pitchFamily="34" charset="0"/>
              </a:rPr>
              <a:t>Les </a:t>
            </a:r>
            <a:r>
              <a:rPr kumimoji="0" lang="en-US" sz="2000" b="0" i="0" u="none" strike="noStrike" cap="none" normalizeH="0" dirty="0" err="1" smtClean="0">
                <a:ln>
                  <a:noFill/>
                </a:ln>
                <a:solidFill>
                  <a:srgbClr val="666666"/>
                </a:solidFill>
                <a:effectLst/>
                <a:ea typeface="Calibri" pitchFamily="34" charset="0"/>
                <a:cs typeface="Arial" pitchFamily="34" charset="0"/>
              </a:rPr>
              <a:t>français</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aiment</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jouer</a:t>
            </a:r>
            <a:r>
              <a:rPr kumimoji="0" lang="en-US" sz="2000" b="0" i="0" u="none" strike="noStrike" cap="none" normalizeH="0" dirty="0" smtClean="0">
                <a:ln>
                  <a:noFill/>
                </a:ln>
                <a:solidFill>
                  <a:srgbClr val="666666"/>
                </a:solidFill>
                <a:effectLst/>
                <a:ea typeface="Calibri" pitchFamily="34" charset="0"/>
                <a:cs typeface="Arial" pitchFamily="34" charset="0"/>
              </a:rPr>
              <a:t> aux </a:t>
            </a:r>
            <a:r>
              <a:rPr kumimoji="0" lang="en-US" sz="2000" b="0" i="0" u="none" strike="noStrike" cap="none" normalizeH="0" dirty="0" err="1" smtClean="0">
                <a:ln>
                  <a:noFill/>
                </a:ln>
                <a:solidFill>
                  <a:srgbClr val="666666"/>
                </a:solidFill>
                <a:effectLst/>
                <a:ea typeface="Calibri" pitchFamily="34" charset="0"/>
                <a:cs typeface="Arial" pitchFamily="34" charset="0"/>
              </a:rPr>
              <a:t>jeux</a:t>
            </a:r>
            <a:r>
              <a:rPr kumimoji="0" lang="en-US" sz="2000" b="0" i="0" u="none" strike="noStrike" cap="none" normalizeH="0" dirty="0" smtClean="0">
                <a:ln>
                  <a:noFill/>
                </a:ln>
                <a:solidFill>
                  <a:srgbClr val="666666"/>
                </a:solidFill>
                <a:effectLst/>
                <a:ea typeface="Calibri" pitchFamily="34" charset="0"/>
                <a:cs typeface="Arial" pitchFamily="34" charset="0"/>
              </a:rPr>
              <a:t> de casino, </a:t>
            </a:r>
            <a:r>
              <a:rPr kumimoji="0" lang="en-US" sz="2000" b="0" i="0" u="none" strike="noStrike" cap="none" normalizeH="0" dirty="0" err="1" smtClean="0">
                <a:ln>
                  <a:noFill/>
                </a:ln>
                <a:solidFill>
                  <a:srgbClr val="666666"/>
                </a:solidFill>
                <a:effectLst/>
                <a:ea typeface="Calibri" pitchFamily="34" charset="0"/>
                <a:cs typeface="Arial" pitchFamily="34" charset="0"/>
              </a:rPr>
              <a:t>il</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n’y</a:t>
            </a:r>
            <a:r>
              <a:rPr kumimoji="0" lang="en-US" sz="2000" b="0" i="0" u="none" strike="noStrike" cap="none" normalizeH="0" dirty="0" smtClean="0">
                <a:ln>
                  <a:noFill/>
                </a:ln>
                <a:solidFill>
                  <a:srgbClr val="666666"/>
                </a:solidFill>
                <a:effectLst/>
                <a:ea typeface="Calibri" pitchFamily="34" charset="0"/>
                <a:cs typeface="Arial" pitchFamily="34" charset="0"/>
              </a:rPr>
              <a:t> a </a:t>
            </a:r>
            <a:r>
              <a:rPr kumimoji="0" lang="en-US" sz="2000" b="0" i="0" u="none" strike="noStrike" cap="none" normalizeH="0" dirty="0" err="1" smtClean="0">
                <a:ln>
                  <a:noFill/>
                </a:ln>
                <a:solidFill>
                  <a:srgbClr val="666666"/>
                </a:solidFill>
                <a:effectLst/>
                <a:ea typeface="Calibri" pitchFamily="34" charset="0"/>
                <a:cs typeface="Arial" pitchFamily="34" charset="0"/>
              </a:rPr>
              <a:t>aucun</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doute</a:t>
            </a:r>
            <a:r>
              <a:rPr kumimoji="0" lang="en-US" sz="2000" b="0" i="0" u="none" strike="noStrike" cap="none" normalizeH="0" dirty="0" smtClean="0">
                <a:ln>
                  <a:noFill/>
                </a:ln>
                <a:solidFill>
                  <a:srgbClr val="666666"/>
                </a:solidFill>
                <a:effectLst/>
                <a:ea typeface="Calibri" pitchFamily="34" charset="0"/>
                <a:cs typeface="Arial" pitchFamily="34" charset="0"/>
              </a:rPr>
              <a:t>. Il y a </a:t>
            </a:r>
            <a:r>
              <a:rPr kumimoji="0" lang="en-US" sz="2000" b="0" i="0" u="none" strike="noStrike" cap="none" normalizeH="0" dirty="0" err="1" smtClean="0">
                <a:ln>
                  <a:noFill/>
                </a:ln>
                <a:solidFill>
                  <a:srgbClr val="666666"/>
                </a:solidFill>
                <a:effectLst/>
                <a:ea typeface="Calibri" pitchFamily="34" charset="0"/>
                <a:cs typeface="Arial" pitchFamily="34" charset="0"/>
              </a:rPr>
              <a:t>actuellement</a:t>
            </a:r>
            <a:r>
              <a:rPr kumimoji="0" lang="en-US" sz="2000" b="0" i="0" u="none" strike="noStrike" cap="none" normalizeH="0" dirty="0" smtClean="0">
                <a:ln>
                  <a:noFill/>
                </a:ln>
                <a:solidFill>
                  <a:srgbClr val="666666"/>
                </a:solidFill>
                <a:effectLst/>
                <a:ea typeface="Calibri" pitchFamily="34" charset="0"/>
                <a:cs typeface="Arial" pitchFamily="34" charset="0"/>
              </a:rPr>
              <a:t> 200 casinos </a:t>
            </a:r>
            <a:r>
              <a:rPr kumimoji="0" lang="en-US" sz="2000" b="0" i="0" u="none" strike="noStrike" cap="none" normalizeH="0" dirty="0" err="1" smtClean="0">
                <a:ln>
                  <a:noFill/>
                </a:ln>
                <a:solidFill>
                  <a:srgbClr val="666666"/>
                </a:solidFill>
                <a:effectLst/>
                <a:ea typeface="Calibri" pitchFamily="34" charset="0"/>
                <a:cs typeface="Arial" pitchFamily="34" charset="0"/>
              </a:rPr>
              <a:t>terrestres</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situés</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dans</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toute</a:t>
            </a:r>
            <a:r>
              <a:rPr kumimoji="0" lang="en-US" sz="2000" b="0" i="0" u="none" strike="noStrike" cap="none" normalizeH="0" dirty="0" smtClean="0">
                <a:ln>
                  <a:noFill/>
                </a:ln>
                <a:solidFill>
                  <a:srgbClr val="666666"/>
                </a:solidFill>
                <a:effectLst/>
                <a:ea typeface="Calibri" pitchFamily="34" charset="0"/>
                <a:cs typeface="Arial" pitchFamily="34" charset="0"/>
              </a:rPr>
              <a:t> la France.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dirty="0" smtClean="0">
                <a:ln>
                  <a:noFill/>
                </a:ln>
                <a:solidFill>
                  <a:srgbClr val="666666"/>
                </a:solidFill>
                <a:effectLst/>
                <a:ea typeface="Calibri" pitchFamily="34" charset="0"/>
                <a:cs typeface="Arial" pitchFamily="34" charset="0"/>
              </a:rPr>
              <a:t>Les casinos en France </a:t>
            </a:r>
            <a:r>
              <a:rPr kumimoji="0" lang="en-US" sz="2000" b="0" i="0" u="none" strike="noStrike" cap="none" normalizeH="0" dirty="0" err="1" smtClean="0">
                <a:ln>
                  <a:noFill/>
                </a:ln>
                <a:solidFill>
                  <a:srgbClr val="666666"/>
                </a:solidFill>
                <a:effectLst/>
                <a:ea typeface="Calibri" pitchFamily="34" charset="0"/>
                <a:cs typeface="Arial" pitchFamily="34" charset="0"/>
              </a:rPr>
              <a:t>offrent</a:t>
            </a:r>
            <a:r>
              <a:rPr kumimoji="0" lang="en-US" sz="2000" b="0" i="0" u="none" strike="noStrike" cap="none" normalizeH="0" dirty="0" smtClean="0">
                <a:ln>
                  <a:noFill/>
                </a:ln>
                <a:solidFill>
                  <a:srgbClr val="666666"/>
                </a:solidFill>
                <a:effectLst/>
                <a:ea typeface="Calibri" pitchFamily="34" charset="0"/>
                <a:cs typeface="Arial" pitchFamily="34" charset="0"/>
              </a:rPr>
              <a:t> les </a:t>
            </a:r>
            <a:r>
              <a:rPr kumimoji="0" lang="en-US" sz="2000" b="0" i="0" u="none" strike="noStrike" cap="none" normalizeH="0" dirty="0" err="1" smtClean="0">
                <a:ln>
                  <a:noFill/>
                </a:ln>
                <a:solidFill>
                  <a:srgbClr val="666666"/>
                </a:solidFill>
                <a:effectLst/>
                <a:ea typeface="Calibri" pitchFamily="34" charset="0"/>
                <a:cs typeface="Arial" pitchFamily="34" charset="0"/>
              </a:rPr>
              <a:t>jeux</a:t>
            </a:r>
            <a:r>
              <a:rPr kumimoji="0" lang="en-US" sz="2000" b="0" i="0" u="none" strike="noStrike" cap="none" normalizeH="0" dirty="0" smtClean="0">
                <a:ln>
                  <a:noFill/>
                </a:ln>
                <a:solidFill>
                  <a:srgbClr val="666666"/>
                </a:solidFill>
                <a:effectLst/>
                <a:ea typeface="Calibri" pitchFamily="34" charset="0"/>
                <a:cs typeface="Arial" pitchFamily="34" charset="0"/>
              </a:rPr>
              <a:t> de casino </a:t>
            </a:r>
            <a:r>
              <a:rPr kumimoji="0" lang="en-US" sz="2000" b="0" i="0" u="none" strike="noStrike" cap="none" normalizeH="0" dirty="0" err="1" smtClean="0">
                <a:ln>
                  <a:noFill/>
                </a:ln>
                <a:solidFill>
                  <a:srgbClr val="666666"/>
                </a:solidFill>
                <a:effectLst/>
                <a:ea typeface="Calibri" pitchFamily="34" charset="0"/>
                <a:cs typeface="Arial" pitchFamily="34" charset="0"/>
              </a:rPr>
              <a:t>classiques</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favoris</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tels</a:t>
            </a:r>
            <a:r>
              <a:rPr kumimoji="0" lang="en-US" sz="2000" b="0" i="0" u="none" strike="noStrike" cap="none" normalizeH="0" dirty="0" smtClean="0">
                <a:ln>
                  <a:noFill/>
                </a:ln>
                <a:solidFill>
                  <a:srgbClr val="666666"/>
                </a:solidFill>
                <a:effectLst/>
                <a:ea typeface="Calibri" pitchFamily="34" charset="0"/>
                <a:cs typeface="Arial" pitchFamily="34" charset="0"/>
              </a:rPr>
              <a:t> </a:t>
            </a:r>
            <a:r>
              <a:rPr kumimoji="0" lang="en-US" sz="2000" b="0" i="0" u="none" strike="noStrike" cap="none" normalizeH="0" dirty="0" err="1" smtClean="0">
                <a:ln>
                  <a:noFill/>
                </a:ln>
                <a:solidFill>
                  <a:srgbClr val="666666"/>
                </a:solidFill>
                <a:effectLst/>
                <a:ea typeface="Calibri" pitchFamily="34" charset="0"/>
                <a:cs typeface="Arial" pitchFamily="34" charset="0"/>
              </a:rPr>
              <a:t>que</a:t>
            </a:r>
            <a:r>
              <a:rPr kumimoji="0" lang="en-US" sz="2000" b="0" i="0" u="none" strike="noStrike" cap="none" normalizeH="0" dirty="0" smtClean="0">
                <a:ln>
                  <a:noFill/>
                </a:ln>
                <a:solidFill>
                  <a:srgbClr val="666666"/>
                </a:solidFill>
                <a:effectLst/>
                <a:ea typeface="Calibri" pitchFamily="34" charset="0"/>
                <a:cs typeface="Arial" pitchFamily="34" charset="0"/>
              </a:rPr>
              <a:t> le Blackjack, la Roulette et le Baccarat, </a:t>
            </a:r>
            <a:r>
              <a:rPr kumimoji="0" lang="en-US" sz="2000" b="0" i="0" u="none" strike="noStrike" cap="none" normalizeH="0" dirty="0" err="1" smtClean="0">
                <a:ln>
                  <a:noFill/>
                </a:ln>
                <a:solidFill>
                  <a:srgbClr val="666666"/>
                </a:solidFill>
                <a:effectLst/>
                <a:ea typeface="Calibri" pitchFamily="34" charset="0"/>
                <a:cs typeface="Arial" pitchFamily="34" charset="0"/>
              </a:rPr>
              <a:t>dont</a:t>
            </a:r>
            <a:r>
              <a:rPr kumimoji="0" lang="en-US" sz="2000" b="0" i="0" u="none" strike="noStrike" cap="none" normalizeH="0" dirty="0" smtClean="0">
                <a:ln>
                  <a:noFill/>
                </a:ln>
                <a:solidFill>
                  <a:srgbClr val="666666"/>
                </a:solidFill>
                <a:effectLst/>
                <a:ea typeface="Calibri" pitchFamily="34" charset="0"/>
                <a:cs typeface="Arial" pitchFamily="34" charset="0"/>
              </a:rPr>
              <a:t> </a:t>
            </a:r>
            <a:r>
              <a:rPr lang="en-US" sz="2000" dirty="0" err="1" smtClean="0">
                <a:solidFill>
                  <a:srgbClr val="666666"/>
                </a:solidFill>
                <a:ea typeface="Calibri" pitchFamily="34" charset="0"/>
                <a:cs typeface="Arial" pitchFamily="34" charset="0"/>
              </a:rPr>
              <a:t>c</a:t>
            </a:r>
            <a:r>
              <a:rPr kumimoji="0" lang="en-US" sz="2000" b="0" i="0" u="none" strike="noStrike" cap="none" normalizeH="0" dirty="0" err="1" smtClean="0">
                <a:ln>
                  <a:noFill/>
                </a:ln>
                <a:solidFill>
                  <a:srgbClr val="666666"/>
                </a:solidFill>
                <a:effectLst/>
                <a:ea typeface="Calibri" pitchFamily="34" charset="0"/>
                <a:cs typeface="Arial" pitchFamily="34" charset="0"/>
              </a:rPr>
              <a:t>ertaines</a:t>
            </a:r>
            <a:r>
              <a:rPr kumimoji="0" lang="en-US" sz="2000" b="0" i="0" u="none" strike="noStrike" cap="none" normalizeH="0" dirty="0" smtClean="0">
                <a:ln>
                  <a:noFill/>
                </a:ln>
                <a:solidFill>
                  <a:srgbClr val="666666"/>
                </a:solidFill>
                <a:effectLst/>
                <a:ea typeface="Calibri" pitchFamily="34" charset="0"/>
                <a:cs typeface="Arial" pitchFamily="34" charset="0"/>
              </a:rPr>
              <a:t> des </a:t>
            </a:r>
            <a:r>
              <a:rPr kumimoji="0" lang="en-US" sz="2000" b="0" i="0" u="none" strike="noStrike" cap="none" normalizeH="0" dirty="0" err="1" smtClean="0">
                <a:ln>
                  <a:noFill/>
                </a:ln>
                <a:solidFill>
                  <a:srgbClr val="666666"/>
                </a:solidFill>
                <a:effectLst/>
                <a:ea typeface="Calibri" pitchFamily="34" charset="0"/>
                <a:cs typeface="Arial" pitchFamily="34" charset="0"/>
              </a:rPr>
              <a:t>salles</a:t>
            </a:r>
            <a:r>
              <a:rPr kumimoji="0" lang="en-US" sz="2000" b="0" i="0" u="none" strike="noStrike" cap="none" normalizeH="0" dirty="0" smtClean="0">
                <a:ln>
                  <a:noFill/>
                </a:ln>
                <a:solidFill>
                  <a:srgbClr val="666666"/>
                </a:solidFill>
                <a:effectLst/>
                <a:ea typeface="Calibri" pitchFamily="34" charset="0"/>
                <a:cs typeface="Arial" pitchFamily="34" charset="0"/>
              </a:rPr>
              <a:t> de poker les plus </a:t>
            </a:r>
            <a:r>
              <a:rPr kumimoji="0" lang="en-US" sz="2000" b="0" i="0" u="none" strike="noStrike" cap="none" normalizeH="0" dirty="0" err="1" smtClean="0">
                <a:ln>
                  <a:noFill/>
                </a:ln>
                <a:solidFill>
                  <a:srgbClr val="666666"/>
                </a:solidFill>
                <a:effectLst/>
                <a:ea typeface="Calibri" pitchFamily="34" charset="0"/>
                <a:cs typeface="Arial" pitchFamily="34" charset="0"/>
              </a:rPr>
              <a:t>luxueuses</a:t>
            </a:r>
            <a:r>
              <a:rPr kumimoji="0" lang="en-US" sz="2000" b="0" i="0" u="none" strike="noStrike" cap="none" normalizeH="0" dirty="0" smtClean="0">
                <a:ln>
                  <a:noFill/>
                </a:ln>
                <a:solidFill>
                  <a:srgbClr val="666666"/>
                </a:solidFill>
                <a:effectLst/>
                <a:ea typeface="Calibri" pitchFamily="34" charset="0"/>
                <a:cs typeface="Arial" pitchFamily="34" charset="0"/>
              </a:rPr>
              <a:t> et exclusives d’ Europe.</a:t>
            </a:r>
            <a:endParaRPr kumimoji="0" lang="en-US" sz="2000" b="0" i="0" u="none" strike="noStrike" cap="none" normalizeH="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 - groupe-barriere-1200x630.gif"/>
          <p:cNvPicPr>
            <a:picLocks noChangeAspect="1"/>
          </p:cNvPicPr>
          <p:nvPr/>
        </p:nvPicPr>
        <p:blipFill>
          <a:blip r:embed="rId2" cstate="print"/>
          <a:stretch>
            <a:fillRect/>
          </a:stretch>
        </p:blipFill>
        <p:spPr>
          <a:xfrm>
            <a:off x="0" y="-315416"/>
            <a:ext cx="9144000" cy="4056484"/>
          </a:xfrm>
          <a:prstGeom prst="rect">
            <a:avLst/>
          </a:prstGeom>
        </p:spPr>
      </p:pic>
      <p:sp>
        <p:nvSpPr>
          <p:cNvPr id="3" name="Rectangle 2"/>
          <p:cNvSpPr/>
          <p:nvPr/>
        </p:nvSpPr>
        <p:spPr>
          <a:xfrm>
            <a:off x="395536" y="3861048"/>
            <a:ext cx="8280920" cy="2246769"/>
          </a:xfrm>
          <a:prstGeom prst="rect">
            <a:avLst/>
          </a:prstGeom>
        </p:spPr>
        <p:txBody>
          <a:bodyPr wrap="square">
            <a:spAutoFit/>
          </a:bodyPr>
          <a:lstStyle/>
          <a:p>
            <a:pPr algn="ctr"/>
            <a:r>
              <a:rPr lang="fr-FR" sz="2000" b="1" dirty="0" smtClean="0"/>
              <a:t>Barrière</a:t>
            </a:r>
            <a:r>
              <a:rPr lang="fr-FR" sz="2000" dirty="0" smtClean="0"/>
              <a:t> est une marque sous laquelle sont commercialisés les établissements de deux groupes distincts : Groupe Lucien Barrière (GLB) et Société Fermière du Casino Municipal de Cannes (SFCMC).</a:t>
            </a:r>
          </a:p>
          <a:p>
            <a:pPr algn="ctr"/>
            <a:r>
              <a:rPr lang="fr-FR" sz="2000" dirty="0" smtClean="0"/>
              <a:t>Fondé en 1912 par François André et développé successivement par Lucien Barrière, Diane Barrière-</a:t>
            </a:r>
            <a:r>
              <a:rPr lang="fr-FR" sz="2000" dirty="0" err="1" smtClean="0"/>
              <a:t>Desseigne</a:t>
            </a:r>
            <a:r>
              <a:rPr lang="fr-FR" sz="2000" dirty="0" smtClean="0"/>
              <a:t> et Dominique </a:t>
            </a:r>
            <a:r>
              <a:rPr lang="fr-FR" sz="2000" dirty="0" err="1" smtClean="0"/>
              <a:t>Desseigne</a:t>
            </a:r>
            <a:r>
              <a:rPr lang="fr-FR" sz="2000" dirty="0" smtClean="0"/>
              <a:t>, Barrière est devenu le leader français des casinos, une référence dans l'hôtellerie de luxe et un acteur global des loisirs et du divertissement.</a:t>
            </a:r>
            <a:endParaRPr lang="fr-FR" sz="2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 - Casino_de_Deauville.jpg"/>
          <p:cNvPicPr>
            <a:picLocks noChangeAspect="1"/>
          </p:cNvPicPr>
          <p:nvPr/>
        </p:nvPicPr>
        <p:blipFill>
          <a:blip r:embed="rId2" cstate="print"/>
          <a:stretch>
            <a:fillRect/>
          </a:stretch>
        </p:blipFill>
        <p:spPr>
          <a:xfrm>
            <a:off x="408699" y="2132856"/>
            <a:ext cx="6035510" cy="4526632"/>
          </a:xfrm>
          <a:prstGeom prst="rect">
            <a:avLst/>
          </a:prstGeom>
        </p:spPr>
      </p:pic>
      <p:sp>
        <p:nvSpPr>
          <p:cNvPr id="3" name="Rectangle 2"/>
          <p:cNvSpPr/>
          <p:nvPr/>
        </p:nvSpPr>
        <p:spPr>
          <a:xfrm>
            <a:off x="395536" y="260648"/>
            <a:ext cx="8424936" cy="1631216"/>
          </a:xfrm>
          <a:prstGeom prst="rect">
            <a:avLst/>
          </a:prstGeom>
        </p:spPr>
        <p:txBody>
          <a:bodyPr wrap="square">
            <a:spAutoFit/>
          </a:bodyPr>
          <a:lstStyle/>
          <a:p>
            <a:pPr algn="ctr"/>
            <a:r>
              <a:rPr lang="fr-FR" sz="2000" dirty="0" smtClean="0"/>
              <a:t>Le </a:t>
            </a:r>
            <a:r>
              <a:rPr lang="fr-FR" sz="2000" b="1" dirty="0" smtClean="0"/>
              <a:t>Casino de Deauville</a:t>
            </a:r>
            <a:r>
              <a:rPr lang="fr-FR" sz="2000" dirty="0" smtClean="0"/>
              <a:t> est un casino de style classique en Normandie. </a:t>
            </a:r>
          </a:p>
          <a:p>
            <a:pPr algn="ctr"/>
            <a:r>
              <a:rPr lang="fr-FR" sz="2000" dirty="0" smtClean="0"/>
              <a:t>Fondé en 1912, il appartient au Groupe Lucien Barrière et se situe face aux plages de la Manche. En 1912, Eugène </a:t>
            </a:r>
            <a:r>
              <a:rPr lang="fr-FR" sz="2000" dirty="0" err="1" smtClean="0"/>
              <a:t>Cornuché</a:t>
            </a:r>
            <a:r>
              <a:rPr lang="fr-FR" sz="2000" dirty="0" smtClean="0"/>
              <a:t> fait construire ce casino par l'architecte Georges </a:t>
            </a:r>
            <a:r>
              <a:rPr lang="fr-FR" sz="2000" dirty="0" err="1" smtClean="0"/>
              <a:t>Wybo</a:t>
            </a:r>
            <a:r>
              <a:rPr lang="fr-FR" sz="2000" dirty="0" smtClean="0"/>
              <a:t>. Il est inauguré le 11 juillet 1912.  Il est entièrement restauré en style baroque par l'architecte designer Jacques Garcia en 1988.</a:t>
            </a:r>
          </a:p>
        </p:txBody>
      </p:sp>
      <p:sp>
        <p:nvSpPr>
          <p:cNvPr id="4" name="Rectangle 3"/>
          <p:cNvSpPr/>
          <p:nvPr/>
        </p:nvSpPr>
        <p:spPr>
          <a:xfrm>
            <a:off x="6804248" y="3212976"/>
            <a:ext cx="2051720" cy="2246769"/>
          </a:xfrm>
          <a:prstGeom prst="rect">
            <a:avLst/>
          </a:prstGeom>
        </p:spPr>
        <p:txBody>
          <a:bodyPr wrap="square">
            <a:spAutoFit/>
          </a:bodyPr>
          <a:lstStyle/>
          <a:p>
            <a:pPr algn="ctr"/>
            <a:r>
              <a:rPr lang="fr-FR" sz="2000" dirty="0" smtClean="0"/>
              <a:t>Le 26 mai 1978, </a:t>
            </a:r>
          </a:p>
          <a:p>
            <a:pPr algn="ctr"/>
            <a:r>
              <a:rPr lang="fr-FR" sz="2000" dirty="0" smtClean="0"/>
              <a:t>le casino est le théâtre d'un braquage dont les auteurs sont Jacques </a:t>
            </a:r>
            <a:r>
              <a:rPr lang="fr-FR" sz="2000" dirty="0" err="1" smtClean="0"/>
              <a:t>Mesrine</a:t>
            </a:r>
            <a:r>
              <a:rPr lang="fr-FR" sz="2000" dirty="0" smtClean="0"/>
              <a:t> et François Besse.</a:t>
            </a:r>
            <a:endParaRPr lang="fr-FR"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323528" y="1466200"/>
            <a:ext cx="8352928"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ea typeface="Times New Roman" pitchFamily="18" charset="0"/>
                <a:cs typeface="Times New Roman" pitchFamily="18" charset="0"/>
              </a:rPr>
              <a:t>Caractéristiques.</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Orné de lustres en cristal, dorures, marbre, velours et moulures pareils à un palais sous un plafond de 20 mètres de haut, le Casino de Deauville abrite :</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Char char="•"/>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Un </a:t>
            </a:r>
            <a:r>
              <a:rPr kumimoji="0" lang="fr-FR" sz="2000" b="0" i="0" u="none" strike="noStrike" cap="none" normalizeH="0" baseline="0" dirty="0" smtClean="0">
                <a:ln>
                  <a:noFill/>
                </a:ln>
                <a:effectLst/>
                <a:ea typeface="Times New Roman" pitchFamily="18" charset="0"/>
                <a:cs typeface="Times New Roman" pitchFamily="18" charset="0"/>
              </a:rPr>
              <a:t>théâtre</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 le Petit Trianon, </a:t>
            </a:r>
            <a:r>
              <a:rPr kumimoji="0" lang="fr-FR" sz="2000" b="0" i="0" u="none" strike="noStrike" cap="none" normalizeH="0" baseline="0" dirty="0" smtClean="0">
                <a:ln>
                  <a:noFill/>
                </a:ln>
                <a:effectLst/>
                <a:ea typeface="Times New Roman" pitchFamily="18" charset="0"/>
                <a:cs typeface="Times New Roman" pitchFamily="18" charset="0"/>
              </a:rPr>
              <a:t>théâtre à l'italienne </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style </a:t>
            </a:r>
            <a:r>
              <a:rPr kumimoji="0" lang="fr-FR" sz="2000" b="0" i="0" u="none" strike="noStrike" cap="none" normalizeH="0" baseline="0" dirty="0" smtClean="0">
                <a:ln>
                  <a:noFill/>
                </a:ln>
                <a:effectLst/>
                <a:ea typeface="Times New Roman" pitchFamily="18" charset="0"/>
                <a:cs typeface="Times New Roman" pitchFamily="18" charset="0"/>
              </a:rPr>
              <a:t>XVIII</a:t>
            </a:r>
            <a:r>
              <a:rPr kumimoji="0" lang="fr-FR" sz="2000" b="0" i="0" u="none" strike="noStrike" cap="none" normalizeH="0" baseline="30000" dirty="0" smtClean="0">
                <a:ln>
                  <a:noFill/>
                </a:ln>
                <a:effectLst/>
                <a:ea typeface="Times New Roman" pitchFamily="18" charset="0"/>
                <a:cs typeface="Times New Roman" pitchFamily="18" charset="0"/>
              </a:rPr>
              <a:t>e</a:t>
            </a:r>
            <a:r>
              <a:rPr kumimoji="0" lang="fr-FR" sz="2000" b="0" i="0" u="none" strike="noStrike" cap="none" normalizeH="0" baseline="0" dirty="0" smtClean="0">
                <a:ln>
                  <a:noFill/>
                </a:ln>
                <a:effectLst/>
                <a:ea typeface="Times New Roman" pitchFamily="18" charset="0"/>
                <a:cs typeface="Times New Roman" pitchFamily="18" charset="0"/>
              </a:rPr>
              <a:t> siècle </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400 places.</a:t>
            </a:r>
            <a:endParaRPr kumimoji="0" lang="fr-FR" sz="2000" b="0"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Char char="•"/>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Un </a:t>
            </a:r>
            <a:r>
              <a:rPr kumimoji="0" lang="fr-FR" sz="2000" b="0" i="0" u="none" strike="noStrike" cap="none" normalizeH="0" baseline="0" dirty="0" smtClean="0">
                <a:ln>
                  <a:noFill/>
                </a:ln>
                <a:effectLst/>
                <a:ea typeface="Times New Roman" pitchFamily="18" charset="0"/>
                <a:cs typeface="Times New Roman" pitchFamily="18" charset="0"/>
              </a:rPr>
              <a:t>cinéma</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 projections du </a:t>
            </a:r>
            <a:r>
              <a:rPr kumimoji="0" lang="fr-FR" sz="2000" b="0" i="0" u="none" strike="noStrike" cap="none" normalizeH="0" baseline="0" dirty="0" smtClean="0">
                <a:ln>
                  <a:noFill/>
                </a:ln>
                <a:effectLst/>
                <a:ea typeface="Times New Roman" pitchFamily="18" charset="0"/>
                <a:cs typeface="Times New Roman" pitchFamily="18" charset="0"/>
              </a:rPr>
              <a:t>Festival du cinéma américain de Deauville.</a:t>
            </a:r>
            <a:endParaRPr kumimoji="0" lang="fr-FR" sz="2000" b="0" i="0" u="none" strike="noStrike" cap="none" normalizeH="0" baseline="0" dirty="0" smtClean="0">
              <a:ln>
                <a:noFill/>
              </a:ln>
              <a:effectLst/>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Char char="•"/>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Deux </a:t>
            </a:r>
            <a:r>
              <a:rPr kumimoji="0" lang="fr-FR" sz="2000" b="0" i="0" u="none" strike="noStrike" cap="none" normalizeH="0" baseline="0" dirty="0" smtClean="0">
                <a:ln>
                  <a:noFill/>
                </a:ln>
                <a:effectLst/>
                <a:ea typeface="Times New Roman" pitchFamily="18" charset="0"/>
                <a:cs typeface="Times New Roman" pitchFamily="18" charset="0"/>
              </a:rPr>
              <a:t>auditoriums</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de 500 à 700 places.</a:t>
            </a:r>
            <a:endParaRPr kumimoji="0" lang="fr-FR" sz="2000" b="0"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Char char="•"/>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Trois restaurants : le </a:t>
            </a:r>
            <a:r>
              <a:rPr kumimoji="0" lang="fr-FR" sz="2000" b="0" i="0" u="none" strike="noStrike" cap="none" normalizeH="0" baseline="0" dirty="0" err="1" smtClean="0">
                <a:ln>
                  <a:noFill/>
                </a:ln>
                <a:solidFill>
                  <a:schemeClr val="tx1"/>
                </a:solidFill>
                <a:effectLst/>
                <a:ea typeface="Times New Roman" pitchFamily="18" charset="0"/>
                <a:cs typeface="Times New Roman" pitchFamily="18" charset="0"/>
              </a:rPr>
              <a:t>Plaza</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Café, le </a:t>
            </a:r>
            <a:r>
              <a:rPr kumimoji="0" lang="fr-FR" sz="2000" b="0" i="0" u="none" strike="noStrike" cap="none" normalizeH="0" baseline="0" dirty="0" err="1" smtClean="0">
                <a:ln>
                  <a:noFill/>
                </a:ln>
                <a:solidFill>
                  <a:schemeClr val="tx1"/>
                </a:solidFill>
                <a:effectLst/>
                <a:ea typeface="Times New Roman" pitchFamily="18" charset="0"/>
                <a:cs typeface="Times New Roman" pitchFamily="18" charset="0"/>
              </a:rPr>
              <a:t>Brummel</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et le Cercle.</a:t>
            </a:r>
            <a:endParaRPr kumimoji="0" lang="fr-FR" sz="2000" b="0"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Char char="•"/>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Trois bars : le </a:t>
            </a:r>
            <a:r>
              <a:rPr kumimoji="0" lang="fr-FR" sz="2000" b="0" i="0" u="none" strike="noStrike" cap="none" normalizeH="0" baseline="0" dirty="0" err="1" smtClean="0">
                <a:ln>
                  <a:noFill/>
                </a:ln>
                <a:solidFill>
                  <a:schemeClr val="tx1"/>
                </a:solidFill>
                <a:effectLst/>
                <a:ea typeface="Times New Roman" pitchFamily="18" charset="0"/>
                <a:cs typeface="Times New Roman" pitchFamily="18" charset="0"/>
              </a:rPr>
              <a:t>Plaza</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Café, le Cercle et un bar </a:t>
            </a:r>
            <a:r>
              <a:rPr kumimoji="0" lang="fr-FR" sz="2000" b="0" i="0" u="none" strike="noStrike" cap="none" normalizeH="0" baseline="0" dirty="0" err="1" smtClean="0">
                <a:ln>
                  <a:noFill/>
                </a:ln>
                <a:solidFill>
                  <a:schemeClr val="tx1"/>
                </a:solidFill>
                <a:effectLst/>
                <a:ea typeface="Times New Roman" pitchFamily="18" charset="0"/>
                <a:cs typeface="Times New Roman" pitchFamily="18" charset="0"/>
              </a:rPr>
              <a:t>lounge</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l'O2 .</a:t>
            </a:r>
            <a:endParaRPr kumimoji="0" lang="fr-FR" sz="2000" b="0"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Char char="•"/>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Une discothèque : le </a:t>
            </a:r>
            <a:r>
              <a:rPr kumimoji="0" lang="fr-FR" sz="2000" b="0" i="0" u="none" strike="noStrike" cap="none" normalizeH="0" baseline="0" dirty="0" err="1" smtClean="0">
                <a:ln>
                  <a:noFill/>
                </a:ln>
                <a:solidFill>
                  <a:schemeClr val="tx1"/>
                </a:solidFill>
                <a:effectLst/>
                <a:ea typeface="Times New Roman" pitchFamily="18" charset="0"/>
                <a:cs typeface="Times New Roman" pitchFamily="18" charset="0"/>
              </a:rPr>
              <a:t>Brummel</a:t>
            </a: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 Club.</a:t>
            </a:r>
            <a:endParaRPr kumimoji="0" lang="fr-FR" sz="2000" b="0"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Char char="•"/>
              <a:tabLst/>
            </a:pPr>
            <a:r>
              <a:rPr kumimoji="0" lang="fr-FR" sz="2000" b="0" i="0" u="none" strike="noStrike" cap="none" normalizeH="0" baseline="0" dirty="0" smtClean="0">
                <a:ln>
                  <a:noFill/>
                </a:ln>
                <a:solidFill>
                  <a:schemeClr val="tx1"/>
                </a:solidFill>
                <a:effectLst/>
                <a:ea typeface="Times New Roman" pitchFamily="18" charset="0"/>
                <a:cs typeface="Times New Roman" pitchFamily="18" charset="0"/>
              </a:rPr>
              <a:t>Un grand salon de réception : le Salon des Ambassadeurs qui accueille notamment les dîners de gala des festivals du cinéma. </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20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_20 - menton_desktop.jpg"/>
          <p:cNvPicPr>
            <a:picLocks noChangeAspect="1"/>
          </p:cNvPicPr>
          <p:nvPr/>
        </p:nvPicPr>
        <p:blipFill>
          <a:blip r:embed="rId2" cstate="print"/>
          <a:stretch>
            <a:fillRect/>
          </a:stretch>
        </p:blipFill>
        <p:spPr>
          <a:xfrm>
            <a:off x="899592" y="2996952"/>
            <a:ext cx="7340600" cy="3683000"/>
          </a:xfrm>
          <a:prstGeom prst="rect">
            <a:avLst/>
          </a:prstGeom>
        </p:spPr>
      </p:pic>
      <p:sp>
        <p:nvSpPr>
          <p:cNvPr id="4" name="Rectangle 3"/>
          <p:cNvSpPr/>
          <p:nvPr/>
        </p:nvSpPr>
        <p:spPr>
          <a:xfrm>
            <a:off x="323528" y="116632"/>
            <a:ext cx="8568952" cy="2862322"/>
          </a:xfrm>
          <a:prstGeom prst="rect">
            <a:avLst/>
          </a:prstGeom>
        </p:spPr>
        <p:txBody>
          <a:bodyPr wrap="square">
            <a:spAutoFit/>
          </a:bodyPr>
          <a:lstStyle/>
          <a:p>
            <a:pPr algn="ctr"/>
            <a:r>
              <a:rPr lang="fr-FR" sz="2000" b="1" dirty="0" smtClean="0"/>
              <a:t>Le Casino Barrière Menton,</a:t>
            </a:r>
            <a:r>
              <a:rPr lang="fr-FR" sz="2000" dirty="0" smtClean="0"/>
              <a:t> bien plus qu'un Casino ! Un complexe de loisirs unique au </a:t>
            </a:r>
            <a:r>
              <a:rPr lang="fr-FR" sz="2000" dirty="0" err="1" smtClean="0"/>
              <a:t>coeur</a:t>
            </a:r>
            <a:r>
              <a:rPr lang="fr-FR" sz="2000" dirty="0" smtClean="0"/>
              <a:t> de la Perle de la France. En 2015, un programme de rénovation de plus de 3 millions d’euros lui redonne tout son éclat. À l’extérieur, l’harmonie originelle des façades Art Déco est restituée par l’ajout d’une extension. À l’intérieur, les 3 000 m² sont redistribués. Lobby de palace, salles de jeux qui se prolongent sur 200 m² en plein air, bar central et restaurants ouverts sur la Méditerranée. Le night-club, avec un espace VIP de près de 100 m², une immense piste de danse et une terrasse s’ouvrant sur la plage, enfièvre les nuits. Un nouveau phare pour attirer les visiteurs sur la Promenade du Soleil.</a:t>
            </a:r>
            <a:endParaRPr lang="fr-FR"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 - Niederbronn-Casino_(3) (Copier).jpg"/>
          <p:cNvPicPr>
            <a:picLocks noChangeAspect="1"/>
          </p:cNvPicPr>
          <p:nvPr/>
        </p:nvPicPr>
        <p:blipFill>
          <a:blip r:embed="rId2" cstate="print"/>
          <a:stretch>
            <a:fillRect/>
          </a:stretch>
        </p:blipFill>
        <p:spPr>
          <a:xfrm>
            <a:off x="323528" y="2132856"/>
            <a:ext cx="6176790" cy="4573200"/>
          </a:xfrm>
          <a:prstGeom prst="rect">
            <a:avLst/>
          </a:prstGeom>
        </p:spPr>
      </p:pic>
      <p:sp>
        <p:nvSpPr>
          <p:cNvPr id="3" name="Rectangle 2"/>
          <p:cNvSpPr/>
          <p:nvPr/>
        </p:nvSpPr>
        <p:spPr>
          <a:xfrm>
            <a:off x="323528" y="116632"/>
            <a:ext cx="8424936" cy="1938992"/>
          </a:xfrm>
          <a:prstGeom prst="rect">
            <a:avLst/>
          </a:prstGeom>
        </p:spPr>
        <p:txBody>
          <a:bodyPr wrap="square">
            <a:spAutoFit/>
          </a:bodyPr>
          <a:lstStyle/>
          <a:p>
            <a:pPr algn="ctr"/>
            <a:r>
              <a:rPr lang="fr-FR" sz="2000" dirty="0" smtClean="0"/>
              <a:t>Le </a:t>
            </a:r>
            <a:r>
              <a:rPr lang="fr-FR" sz="2000" b="1" dirty="0" smtClean="0"/>
              <a:t>casino de Niederbronn-les-Bains</a:t>
            </a:r>
            <a:r>
              <a:rPr lang="fr-FR" sz="2000" dirty="0" smtClean="0"/>
              <a:t> est un établissement de jeu situé dans la station thermale historique de Niederbronn-les-Bains, au nord du département français du Bas-Rhin. </a:t>
            </a:r>
            <a:r>
              <a:rPr lang="fr-FR" sz="2000" dirty="0" err="1" smtClean="0"/>
              <a:t>Niederbronn</a:t>
            </a:r>
            <a:r>
              <a:rPr lang="fr-FR" sz="2000" dirty="0" smtClean="0"/>
              <a:t> est la première commune d'Alsace à profiter de l'ouverture des jeux de casinos. Le groupe Lucien Barrière a annoncé, en juillet 2015, la fin des travaux de rénovation du casino après neuf mois de chantier. Le casino dispose désormais d'un espace </a:t>
            </a:r>
            <a:r>
              <a:rPr lang="fr-FR" sz="2000" i="1" dirty="0" err="1" smtClean="0"/>
              <a:t>Lounge</a:t>
            </a:r>
            <a:r>
              <a:rPr lang="fr-FR" sz="2000" dirty="0" smtClean="0"/>
              <a:t>.</a:t>
            </a:r>
            <a:endParaRPr lang="fr-FR"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16632"/>
            <a:ext cx="8568952" cy="923330"/>
          </a:xfrm>
          <a:prstGeom prst="rect">
            <a:avLst/>
          </a:prstGeom>
        </p:spPr>
        <p:txBody>
          <a:bodyPr wrap="square">
            <a:spAutoFit/>
          </a:bodyPr>
          <a:lstStyle/>
          <a:p>
            <a:pPr algn="ctr"/>
            <a:r>
              <a:rPr lang="fr-FR" dirty="0" smtClean="0"/>
              <a:t>Une magnifique façade Art Déco dressée face à l’Océan.</a:t>
            </a:r>
          </a:p>
          <a:p>
            <a:pPr algn="ctr"/>
            <a:r>
              <a:rPr lang="fr-FR" dirty="0" smtClean="0"/>
              <a:t> Des colonnes et une galerie-promenade sur la plage. L’extérieur du </a:t>
            </a:r>
            <a:r>
              <a:rPr lang="fr-FR" b="1" dirty="0" smtClean="0"/>
              <a:t>Casino Barrière Biarritz, </a:t>
            </a:r>
            <a:r>
              <a:rPr lang="fr-FR" dirty="0" smtClean="0"/>
              <a:t>l’un des plus beaux bâtiments du </a:t>
            </a:r>
            <a:r>
              <a:rPr lang="fr-FR" dirty="0" err="1" smtClean="0"/>
              <a:t>Sud-Ouest</a:t>
            </a:r>
            <a:r>
              <a:rPr lang="fr-FR" dirty="0" smtClean="0"/>
              <a:t>, impressionne.</a:t>
            </a:r>
            <a:endParaRPr lang="fr-FR" dirty="0"/>
          </a:p>
        </p:txBody>
      </p:sp>
      <p:pic>
        <p:nvPicPr>
          <p:cNvPr id="4" name="Image 3" descr="biarritz - 2 . (Copier).jpg"/>
          <p:cNvPicPr>
            <a:picLocks noChangeAspect="1"/>
          </p:cNvPicPr>
          <p:nvPr/>
        </p:nvPicPr>
        <p:blipFill>
          <a:blip r:embed="rId2" cstate="print"/>
          <a:stretch>
            <a:fillRect/>
          </a:stretch>
        </p:blipFill>
        <p:spPr>
          <a:xfrm>
            <a:off x="2267744" y="3356992"/>
            <a:ext cx="6604000" cy="3314700"/>
          </a:xfrm>
          <a:prstGeom prst="rect">
            <a:avLst/>
          </a:prstGeom>
        </p:spPr>
      </p:pic>
      <p:pic>
        <p:nvPicPr>
          <p:cNvPr id="5" name="Image 4" descr="Sans titre 1.jpg"/>
          <p:cNvPicPr>
            <a:picLocks noChangeAspect="1"/>
          </p:cNvPicPr>
          <p:nvPr/>
        </p:nvPicPr>
        <p:blipFill>
          <a:blip r:embed="rId3" cstate="print"/>
          <a:stretch>
            <a:fillRect/>
          </a:stretch>
        </p:blipFill>
        <p:spPr>
          <a:xfrm>
            <a:off x="323528" y="1052735"/>
            <a:ext cx="5832648" cy="2155831"/>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9 -megeve.jpg"/>
          <p:cNvPicPr>
            <a:picLocks noChangeAspect="1"/>
          </p:cNvPicPr>
          <p:nvPr/>
        </p:nvPicPr>
        <p:blipFill>
          <a:blip r:embed="rId2" cstate="print"/>
          <a:stretch>
            <a:fillRect/>
          </a:stretch>
        </p:blipFill>
        <p:spPr>
          <a:xfrm>
            <a:off x="251520" y="1240236"/>
            <a:ext cx="7200800" cy="5400600"/>
          </a:xfrm>
          <a:prstGeom prst="rect">
            <a:avLst/>
          </a:prstGeom>
        </p:spPr>
      </p:pic>
      <p:sp>
        <p:nvSpPr>
          <p:cNvPr id="3" name="Rectangle 2"/>
          <p:cNvSpPr/>
          <p:nvPr/>
        </p:nvSpPr>
        <p:spPr>
          <a:xfrm>
            <a:off x="251520" y="188640"/>
            <a:ext cx="8568952" cy="1015663"/>
          </a:xfrm>
          <a:prstGeom prst="rect">
            <a:avLst/>
          </a:prstGeom>
        </p:spPr>
        <p:txBody>
          <a:bodyPr wrap="square">
            <a:spAutoFit/>
          </a:bodyPr>
          <a:lstStyle/>
          <a:p>
            <a:pPr algn="ctr"/>
            <a:r>
              <a:rPr lang="fr-FR" sz="2000" dirty="0" smtClean="0"/>
              <a:t>Situé à deux pas de la frontière suisse et de l’Italie,</a:t>
            </a:r>
          </a:p>
          <a:p>
            <a:pPr algn="ctr"/>
            <a:r>
              <a:rPr lang="fr-FR" sz="2000" dirty="0" smtClean="0"/>
              <a:t> </a:t>
            </a:r>
            <a:r>
              <a:rPr lang="fr-FR" sz="2000" b="1" dirty="0" smtClean="0"/>
              <a:t>le casino Barrière de Megève </a:t>
            </a:r>
            <a:r>
              <a:rPr lang="fr-FR" sz="2000" dirty="0" smtClean="0"/>
              <a:t>dispose d’un vaste choix de jeux de table ainsi que de nombreuses machines à sous. </a:t>
            </a:r>
            <a:endParaRPr lang="fr-FR"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9 - Casino-Megeve.jpg"/>
          <p:cNvPicPr>
            <a:picLocks noChangeAspect="1"/>
          </p:cNvPicPr>
          <p:nvPr/>
        </p:nvPicPr>
        <p:blipFill>
          <a:blip r:embed="rId2" cstate="print"/>
          <a:stretch>
            <a:fillRect/>
          </a:stretch>
        </p:blipFill>
        <p:spPr>
          <a:xfrm>
            <a:off x="251520" y="1052736"/>
            <a:ext cx="8724900" cy="5486400"/>
          </a:xfrm>
          <a:prstGeom prst="rect">
            <a:avLst/>
          </a:prstGeom>
        </p:spPr>
      </p:pic>
      <p:sp>
        <p:nvSpPr>
          <p:cNvPr id="4" name="ZoneTexte 3"/>
          <p:cNvSpPr txBox="1"/>
          <p:nvPr/>
        </p:nvSpPr>
        <p:spPr>
          <a:xfrm>
            <a:off x="2699792" y="332656"/>
            <a:ext cx="3744416" cy="400110"/>
          </a:xfrm>
          <a:prstGeom prst="rect">
            <a:avLst/>
          </a:prstGeom>
          <a:noFill/>
        </p:spPr>
        <p:txBody>
          <a:bodyPr wrap="square" rtlCol="0">
            <a:spAutoFit/>
          </a:bodyPr>
          <a:lstStyle/>
          <a:p>
            <a:pPr algn="ctr"/>
            <a:r>
              <a:rPr lang="fr-FR" sz="2000" dirty="0" smtClean="0"/>
              <a:t>Casino de </a:t>
            </a:r>
            <a:r>
              <a:rPr lang="fr-FR" sz="2000" dirty="0" err="1" smtClean="0"/>
              <a:t>Mégève</a:t>
            </a:r>
            <a:r>
              <a:rPr lang="fr-FR" sz="2000" dirty="0" smtClean="0"/>
              <a:t> .</a:t>
            </a:r>
            <a:endParaRPr lang="fr-FR" sz="2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oa.jpg"/>
          <p:cNvPicPr>
            <a:picLocks noChangeAspect="1"/>
          </p:cNvPicPr>
          <p:nvPr/>
        </p:nvPicPr>
        <p:blipFill>
          <a:blip r:embed="rId2" cstate="print"/>
          <a:stretch>
            <a:fillRect/>
          </a:stretch>
        </p:blipFill>
        <p:spPr>
          <a:xfrm>
            <a:off x="251520" y="2348880"/>
            <a:ext cx="8613278" cy="3795226"/>
          </a:xfrm>
          <a:prstGeom prst="rect">
            <a:avLst/>
          </a:prstGeom>
        </p:spPr>
      </p:pic>
      <p:sp>
        <p:nvSpPr>
          <p:cNvPr id="3" name="Rectangle 2"/>
          <p:cNvSpPr/>
          <p:nvPr/>
        </p:nvSpPr>
        <p:spPr>
          <a:xfrm>
            <a:off x="899592" y="404664"/>
            <a:ext cx="7272808" cy="1015663"/>
          </a:xfrm>
          <a:prstGeom prst="rect">
            <a:avLst/>
          </a:prstGeom>
        </p:spPr>
        <p:txBody>
          <a:bodyPr wrap="square">
            <a:spAutoFit/>
          </a:bodyPr>
          <a:lstStyle/>
          <a:p>
            <a:pPr algn="ctr"/>
            <a:r>
              <a:rPr lang="fr-FR" sz="2000" dirty="0" smtClean="0"/>
              <a:t>Le </a:t>
            </a:r>
            <a:r>
              <a:rPr lang="fr-FR" sz="2000" b="1" dirty="0" smtClean="0"/>
              <a:t>Groupe JOA</a:t>
            </a:r>
            <a:r>
              <a:rPr lang="fr-FR" sz="2000" dirty="0" smtClean="0"/>
              <a:t> est un groupe français de loisirs, spécialisé dans l'exploitation de casinos (établissements de jeux).</a:t>
            </a:r>
          </a:p>
          <a:p>
            <a:pPr algn="ctr"/>
            <a:r>
              <a:rPr lang="fr-FR" sz="2000" dirty="0" smtClean="0"/>
              <a:t>Il est le 3</a:t>
            </a:r>
            <a:r>
              <a:rPr lang="fr-FR" sz="2000" baseline="30000" dirty="0" smtClean="0"/>
              <a:t>e</a:t>
            </a:r>
            <a:r>
              <a:rPr lang="fr-FR" sz="2000" dirty="0" smtClean="0"/>
              <a:t> opérateur français avec 22 casinos en France.</a:t>
            </a:r>
            <a:endParaRPr lang="fr-FR" sz="2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ns titre 2.jpg"/>
          <p:cNvPicPr>
            <a:picLocks noChangeAspect="1"/>
          </p:cNvPicPr>
          <p:nvPr/>
        </p:nvPicPr>
        <p:blipFill>
          <a:blip r:embed="rId2" cstate="print"/>
          <a:stretch>
            <a:fillRect/>
          </a:stretch>
        </p:blipFill>
        <p:spPr>
          <a:xfrm>
            <a:off x="251520" y="2852936"/>
            <a:ext cx="8640282" cy="3423890"/>
          </a:xfrm>
          <a:prstGeom prst="rect">
            <a:avLst/>
          </a:prstGeom>
        </p:spPr>
      </p:pic>
      <p:sp>
        <p:nvSpPr>
          <p:cNvPr id="3" name="Rectangle 2"/>
          <p:cNvSpPr/>
          <p:nvPr/>
        </p:nvSpPr>
        <p:spPr>
          <a:xfrm>
            <a:off x="467544" y="188640"/>
            <a:ext cx="8136904" cy="2246769"/>
          </a:xfrm>
          <a:prstGeom prst="rect">
            <a:avLst/>
          </a:prstGeom>
        </p:spPr>
        <p:txBody>
          <a:bodyPr wrap="square">
            <a:spAutoFit/>
          </a:bodyPr>
          <a:lstStyle/>
          <a:p>
            <a:pPr algn="ctr"/>
            <a:r>
              <a:rPr lang="fr-FR" sz="2000" dirty="0" smtClean="0"/>
              <a:t>L'émergence du tourisme balnéaire et de la mode des « bains de mer » a conduit très tôt la municipalité de </a:t>
            </a:r>
            <a:r>
              <a:rPr lang="fr-FR" sz="2000" b="1" dirty="0" smtClean="0"/>
              <a:t>Royan</a:t>
            </a:r>
            <a:r>
              <a:rPr lang="fr-FR" sz="2000" dirty="0" smtClean="0"/>
              <a:t> à envisager la création d'établissements de loisirs. </a:t>
            </a:r>
          </a:p>
          <a:p>
            <a:pPr algn="ctr"/>
            <a:r>
              <a:rPr lang="fr-FR" sz="2000" dirty="0" smtClean="0"/>
              <a:t>Fréquentée par la bourgeoisie bordelaise, à l'instar de sa « rivale » Arcachon, puis par la haute société parisienne, Royan se dota ainsi de cinq casinos, dont un seul subsiste aujourd'hui. Certains de ces établissements furent considérés en leur temps comme des prouesses architecturales.</a:t>
            </a:r>
            <a:endParaRPr lang="fr-FR"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8 - casino-argele-sur mer.jpg"/>
          <p:cNvPicPr>
            <a:picLocks noChangeAspect="1"/>
          </p:cNvPicPr>
          <p:nvPr/>
        </p:nvPicPr>
        <p:blipFill>
          <a:blip r:embed="rId2" cstate="print"/>
          <a:stretch>
            <a:fillRect/>
          </a:stretch>
        </p:blipFill>
        <p:spPr>
          <a:xfrm>
            <a:off x="323528" y="2060848"/>
            <a:ext cx="6596219" cy="4648033"/>
          </a:xfrm>
          <a:prstGeom prst="rect">
            <a:avLst/>
          </a:prstGeom>
        </p:spPr>
      </p:pic>
      <p:sp>
        <p:nvSpPr>
          <p:cNvPr id="3" name="Rectangle 2"/>
          <p:cNvSpPr/>
          <p:nvPr/>
        </p:nvSpPr>
        <p:spPr>
          <a:xfrm>
            <a:off x="323528" y="116632"/>
            <a:ext cx="8424936" cy="1938992"/>
          </a:xfrm>
          <a:prstGeom prst="rect">
            <a:avLst/>
          </a:prstGeom>
        </p:spPr>
        <p:txBody>
          <a:bodyPr wrap="square">
            <a:spAutoFit/>
          </a:bodyPr>
          <a:lstStyle/>
          <a:p>
            <a:pPr algn="ctr"/>
            <a:r>
              <a:rPr lang="fr-FR" sz="2000" dirty="0" smtClean="0"/>
              <a:t>Situé au bord de la plage, le </a:t>
            </a:r>
            <a:r>
              <a:rPr lang="fr-FR" sz="2000" b="1" dirty="0" smtClean="0"/>
              <a:t>casino d'</a:t>
            </a:r>
            <a:r>
              <a:rPr lang="fr-FR" sz="2000" b="1" dirty="0" err="1" smtClean="0"/>
              <a:t>Argelès</a:t>
            </a:r>
            <a:r>
              <a:rPr lang="fr-FR" sz="2000" dirty="0" smtClean="0"/>
              <a:t> bénéficie d'un emplacement exceptionnel face à la mer, à seulement 25 minutes de Perpignan. </a:t>
            </a:r>
          </a:p>
          <a:p>
            <a:pPr algn="ctr"/>
            <a:r>
              <a:rPr lang="fr-FR" sz="2000" dirty="0" smtClean="0"/>
              <a:t>Terrasse, végétation luxuriante, piscine vous offrent un des cadres les plus exotiques de la Côte Vermeille. Profitez-en pour venir dîner à deux ou entre amis au restaurant, au bord de la piscine ou faire la fête dans la célèbre discothèque Le </a:t>
            </a:r>
            <a:r>
              <a:rPr lang="fr-FR" sz="2000" dirty="0" err="1" smtClean="0"/>
              <a:t>Playa</a:t>
            </a:r>
            <a:r>
              <a:rPr lang="fr-FR" sz="2000" dirty="0" smtClean="0"/>
              <a:t> Club !</a:t>
            </a:r>
            <a:endParaRPr lang="fr-FR" sz="2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8640"/>
            <a:ext cx="8568952" cy="707886"/>
          </a:xfrm>
          <a:prstGeom prst="rect">
            <a:avLst/>
          </a:prstGeom>
        </p:spPr>
        <p:txBody>
          <a:bodyPr wrap="square">
            <a:spAutoFit/>
          </a:bodyPr>
          <a:lstStyle/>
          <a:p>
            <a:pPr algn="ctr"/>
            <a:r>
              <a:rPr lang="fr-FR" sz="2000" dirty="0" smtClean="0"/>
              <a:t>Implanté sur les rives du lac d'Annecy et face aux montagnes, le</a:t>
            </a:r>
            <a:r>
              <a:rPr lang="fr-FR" sz="2000" b="1" dirty="0" smtClean="0"/>
              <a:t> Casino Impérial d'Annecy </a:t>
            </a:r>
            <a:r>
              <a:rPr lang="fr-FR" sz="2000" dirty="0" smtClean="0"/>
              <a:t>est situé dans la majestueuse bâtisse qu'est l'Impérial Palace.</a:t>
            </a:r>
            <a:endParaRPr lang="fr-FR" sz="2000" dirty="0"/>
          </a:p>
        </p:txBody>
      </p:sp>
      <p:pic>
        <p:nvPicPr>
          <p:cNvPr id="4" name="Image 3" descr="16 - Casino d'annecy.jpg"/>
          <p:cNvPicPr>
            <a:picLocks noChangeAspect="1"/>
          </p:cNvPicPr>
          <p:nvPr/>
        </p:nvPicPr>
        <p:blipFill>
          <a:blip r:embed="rId2" cstate="print"/>
          <a:stretch>
            <a:fillRect/>
          </a:stretch>
        </p:blipFill>
        <p:spPr>
          <a:xfrm>
            <a:off x="251520" y="1484784"/>
            <a:ext cx="8608878" cy="496855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 - Cayeux sur mer.jpg"/>
          <p:cNvPicPr>
            <a:picLocks noChangeAspect="1"/>
          </p:cNvPicPr>
          <p:nvPr/>
        </p:nvPicPr>
        <p:blipFill>
          <a:blip r:embed="rId2" cstate="print"/>
          <a:stretch>
            <a:fillRect/>
          </a:stretch>
        </p:blipFill>
        <p:spPr>
          <a:xfrm>
            <a:off x="395536" y="1916832"/>
            <a:ext cx="8280920" cy="4655717"/>
          </a:xfrm>
          <a:prstGeom prst="rect">
            <a:avLst/>
          </a:prstGeom>
        </p:spPr>
      </p:pic>
      <p:sp>
        <p:nvSpPr>
          <p:cNvPr id="3" name="Rectangle 2"/>
          <p:cNvSpPr/>
          <p:nvPr/>
        </p:nvSpPr>
        <p:spPr>
          <a:xfrm>
            <a:off x="395536" y="188640"/>
            <a:ext cx="8280920" cy="1323439"/>
          </a:xfrm>
          <a:prstGeom prst="rect">
            <a:avLst/>
          </a:prstGeom>
        </p:spPr>
        <p:txBody>
          <a:bodyPr wrap="square">
            <a:spAutoFit/>
          </a:bodyPr>
          <a:lstStyle/>
          <a:p>
            <a:pPr algn="ctr"/>
            <a:r>
              <a:rPr lang="fr-FR" sz="2000" b="1" dirty="0" smtClean="0"/>
              <a:t>Le casino de Cayeux </a:t>
            </a:r>
            <a:r>
              <a:rPr lang="fr-FR" sz="2000" dirty="0" smtClean="0"/>
              <a:t>est l’unique casino de la côte Picarde et Cayeux sur mer compte parmi l’une des premières stations balnéaires créées en France en 1870. C’est aussi l’un des plus grand lieux de rendez-vous des </a:t>
            </a:r>
            <a:r>
              <a:rPr lang="fr-FR" sz="2000" dirty="0" err="1" smtClean="0"/>
              <a:t>kite</a:t>
            </a:r>
            <a:r>
              <a:rPr lang="fr-FR" sz="2000" dirty="0" smtClean="0"/>
              <a:t>-surfeurs de France . </a:t>
            </a:r>
            <a:endParaRPr lang="fr-FR" sz="2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roupePartoucheL2012.gif"/>
          <p:cNvPicPr>
            <a:picLocks noChangeAspect="1"/>
          </p:cNvPicPr>
          <p:nvPr/>
        </p:nvPicPr>
        <p:blipFill>
          <a:blip r:embed="rId2" cstate="print"/>
          <a:stretch>
            <a:fillRect/>
          </a:stretch>
        </p:blipFill>
        <p:spPr>
          <a:xfrm>
            <a:off x="395537" y="332656"/>
            <a:ext cx="2685474" cy="1826122"/>
          </a:xfrm>
          <a:prstGeom prst="rect">
            <a:avLst/>
          </a:prstGeom>
        </p:spPr>
      </p:pic>
      <p:sp>
        <p:nvSpPr>
          <p:cNvPr id="3" name="Rectangle 2"/>
          <p:cNvSpPr/>
          <p:nvPr/>
        </p:nvSpPr>
        <p:spPr>
          <a:xfrm>
            <a:off x="3419872" y="260648"/>
            <a:ext cx="5400600" cy="1938992"/>
          </a:xfrm>
          <a:prstGeom prst="rect">
            <a:avLst/>
          </a:prstGeom>
        </p:spPr>
        <p:txBody>
          <a:bodyPr wrap="square">
            <a:spAutoFit/>
          </a:bodyPr>
          <a:lstStyle/>
          <a:p>
            <a:pPr algn="ctr"/>
            <a:r>
              <a:rPr lang="fr-FR" sz="2000" dirty="0" smtClean="0"/>
              <a:t>Le </a:t>
            </a:r>
            <a:r>
              <a:rPr lang="fr-FR" sz="2000" b="1" dirty="0" smtClean="0"/>
              <a:t>Groupe </a:t>
            </a:r>
            <a:r>
              <a:rPr lang="fr-FR" sz="2000" b="1" dirty="0" err="1" smtClean="0"/>
              <a:t>Partouche</a:t>
            </a:r>
            <a:r>
              <a:rPr lang="fr-FR" sz="2000" dirty="0" smtClean="0"/>
              <a:t> est un groupe de loisirs français (casinos, hôtels, restaurants, thermes) créé en 1973 par Isidore </a:t>
            </a:r>
            <a:r>
              <a:rPr lang="fr-FR" sz="2000" dirty="0" err="1" smtClean="0"/>
              <a:t>Partouche</a:t>
            </a:r>
            <a:r>
              <a:rPr lang="fr-FR" sz="2000" dirty="0" smtClean="0"/>
              <a:t>. </a:t>
            </a:r>
          </a:p>
          <a:p>
            <a:pPr algn="ctr"/>
            <a:r>
              <a:rPr lang="fr-FR" sz="2000" dirty="0" smtClean="0"/>
              <a:t>Né en 1930 à Trézel (Algérie), Isidore </a:t>
            </a:r>
            <a:r>
              <a:rPr lang="fr-FR" sz="2000" dirty="0" err="1" smtClean="0"/>
              <a:t>Partouche</a:t>
            </a:r>
            <a:r>
              <a:rPr lang="fr-FR" sz="2000" dirty="0" smtClean="0"/>
              <a:t> fait l'acquisition en 1973 de son premier casino à Saint-Amand-les-Eaux.</a:t>
            </a:r>
            <a:endParaRPr lang="fr-FR" sz="2000" dirty="0"/>
          </a:p>
        </p:txBody>
      </p:sp>
      <p:sp>
        <p:nvSpPr>
          <p:cNvPr id="4" name="Rectangle 3"/>
          <p:cNvSpPr/>
          <p:nvPr/>
        </p:nvSpPr>
        <p:spPr>
          <a:xfrm>
            <a:off x="395536" y="2492896"/>
            <a:ext cx="8424936" cy="4093428"/>
          </a:xfrm>
          <a:prstGeom prst="rect">
            <a:avLst/>
          </a:prstGeom>
        </p:spPr>
        <p:txBody>
          <a:bodyPr wrap="square">
            <a:spAutoFit/>
          </a:bodyPr>
          <a:lstStyle/>
          <a:p>
            <a:pPr algn="ctr"/>
            <a:r>
              <a:rPr lang="fr-FR" sz="2000" dirty="0" smtClean="0"/>
              <a:t>En 1973, Isidore </a:t>
            </a:r>
            <a:r>
              <a:rPr lang="fr-FR" sz="2000" dirty="0" err="1" smtClean="0"/>
              <a:t>Partouche</a:t>
            </a:r>
            <a:r>
              <a:rPr lang="fr-FR" sz="2000" dirty="0" smtClean="0"/>
              <a:t>, rapatrié d’Algérie où il était radioélectricien concessionnaire de la société Philips, reprenait avec l’aide de ses frères et sœurs le casino de Saint-Amand-les-Eaux, avec son établissement thermal et la source d’eau minérale. Le redressement de ce casino, en grande difficulté, est assuré avec succès en lui appliquant les recettes commerciales « familiales », et permet à Isidore </a:t>
            </a:r>
            <a:r>
              <a:rPr lang="fr-FR" sz="2000" dirty="0" err="1" smtClean="0"/>
              <a:t>Partouche</a:t>
            </a:r>
            <a:r>
              <a:rPr lang="fr-FR" sz="2000" dirty="0" smtClean="0"/>
              <a:t> d’initier un développement qui se concrétise par des acquisitions de casinos dans le Nord de la France (Le Touquet en 1976, Forges-les-Eaux en 1986, Dieppe en 1988, Fécamp, Bagnoles et Vichy en 1989) et par une création de casino (Calais en 1982).</a:t>
            </a:r>
          </a:p>
          <a:p>
            <a:pPr algn="ctr"/>
            <a:r>
              <a:rPr lang="fr-FR" sz="2000" dirty="0" smtClean="0"/>
              <a:t> L’activité d’un casino se limite à cette époque aux seuls jeux traditionnels et la rentabilité des établissements en souffre, mais convaincu de la nécessaire évolution du secteur à terme, Isidore </a:t>
            </a:r>
            <a:r>
              <a:rPr lang="fr-FR" sz="2000" dirty="0" err="1" smtClean="0"/>
              <a:t>Partouche</a:t>
            </a:r>
            <a:r>
              <a:rPr lang="fr-FR" sz="2000" dirty="0" smtClean="0"/>
              <a:t> va jusqu’à vendre ses exploitations d’eau de source pour garder ses casinos.</a:t>
            </a:r>
            <a:endParaRPr lang="fr-FR" sz="20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ans titre 3.jpg"/>
          <p:cNvPicPr>
            <a:picLocks noChangeAspect="1"/>
          </p:cNvPicPr>
          <p:nvPr/>
        </p:nvPicPr>
        <p:blipFill>
          <a:blip r:embed="rId2" cstate="print"/>
          <a:stretch>
            <a:fillRect/>
          </a:stretch>
        </p:blipFill>
        <p:spPr>
          <a:xfrm>
            <a:off x="395536" y="3140968"/>
            <a:ext cx="8352928" cy="3096344"/>
          </a:xfrm>
          <a:prstGeom prst="rect">
            <a:avLst/>
          </a:prstGeom>
        </p:spPr>
      </p:pic>
      <p:sp>
        <p:nvSpPr>
          <p:cNvPr id="22529" name="Rectangle 1"/>
          <p:cNvSpPr>
            <a:spLocks noChangeArrowheads="1"/>
          </p:cNvSpPr>
          <p:nvPr/>
        </p:nvSpPr>
        <p:spPr bwMode="auto">
          <a:xfrm>
            <a:off x="323528" y="201415"/>
            <a:ext cx="853244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6A6565"/>
                </a:solidFill>
                <a:effectLst/>
                <a:ea typeface="Times New Roman" pitchFamily="18" charset="0"/>
                <a:cs typeface="Arial" pitchFamily="34" charset="0"/>
              </a:rPr>
              <a:t>Au nord de Paris, à quelques kilomètres de Lille et de la Belgique,</a:t>
            </a:r>
            <a:r>
              <a:rPr kumimoji="0" lang="fr-FR" sz="2000" b="1" i="0" u="none" strike="noStrike" cap="none" normalizeH="0" baseline="0" dirty="0" smtClean="0">
                <a:ln>
                  <a:noFill/>
                </a:ln>
                <a:solidFill>
                  <a:srgbClr val="6A6565"/>
                </a:solidFill>
                <a:effectLst/>
                <a:ea typeface="Times New Roman" pitchFamily="18" charset="0"/>
                <a:cs typeface="Arial"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rgbClr val="6A6565"/>
                </a:solidFill>
                <a:effectLst/>
                <a:ea typeface="Times New Roman" pitchFamily="18" charset="0"/>
                <a:cs typeface="Arial" pitchFamily="34" charset="0"/>
              </a:rPr>
              <a:t>Saint-Amand-les-Eaux </a:t>
            </a:r>
            <a:r>
              <a:rPr kumimoji="0" lang="fr-FR" sz="2000" b="0" i="0" u="none" strike="noStrike" cap="none" normalizeH="0" baseline="0" dirty="0" smtClean="0">
                <a:ln>
                  <a:noFill/>
                </a:ln>
                <a:solidFill>
                  <a:srgbClr val="6A6565"/>
                </a:solidFill>
                <a:effectLst/>
                <a:ea typeface="Times New Roman" pitchFamily="18" charset="0"/>
                <a:cs typeface="Arial" pitchFamily="34" charset="0"/>
              </a:rPr>
              <a:t>c'est tout le charme d'une ville thermale, et c'est le site qu'a choisi le Groupe </a:t>
            </a:r>
            <a:r>
              <a:rPr kumimoji="0" lang="fr-FR" sz="2000" b="0" i="0" u="none" strike="noStrike" cap="none" normalizeH="0" baseline="0" dirty="0" err="1" smtClean="0">
                <a:ln>
                  <a:noFill/>
                </a:ln>
                <a:solidFill>
                  <a:srgbClr val="6A6565"/>
                </a:solidFill>
                <a:effectLst/>
                <a:ea typeface="Times New Roman" pitchFamily="18" charset="0"/>
                <a:cs typeface="Arial" pitchFamily="34" charset="0"/>
              </a:rPr>
              <a:t>Partouche</a:t>
            </a:r>
            <a:r>
              <a:rPr kumimoji="0" lang="fr-FR" sz="2000" b="0" i="0" u="none" strike="noStrike" cap="none" normalizeH="0" baseline="0" dirty="0" smtClean="0">
                <a:ln>
                  <a:noFill/>
                </a:ln>
                <a:solidFill>
                  <a:srgbClr val="6A6565"/>
                </a:solidFill>
                <a:effectLst/>
                <a:ea typeface="Times New Roman" pitchFamily="18" charset="0"/>
                <a:cs typeface="Arial" pitchFamily="34" charset="0"/>
              </a:rPr>
              <a:t> pour installer un complexe de loisirs entièrement dédié aux jeux et aux divertissements.</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6A6565"/>
                </a:solidFill>
                <a:effectLst/>
                <a:ea typeface="Times New Roman" pitchFamily="18" charset="0"/>
                <a:cs typeface="Arial" pitchFamily="34" charset="0"/>
              </a:rPr>
              <a:t>Concerts nationaux et internationaux, spectacles, restauration à thèmes, soirées </a:t>
            </a:r>
            <a:r>
              <a:rPr kumimoji="0" lang="fr-FR" sz="2000" b="0" i="0" u="none" strike="noStrike" cap="none" normalizeH="0" baseline="0" dirty="0" err="1" smtClean="0">
                <a:ln>
                  <a:noFill/>
                </a:ln>
                <a:solidFill>
                  <a:srgbClr val="6A6565"/>
                </a:solidFill>
                <a:effectLst/>
                <a:ea typeface="Times New Roman" pitchFamily="18" charset="0"/>
                <a:cs typeface="Arial" pitchFamily="34" charset="0"/>
              </a:rPr>
              <a:t>lounge</a:t>
            </a:r>
            <a:r>
              <a:rPr kumimoji="0" lang="fr-FR" sz="2000" b="0" i="0" u="none" strike="noStrike" cap="none" normalizeH="0" baseline="0" dirty="0" smtClean="0">
                <a:ln>
                  <a:noFill/>
                </a:ln>
                <a:solidFill>
                  <a:srgbClr val="6A6565"/>
                </a:solidFill>
                <a:effectLst/>
                <a:ea typeface="Times New Roman" pitchFamily="18" charset="0"/>
                <a:cs typeface="Arial" pitchFamily="34" charset="0"/>
              </a:rPr>
              <a:t>, conférences ou réceptions, hôtel quatre étoiles... </a:t>
            </a:r>
            <a:endParaRPr kumimoji="0" lang="fr-FR" sz="2000" b="0" i="0" u="none" strike="noStrike" cap="none" normalizeH="0" baseline="0" dirty="0" smtClean="0">
              <a:ln>
                <a:noFill/>
              </a:ln>
              <a:solidFill>
                <a:schemeClr val="tx1"/>
              </a:solidFill>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6A6565"/>
                </a:solidFill>
                <a:effectLst/>
                <a:ea typeface="Times New Roman" pitchFamily="18" charset="0"/>
                <a:cs typeface="Arial" pitchFamily="34" charset="0"/>
              </a:rPr>
              <a:t>Bien au-delà des jeux de hasard, le </a:t>
            </a:r>
            <a:r>
              <a:rPr kumimoji="0" lang="fr-FR" sz="2000" b="0" i="0" u="none" strike="noStrike" cap="none" normalizeH="0" baseline="0" dirty="0" err="1" smtClean="0">
                <a:ln>
                  <a:noFill/>
                </a:ln>
                <a:solidFill>
                  <a:srgbClr val="6A6565"/>
                </a:solidFill>
                <a:effectLst/>
                <a:ea typeface="Times New Roman" pitchFamily="18" charset="0"/>
                <a:cs typeface="Arial" pitchFamily="34" charset="0"/>
              </a:rPr>
              <a:t>Pasino</a:t>
            </a:r>
            <a:r>
              <a:rPr kumimoji="0" lang="fr-FR" sz="2000" b="0" i="0" u="none" strike="noStrike" cap="none" normalizeH="0" baseline="0" dirty="0" smtClean="0">
                <a:ln>
                  <a:noFill/>
                </a:ln>
                <a:solidFill>
                  <a:srgbClr val="6A6565"/>
                </a:solidFill>
                <a:effectLst/>
                <a:ea typeface="Times New Roman" pitchFamily="18" charset="0"/>
                <a:cs typeface="Arial" pitchFamily="34" charset="0"/>
              </a:rPr>
              <a:t> invente une nouvelle façon de se divertir et de se réunir.</a:t>
            </a:r>
            <a:endParaRPr kumimoji="0" lang="fr-FR" sz="20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 - casino de Dieppe (Copier).jpg"/>
          <p:cNvPicPr>
            <a:picLocks noChangeAspect="1"/>
          </p:cNvPicPr>
          <p:nvPr/>
        </p:nvPicPr>
        <p:blipFill>
          <a:blip r:embed="rId2" cstate="print"/>
          <a:stretch>
            <a:fillRect/>
          </a:stretch>
        </p:blipFill>
        <p:spPr>
          <a:xfrm>
            <a:off x="251520" y="1556792"/>
            <a:ext cx="8628110" cy="3849464"/>
          </a:xfrm>
          <a:prstGeom prst="rect">
            <a:avLst/>
          </a:prstGeom>
        </p:spPr>
      </p:pic>
      <p:sp>
        <p:nvSpPr>
          <p:cNvPr id="23553" name="Rectangle 1"/>
          <p:cNvSpPr>
            <a:spLocks noChangeArrowheads="1"/>
          </p:cNvSpPr>
          <p:nvPr/>
        </p:nvSpPr>
        <p:spPr bwMode="auto">
          <a:xfrm>
            <a:off x="395536" y="5517232"/>
            <a:ext cx="8388424"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222222"/>
                </a:solidFill>
                <a:effectLst/>
                <a:ea typeface="Times New Roman" pitchFamily="18" charset="0"/>
                <a:cs typeface="Arial" pitchFamily="34" charset="0"/>
              </a:rPr>
              <a:t>Dans le centre de Dieppe, cet hôtel casino moderne se trouve à 3 minutes à pied des falaises et à 4 km du terminal de ferry de Dieppe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222222"/>
                </a:solidFill>
                <a:effectLst/>
                <a:ea typeface="Times New Roman" pitchFamily="18" charset="0"/>
                <a:cs typeface="Arial" pitchFamily="34" charset="0"/>
              </a:rPr>
              <a:t>(avec traversée vers Newhaven).</a:t>
            </a:r>
            <a:endParaRPr kumimoji="0" lang="fr-FR" sz="2000" b="0" i="0" u="none" strike="noStrike" cap="none" normalizeH="0" baseline="0" dirty="0" smtClean="0">
              <a:ln>
                <a:noFill/>
              </a:ln>
              <a:solidFill>
                <a:schemeClr val="tx1"/>
              </a:solidFill>
              <a:effectLst/>
              <a:cs typeface="Arial" pitchFamily="34" charset="0"/>
            </a:endParaRPr>
          </a:p>
        </p:txBody>
      </p:sp>
      <p:sp>
        <p:nvSpPr>
          <p:cNvPr id="4" name="ZoneTexte 3"/>
          <p:cNvSpPr txBox="1"/>
          <p:nvPr/>
        </p:nvSpPr>
        <p:spPr>
          <a:xfrm>
            <a:off x="2555776" y="548680"/>
            <a:ext cx="4032448" cy="400110"/>
          </a:xfrm>
          <a:prstGeom prst="rect">
            <a:avLst/>
          </a:prstGeom>
          <a:noFill/>
        </p:spPr>
        <p:txBody>
          <a:bodyPr wrap="square" rtlCol="0">
            <a:spAutoFit/>
          </a:bodyPr>
          <a:lstStyle/>
          <a:p>
            <a:pPr algn="ctr"/>
            <a:r>
              <a:rPr lang="fr-FR" sz="2000" b="1" dirty="0" smtClean="0"/>
              <a:t>Casino de Dieppe .</a:t>
            </a:r>
            <a:endParaRPr lang="fr-FR" sz="20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188640"/>
            <a:ext cx="8568952" cy="2246769"/>
          </a:xfrm>
          <a:prstGeom prst="rect">
            <a:avLst/>
          </a:prstGeom>
        </p:spPr>
        <p:txBody>
          <a:bodyPr wrap="square">
            <a:spAutoFit/>
          </a:bodyPr>
          <a:lstStyle/>
          <a:p>
            <a:pPr algn="ctr"/>
            <a:r>
              <a:rPr lang="fr-FR" sz="2000" dirty="0" smtClean="0"/>
              <a:t>Le casino actuel de </a:t>
            </a:r>
            <a:r>
              <a:rPr lang="fr-FR" sz="2000" b="1" dirty="0" smtClean="0"/>
              <a:t>Boulogne</a:t>
            </a:r>
            <a:r>
              <a:rPr lang="fr-FR" sz="2000" dirty="0" smtClean="0"/>
              <a:t> sur mer est inauguré le 16 mai 2008 </a:t>
            </a:r>
            <a:r>
              <a:rPr lang="fr-FR" sz="2000" i="1" dirty="0" smtClean="0"/>
              <a:t>place de la République</a:t>
            </a:r>
            <a:r>
              <a:rPr lang="fr-FR" sz="2000" dirty="0" smtClean="0"/>
              <a:t> dans le quartier de </a:t>
            </a:r>
            <a:r>
              <a:rPr lang="fr-FR" sz="2000" dirty="0" err="1" smtClean="0"/>
              <a:t>Capécure</a:t>
            </a:r>
            <a:r>
              <a:rPr lang="fr-FR" sz="2000" dirty="0" smtClean="0"/>
              <a:t>. Il abrite une salle de jeux avec 75 machines à sous, une table de blackjack et une roulette anglaise mais également une salle de poker, un restaurant </a:t>
            </a:r>
            <a:r>
              <a:rPr lang="fr-FR" sz="2000" i="1" dirty="0" smtClean="0"/>
              <a:t>"Le Carré d'As"</a:t>
            </a:r>
            <a:r>
              <a:rPr lang="fr-FR" sz="2000" dirty="0" smtClean="0"/>
              <a:t> et une salle des fêtes. </a:t>
            </a:r>
          </a:p>
          <a:p>
            <a:pPr algn="ctr"/>
            <a:r>
              <a:rPr lang="fr-FR" sz="2000" dirty="0" smtClean="0"/>
              <a:t>Le casino rencontre un succès relativement important, malgré une baisse du nombre de visiteurs et du chiffre d'affaires depuis l'ouverture. Il continue néanmoins à rapporter beaucoup à la ville et à l'État.</a:t>
            </a:r>
            <a:endParaRPr lang="fr-FR" sz="2000" dirty="0"/>
          </a:p>
        </p:txBody>
      </p:sp>
      <p:pic>
        <p:nvPicPr>
          <p:cNvPr id="5" name="Image 4" descr="Sans titre 4.jpg"/>
          <p:cNvPicPr>
            <a:picLocks noChangeAspect="1"/>
          </p:cNvPicPr>
          <p:nvPr/>
        </p:nvPicPr>
        <p:blipFill>
          <a:blip r:embed="rId2" cstate="print"/>
          <a:stretch>
            <a:fillRect/>
          </a:stretch>
        </p:blipFill>
        <p:spPr>
          <a:xfrm>
            <a:off x="755576" y="2492896"/>
            <a:ext cx="7533675" cy="4208264"/>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4 - Trouville-sur-Mer_-_Normandie,_Frankreich (Copier).jpg"/>
          <p:cNvPicPr>
            <a:picLocks noChangeAspect="1"/>
          </p:cNvPicPr>
          <p:nvPr/>
        </p:nvPicPr>
        <p:blipFill>
          <a:blip r:embed="rId2" cstate="print"/>
          <a:stretch>
            <a:fillRect/>
          </a:stretch>
        </p:blipFill>
        <p:spPr>
          <a:xfrm>
            <a:off x="1259632" y="2276872"/>
            <a:ext cx="6604000" cy="4406900"/>
          </a:xfrm>
          <a:prstGeom prst="rect">
            <a:avLst/>
          </a:prstGeom>
        </p:spPr>
      </p:pic>
      <p:sp>
        <p:nvSpPr>
          <p:cNvPr id="3" name="Rectangle 2"/>
          <p:cNvSpPr/>
          <p:nvPr/>
        </p:nvSpPr>
        <p:spPr>
          <a:xfrm>
            <a:off x="179512" y="188640"/>
            <a:ext cx="8640960" cy="1938992"/>
          </a:xfrm>
          <a:prstGeom prst="rect">
            <a:avLst/>
          </a:prstGeom>
        </p:spPr>
        <p:txBody>
          <a:bodyPr wrap="square">
            <a:spAutoFit/>
          </a:bodyPr>
          <a:lstStyle/>
          <a:p>
            <a:pPr algn="ctr"/>
            <a:r>
              <a:rPr lang="fr-FR" sz="2000" dirty="0" smtClean="0"/>
              <a:t>Le </a:t>
            </a:r>
            <a:r>
              <a:rPr lang="fr-FR" sz="2000" b="1" dirty="0" smtClean="0"/>
              <a:t>casino de Trouville-sur-Mer</a:t>
            </a:r>
            <a:r>
              <a:rPr lang="fr-FR" sz="2000" dirty="0" smtClean="0"/>
              <a:t> ,construit en 1912, se déploie sur 6 500 m</a:t>
            </a:r>
            <a:r>
              <a:rPr lang="fr-FR" sz="2000" baseline="30000" dirty="0" smtClean="0"/>
              <a:t>2</a:t>
            </a:r>
            <a:r>
              <a:rPr lang="fr-FR" sz="2000" dirty="0" smtClean="0"/>
              <a:t>. Il occupe un îlot formé par le boulevard de la </a:t>
            </a:r>
            <a:r>
              <a:rPr lang="fr-FR" sz="2000" dirty="0" err="1" smtClean="0"/>
              <a:t>Cahotte</a:t>
            </a:r>
            <a:r>
              <a:rPr lang="fr-FR" sz="2000" dirty="0" smtClean="0"/>
              <a:t>, le quai Albert-I</a:t>
            </a:r>
            <a:r>
              <a:rPr lang="fr-FR" sz="2000" baseline="30000" dirty="0" smtClean="0"/>
              <a:t>er</a:t>
            </a:r>
            <a:r>
              <a:rPr lang="fr-FR" sz="2000" dirty="0" smtClean="0"/>
              <a:t> et la place Foch, point névralgique de la ville entre les quais de la Touques et la promenade des Planches. Le casino actuel est inauguré le 29 juin 1912, seulement quinze mois après le début du chantier. Il est décoré dans un style colonial inspiré de la Louisiane, comme en témoignent les deux roues à aubes visibles dès l’entrée. </a:t>
            </a:r>
            <a:endParaRPr lang="fr-FR" sz="20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bourg.jpg"/>
          <p:cNvPicPr>
            <a:picLocks noChangeAspect="1"/>
          </p:cNvPicPr>
          <p:nvPr/>
        </p:nvPicPr>
        <p:blipFill>
          <a:blip r:embed="rId2" cstate="print"/>
          <a:stretch>
            <a:fillRect/>
          </a:stretch>
        </p:blipFill>
        <p:spPr>
          <a:xfrm>
            <a:off x="611560" y="1340768"/>
            <a:ext cx="7869446" cy="5296742"/>
          </a:xfrm>
          <a:prstGeom prst="rect">
            <a:avLst/>
          </a:prstGeom>
        </p:spPr>
      </p:pic>
      <p:sp>
        <p:nvSpPr>
          <p:cNvPr id="3" name="Rectangle 2"/>
          <p:cNvSpPr/>
          <p:nvPr/>
        </p:nvSpPr>
        <p:spPr>
          <a:xfrm>
            <a:off x="323528" y="260648"/>
            <a:ext cx="8496944" cy="1015663"/>
          </a:xfrm>
          <a:prstGeom prst="rect">
            <a:avLst/>
          </a:prstGeom>
        </p:spPr>
        <p:txBody>
          <a:bodyPr wrap="square">
            <a:spAutoFit/>
          </a:bodyPr>
          <a:lstStyle/>
          <a:p>
            <a:pPr algn="ctr"/>
            <a:r>
              <a:rPr lang="fr-FR" sz="2000" dirty="0" smtClean="0"/>
              <a:t>Au cœur de la côte fleurie </a:t>
            </a:r>
            <a:r>
              <a:rPr lang="fr-FR" sz="2000" b="1" dirty="0" smtClean="0"/>
              <a:t>le Grand Casino de Cabourg </a:t>
            </a:r>
            <a:r>
              <a:rPr lang="fr-FR" sz="2000" dirty="0" smtClean="0"/>
              <a:t>a été entièrement rénové il y a 2 ans. Vous y serez accueilli dans un nouveau concept où règne une ambiance festive et chaleureuse.</a:t>
            </a:r>
            <a:endParaRPr lang="fr-FR" sz="20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sino-Cabourg.jpg"/>
          <p:cNvPicPr>
            <a:picLocks noChangeAspect="1"/>
          </p:cNvPicPr>
          <p:nvPr/>
        </p:nvPicPr>
        <p:blipFill>
          <a:blip r:embed="rId2" cstate="print"/>
          <a:stretch>
            <a:fillRect/>
          </a:stretch>
        </p:blipFill>
        <p:spPr>
          <a:xfrm>
            <a:off x="390525" y="585787"/>
            <a:ext cx="8362950" cy="5686425"/>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7 -Casino_de_berck (Copier).jpg"/>
          <p:cNvPicPr>
            <a:picLocks noChangeAspect="1"/>
          </p:cNvPicPr>
          <p:nvPr/>
        </p:nvPicPr>
        <p:blipFill>
          <a:blip r:embed="rId2" cstate="print"/>
          <a:stretch>
            <a:fillRect/>
          </a:stretch>
        </p:blipFill>
        <p:spPr>
          <a:xfrm>
            <a:off x="1403648" y="1916832"/>
            <a:ext cx="6048672" cy="4536504"/>
          </a:xfrm>
          <a:prstGeom prst="rect">
            <a:avLst/>
          </a:prstGeom>
        </p:spPr>
      </p:pic>
      <p:sp>
        <p:nvSpPr>
          <p:cNvPr id="3" name="Rectangle 2"/>
          <p:cNvSpPr/>
          <p:nvPr/>
        </p:nvSpPr>
        <p:spPr>
          <a:xfrm>
            <a:off x="323528" y="188640"/>
            <a:ext cx="8424936" cy="1631216"/>
          </a:xfrm>
          <a:prstGeom prst="rect">
            <a:avLst/>
          </a:prstGeom>
        </p:spPr>
        <p:txBody>
          <a:bodyPr wrap="square">
            <a:spAutoFit/>
          </a:bodyPr>
          <a:lstStyle/>
          <a:p>
            <a:pPr algn="ctr"/>
            <a:r>
              <a:rPr lang="fr-FR" sz="2000" dirty="0" smtClean="0"/>
              <a:t>Le </a:t>
            </a:r>
            <a:r>
              <a:rPr lang="fr-FR" sz="2000" b="1" dirty="0" smtClean="0"/>
              <a:t>casino de Berck</a:t>
            </a:r>
            <a:r>
              <a:rPr lang="fr-FR" sz="2000" dirty="0" smtClean="0"/>
              <a:t> situé dans le département du Pas-de-Calais, se trouve dans un établissement du </a:t>
            </a:r>
            <a:r>
              <a:rPr lang="fr-FR" sz="2000" cap="small" dirty="0" smtClean="0"/>
              <a:t>XX</a:t>
            </a:r>
            <a:r>
              <a:rPr lang="fr-FR" sz="2000" baseline="30000" dirty="0" smtClean="0"/>
              <a:t>e</a:t>
            </a:r>
            <a:r>
              <a:rPr lang="fr-FR" sz="2000" dirty="0" smtClean="0"/>
              <a:t> siècle entièrement rénové. Il est situé à proximité des plages sur une avenue typique de l’architecture du Nord. </a:t>
            </a:r>
          </a:p>
          <a:p>
            <a:pPr algn="ctr"/>
            <a:r>
              <a:rPr lang="fr-FR" sz="2000" dirty="0" smtClean="0"/>
              <a:t>Il dispose d’un restaurant, </a:t>
            </a:r>
            <a:r>
              <a:rPr lang="fr-FR" sz="2000" i="1" dirty="0" smtClean="0"/>
              <a:t>« la Verrière »</a:t>
            </a:r>
            <a:r>
              <a:rPr lang="fr-FR" sz="2000" dirty="0" smtClean="0"/>
              <a:t>, et d’une brasserie. </a:t>
            </a:r>
          </a:p>
          <a:p>
            <a:pPr algn="ctr"/>
            <a:r>
              <a:rPr lang="fr-FR" sz="2000" dirty="0" smtClean="0"/>
              <a:t>Des animations et soirées à thème sont organisées toutes les semaines.</a:t>
            </a:r>
            <a:endParaRPr lang="fr-FR" sz="20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5 - Casino_exterieur Divonne les Bains (Copier).jpg"/>
          <p:cNvPicPr>
            <a:picLocks noChangeAspect="1"/>
          </p:cNvPicPr>
          <p:nvPr/>
        </p:nvPicPr>
        <p:blipFill>
          <a:blip r:embed="rId2" cstate="print"/>
          <a:stretch>
            <a:fillRect/>
          </a:stretch>
        </p:blipFill>
        <p:spPr>
          <a:xfrm>
            <a:off x="1187624" y="3573016"/>
            <a:ext cx="6604000" cy="2946400"/>
          </a:xfrm>
          <a:prstGeom prst="rect">
            <a:avLst/>
          </a:prstGeom>
        </p:spPr>
      </p:pic>
      <p:pic>
        <p:nvPicPr>
          <p:cNvPr id="3" name="Image 2" descr="05 - Casino_exterieur Divonne les Bains (Copier).jpg"/>
          <p:cNvPicPr>
            <a:picLocks noChangeAspect="1"/>
          </p:cNvPicPr>
          <p:nvPr/>
        </p:nvPicPr>
        <p:blipFill>
          <a:blip r:embed="rId2" cstate="print"/>
          <a:stretch>
            <a:fillRect/>
          </a:stretch>
        </p:blipFill>
        <p:spPr>
          <a:xfrm>
            <a:off x="308629" y="2708920"/>
            <a:ext cx="8540767" cy="3810496"/>
          </a:xfrm>
          <a:prstGeom prst="rect">
            <a:avLst/>
          </a:prstGeom>
        </p:spPr>
      </p:pic>
      <p:sp>
        <p:nvSpPr>
          <p:cNvPr id="4" name="Rectangle 3"/>
          <p:cNvSpPr/>
          <p:nvPr/>
        </p:nvSpPr>
        <p:spPr>
          <a:xfrm>
            <a:off x="395536" y="332656"/>
            <a:ext cx="8424936" cy="1938992"/>
          </a:xfrm>
          <a:prstGeom prst="rect">
            <a:avLst/>
          </a:prstGeom>
        </p:spPr>
        <p:txBody>
          <a:bodyPr wrap="square">
            <a:spAutoFit/>
          </a:bodyPr>
          <a:lstStyle/>
          <a:p>
            <a:pPr algn="ctr"/>
            <a:r>
              <a:rPr lang="fr-FR" sz="2000" dirty="0" smtClean="0"/>
              <a:t>Le casino de </a:t>
            </a:r>
            <a:r>
              <a:rPr lang="fr-FR" sz="2000" b="1" dirty="0" err="1" smtClean="0"/>
              <a:t>Divonne</a:t>
            </a:r>
            <a:r>
              <a:rPr lang="fr-FR" sz="2000" b="1" dirty="0" smtClean="0"/>
              <a:t> les Bains</a:t>
            </a:r>
            <a:r>
              <a:rPr lang="fr-FR" sz="2000" dirty="0" smtClean="0"/>
              <a:t> actuel a ouvert ses portes le 1</a:t>
            </a:r>
            <a:r>
              <a:rPr lang="fr-FR" sz="2000" baseline="30000" dirty="0" smtClean="0"/>
              <a:t>er</a:t>
            </a:r>
            <a:r>
              <a:rPr lang="fr-FR" sz="2000" dirty="0" smtClean="0"/>
              <a:t> juillet 1954. </a:t>
            </a:r>
          </a:p>
          <a:p>
            <a:pPr algn="ctr"/>
            <a:r>
              <a:rPr lang="fr-FR" sz="2000" dirty="0" smtClean="0"/>
              <a:t>Dès 1960, il se hisse avec 16 millions de recettes brutes au premier rang du classement officiel français des casinos. Rang qu'il conserve pratiquement sans interruption jusqu'au milieu des années 1990 et en 2002 il figurait encore au 2</a:t>
            </a:r>
            <a:r>
              <a:rPr lang="fr-FR" sz="2000" baseline="30000" dirty="0" smtClean="0"/>
              <a:t>e</a:t>
            </a:r>
            <a:r>
              <a:rPr lang="fr-FR" sz="2000" dirty="0" smtClean="0"/>
              <a:t> rang. En 2009 le casino ne figure plus qu'au 13</a:t>
            </a:r>
            <a:r>
              <a:rPr lang="fr-FR" sz="2000" baseline="30000" dirty="0" smtClean="0"/>
              <a:t>e</a:t>
            </a:r>
            <a:r>
              <a:rPr lang="fr-FR" sz="2000" dirty="0" smtClean="0"/>
              <a:t> rang du classement officiel français des casinos. Il appartient depuis 2005 au groupe </a:t>
            </a:r>
            <a:r>
              <a:rPr lang="fr-FR" sz="2000" dirty="0" err="1" smtClean="0"/>
              <a:t>Partouche</a:t>
            </a:r>
            <a:r>
              <a:rPr lang="fr-FR" sz="2000" dirty="0" smtClean="0"/>
              <a:t>. </a:t>
            </a:r>
            <a:endParaRPr lang="fr-FR" sz="20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8 - Divonne-les-Bains_Casino (Copier).JPG"/>
          <p:cNvPicPr>
            <a:picLocks noChangeAspect="1"/>
          </p:cNvPicPr>
          <p:nvPr/>
        </p:nvPicPr>
        <p:blipFill>
          <a:blip r:embed="rId2" cstate="print"/>
          <a:stretch>
            <a:fillRect/>
          </a:stretch>
        </p:blipFill>
        <p:spPr>
          <a:xfrm>
            <a:off x="323528" y="1052736"/>
            <a:ext cx="8433963" cy="5563172"/>
          </a:xfrm>
          <a:prstGeom prst="rect">
            <a:avLst/>
          </a:prstGeom>
        </p:spPr>
      </p:pic>
      <p:sp>
        <p:nvSpPr>
          <p:cNvPr id="3" name="ZoneTexte 2"/>
          <p:cNvSpPr txBox="1"/>
          <p:nvPr/>
        </p:nvSpPr>
        <p:spPr>
          <a:xfrm>
            <a:off x="2411760" y="404664"/>
            <a:ext cx="4032448" cy="400110"/>
          </a:xfrm>
          <a:prstGeom prst="rect">
            <a:avLst/>
          </a:prstGeom>
          <a:noFill/>
        </p:spPr>
        <p:txBody>
          <a:bodyPr wrap="square" rtlCol="0">
            <a:spAutoFit/>
          </a:bodyPr>
          <a:lstStyle/>
          <a:p>
            <a:pPr algn="ctr"/>
            <a:r>
              <a:rPr lang="fr-FR" sz="2000" b="1" dirty="0" smtClean="0"/>
              <a:t>Casino de </a:t>
            </a:r>
            <a:r>
              <a:rPr lang="fr-FR" sz="2000" b="1" dirty="0" err="1" smtClean="0"/>
              <a:t>Divonne</a:t>
            </a:r>
            <a:r>
              <a:rPr lang="fr-FR" sz="2000" b="1" dirty="0" smtClean="0"/>
              <a:t> les Bains .</a:t>
            </a:r>
            <a:endParaRPr lang="fr-FR" sz="2000"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ans titre 5.jpg"/>
          <p:cNvPicPr>
            <a:picLocks noChangeAspect="1"/>
          </p:cNvPicPr>
          <p:nvPr/>
        </p:nvPicPr>
        <p:blipFill>
          <a:blip r:embed="rId2" cstate="print"/>
          <a:stretch>
            <a:fillRect/>
          </a:stretch>
        </p:blipFill>
        <p:spPr>
          <a:xfrm>
            <a:off x="323528" y="2636912"/>
            <a:ext cx="8549642" cy="3936619"/>
          </a:xfrm>
          <a:prstGeom prst="rect">
            <a:avLst/>
          </a:prstGeom>
        </p:spPr>
      </p:pic>
      <p:sp>
        <p:nvSpPr>
          <p:cNvPr id="4" name="Rectangle 3"/>
          <p:cNvSpPr/>
          <p:nvPr/>
        </p:nvSpPr>
        <p:spPr>
          <a:xfrm>
            <a:off x="323528" y="188640"/>
            <a:ext cx="8496944" cy="2246769"/>
          </a:xfrm>
          <a:prstGeom prst="rect">
            <a:avLst/>
          </a:prstGeom>
        </p:spPr>
        <p:txBody>
          <a:bodyPr wrap="square">
            <a:spAutoFit/>
          </a:bodyPr>
          <a:lstStyle/>
          <a:p>
            <a:pPr algn="ctr"/>
            <a:r>
              <a:rPr lang="fr-FR" sz="2000" dirty="0" smtClean="0"/>
              <a:t>Le </a:t>
            </a:r>
            <a:r>
              <a:rPr lang="fr-FR" sz="2000" b="1" dirty="0" smtClean="0"/>
              <a:t>casino de Monte-Carlo</a:t>
            </a:r>
            <a:r>
              <a:rPr lang="fr-FR" sz="2000" dirty="0" smtClean="0"/>
              <a:t> est un prestigieux casino de style Belle Époque situé à Monaco, sur la Côte d'Azur. L'actuel bâtiment a été conçu en 1879 par Charles Garnier (qui construisit également l'Opéra de Monte-Carlo attenant). Il fait suite au premier casino qui fut inauguré sur ce site en 1863 par le prince Charles III de Monaco et par François Blanc, fondateur de la Société des bains de mer de Monaco. Aujourd'hui, la Société des Bains de Mer, devenue Groupe Monte-Carlo SBM est toujours propriétaire et exploitant du casino de Monte-Carlo. </a:t>
            </a:r>
            <a:endParaRPr lang="fr-FR" sz="20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 - Le_casino_de_Monte-Carlo (Copier).jpg"/>
          <p:cNvPicPr>
            <a:picLocks noChangeAspect="1"/>
          </p:cNvPicPr>
          <p:nvPr/>
        </p:nvPicPr>
        <p:blipFill>
          <a:blip r:embed="rId2" cstate="print"/>
          <a:stretch>
            <a:fillRect/>
          </a:stretch>
        </p:blipFill>
        <p:spPr>
          <a:xfrm>
            <a:off x="251520" y="908720"/>
            <a:ext cx="8564802" cy="5715359"/>
          </a:xfrm>
          <a:prstGeom prst="rect">
            <a:avLst/>
          </a:prstGeom>
        </p:spPr>
      </p:pic>
      <p:sp>
        <p:nvSpPr>
          <p:cNvPr id="3" name="ZoneTexte 2"/>
          <p:cNvSpPr txBox="1"/>
          <p:nvPr/>
        </p:nvSpPr>
        <p:spPr>
          <a:xfrm>
            <a:off x="2699792" y="332656"/>
            <a:ext cx="3672408" cy="400110"/>
          </a:xfrm>
          <a:prstGeom prst="rect">
            <a:avLst/>
          </a:prstGeom>
          <a:noFill/>
        </p:spPr>
        <p:txBody>
          <a:bodyPr wrap="square" rtlCol="0">
            <a:spAutoFit/>
          </a:bodyPr>
          <a:lstStyle/>
          <a:p>
            <a:pPr algn="ctr"/>
            <a:r>
              <a:rPr lang="fr-FR" sz="2000" b="1" dirty="0" smtClean="0"/>
              <a:t>Casino de Monte Carlo .</a:t>
            </a:r>
            <a:endParaRPr lang="fr-FR" sz="20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isuels_locaux_enghein_1_desktop.jpg"/>
          <p:cNvPicPr>
            <a:picLocks noChangeAspect="1"/>
          </p:cNvPicPr>
          <p:nvPr/>
        </p:nvPicPr>
        <p:blipFill>
          <a:blip r:embed="rId2" cstate="print"/>
          <a:stretch>
            <a:fillRect/>
          </a:stretch>
        </p:blipFill>
        <p:spPr>
          <a:xfrm>
            <a:off x="539552" y="2780928"/>
            <a:ext cx="7855520" cy="3927760"/>
          </a:xfrm>
          <a:prstGeom prst="rect">
            <a:avLst/>
          </a:prstGeom>
        </p:spPr>
      </p:pic>
      <p:sp>
        <p:nvSpPr>
          <p:cNvPr id="33793" name="Rectangle 1"/>
          <p:cNvSpPr>
            <a:spLocks noChangeArrowheads="1"/>
          </p:cNvSpPr>
          <p:nvPr/>
        </p:nvSpPr>
        <p:spPr bwMode="auto">
          <a:xfrm>
            <a:off x="0" y="116632"/>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ea typeface="Times New Roman" pitchFamily="18" charset="0"/>
                <a:cs typeface="Arial" pitchFamily="34" charset="0"/>
              </a:rPr>
              <a:t>Le casino d’Enghien les Bains</a:t>
            </a:r>
            <a:r>
              <a:rPr kumimoji="0" lang="fr-FR" sz="2000" b="0" i="0" u="none" strike="noStrike" cap="none" normalizeH="0" baseline="0" dirty="0" smtClean="0">
                <a:ln>
                  <a:noFill/>
                </a:ln>
                <a:solidFill>
                  <a:schemeClr val="tx1"/>
                </a:solidFill>
                <a:effectLst/>
                <a:ea typeface="Times New Roman" pitchFamily="18" charset="0"/>
                <a:cs typeface="Arial" pitchFamily="34" charset="0"/>
              </a:rPr>
              <a:t>, un immense cocon de verre, une façade Belle Époque et une terrasse qui s’avance sur le lac. De jour, le mélange des styles intrigue. Le soir, la magie opère. Des fontaines de lumière se reflètent sur l’eau en changeant de couleur. À l’intérieur, vagues de balustrades, longues méduses lumineuses et fauteuils aux formes arrondies, le Lobby vous invite au dépaysement. Les fresques dorées inspirées de Klimt et le plafond étoilé des Salles des Jeux méritent à eux seuls le voyage. À l’étage, jingles et frontons colorés des Machines à sous vous transportent à Las Vegas. Plongez dans un monde fabuleux situé à 14 km des Champs-Élysées.</a:t>
            </a:r>
            <a:endParaRPr kumimoji="0" lang="fr-FR" sz="20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 - Aix-les-Bains_Casino (Copier).jpg"/>
          <p:cNvPicPr>
            <a:picLocks noChangeAspect="1"/>
          </p:cNvPicPr>
          <p:nvPr/>
        </p:nvPicPr>
        <p:blipFill>
          <a:blip r:embed="rId2" cstate="print"/>
          <a:stretch>
            <a:fillRect/>
          </a:stretch>
        </p:blipFill>
        <p:spPr>
          <a:xfrm>
            <a:off x="323528" y="2204864"/>
            <a:ext cx="5799269" cy="4349452"/>
          </a:xfrm>
          <a:prstGeom prst="rect">
            <a:avLst/>
          </a:prstGeom>
        </p:spPr>
      </p:pic>
      <p:sp>
        <p:nvSpPr>
          <p:cNvPr id="3" name="Rectangle 2"/>
          <p:cNvSpPr/>
          <p:nvPr/>
        </p:nvSpPr>
        <p:spPr>
          <a:xfrm>
            <a:off x="323528" y="116632"/>
            <a:ext cx="8496944" cy="2554545"/>
          </a:xfrm>
          <a:prstGeom prst="rect">
            <a:avLst/>
          </a:prstGeom>
        </p:spPr>
        <p:txBody>
          <a:bodyPr wrap="square">
            <a:spAutoFit/>
          </a:bodyPr>
          <a:lstStyle/>
          <a:p>
            <a:pPr algn="ctr"/>
            <a:r>
              <a:rPr lang="fr-FR" sz="2000" dirty="0" smtClean="0"/>
              <a:t>Le </a:t>
            </a:r>
            <a:r>
              <a:rPr lang="fr-FR" sz="2000" b="1" dirty="0" smtClean="0"/>
              <a:t>casino Grand-Cercle</a:t>
            </a:r>
            <a:r>
              <a:rPr lang="fr-FR" sz="2000" dirty="0" smtClean="0"/>
              <a:t> est situé à Aix les Bains. Il est installé dans le palais de Savoie, lequel constitue un ensemble architectural majeur en Savoie, au même titre que le casino d'Évian-les-Bains, un bâtiment témoignant par ailleurs de la volonté de la Maison de Savoie de figurer parmi les grandes familles princières européennes. Le lieu est inscrit et classé au titre des monuments historiques.  </a:t>
            </a:r>
          </a:p>
          <a:p>
            <a:pPr algn="ctr"/>
            <a:r>
              <a:rPr lang="fr-FR" sz="2000" dirty="0" smtClean="0"/>
              <a:t>Le Casino Grand-Cercle fut inauguré par le Roi Victor-Emmanuel II de Savoie, en 1850, afin de renforcer l'aspect ludique de la cité thermale et ainsi attirer en la haute société et les artistes européens. </a:t>
            </a:r>
            <a:endParaRPr lang="fr-FR" sz="2000" dirty="0"/>
          </a:p>
        </p:txBody>
      </p:sp>
      <p:sp>
        <p:nvSpPr>
          <p:cNvPr id="4" name="Rectangle 3"/>
          <p:cNvSpPr/>
          <p:nvPr/>
        </p:nvSpPr>
        <p:spPr>
          <a:xfrm>
            <a:off x="6300192" y="3501008"/>
            <a:ext cx="2627784" cy="1631216"/>
          </a:xfrm>
          <a:prstGeom prst="rect">
            <a:avLst/>
          </a:prstGeom>
        </p:spPr>
        <p:txBody>
          <a:bodyPr wrap="square">
            <a:spAutoFit/>
          </a:bodyPr>
          <a:lstStyle/>
          <a:p>
            <a:pPr algn="ctr"/>
            <a:r>
              <a:rPr lang="fr-FR" sz="2000" dirty="0" smtClean="0"/>
              <a:t>L’édifice qu'inaugura le roi fut réalisé par un architecte chambérien Charles-Bernard </a:t>
            </a:r>
            <a:r>
              <a:rPr lang="fr-FR" sz="2000" dirty="0" err="1" smtClean="0"/>
              <a:t>Pellegrini</a:t>
            </a:r>
            <a:r>
              <a:rPr lang="fr-FR" sz="2000" baseline="30000" dirty="0" smtClean="0"/>
              <a:t>.</a:t>
            </a:r>
            <a:endParaRPr lang="fr-FR" sz="20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sinoBarrière4- enghien.jpg"/>
          <p:cNvPicPr>
            <a:picLocks noChangeAspect="1"/>
          </p:cNvPicPr>
          <p:nvPr/>
        </p:nvPicPr>
        <p:blipFill>
          <a:blip r:embed="rId2" cstate="print"/>
          <a:stretch>
            <a:fillRect/>
          </a:stretch>
        </p:blipFill>
        <p:spPr>
          <a:xfrm>
            <a:off x="597158" y="1772816"/>
            <a:ext cx="7850426" cy="4906516"/>
          </a:xfrm>
          <a:prstGeom prst="rect">
            <a:avLst/>
          </a:prstGeom>
        </p:spPr>
      </p:pic>
      <p:sp>
        <p:nvSpPr>
          <p:cNvPr id="3" name="Rectangle 2"/>
          <p:cNvSpPr/>
          <p:nvPr/>
        </p:nvSpPr>
        <p:spPr>
          <a:xfrm>
            <a:off x="323528" y="116632"/>
            <a:ext cx="8424936" cy="1631216"/>
          </a:xfrm>
          <a:prstGeom prst="rect">
            <a:avLst/>
          </a:prstGeom>
        </p:spPr>
        <p:txBody>
          <a:bodyPr wrap="square">
            <a:spAutoFit/>
          </a:bodyPr>
          <a:lstStyle/>
          <a:p>
            <a:pPr algn="ctr"/>
            <a:r>
              <a:rPr lang="fr-FR" sz="2000" dirty="0" smtClean="0"/>
              <a:t>Le </a:t>
            </a:r>
            <a:r>
              <a:rPr lang="fr-FR" sz="2000" b="1" dirty="0" smtClean="0"/>
              <a:t>casino d'Enghien-les-Bains</a:t>
            </a:r>
            <a:r>
              <a:rPr lang="fr-FR" sz="2000" dirty="0" smtClean="0"/>
              <a:t> est situé sur les bords du lac d'Enghien à proximité des thermes. Il est le seul casino d'Île-de-France. </a:t>
            </a:r>
          </a:p>
          <a:p>
            <a:pPr algn="ctr"/>
            <a:r>
              <a:rPr lang="fr-FR" sz="2000" dirty="0" smtClean="0"/>
              <a:t> En plus des 1 500 m</a:t>
            </a:r>
            <a:r>
              <a:rPr lang="fr-FR" sz="2000" baseline="30000" dirty="0" smtClean="0"/>
              <a:t>2</a:t>
            </a:r>
            <a:r>
              <a:rPr lang="fr-FR" sz="2000" dirty="0" smtClean="0"/>
              <a:t> dédiés aux machines à sous et de la salle de jeux de tables, le bâtiment dispose de deux restaurants et de trois bars.  Le Casino d'Enghien-les-Bains est le premier casino français en chiffre d'affaires.</a:t>
            </a:r>
            <a:endParaRPr lang="fr-FR"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ans titre 1.jpg"/>
          <p:cNvPicPr>
            <a:picLocks noChangeAspect="1"/>
          </p:cNvPicPr>
          <p:nvPr/>
        </p:nvPicPr>
        <p:blipFill>
          <a:blip r:embed="rId2" cstate="print"/>
          <a:stretch>
            <a:fillRect/>
          </a:stretch>
        </p:blipFill>
        <p:spPr>
          <a:xfrm>
            <a:off x="899592" y="1916832"/>
            <a:ext cx="7268593" cy="4756294"/>
          </a:xfrm>
          <a:prstGeom prst="rect">
            <a:avLst/>
          </a:prstGeom>
        </p:spPr>
      </p:pic>
      <p:sp>
        <p:nvSpPr>
          <p:cNvPr id="4" name="Rectangle 3"/>
          <p:cNvSpPr/>
          <p:nvPr/>
        </p:nvSpPr>
        <p:spPr>
          <a:xfrm>
            <a:off x="251520" y="188640"/>
            <a:ext cx="8568952" cy="1631216"/>
          </a:xfrm>
          <a:prstGeom prst="rect">
            <a:avLst/>
          </a:prstGeom>
        </p:spPr>
        <p:txBody>
          <a:bodyPr wrap="square">
            <a:spAutoFit/>
          </a:bodyPr>
          <a:lstStyle/>
          <a:p>
            <a:pPr algn="ctr"/>
            <a:r>
              <a:rPr lang="fr-FR" sz="2000" dirty="0" smtClean="0"/>
              <a:t>Le casino de </a:t>
            </a:r>
            <a:r>
              <a:rPr lang="fr-FR" sz="2000" b="1" dirty="0" smtClean="0"/>
              <a:t>Contrexéville</a:t>
            </a:r>
            <a:r>
              <a:rPr lang="fr-FR" sz="2000" dirty="0" smtClean="0"/>
              <a:t> a été construit en 1900 par l'architecte François </a:t>
            </a:r>
            <a:r>
              <a:rPr lang="fr-FR" sz="2000" dirty="0" err="1" smtClean="0"/>
              <a:t>Clasquin</a:t>
            </a:r>
            <a:r>
              <a:rPr lang="fr-FR" sz="2000" dirty="0" smtClean="0"/>
              <a:t>. Palais vénitien à l'extérieur, il possède des hauts plafonds de plus de six mètres, des boiseries et des peintures décoratives... Il accueille un théâtre classique de 300 places, trois salles de réception, et le casino proprement</a:t>
            </a:r>
          </a:p>
          <a:p>
            <a:pPr algn="ctr"/>
            <a:r>
              <a:rPr lang="fr-FR" sz="2000" dirty="0" smtClean="0"/>
              <a:t> (avec des machines à sous, Poker Texas </a:t>
            </a:r>
            <a:r>
              <a:rPr lang="fr-FR" sz="2000" dirty="0" err="1" smtClean="0"/>
              <a:t>Hold'em</a:t>
            </a:r>
            <a:r>
              <a:rPr lang="fr-FR" sz="2000" dirty="0" smtClean="0"/>
              <a:t> et </a:t>
            </a:r>
            <a:r>
              <a:rPr lang="fr-FR" sz="2000" dirty="0" err="1" smtClean="0"/>
              <a:t>Black-Jack</a:t>
            </a:r>
            <a:r>
              <a:rPr lang="fr-FR" sz="2000" dirty="0" smtClean="0"/>
              <a:t>).</a:t>
            </a:r>
            <a:endParaRPr lang="fr-FR" sz="20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2_evian-casino-_607.jpg"/>
          <p:cNvPicPr>
            <a:picLocks noChangeAspect="1"/>
          </p:cNvPicPr>
          <p:nvPr/>
        </p:nvPicPr>
        <p:blipFill>
          <a:blip r:embed="rId2" cstate="print"/>
          <a:stretch>
            <a:fillRect/>
          </a:stretch>
        </p:blipFill>
        <p:spPr>
          <a:xfrm>
            <a:off x="611560" y="980728"/>
            <a:ext cx="7994579" cy="5665093"/>
          </a:xfrm>
          <a:prstGeom prst="rect">
            <a:avLst/>
          </a:prstGeom>
        </p:spPr>
      </p:pic>
      <p:sp>
        <p:nvSpPr>
          <p:cNvPr id="3" name="Rectangle 2"/>
          <p:cNvSpPr/>
          <p:nvPr/>
        </p:nvSpPr>
        <p:spPr>
          <a:xfrm>
            <a:off x="395536" y="188640"/>
            <a:ext cx="8424936" cy="707886"/>
          </a:xfrm>
          <a:prstGeom prst="rect">
            <a:avLst/>
          </a:prstGeom>
        </p:spPr>
        <p:txBody>
          <a:bodyPr wrap="square">
            <a:spAutoFit/>
          </a:bodyPr>
          <a:lstStyle/>
          <a:p>
            <a:pPr algn="ctr"/>
            <a:r>
              <a:rPr lang="fr-FR" sz="2000" dirty="0" smtClean="0"/>
              <a:t>A </a:t>
            </a:r>
            <a:r>
              <a:rPr lang="fr-FR" sz="2000" b="1" dirty="0" smtClean="0"/>
              <a:t>Evian-les-Bains</a:t>
            </a:r>
            <a:r>
              <a:rPr lang="fr-FR" sz="2000" dirty="0" smtClean="0"/>
              <a:t>, sur la rive française du lac Léman et au cœur d’un parc de plus de 19 hectares, l’Evian </a:t>
            </a:r>
            <a:r>
              <a:rPr lang="fr-FR" sz="2000" dirty="0" err="1" smtClean="0"/>
              <a:t>Resort</a:t>
            </a:r>
            <a:r>
              <a:rPr lang="fr-FR" sz="2000" dirty="0" smtClean="0"/>
              <a:t> offre le plus grand casino à thème  d</a:t>
            </a:r>
            <a:r>
              <a:rPr lang="en-US" sz="2000" dirty="0" smtClean="0"/>
              <a:t>’</a:t>
            </a:r>
            <a:r>
              <a:rPr lang="fr-FR" sz="2000" dirty="0" smtClean="0"/>
              <a:t>Europe.</a:t>
            </a:r>
            <a:endParaRPr lang="fr-FR"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 -d'evian-.jpg"/>
          <p:cNvPicPr>
            <a:picLocks noChangeAspect="1"/>
          </p:cNvPicPr>
          <p:nvPr/>
        </p:nvPicPr>
        <p:blipFill>
          <a:blip r:embed="rId2" cstate="print"/>
          <a:stretch>
            <a:fillRect/>
          </a:stretch>
        </p:blipFill>
        <p:spPr>
          <a:xfrm>
            <a:off x="323528" y="242646"/>
            <a:ext cx="8496944" cy="6372708"/>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7 - Arcachon.jpg"/>
          <p:cNvPicPr>
            <a:picLocks noChangeAspect="1"/>
          </p:cNvPicPr>
          <p:nvPr/>
        </p:nvPicPr>
        <p:blipFill>
          <a:blip r:embed="rId2" cstate="print"/>
          <a:stretch>
            <a:fillRect/>
          </a:stretch>
        </p:blipFill>
        <p:spPr>
          <a:xfrm>
            <a:off x="395536" y="1052736"/>
            <a:ext cx="8352928" cy="5568619"/>
          </a:xfrm>
          <a:prstGeom prst="rect">
            <a:avLst/>
          </a:prstGeom>
        </p:spPr>
      </p:pic>
      <p:sp>
        <p:nvSpPr>
          <p:cNvPr id="4" name="Rectangle 3"/>
          <p:cNvSpPr/>
          <p:nvPr/>
        </p:nvSpPr>
        <p:spPr>
          <a:xfrm>
            <a:off x="323528" y="260648"/>
            <a:ext cx="8424936" cy="707886"/>
          </a:xfrm>
          <a:prstGeom prst="rect">
            <a:avLst/>
          </a:prstGeom>
        </p:spPr>
        <p:txBody>
          <a:bodyPr wrap="square">
            <a:spAutoFit/>
          </a:bodyPr>
          <a:lstStyle/>
          <a:p>
            <a:pPr algn="ctr"/>
            <a:r>
              <a:rPr lang="fr-FR" sz="2000" dirty="0" smtClean="0"/>
              <a:t> </a:t>
            </a:r>
            <a:r>
              <a:rPr lang="fr-FR" sz="2000" b="1" dirty="0" smtClean="0"/>
              <a:t>Le casino d’Arcachon </a:t>
            </a:r>
            <a:r>
              <a:rPr lang="fr-FR" sz="2000" dirty="0" smtClean="0"/>
              <a:t>(qui appartient au groupe </a:t>
            </a:r>
            <a:r>
              <a:rPr lang="fr-FR" sz="2000" dirty="0" err="1" smtClean="0"/>
              <a:t>Partouche</a:t>
            </a:r>
            <a:r>
              <a:rPr lang="fr-FR" sz="2000" dirty="0" smtClean="0"/>
              <a:t>) est installé dans le château </a:t>
            </a:r>
            <a:r>
              <a:rPr lang="fr-FR" sz="2000" dirty="0" err="1" smtClean="0"/>
              <a:t>Deganne</a:t>
            </a:r>
            <a:r>
              <a:rPr lang="fr-FR" sz="2000" dirty="0" smtClean="0"/>
              <a:t> depuis 1903.</a:t>
            </a:r>
            <a:endParaRPr lang="fr-FR" sz="2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ntree-Casino-273-182- cannes.jpg"/>
          <p:cNvPicPr>
            <a:picLocks noChangeAspect="1"/>
          </p:cNvPicPr>
          <p:nvPr/>
        </p:nvPicPr>
        <p:blipFill>
          <a:blip r:embed="rId2" cstate="print"/>
          <a:stretch>
            <a:fillRect/>
          </a:stretch>
        </p:blipFill>
        <p:spPr>
          <a:xfrm>
            <a:off x="251519" y="2156859"/>
            <a:ext cx="6768753" cy="4512501"/>
          </a:xfrm>
          <a:prstGeom prst="rect">
            <a:avLst/>
          </a:prstGeom>
        </p:spPr>
      </p:pic>
      <p:sp>
        <p:nvSpPr>
          <p:cNvPr id="3" name="Rectangle 2"/>
          <p:cNvSpPr/>
          <p:nvPr/>
        </p:nvSpPr>
        <p:spPr>
          <a:xfrm>
            <a:off x="251520" y="116632"/>
            <a:ext cx="8568952" cy="1938992"/>
          </a:xfrm>
          <a:prstGeom prst="rect">
            <a:avLst/>
          </a:prstGeom>
        </p:spPr>
        <p:txBody>
          <a:bodyPr wrap="square">
            <a:spAutoFit/>
          </a:bodyPr>
          <a:lstStyle/>
          <a:p>
            <a:pPr algn="ctr"/>
            <a:r>
              <a:rPr lang="fr-FR" sz="2000" dirty="0" smtClean="0"/>
              <a:t>Le casino de Cannes, face à la Grande Bleue, le mythique Palais des Festivals et des Congrès abrite les 3 000 m² du plus grand casino de la région. </a:t>
            </a:r>
          </a:p>
          <a:p>
            <a:pPr algn="ctr"/>
            <a:r>
              <a:rPr lang="fr-FR" sz="2000" dirty="0" smtClean="0"/>
              <a:t>Béton et verre de la façade résolument contemporaine offrent un contraste saisissant avec la décoration intérieure. </a:t>
            </a:r>
          </a:p>
          <a:p>
            <a:pPr algn="ctr"/>
            <a:r>
              <a:rPr lang="fr-FR" sz="2000" dirty="0" smtClean="0"/>
              <a:t>Dès l’entrée, gigantesque aquarium, statues dorées et gravures murales inspirées de la mythologie grecque vous emmènent jusqu’à la Salle des Jeux. </a:t>
            </a:r>
            <a:endParaRPr lang="fr-FR" sz="20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 - Aix-les-Bains_Casino (Copier).gif"/>
          <p:cNvPicPr>
            <a:picLocks noChangeAspect="1"/>
          </p:cNvPicPr>
          <p:nvPr/>
        </p:nvPicPr>
        <p:blipFill>
          <a:blip r:embed="rId2" cstate="print"/>
          <a:stretch>
            <a:fillRect/>
          </a:stretch>
        </p:blipFill>
        <p:spPr>
          <a:xfrm>
            <a:off x="107504" y="332656"/>
            <a:ext cx="4800533" cy="3600400"/>
          </a:xfrm>
          <a:prstGeom prst="rect">
            <a:avLst/>
          </a:prstGeom>
        </p:spPr>
      </p:pic>
      <p:pic>
        <p:nvPicPr>
          <p:cNvPr id="1026" name="Picture 2" descr="F:\Sauvegarde\Logo-Production M.D..gif"/>
          <p:cNvPicPr>
            <a:picLocks noChangeAspect="1" noChangeArrowheads="1"/>
          </p:cNvPicPr>
          <p:nvPr/>
        </p:nvPicPr>
        <p:blipFill>
          <a:blip r:embed="rId3" cstate="print"/>
          <a:srcRect/>
          <a:stretch>
            <a:fillRect/>
          </a:stretch>
        </p:blipFill>
        <p:spPr bwMode="auto">
          <a:xfrm>
            <a:off x="4570796" y="-243408"/>
            <a:ext cx="4256969" cy="4392488"/>
          </a:xfrm>
          <a:prstGeom prst="rect">
            <a:avLst/>
          </a:prstGeom>
          <a:noFill/>
        </p:spPr>
      </p:pic>
      <p:sp>
        <p:nvSpPr>
          <p:cNvPr id="4" name="ZoneTexte 3"/>
          <p:cNvSpPr txBox="1"/>
          <p:nvPr/>
        </p:nvSpPr>
        <p:spPr>
          <a:xfrm>
            <a:off x="827584" y="4149080"/>
            <a:ext cx="7272808" cy="707886"/>
          </a:xfrm>
          <a:prstGeom prst="rect">
            <a:avLst/>
          </a:prstGeom>
          <a:noFill/>
          <a:ln w="19050">
            <a:solidFill>
              <a:schemeClr val="tx1"/>
            </a:solidFill>
          </a:ln>
        </p:spPr>
        <p:txBody>
          <a:bodyPr wrap="square" rtlCol="0">
            <a:spAutoFit/>
          </a:bodyPr>
          <a:lstStyle/>
          <a:p>
            <a:pPr algn="ctr"/>
            <a:r>
              <a:rPr lang="fr-FR" sz="4000" dirty="0" smtClean="0">
                <a:latin typeface="Curlz MT" pitchFamily="82" charset="0"/>
              </a:rPr>
              <a:t>Textes et photos pris dans le net .</a:t>
            </a:r>
            <a:endParaRPr lang="fr-FR" sz="4000" dirty="0">
              <a:latin typeface="Curlz MT" pitchFamily="82" charset="0"/>
            </a:endParaRPr>
          </a:p>
        </p:txBody>
      </p:sp>
      <p:sp>
        <p:nvSpPr>
          <p:cNvPr id="5" name="ZoneTexte 4"/>
          <p:cNvSpPr txBox="1"/>
          <p:nvPr/>
        </p:nvSpPr>
        <p:spPr>
          <a:xfrm>
            <a:off x="6732240" y="6309320"/>
            <a:ext cx="2088232" cy="400110"/>
          </a:xfrm>
          <a:prstGeom prst="rect">
            <a:avLst/>
          </a:prstGeom>
          <a:noFill/>
          <a:ln w="19050">
            <a:solidFill>
              <a:schemeClr val="tx1"/>
            </a:solidFill>
          </a:ln>
        </p:spPr>
        <p:txBody>
          <a:bodyPr wrap="square" rtlCol="0">
            <a:spAutoFit/>
          </a:bodyPr>
          <a:lstStyle/>
          <a:p>
            <a:pPr algn="ctr"/>
            <a:r>
              <a:rPr lang="fr-FR" sz="2000" b="1" dirty="0" smtClean="0"/>
              <a:t>Novembre 2017.</a:t>
            </a:r>
            <a:endParaRPr lang="fr-FR" sz="2000" b="1" dirty="0"/>
          </a:p>
        </p:txBody>
      </p:sp>
      <p:sp>
        <p:nvSpPr>
          <p:cNvPr id="6" name="ZoneTexte 5"/>
          <p:cNvSpPr txBox="1"/>
          <p:nvPr/>
        </p:nvSpPr>
        <p:spPr>
          <a:xfrm>
            <a:off x="827584" y="5229200"/>
            <a:ext cx="5472608" cy="646331"/>
          </a:xfrm>
          <a:prstGeom prst="rect">
            <a:avLst/>
          </a:prstGeom>
          <a:noFill/>
          <a:ln w="19050">
            <a:solidFill>
              <a:schemeClr val="tx1"/>
            </a:solidFill>
          </a:ln>
        </p:spPr>
        <p:txBody>
          <a:bodyPr wrap="square" rtlCol="0">
            <a:spAutoFit/>
          </a:bodyPr>
          <a:lstStyle/>
          <a:p>
            <a:pPr algn="ctr"/>
            <a:r>
              <a:rPr lang="fr-FR" sz="3600" dirty="0" smtClean="0">
                <a:latin typeface="Curlz MT" pitchFamily="82" charset="0"/>
              </a:rPr>
              <a:t>Musique : </a:t>
            </a:r>
            <a:r>
              <a:rPr lang="fr-FR" sz="3600" dirty="0" err="1" smtClean="0">
                <a:latin typeface="Curlz MT" pitchFamily="82" charset="0"/>
              </a:rPr>
              <a:t>Unchained</a:t>
            </a:r>
            <a:r>
              <a:rPr lang="fr-FR" sz="3600" dirty="0" smtClean="0">
                <a:latin typeface="Curlz MT" pitchFamily="82" charset="0"/>
              </a:rPr>
              <a:t> </a:t>
            </a:r>
            <a:r>
              <a:rPr lang="fr-FR" sz="3600" dirty="0" err="1" smtClean="0">
                <a:latin typeface="Curlz MT" pitchFamily="82" charset="0"/>
              </a:rPr>
              <a:t>mélody</a:t>
            </a:r>
            <a:r>
              <a:rPr lang="fr-FR" sz="3600" dirty="0" smtClean="0">
                <a:latin typeface="Curlz MT" pitchFamily="82" charset="0"/>
              </a:rPr>
              <a:t> .</a:t>
            </a:r>
            <a:endParaRPr lang="fr-FR" sz="3600" dirty="0">
              <a:latin typeface="Curlz MT" pitchFamily="82" charset="0"/>
            </a:endParaRPr>
          </a:p>
        </p:txBody>
      </p:sp>
    </p:spTree>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TotalTime>
  <Words>1746</Words>
  <Application>Microsoft Office PowerPoint</Application>
  <PresentationFormat>Affichage à l'écran (4:3)</PresentationFormat>
  <Paragraphs>77</Paragraphs>
  <Slides>36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36</vt:i4>
      </vt:variant>
    </vt:vector>
  </HeadingPairs>
  <TitlesOfParts>
    <vt:vector size="41" baseType="lpstr">
      <vt:lpstr>Arial</vt:lpstr>
      <vt:lpstr>Times New Roman</vt:lpstr>
      <vt:lpstr>Curlz MT</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sangarde dubourg</dc:creator>
  <cp:lastModifiedBy>lucienne</cp:lastModifiedBy>
  <cp:revision>36</cp:revision>
  <dcterms:created xsi:type="dcterms:W3CDTF">2017-01-25T09:42:04Z</dcterms:created>
  <dcterms:modified xsi:type="dcterms:W3CDTF">2018-04-19T12:03:13Z</dcterms:modified>
</cp:coreProperties>
</file>