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4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1" r:id="rId16"/>
    <p:sldId id="272" r:id="rId17"/>
    <p:sldId id="302" r:id="rId18"/>
    <p:sldId id="274" r:id="rId19"/>
    <p:sldId id="275" r:id="rId20"/>
    <p:sldId id="276" r:id="rId21"/>
    <p:sldId id="277" r:id="rId22"/>
    <p:sldId id="278" r:id="rId23"/>
    <p:sldId id="269" r:id="rId24"/>
    <p:sldId id="279" r:id="rId25"/>
    <p:sldId id="301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46" autoAdjust="0"/>
  </p:normalViewPr>
  <p:slideViewPr>
    <p:cSldViewPr>
      <p:cViewPr varScale="1">
        <p:scale>
          <a:sx n="58" d="100"/>
          <a:sy n="58" d="100"/>
        </p:scale>
        <p:origin x="48" y="2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00" d="100"/>
          <a:sy n="100" d="100"/>
        </p:scale>
        <p:origin x="-3552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4117A9-AD35-4AF1-A42C-3E8862007DC2}" type="datetimeFigureOut">
              <a:rPr lang="fr-FR" smtClean="0"/>
              <a:t>08/12/2014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59BF05-0F76-451D-8BB2-601E581087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88090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59BF05-0F76-451D-8BB2-601E5810871B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6792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6" name="Group 65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sp>
          <p:nvSpPr>
            <p:cNvPr id="67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68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9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0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71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2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3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4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5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6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7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8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9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0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1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2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3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4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5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6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7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8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9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0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1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2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3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4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5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96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7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8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9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0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1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2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3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4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5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6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7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08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9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0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1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2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3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4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5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6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7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8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9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0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0238" y="1122363"/>
            <a:ext cx="6593681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0238" y="3602038"/>
            <a:ext cx="6593681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01052" y="5410202"/>
            <a:ext cx="2057400" cy="365125"/>
          </a:xfrm>
        </p:spPr>
        <p:txBody>
          <a:bodyPr/>
          <a:lstStyle/>
          <a:p>
            <a:fld id="{D6D50FE0-B35F-40E8-98E5-6147559B1A64}" type="datetimeFigureOut">
              <a:rPr lang="fr-FR" smtClean="0"/>
              <a:pPr/>
              <a:t>08/12/2014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00237" y="5410202"/>
            <a:ext cx="3843665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15603" y="5410200"/>
            <a:ext cx="578317" cy="365125"/>
          </a:xfrm>
        </p:spPr>
        <p:txBody>
          <a:bodyPr/>
          <a:lstStyle/>
          <a:p>
            <a:fld id="{A3C9B926-A882-4CAF-AF51-CACBA23DA1B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381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4304665"/>
            <a:ext cx="7434266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56058" y="606426"/>
            <a:ext cx="7434266" cy="3299778"/>
          </a:xfrm>
          <a:prstGeom prst="round2DiagRect">
            <a:avLst>
              <a:gd name="adj1" fmla="val 5101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24" y="5124020"/>
            <a:ext cx="7433144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50FE0-B35F-40E8-98E5-6147559B1A64}" type="datetimeFigureOut">
              <a:rPr lang="fr-FR" smtClean="0"/>
              <a:pPr/>
              <a:t>08/12/2014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9B926-A882-4CAF-AF51-CACBA23DA1B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61916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93" y="609600"/>
            <a:ext cx="7429466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8" y="4419600"/>
            <a:ext cx="7428344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50FE0-B35F-40E8-98E5-6147559B1A64}" type="datetimeFigureOut">
              <a:rPr lang="fr-FR" smtClean="0"/>
              <a:pPr/>
              <a:t>08/12/2014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9B926-A882-4CAF-AF51-CACBA23DA1B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48994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8" y="4309919"/>
            <a:ext cx="74295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50FE0-B35F-40E8-98E5-6147559B1A64}" type="datetimeFigureOut">
              <a:rPr lang="fr-FR" smtClean="0"/>
              <a:pPr/>
              <a:t>08/12/2014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9B926-A882-4CAF-AF51-CACBA23DA1BA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52" name="TextBox 51"/>
          <p:cNvSpPr txBox="1"/>
          <p:nvPr/>
        </p:nvSpPr>
        <p:spPr>
          <a:xfrm>
            <a:off x="696579" y="718458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817473" y="2764972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559738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2134042"/>
            <a:ext cx="74295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23" y="4657655"/>
            <a:ext cx="7428379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50FE0-B35F-40E8-98E5-6147559B1A64}" type="datetimeFigureOut">
              <a:rPr lang="fr-FR" smtClean="0"/>
              <a:pPr/>
              <a:t>08/12/2014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9B926-A882-4CAF-AF51-CACBA23DA1B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4123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56060" y="609600"/>
            <a:ext cx="7429499" cy="1905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856058" y="2674463"/>
            <a:ext cx="2397674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856059" y="3360263"/>
            <a:ext cx="2396432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86075" y="2677635"/>
            <a:ext cx="238828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86075" y="3363435"/>
            <a:ext cx="238895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89332" y="2674463"/>
            <a:ext cx="2396226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89332" y="3360263"/>
            <a:ext cx="2396226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50FE0-B35F-40E8-98E5-6147559B1A64}" type="datetimeFigureOut">
              <a:rPr lang="fr-FR" smtClean="0"/>
              <a:pPr/>
              <a:t>08/12/2014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9B926-A882-4CAF-AF51-CACBA23DA1B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42827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56059" y="609600"/>
            <a:ext cx="7429499" cy="1905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856060" y="4404596"/>
            <a:ext cx="239643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856060" y="2666998"/>
            <a:ext cx="239643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800" dirty="0"/>
            </a:lvl1pPr>
          </a:lstStyle>
          <a:p>
            <a:pPr marL="0" lvl="0" indent="0">
              <a:buNone/>
            </a:pPr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856060" y="4980859"/>
            <a:ext cx="239643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66790" y="4404596"/>
            <a:ext cx="24003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66790" y="2666998"/>
            <a:ext cx="2399205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800" dirty="0"/>
            </a:lvl1pPr>
          </a:lstStyle>
          <a:p>
            <a:pPr marL="0" lvl="0" indent="0">
              <a:buNone/>
            </a:pPr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65695" y="4980857"/>
            <a:ext cx="24003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89426" y="4404595"/>
            <a:ext cx="2393056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89332" y="2666998"/>
            <a:ext cx="2396227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800" dirty="0"/>
            </a:lvl1pPr>
          </a:lstStyle>
          <a:p>
            <a:pPr marL="0" lvl="0" indent="0">
              <a:buNone/>
            </a:pPr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89332" y="4980855"/>
            <a:ext cx="2396226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50FE0-B35F-40E8-98E5-6147559B1A64}" type="datetimeFigureOut">
              <a:rPr lang="fr-FR" smtClean="0"/>
              <a:pPr/>
              <a:t>08/12/2014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9B926-A882-4CAF-AF51-CACBA23DA1B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06136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50FE0-B35F-40E8-98E5-6147559B1A64}" type="datetimeFigureOut">
              <a:rPr lang="fr-FR" smtClean="0"/>
              <a:pPr/>
              <a:t>08/12/2014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9B926-A882-4CAF-AF51-CACBA23DA1B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83419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1" y="609600"/>
            <a:ext cx="1503758" cy="5181601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6057" y="609600"/>
            <a:ext cx="5811443" cy="5181601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50FE0-B35F-40E8-98E5-6147559B1A64}" type="datetimeFigureOut">
              <a:rPr lang="fr-FR" smtClean="0"/>
              <a:pPr/>
              <a:t>08/12/2014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9B926-A882-4CAF-AF51-CACBA23DA1B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90086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48" name="Content Placeholder 2"/>
          <p:cNvSpPr>
            <a:spLocks noGrp="1"/>
          </p:cNvSpPr>
          <p:nvPr>
            <p:ph idx="1"/>
          </p:nvPr>
        </p:nvSpPr>
        <p:spPr>
          <a:xfrm>
            <a:off x="856060" y="2249487"/>
            <a:ext cx="7429499" cy="3541714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9" name="Date Placeholder 3"/>
          <p:cNvSpPr>
            <a:spLocks noGrp="1"/>
          </p:cNvSpPr>
          <p:nvPr>
            <p:ph type="dt" sz="half" idx="10"/>
          </p:nvPr>
        </p:nvSpPr>
        <p:spPr>
          <a:xfrm>
            <a:off x="5592691" y="5883277"/>
            <a:ext cx="2057400" cy="365125"/>
          </a:xfrm>
        </p:spPr>
        <p:txBody>
          <a:bodyPr/>
          <a:lstStyle/>
          <a:p>
            <a:fld id="{D6D50FE0-B35F-40E8-98E5-6147559B1A64}" type="datetimeFigureOut">
              <a:rPr lang="fr-FR" smtClean="0"/>
              <a:pPr/>
              <a:t>08/12/2014</a:t>
            </a:fld>
            <a:endParaRPr lang="fr-FR"/>
          </a:p>
        </p:txBody>
      </p:sp>
      <p:sp>
        <p:nvSpPr>
          <p:cNvPr id="5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56059" y="5883276"/>
            <a:ext cx="4679482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5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07241" y="5883275"/>
            <a:ext cx="578317" cy="365125"/>
          </a:xfrm>
        </p:spPr>
        <p:txBody>
          <a:bodyPr/>
          <a:lstStyle/>
          <a:p>
            <a:fld id="{A3C9B926-A882-4CAF-AF51-CACBA23DA1B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20422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1419227"/>
            <a:ext cx="74295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58" y="4424362"/>
            <a:ext cx="74295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50FE0-B35F-40E8-98E5-6147559B1A64}" type="datetimeFigureOut">
              <a:rPr lang="fr-FR" smtClean="0"/>
              <a:pPr/>
              <a:t>08/12/2014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9B926-A882-4CAF-AF51-CACBA23DA1B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14422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6058" y="2249486"/>
            <a:ext cx="3658792" cy="3541714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2249486"/>
            <a:ext cx="3656408" cy="3541714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50FE0-B35F-40E8-98E5-6147559B1A64}" type="datetimeFigureOut">
              <a:rPr lang="fr-FR" smtClean="0"/>
              <a:pPr/>
              <a:t>08/12/2014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9B926-A882-4CAF-AF51-CACBA23DA1B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1090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619127"/>
            <a:ext cx="7429500" cy="1477961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8902" y="2249486"/>
            <a:ext cx="3435949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6058" y="3073398"/>
            <a:ext cx="3658793" cy="2717801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1992" y="2249485"/>
            <a:ext cx="3433565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3073398"/>
            <a:ext cx="3656408" cy="2717801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50FE0-B35F-40E8-98E5-6147559B1A64}" type="datetimeFigureOut">
              <a:rPr lang="fr-FR" smtClean="0"/>
              <a:pPr/>
              <a:t>08/12/2014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9B926-A882-4CAF-AF51-CACBA23DA1B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43231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50FE0-B35F-40E8-98E5-6147559B1A64}" type="datetimeFigureOut">
              <a:rPr lang="fr-FR" smtClean="0"/>
              <a:pPr/>
              <a:t>08/12/2014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9B926-A882-4CAF-AF51-CACBA23DA1B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55867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50FE0-B35F-40E8-98E5-6147559B1A64}" type="datetimeFigureOut">
              <a:rPr lang="fr-FR" smtClean="0"/>
              <a:pPr/>
              <a:t>08/12/2014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9B926-A882-4CAF-AF51-CACBA23DA1B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8159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029" y="609601"/>
            <a:ext cx="2892028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150" y="592666"/>
            <a:ext cx="4418407" cy="5198534"/>
          </a:xfrm>
        </p:spPr>
        <p:txBody>
          <a:bodyPr anchor="ctr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0029" y="2249486"/>
            <a:ext cx="2892028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50FE0-B35F-40E8-98E5-6147559B1A64}" type="datetimeFigureOut">
              <a:rPr lang="fr-FR" smtClean="0"/>
              <a:pPr/>
              <a:t>08/12/2014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9B926-A882-4CAF-AF51-CACBA23DA1B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5584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61" y="609600"/>
            <a:ext cx="3753962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32866" y="609600"/>
            <a:ext cx="3452693" cy="5181602"/>
          </a:xfrm>
          <a:prstGeom prst="round2DiagRect">
            <a:avLst>
              <a:gd name="adj1" fmla="val 6074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3200"/>
            </a:lvl1pPr>
          </a:lstStyle>
          <a:p>
            <a:pPr marL="0" lvl="0" indent="0">
              <a:buNone/>
            </a:pPr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9" y="2249486"/>
            <a:ext cx="3753964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50FE0-B35F-40E8-98E5-6147559B1A64}" type="datetimeFigureOut">
              <a:rPr lang="fr-FR" smtClean="0"/>
              <a:pPr/>
              <a:t>08/12/2014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9B926-A882-4CAF-AF51-CACBA23DA1B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1735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9041774" cy="6858001"/>
            <a:chOff x="-14288" y="0"/>
            <a:chExt cx="9041774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pFill/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8352798" y="0"/>
              <a:ext cx="674688" cy="6848476"/>
              <a:chOff x="11364912" y="0"/>
              <a:chExt cx="674688" cy="6848476"/>
            </a:xfrm>
            <a:grpFill/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60" y="2249487"/>
            <a:ext cx="74294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92691" y="588327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D50FE0-B35F-40E8-98E5-6147559B1A64}" type="datetimeFigureOut">
              <a:rPr lang="fr-FR" smtClean="0"/>
              <a:pPr/>
              <a:t>08/12/2014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6059" y="5883276"/>
            <a:ext cx="4679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07241" y="5883275"/>
            <a:ext cx="5783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9B926-A882-4CAF-AF51-CACBA23DA1B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500282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5458618"/>
          </a:xfrm>
        </p:spPr>
        <p:txBody>
          <a:bodyPr>
            <a:normAutofit/>
          </a:bodyPr>
          <a:lstStyle/>
          <a:p>
            <a:pPr algn="ctr"/>
            <a:r>
              <a:rPr lang="fr-FR" dirty="0" smtClean="0"/>
              <a:t>Les Principales Adventices </a:t>
            </a:r>
            <a:br>
              <a:rPr lang="fr-FR" dirty="0" smtClean="0"/>
            </a:br>
            <a:r>
              <a:rPr lang="fr-FR" dirty="0" smtClean="0"/>
              <a:t>du vignoble</a:t>
            </a:r>
            <a:endParaRPr lang="fr-FR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31640" y="21098"/>
            <a:ext cx="8229600" cy="1143000"/>
          </a:xfrm>
        </p:spPr>
        <p:txBody>
          <a:bodyPr/>
          <a:lstStyle/>
          <a:p>
            <a:r>
              <a:rPr lang="fr-FR" dirty="0" smtClean="0"/>
              <a:t>Epilobe Tétragone</a:t>
            </a:r>
            <a:endParaRPr lang="fr-FR" dirty="0"/>
          </a:p>
        </p:txBody>
      </p:sp>
      <p:pic>
        <p:nvPicPr>
          <p:cNvPr id="9219" name="Picture 3" descr="F:\LEGTA\BAC PRO Général\Bac Pro 2011-2013\Photos diverses\Mauvaises herbes\Epilobe_tetragon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340768"/>
            <a:ext cx="6707899" cy="503092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47664" y="0"/>
            <a:ext cx="8229600" cy="1143000"/>
          </a:xfrm>
        </p:spPr>
        <p:txBody>
          <a:bodyPr/>
          <a:lstStyle/>
          <a:p>
            <a:r>
              <a:rPr lang="fr-FR" dirty="0" smtClean="0"/>
              <a:t>Erigéron du Canada</a:t>
            </a:r>
            <a:endParaRPr lang="fr-FR" dirty="0"/>
          </a:p>
        </p:txBody>
      </p:sp>
      <p:pic>
        <p:nvPicPr>
          <p:cNvPr id="10243" name="Picture 3" descr="F:\LEGTA\BAC PRO Général\Bac Pro 2011-2013\Photos diverses\Mauvaises herbes\Erigeron du canad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196752"/>
            <a:ext cx="7620000" cy="52292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03648" y="125760"/>
            <a:ext cx="8229600" cy="1143000"/>
          </a:xfrm>
        </p:spPr>
        <p:txBody>
          <a:bodyPr/>
          <a:lstStyle/>
          <a:p>
            <a:r>
              <a:rPr lang="fr-FR" dirty="0" smtClean="0"/>
              <a:t>Erodium Bec de Grue</a:t>
            </a:r>
            <a:endParaRPr lang="fr-FR" dirty="0"/>
          </a:p>
        </p:txBody>
      </p:sp>
      <p:pic>
        <p:nvPicPr>
          <p:cNvPr id="11267" name="Picture 3" descr="F:\LEGTA\BAC PRO Général\Bac Pro 2011-2013\Photos diverses\Mauvaises herbes\Erodium bec de gru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268760"/>
            <a:ext cx="7368976" cy="518148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55776" y="0"/>
            <a:ext cx="8229600" cy="1143000"/>
          </a:xfrm>
        </p:spPr>
        <p:txBody>
          <a:bodyPr/>
          <a:lstStyle/>
          <a:p>
            <a:r>
              <a:rPr lang="fr-FR" dirty="0" smtClean="0"/>
              <a:t>Euphorbe</a:t>
            </a:r>
            <a:endParaRPr lang="fr-FR" dirty="0"/>
          </a:p>
        </p:txBody>
      </p:sp>
      <p:pic>
        <p:nvPicPr>
          <p:cNvPr id="12291" name="Picture 3" descr="F:\LEGTA\BAC PRO Général\Bac Pro 2011-2013\Photos diverses\Mauvaises herbes\Euphorb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1663" y="1052736"/>
            <a:ext cx="5060617" cy="551351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03648" y="-31904"/>
            <a:ext cx="8229600" cy="1143000"/>
          </a:xfrm>
        </p:spPr>
        <p:txBody>
          <a:bodyPr/>
          <a:lstStyle/>
          <a:p>
            <a:r>
              <a:rPr lang="fr-FR" dirty="0" smtClean="0"/>
              <a:t>Folle Avoine</a:t>
            </a:r>
            <a:endParaRPr lang="fr-FR" dirty="0"/>
          </a:p>
        </p:txBody>
      </p:sp>
      <p:pic>
        <p:nvPicPr>
          <p:cNvPr id="13315" name="Picture 3" descr="F:\LEGTA\BAC PRO Général\Bac Pro 2011-2013\Photos diverses\Mauvaises herbes\Folle Avoin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124744"/>
            <a:ext cx="7924056" cy="527178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91680" y="116632"/>
            <a:ext cx="8229600" cy="1143000"/>
          </a:xfrm>
        </p:spPr>
        <p:txBody>
          <a:bodyPr/>
          <a:lstStyle/>
          <a:p>
            <a:r>
              <a:rPr lang="fr-FR" dirty="0" smtClean="0"/>
              <a:t>Fumeterre</a:t>
            </a:r>
            <a:endParaRPr lang="fr-FR" dirty="0"/>
          </a:p>
        </p:txBody>
      </p:sp>
      <p:pic>
        <p:nvPicPr>
          <p:cNvPr id="14340" name="Picture 4" descr="F:\LEGTA\BAC PRO Général\Bac Pro 2011-2013\Photos diverses\Mauvaises herbes\fumeter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484784"/>
            <a:ext cx="7125096" cy="474531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59632" y="0"/>
            <a:ext cx="8229600" cy="1143000"/>
          </a:xfrm>
        </p:spPr>
        <p:txBody>
          <a:bodyPr/>
          <a:lstStyle/>
          <a:p>
            <a:r>
              <a:rPr lang="fr-FR" dirty="0" smtClean="0"/>
              <a:t>Gaillet Gratteron</a:t>
            </a:r>
            <a:endParaRPr lang="fr-FR" dirty="0"/>
          </a:p>
        </p:txBody>
      </p:sp>
      <p:pic>
        <p:nvPicPr>
          <p:cNvPr id="15362" name="Picture 2" descr="F:\LEGTA\BAC PRO Général\Bac Pro 2011-2013\Photos diverses\Mauvaises herbes\Gaillet gratter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12776"/>
            <a:ext cx="8208912" cy="481548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75656" y="-62880"/>
            <a:ext cx="8229600" cy="1143000"/>
          </a:xfrm>
        </p:spPr>
        <p:txBody>
          <a:bodyPr/>
          <a:lstStyle/>
          <a:p>
            <a:r>
              <a:rPr lang="fr-FR" dirty="0" smtClean="0"/>
              <a:t>Garance</a:t>
            </a:r>
            <a:endParaRPr lang="fr-FR" dirty="0"/>
          </a:p>
        </p:txBody>
      </p:sp>
      <p:pic>
        <p:nvPicPr>
          <p:cNvPr id="47106" name="Picture 2" descr="F:\LEGTA\BAC PRO Général\Bac Pro 2011-2013\Photos diverses\Mauvaises herbes\Garanc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080120"/>
            <a:ext cx="7091838" cy="530120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91680" y="-84155"/>
            <a:ext cx="8229600" cy="1143000"/>
          </a:xfrm>
        </p:spPr>
        <p:txBody>
          <a:bodyPr/>
          <a:lstStyle/>
          <a:p>
            <a:r>
              <a:rPr lang="fr-FR" dirty="0" smtClean="0"/>
              <a:t>Géranium</a:t>
            </a:r>
            <a:endParaRPr lang="fr-FR" dirty="0"/>
          </a:p>
        </p:txBody>
      </p:sp>
      <p:pic>
        <p:nvPicPr>
          <p:cNvPr id="17411" name="Picture 3" descr="F:\LEGTA\BAC PRO Général\Bac Pro 2011-2013\Photos diverses\Mauvaises herbes\Géraniu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980728"/>
            <a:ext cx="7830791" cy="546200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35696" y="811"/>
            <a:ext cx="8229600" cy="1143000"/>
          </a:xfrm>
        </p:spPr>
        <p:txBody>
          <a:bodyPr/>
          <a:lstStyle/>
          <a:p>
            <a:r>
              <a:rPr lang="fr-FR" dirty="0" smtClean="0"/>
              <a:t>Laiteron</a:t>
            </a:r>
            <a:endParaRPr lang="fr-FR" dirty="0"/>
          </a:p>
        </p:txBody>
      </p:sp>
      <p:pic>
        <p:nvPicPr>
          <p:cNvPr id="18435" name="Picture 3" descr="F:\LEGTA\BAC PRO Général\Bac Pro 2011-2013\Photos diverses\Mauvaises herbes\laiteron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143811"/>
            <a:ext cx="6897565" cy="516550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59832" y="-154640"/>
            <a:ext cx="8229600" cy="850106"/>
          </a:xfrm>
        </p:spPr>
        <p:txBody>
          <a:bodyPr/>
          <a:lstStyle/>
          <a:p>
            <a:r>
              <a:rPr lang="fr-FR" dirty="0" err="1" smtClean="0"/>
              <a:t>Amaranthe</a:t>
            </a:r>
            <a:endParaRPr lang="fr-FR" dirty="0"/>
          </a:p>
        </p:txBody>
      </p:sp>
      <p:pic>
        <p:nvPicPr>
          <p:cNvPr id="1027" name="Picture 3" descr="F:\LEGTA\BAC PRO Général\Bac Pro 2011-2013\Photos diverses\Mauvaises herbes\amarant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692696"/>
            <a:ext cx="4864100" cy="586740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63688" y="155986"/>
            <a:ext cx="8229600" cy="1143000"/>
          </a:xfrm>
        </p:spPr>
        <p:txBody>
          <a:bodyPr/>
          <a:lstStyle/>
          <a:p>
            <a:r>
              <a:rPr lang="fr-FR" dirty="0" smtClean="0"/>
              <a:t>Lamier Pourpre</a:t>
            </a:r>
            <a:endParaRPr lang="fr-FR" dirty="0"/>
          </a:p>
        </p:txBody>
      </p:sp>
      <p:pic>
        <p:nvPicPr>
          <p:cNvPr id="19458" name="Picture 2" descr="F:\LEGTA\BAC PRO Général\Bac Pro 2011-2013\Photos diverses\Mauvaises herbes\lamier pourp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340768"/>
            <a:ext cx="6144109" cy="518457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55776" y="-14487"/>
            <a:ext cx="8229600" cy="1143000"/>
          </a:xfrm>
        </p:spPr>
        <p:txBody>
          <a:bodyPr/>
          <a:lstStyle/>
          <a:p>
            <a:r>
              <a:rPr lang="fr-FR" dirty="0" smtClean="0"/>
              <a:t>Lamier Amplexicaule</a:t>
            </a:r>
            <a:endParaRPr lang="fr-FR" dirty="0"/>
          </a:p>
        </p:txBody>
      </p:sp>
      <p:pic>
        <p:nvPicPr>
          <p:cNvPr id="20482" name="Picture 2" descr="F:\LEGTA\BAC PRO Général\Bac Pro 2011-2013\Photos diverses\Mauvaises herbes\lamier_amplexicau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91259" y="1196752"/>
            <a:ext cx="4797990" cy="532859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59632" y="0"/>
            <a:ext cx="8229600" cy="1143000"/>
          </a:xfrm>
        </p:spPr>
        <p:txBody>
          <a:bodyPr/>
          <a:lstStyle/>
          <a:p>
            <a:r>
              <a:rPr lang="fr-FR" dirty="0" smtClean="0"/>
              <a:t>Liseron des Champs</a:t>
            </a:r>
            <a:endParaRPr lang="fr-FR" dirty="0"/>
          </a:p>
        </p:txBody>
      </p:sp>
      <p:pic>
        <p:nvPicPr>
          <p:cNvPr id="21506" name="Picture 2" descr="F:\LEGTA\BAC PRO Général\Bac Pro 2011-2013\Photos diverses\Mauvaises herbes\Liseron des champ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340768"/>
            <a:ext cx="8115301" cy="48514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91680" y="-81887"/>
            <a:ext cx="8229600" cy="1143000"/>
          </a:xfrm>
        </p:spPr>
        <p:txBody>
          <a:bodyPr/>
          <a:lstStyle/>
          <a:p>
            <a:r>
              <a:rPr lang="fr-FR" dirty="0" smtClean="0"/>
              <a:t>Mauve</a:t>
            </a:r>
            <a:endParaRPr lang="fr-FR" dirty="0"/>
          </a:p>
        </p:txBody>
      </p:sp>
      <p:pic>
        <p:nvPicPr>
          <p:cNvPr id="22530" name="Picture 2" descr="F:\LEGTA\BAC PRO Général\Bac Pro 2011-2013\Photos diverses\Mauvaises herbes\mauv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268760"/>
            <a:ext cx="8611838" cy="482453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31640" y="-40943"/>
            <a:ext cx="8229600" cy="1143000"/>
          </a:xfrm>
        </p:spPr>
        <p:txBody>
          <a:bodyPr/>
          <a:lstStyle/>
          <a:p>
            <a:r>
              <a:rPr lang="fr-FR" dirty="0" smtClean="0"/>
              <a:t>Mercuriale</a:t>
            </a:r>
            <a:endParaRPr lang="fr-FR" dirty="0"/>
          </a:p>
        </p:txBody>
      </p:sp>
      <p:pic>
        <p:nvPicPr>
          <p:cNvPr id="23554" name="Picture 2" descr="F:\LEGTA\BAC PRO Général\Bac Pro 2011-2013\Photos diverses\Mauvaises herbes\mercuria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339" y="1326604"/>
            <a:ext cx="8039101" cy="48387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75656" y="0"/>
            <a:ext cx="8229600" cy="1143000"/>
          </a:xfrm>
        </p:spPr>
        <p:txBody>
          <a:bodyPr/>
          <a:lstStyle/>
          <a:p>
            <a:r>
              <a:rPr lang="fr-FR" dirty="0" smtClean="0"/>
              <a:t>Millepertuis</a:t>
            </a:r>
            <a:endParaRPr lang="fr-FR" dirty="0"/>
          </a:p>
        </p:txBody>
      </p:sp>
      <p:pic>
        <p:nvPicPr>
          <p:cNvPr id="46082" name="Picture 2" descr="F:\LEGTA\BAC PRO Général\Bac Pro 2011-2013\Photos diverses\Mauvaises herbes\millepertui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330374"/>
            <a:ext cx="7128363" cy="505095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59632" y="7450"/>
            <a:ext cx="8229600" cy="1143000"/>
          </a:xfrm>
        </p:spPr>
        <p:txBody>
          <a:bodyPr/>
          <a:lstStyle/>
          <a:p>
            <a:r>
              <a:rPr lang="fr-FR" dirty="0" smtClean="0"/>
              <a:t>Mouron des Oiseaux</a:t>
            </a:r>
            <a:endParaRPr lang="fr-FR" dirty="0"/>
          </a:p>
        </p:txBody>
      </p:sp>
      <p:pic>
        <p:nvPicPr>
          <p:cNvPr id="25603" name="Picture 3" descr="F:\LEGTA\BAC PRO Général\Bac Pro 2011-2013\Photos diverses\Mauvaises herbes\Mouron des oiseau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268760"/>
            <a:ext cx="8136904" cy="528390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47664" y="476672"/>
            <a:ext cx="8229600" cy="1143000"/>
          </a:xfrm>
        </p:spPr>
        <p:txBody>
          <a:bodyPr/>
          <a:lstStyle/>
          <a:p>
            <a:r>
              <a:rPr lang="fr-FR" dirty="0" smtClean="0"/>
              <a:t>Mouron Rouge</a:t>
            </a:r>
            <a:endParaRPr lang="fr-FR" dirty="0"/>
          </a:p>
        </p:txBody>
      </p:sp>
      <p:pic>
        <p:nvPicPr>
          <p:cNvPr id="26627" name="Picture 3" descr="F:\LEGTA\BAC PRO Général\Bac Pro 2011-2013\Photos diverses\Mauvaises herbes\Mouron rou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901695"/>
            <a:ext cx="8601473" cy="368754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75656" y="57521"/>
            <a:ext cx="8229600" cy="1143000"/>
          </a:xfrm>
        </p:spPr>
        <p:txBody>
          <a:bodyPr/>
          <a:lstStyle/>
          <a:p>
            <a:r>
              <a:rPr lang="fr-FR" dirty="0" smtClean="0"/>
              <a:t>Muscaris</a:t>
            </a:r>
            <a:endParaRPr lang="fr-FR" dirty="0"/>
          </a:p>
        </p:txBody>
      </p:sp>
      <p:pic>
        <p:nvPicPr>
          <p:cNvPr id="27650" name="Picture 2" descr="F:\LEGTA\BAC PRO Général\Bac Pro 2011-2013\Photos diverses\Mauvaises herbes\Muscari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82900" y="1268760"/>
            <a:ext cx="7017492" cy="492065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19672" y="0"/>
            <a:ext cx="8229600" cy="1143000"/>
          </a:xfrm>
        </p:spPr>
        <p:txBody>
          <a:bodyPr/>
          <a:lstStyle/>
          <a:p>
            <a:r>
              <a:rPr lang="fr-FR" dirty="0" smtClean="0"/>
              <a:t>Panais</a:t>
            </a:r>
            <a:endParaRPr lang="fr-FR" dirty="0"/>
          </a:p>
        </p:txBody>
      </p:sp>
      <p:pic>
        <p:nvPicPr>
          <p:cNvPr id="28674" name="Picture 2" descr="F:\LEGTA\BAC PRO Général\Bac Pro 2011-2013\Photos diverses\Mauvaises herbes\Panai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6358" y="1213073"/>
            <a:ext cx="7318050" cy="516825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987824" y="-243408"/>
            <a:ext cx="8229600" cy="1143000"/>
          </a:xfrm>
        </p:spPr>
        <p:txBody>
          <a:bodyPr/>
          <a:lstStyle/>
          <a:p>
            <a:r>
              <a:rPr lang="fr-FR" dirty="0" smtClean="0"/>
              <a:t>Ail Sauvage</a:t>
            </a:r>
            <a:endParaRPr lang="fr-FR" dirty="0"/>
          </a:p>
        </p:txBody>
      </p:sp>
      <p:pic>
        <p:nvPicPr>
          <p:cNvPr id="2051" name="Picture 3" descr="F:\LEGTA\BAC PRO Général\Bac Pro 2011-2013\Photos diverses\Mauvaises herbes\ail-sauva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764704"/>
            <a:ext cx="5762625" cy="58102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75656" y="188640"/>
            <a:ext cx="8229600" cy="1143000"/>
          </a:xfrm>
        </p:spPr>
        <p:txBody>
          <a:bodyPr/>
          <a:lstStyle/>
          <a:p>
            <a:r>
              <a:rPr lang="fr-FR" dirty="0" smtClean="0"/>
              <a:t>Pâturin Annuel</a:t>
            </a:r>
            <a:endParaRPr lang="fr-FR" dirty="0"/>
          </a:p>
        </p:txBody>
      </p:sp>
      <p:pic>
        <p:nvPicPr>
          <p:cNvPr id="29698" name="Picture 2" descr="F:\LEGTA\BAC PRO Général\Bac Pro 2011-2013\Photos diverses\Mauvaises herbes\paturin annue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986" y="1556792"/>
            <a:ext cx="8070462" cy="417646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75656" y="332656"/>
            <a:ext cx="8229600" cy="1143000"/>
          </a:xfrm>
        </p:spPr>
        <p:txBody>
          <a:bodyPr/>
          <a:lstStyle/>
          <a:p>
            <a:r>
              <a:rPr lang="fr-FR" dirty="0" smtClean="0"/>
              <a:t>Pâturin Commun</a:t>
            </a:r>
            <a:endParaRPr lang="fr-FR" dirty="0"/>
          </a:p>
        </p:txBody>
      </p:sp>
      <p:pic>
        <p:nvPicPr>
          <p:cNvPr id="30723" name="Picture 3" descr="F:\LEGTA\BAC PRO Général\Bac Pro 2011-2013\Photos diverses\Mauvaises herbes\Pâturin Commu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0626" y="1628800"/>
            <a:ext cx="7920391" cy="439248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91680" y="0"/>
            <a:ext cx="8229600" cy="1143000"/>
          </a:xfrm>
        </p:spPr>
        <p:txBody>
          <a:bodyPr/>
          <a:lstStyle/>
          <a:p>
            <a:r>
              <a:rPr lang="fr-FR" dirty="0" smtClean="0"/>
              <a:t>Pissenlit</a:t>
            </a:r>
            <a:endParaRPr lang="fr-FR" dirty="0"/>
          </a:p>
        </p:txBody>
      </p:sp>
      <p:pic>
        <p:nvPicPr>
          <p:cNvPr id="31746" name="Picture 2" descr="F:\LEGTA\BAC PRO Général\Bac Pro 2011-2013\Photos diverses\Mauvaises herbes\pissenli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5299" y="1296888"/>
            <a:ext cx="7277101" cy="47244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35696" y="341784"/>
            <a:ext cx="8229600" cy="1143000"/>
          </a:xfrm>
        </p:spPr>
        <p:txBody>
          <a:bodyPr/>
          <a:lstStyle/>
          <a:p>
            <a:r>
              <a:rPr lang="fr-FR" dirty="0" smtClean="0"/>
              <a:t>Potentille rampante</a:t>
            </a:r>
            <a:endParaRPr lang="fr-FR" dirty="0"/>
          </a:p>
        </p:txBody>
      </p:sp>
      <p:pic>
        <p:nvPicPr>
          <p:cNvPr id="32771" name="Picture 3" descr="F:\LEGTA\BAC PRO Général\Bac Pro 2011-2013\Photos diverses\Mauvaises herbes\Potentille rampant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4586" y="1484784"/>
            <a:ext cx="8181870" cy="504056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95936" y="0"/>
            <a:ext cx="8229600" cy="1143000"/>
          </a:xfrm>
        </p:spPr>
        <p:txBody>
          <a:bodyPr/>
          <a:lstStyle/>
          <a:p>
            <a:r>
              <a:rPr lang="fr-FR" dirty="0" smtClean="0"/>
              <a:t>Prêle</a:t>
            </a:r>
            <a:endParaRPr lang="fr-FR" dirty="0"/>
          </a:p>
        </p:txBody>
      </p:sp>
      <p:pic>
        <p:nvPicPr>
          <p:cNvPr id="33794" name="Picture 2" descr="F:\LEGTA\BAC PRO Général\Bac Pro 2011-2013\Photos diverses\Mauvaises herbes\Prê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1124744"/>
            <a:ext cx="4091065" cy="545475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03648" y="-81887"/>
            <a:ext cx="8229600" cy="1143000"/>
          </a:xfrm>
        </p:spPr>
        <p:txBody>
          <a:bodyPr/>
          <a:lstStyle/>
          <a:p>
            <a:r>
              <a:rPr lang="fr-FR" dirty="0" err="1" smtClean="0"/>
              <a:t>Ray-Grass</a:t>
            </a:r>
            <a:endParaRPr lang="fr-FR" dirty="0"/>
          </a:p>
        </p:txBody>
      </p:sp>
      <p:pic>
        <p:nvPicPr>
          <p:cNvPr id="34818" name="Picture 2" descr="F:\LEGTA\BAC PRO Général\Bac Pro 2011-2013\Photos diverses\Mauvaises herbes\Ray-Gras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108274"/>
            <a:ext cx="8013588" cy="534506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31640" y="87137"/>
            <a:ext cx="8229600" cy="1143000"/>
          </a:xfrm>
        </p:spPr>
        <p:txBody>
          <a:bodyPr/>
          <a:lstStyle/>
          <a:p>
            <a:r>
              <a:rPr lang="fr-FR" dirty="0" smtClean="0"/>
              <a:t>Renoncule rampante</a:t>
            </a:r>
            <a:endParaRPr lang="fr-FR" dirty="0"/>
          </a:p>
        </p:txBody>
      </p:sp>
      <p:pic>
        <p:nvPicPr>
          <p:cNvPr id="35842" name="Picture 2" descr="F:\LEGTA\BAC PRO Général\Bac Pro 2011-2013\Photos diverses\Mauvaises herbes\Renoncule Rampant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83095" y="1298376"/>
            <a:ext cx="6873281" cy="515496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03648" y="187889"/>
            <a:ext cx="8229600" cy="1143000"/>
          </a:xfrm>
        </p:spPr>
        <p:txBody>
          <a:bodyPr/>
          <a:lstStyle/>
          <a:p>
            <a:r>
              <a:rPr lang="fr-FR" dirty="0" smtClean="0"/>
              <a:t>Renouée des Oiseaux</a:t>
            </a:r>
            <a:endParaRPr lang="fr-FR" dirty="0"/>
          </a:p>
        </p:txBody>
      </p:sp>
      <p:pic>
        <p:nvPicPr>
          <p:cNvPr id="36867" name="Picture 3" descr="F:\LEGTA\BAC PRO Général\Bac Pro 2011-2013\Photos diverses\Mauvaises herbes\Renouée des Oiseaux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12776"/>
            <a:ext cx="8096250" cy="48863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75656" y="17328"/>
            <a:ext cx="8229600" cy="1143000"/>
          </a:xfrm>
        </p:spPr>
        <p:txBody>
          <a:bodyPr/>
          <a:lstStyle/>
          <a:p>
            <a:r>
              <a:rPr lang="fr-FR" dirty="0" smtClean="0"/>
              <a:t>Renouée persicaire</a:t>
            </a:r>
            <a:endParaRPr lang="fr-FR" dirty="0"/>
          </a:p>
        </p:txBody>
      </p:sp>
      <p:pic>
        <p:nvPicPr>
          <p:cNvPr id="37892" name="Picture 4" descr="F:\LEGTA\BAC PRO Général\Bac Pro 2011-2013\Photos diverses\Mauvaises herbes\Renouée persicai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160185"/>
            <a:ext cx="7171184" cy="535037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39752" y="332656"/>
            <a:ext cx="8229600" cy="1143000"/>
          </a:xfrm>
        </p:spPr>
        <p:txBody>
          <a:bodyPr/>
          <a:lstStyle/>
          <a:p>
            <a:r>
              <a:rPr lang="fr-FR" dirty="0" smtClean="0"/>
              <a:t>Ronce</a:t>
            </a:r>
            <a:endParaRPr lang="fr-FR" dirty="0"/>
          </a:p>
        </p:txBody>
      </p:sp>
      <p:pic>
        <p:nvPicPr>
          <p:cNvPr id="38914" name="Picture 2" descr="F:\LEGTA\BAC PRO Général\Bac Pro 2011-2013\Photos diverses\Mauvaises herbes\ronc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700808"/>
            <a:ext cx="8352928" cy="424847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987824" y="269776"/>
            <a:ext cx="8229600" cy="1143000"/>
          </a:xfrm>
        </p:spPr>
        <p:txBody>
          <a:bodyPr/>
          <a:lstStyle/>
          <a:p>
            <a:r>
              <a:rPr lang="fr-FR" dirty="0" smtClean="0"/>
              <a:t>Brome Mou</a:t>
            </a:r>
            <a:endParaRPr lang="fr-FR" dirty="0"/>
          </a:p>
        </p:txBody>
      </p:sp>
      <p:pic>
        <p:nvPicPr>
          <p:cNvPr id="3075" name="Picture 3" descr="F:\LEGTA\BAC PRO Général\Bac Pro 2011-2013\Photos diverses\Mauvaises herbes\Brome-mo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412776"/>
            <a:ext cx="7944405" cy="511256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23728" y="0"/>
            <a:ext cx="8229600" cy="1143000"/>
          </a:xfrm>
        </p:spPr>
        <p:txBody>
          <a:bodyPr/>
          <a:lstStyle/>
          <a:p>
            <a:r>
              <a:rPr lang="fr-FR" dirty="0" smtClean="0"/>
              <a:t>Rumex</a:t>
            </a:r>
            <a:endParaRPr lang="fr-FR" dirty="0"/>
          </a:p>
        </p:txBody>
      </p:sp>
      <p:pic>
        <p:nvPicPr>
          <p:cNvPr id="39938" name="Picture 2" descr="F:\LEGTA\BAC PRO Général\Bac Pro 2011-2013\Photos diverses\Mauvaises herbes\rumex_pulch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2627" y="1114190"/>
            <a:ext cx="6701741" cy="533914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23728" y="0"/>
            <a:ext cx="8229600" cy="1143000"/>
          </a:xfrm>
        </p:spPr>
        <p:txBody>
          <a:bodyPr/>
          <a:lstStyle/>
          <a:p>
            <a:r>
              <a:rPr lang="fr-FR" dirty="0" smtClean="0"/>
              <a:t>Sedum</a:t>
            </a:r>
            <a:endParaRPr lang="fr-FR" dirty="0"/>
          </a:p>
        </p:txBody>
      </p:sp>
      <p:pic>
        <p:nvPicPr>
          <p:cNvPr id="40963" name="Picture 3" descr="F:\LEGTA\BAC PRO Général\Bac Pro 2011-2013\Photos diverses\Mauvaises herbes\Sedu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7195" y="1052736"/>
            <a:ext cx="6859181" cy="547260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79712" y="0"/>
            <a:ext cx="8229600" cy="1143000"/>
          </a:xfrm>
        </p:spPr>
        <p:txBody>
          <a:bodyPr/>
          <a:lstStyle/>
          <a:p>
            <a:r>
              <a:rPr lang="fr-FR" dirty="0" smtClean="0"/>
              <a:t>Séneçon</a:t>
            </a:r>
            <a:endParaRPr lang="fr-FR" dirty="0"/>
          </a:p>
        </p:txBody>
      </p:sp>
      <p:pic>
        <p:nvPicPr>
          <p:cNvPr id="41988" name="Picture 4" descr="F:\LEGTA\BAC PRO Général\Bac Pro 2011-2013\Photos diverses\Mauvaises herbes\Séneç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703681" y="1688807"/>
            <a:ext cx="5664630" cy="424847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51720" y="-90264"/>
            <a:ext cx="8229600" cy="1143000"/>
          </a:xfrm>
        </p:spPr>
        <p:txBody>
          <a:bodyPr/>
          <a:lstStyle/>
          <a:p>
            <a:r>
              <a:rPr lang="fr-FR" dirty="0" smtClean="0"/>
              <a:t>Valérianelle</a:t>
            </a:r>
            <a:endParaRPr lang="fr-FR" dirty="0"/>
          </a:p>
        </p:txBody>
      </p:sp>
      <p:pic>
        <p:nvPicPr>
          <p:cNvPr id="43011" name="Picture 3" descr="F:\LEGTA\BAC PRO Général\Bac Pro 2011-2013\Photos diverses\Mauvaises herbes\Valerianel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052736"/>
            <a:ext cx="6260653" cy="555902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67744" y="-162272"/>
            <a:ext cx="8229600" cy="1143000"/>
          </a:xfrm>
        </p:spPr>
        <p:txBody>
          <a:bodyPr/>
          <a:lstStyle/>
          <a:p>
            <a:r>
              <a:rPr lang="fr-FR" dirty="0" smtClean="0"/>
              <a:t>Véronique</a:t>
            </a:r>
            <a:endParaRPr lang="fr-FR" dirty="0"/>
          </a:p>
        </p:txBody>
      </p:sp>
      <p:pic>
        <p:nvPicPr>
          <p:cNvPr id="44035" name="Picture 3" descr="F:\LEGTA\BAC PRO Général\Bac Pro 2011-2013\Photos diverses\Mauvaises herbes\Véroniqu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980728"/>
            <a:ext cx="6814290" cy="546846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91680" y="219345"/>
            <a:ext cx="8229600" cy="1143000"/>
          </a:xfrm>
        </p:spPr>
        <p:txBody>
          <a:bodyPr/>
          <a:lstStyle/>
          <a:p>
            <a:r>
              <a:rPr lang="fr-FR" dirty="0" smtClean="0"/>
              <a:t>Vesce</a:t>
            </a:r>
            <a:endParaRPr lang="fr-FR" dirty="0"/>
          </a:p>
        </p:txBody>
      </p:sp>
      <p:pic>
        <p:nvPicPr>
          <p:cNvPr id="45059" name="Picture 3" descr="F:\LEGTA\BAC PRO Général\Bac Pro 2011-2013\Photos diverses\Mauvaises herbes\vesc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362345"/>
            <a:ext cx="6797576" cy="509099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91680" y="260648"/>
            <a:ext cx="8229600" cy="1143000"/>
          </a:xfrm>
        </p:spPr>
        <p:txBody>
          <a:bodyPr/>
          <a:lstStyle/>
          <a:p>
            <a:r>
              <a:rPr lang="fr-FR" dirty="0" smtClean="0"/>
              <a:t>Capselle Bourse à Pasteur</a:t>
            </a:r>
            <a:endParaRPr lang="fr-FR" dirty="0"/>
          </a:p>
        </p:txBody>
      </p:sp>
      <p:pic>
        <p:nvPicPr>
          <p:cNvPr id="4100" name="Picture 4" descr="F:\LEGTA\BAC PRO Général\Bac Pro 2011-2013\Photos diverses\Mauvaises herbes\capselle-bourse-a-pasteu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1335764"/>
            <a:ext cx="5062488" cy="518958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03648" y="92034"/>
            <a:ext cx="8229600" cy="1143000"/>
          </a:xfrm>
        </p:spPr>
        <p:txBody>
          <a:bodyPr/>
          <a:lstStyle/>
          <a:p>
            <a:r>
              <a:rPr lang="fr-FR" dirty="0" smtClean="0"/>
              <a:t>Carotte Sauvage</a:t>
            </a:r>
            <a:endParaRPr lang="fr-FR" dirty="0"/>
          </a:p>
        </p:txBody>
      </p:sp>
      <p:pic>
        <p:nvPicPr>
          <p:cNvPr id="5124" name="Picture 4" descr="F:\LEGTA\BAC PRO Général\Bac Pro 2011-2013\Photos diverses\Mauvaises herbes\Carotte sauva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4836" y="1412776"/>
            <a:ext cx="8236251" cy="496855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83768" y="-247498"/>
            <a:ext cx="8229600" cy="1143000"/>
          </a:xfrm>
        </p:spPr>
        <p:txBody>
          <a:bodyPr/>
          <a:lstStyle/>
          <a:p>
            <a:r>
              <a:rPr lang="fr-FR" dirty="0" smtClean="0"/>
              <a:t>Chénopode Blanc</a:t>
            </a:r>
            <a:endParaRPr lang="fr-FR" dirty="0"/>
          </a:p>
        </p:txBody>
      </p:sp>
      <p:pic>
        <p:nvPicPr>
          <p:cNvPr id="1026" name="Picture 2" descr="F:\LEGTA\BAC PRO Général\Bac Pro 2011-2013\Photos diverses\Mauvaises herbes\Chenopode Blan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0301" y="836712"/>
            <a:ext cx="4371939" cy="580526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91680" y="-30455"/>
            <a:ext cx="8229600" cy="1143000"/>
          </a:xfrm>
        </p:spPr>
        <p:txBody>
          <a:bodyPr/>
          <a:lstStyle/>
          <a:p>
            <a:r>
              <a:rPr lang="fr-FR" dirty="0" smtClean="0"/>
              <a:t>Chiendent</a:t>
            </a:r>
            <a:endParaRPr lang="fr-FR" dirty="0"/>
          </a:p>
        </p:txBody>
      </p:sp>
      <p:pic>
        <p:nvPicPr>
          <p:cNvPr id="7172" name="Picture 4" descr="F:\LEGTA\BAC PRO Général\Bac Pro 2011-2013\Photos diverses\Mauvaises herbes\Chiende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141823"/>
            <a:ext cx="7620000" cy="54197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19672" y="0"/>
            <a:ext cx="8229600" cy="1143000"/>
          </a:xfrm>
        </p:spPr>
        <p:txBody>
          <a:bodyPr/>
          <a:lstStyle/>
          <a:p>
            <a:r>
              <a:rPr lang="fr-FR" dirty="0" smtClean="0"/>
              <a:t>Clématite</a:t>
            </a:r>
            <a:endParaRPr lang="fr-FR" dirty="0"/>
          </a:p>
        </p:txBody>
      </p:sp>
      <p:pic>
        <p:nvPicPr>
          <p:cNvPr id="8195" name="Picture 3" descr="F:\LEGTA\BAC PRO Général\Bac Pro 2011-2013\Photos diverses\Mauvaises herbes\Clématit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340768"/>
            <a:ext cx="7275325" cy="504056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252C36"/>
      </a:dk2>
      <a:lt2>
        <a:srgbClr val="7C96A3"/>
      </a:lt2>
      <a:accent1>
        <a:srgbClr val="4FD093"/>
      </a:accent1>
      <a:accent2>
        <a:srgbClr val="54BCDF"/>
      </a:accent2>
      <a:accent3>
        <a:srgbClr val="A262D0"/>
      </a:accent3>
      <a:accent4>
        <a:srgbClr val="D7537B"/>
      </a:accent4>
      <a:accent5>
        <a:srgbClr val="E78045"/>
      </a:accent5>
      <a:accent6>
        <a:srgbClr val="84C350"/>
      </a:accent6>
      <a:hlink>
        <a:srgbClr val="22FFFF"/>
      </a:hlink>
      <a:folHlink>
        <a:srgbClr val="9BF3FD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4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4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  <a:hueMod val="106000"/>
                <a:satMod val="140000"/>
                <a:lumMod val="42000"/>
              </a:schemeClr>
              <a:schemeClr val="phClr">
                <a:tint val="98000"/>
                <a:hueMod val="92000"/>
                <a:satMod val="220000"/>
                <a:lumMod val="9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142578CA-DEC9-49C3-80AF-C113973CC9A9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TC104033919[[fn=Circuit]]</Template>
  <TotalTime>384</TotalTime>
  <Words>77</Words>
  <Application>Microsoft Office PowerPoint</Application>
  <PresentationFormat>Affichage à l'écran (4:3)</PresentationFormat>
  <Paragraphs>46</Paragraphs>
  <Slides>45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45</vt:i4>
      </vt:variant>
    </vt:vector>
  </HeadingPairs>
  <TitlesOfParts>
    <vt:vector size="50" baseType="lpstr">
      <vt:lpstr>Arial</vt:lpstr>
      <vt:lpstr>Calibri</vt:lpstr>
      <vt:lpstr>Trebuchet MS</vt:lpstr>
      <vt:lpstr>Tw Cen MT</vt:lpstr>
      <vt:lpstr>Circuit</vt:lpstr>
      <vt:lpstr>Les Principales Adventices  du vignoble</vt:lpstr>
      <vt:lpstr>Amaranthe</vt:lpstr>
      <vt:lpstr>Ail Sauvage</vt:lpstr>
      <vt:lpstr>Brome Mou</vt:lpstr>
      <vt:lpstr>Capselle Bourse à Pasteur</vt:lpstr>
      <vt:lpstr>Carotte Sauvage</vt:lpstr>
      <vt:lpstr>Chénopode Blanc</vt:lpstr>
      <vt:lpstr>Chiendent</vt:lpstr>
      <vt:lpstr>Clématite</vt:lpstr>
      <vt:lpstr>Epilobe Tétragone</vt:lpstr>
      <vt:lpstr>Erigéron du Canada</vt:lpstr>
      <vt:lpstr>Erodium Bec de Grue</vt:lpstr>
      <vt:lpstr>Euphorbe</vt:lpstr>
      <vt:lpstr>Folle Avoine</vt:lpstr>
      <vt:lpstr>Fumeterre</vt:lpstr>
      <vt:lpstr>Gaillet Gratteron</vt:lpstr>
      <vt:lpstr>Garance</vt:lpstr>
      <vt:lpstr>Géranium</vt:lpstr>
      <vt:lpstr>Laiteron</vt:lpstr>
      <vt:lpstr>Lamier Pourpre</vt:lpstr>
      <vt:lpstr>Lamier Amplexicaule</vt:lpstr>
      <vt:lpstr>Liseron des Champs</vt:lpstr>
      <vt:lpstr>Mauve</vt:lpstr>
      <vt:lpstr>Mercuriale</vt:lpstr>
      <vt:lpstr>Millepertuis</vt:lpstr>
      <vt:lpstr>Mouron des Oiseaux</vt:lpstr>
      <vt:lpstr>Mouron Rouge</vt:lpstr>
      <vt:lpstr>Muscaris</vt:lpstr>
      <vt:lpstr>Panais</vt:lpstr>
      <vt:lpstr>Pâturin Annuel</vt:lpstr>
      <vt:lpstr>Pâturin Commun</vt:lpstr>
      <vt:lpstr>Pissenlit</vt:lpstr>
      <vt:lpstr>Potentille rampante</vt:lpstr>
      <vt:lpstr>Prêle</vt:lpstr>
      <vt:lpstr>Ray-Grass</vt:lpstr>
      <vt:lpstr>Renoncule rampante</vt:lpstr>
      <vt:lpstr>Renouée des Oiseaux</vt:lpstr>
      <vt:lpstr>Renouée persicaire</vt:lpstr>
      <vt:lpstr>Ronce</vt:lpstr>
      <vt:lpstr>Rumex</vt:lpstr>
      <vt:lpstr>Sedum</vt:lpstr>
      <vt:lpstr>Séneçon</vt:lpstr>
      <vt:lpstr>Valérianelle</vt:lpstr>
      <vt:lpstr>Véronique</vt:lpstr>
      <vt:lpstr>Vesce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Principales Adventices  du vignoble</dc:title>
  <dc:creator>Joël</dc:creator>
  <cp:lastModifiedBy>legtaJD</cp:lastModifiedBy>
  <cp:revision>39</cp:revision>
  <dcterms:created xsi:type="dcterms:W3CDTF">2013-01-09T13:53:03Z</dcterms:created>
  <dcterms:modified xsi:type="dcterms:W3CDTF">2014-12-08T15:31:19Z</dcterms:modified>
</cp:coreProperties>
</file>