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wav"/>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27"/>
  </p:notesMasterIdLst>
  <p:sldIdLst>
    <p:sldId id="270" r:id="rId2"/>
    <p:sldId id="268" r:id="rId3"/>
    <p:sldId id="271" r:id="rId4"/>
    <p:sldId id="288" r:id="rId5"/>
    <p:sldId id="285" r:id="rId6"/>
    <p:sldId id="273" r:id="rId7"/>
    <p:sldId id="265" r:id="rId8"/>
    <p:sldId id="284" r:id="rId9"/>
    <p:sldId id="282" r:id="rId10"/>
    <p:sldId id="283" r:id="rId11"/>
    <p:sldId id="274" r:id="rId12"/>
    <p:sldId id="275" r:id="rId13"/>
    <p:sldId id="276" r:id="rId14"/>
    <p:sldId id="281" r:id="rId15"/>
    <p:sldId id="287" r:id="rId16"/>
    <p:sldId id="286" r:id="rId17"/>
    <p:sldId id="289" r:id="rId18"/>
    <p:sldId id="290" r:id="rId19"/>
    <p:sldId id="292" r:id="rId20"/>
    <p:sldId id="294" r:id="rId21"/>
    <p:sldId id="295" r:id="rId22"/>
    <p:sldId id="296" r:id="rId23"/>
    <p:sldId id="297" r:id="rId24"/>
    <p:sldId id="278" r:id="rId25"/>
    <p:sldId id="260" r:id="rId26"/>
  </p:sldIdLst>
  <p:sldSz cx="10045700" cy="5713413"/>
  <p:notesSz cx="9144000" cy="6858000"/>
  <p:embeddedFontLst>
    <p:embeddedFont>
      <p:font typeface="AR BERKLEY" panose="02000000000000000000" pitchFamily="2" charset="0"/>
      <p:regular r:id="rId28"/>
    </p:embeddedFont>
    <p:embeddedFont>
      <p:font typeface="AR BLANCA" panose="02000000000000000000" pitchFamily="2" charset="0"/>
      <p:regular r:id="rId29"/>
    </p:embeddedFont>
    <p:embeddedFont>
      <p:font typeface="Calibri" panose="020F0502020204030204" pitchFamily="34" charset="0"/>
      <p:regular r:id="rId30"/>
      <p:bold r:id="rId31"/>
      <p:italic r:id="rId32"/>
      <p:boldItalic r:id="rId33"/>
    </p:embeddedFont>
    <p:embeddedFont>
      <p:font typeface="Comic Sans MS" panose="030F0702030302020204" pitchFamily="66" charset="0"/>
      <p:regular r:id="rId34"/>
      <p:bold r:id="rId35"/>
    </p:embeddedFont>
  </p:embeddedFontLst>
  <p:defaultTextStyle>
    <a:defPPr>
      <a:defRPr lang="fr-FR"/>
    </a:defPPr>
    <a:lvl1pPr algn="l" rtl="0" fontAlgn="base">
      <a:spcBef>
        <a:spcPct val="0"/>
      </a:spcBef>
      <a:spcAft>
        <a:spcPct val="0"/>
      </a:spcAft>
      <a:defRPr kern="1200">
        <a:solidFill>
          <a:schemeClr val="tx1"/>
        </a:solidFill>
        <a:latin typeface="Calibri" pitchFamily="34" charset="0"/>
        <a:ea typeface="+mn-ea"/>
        <a:cs typeface="Arial" charset="0"/>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EE7D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361" autoAdjust="0"/>
    <p:restoredTop sz="96442" autoAdjust="0"/>
  </p:normalViewPr>
  <p:slideViewPr>
    <p:cSldViewPr>
      <p:cViewPr>
        <p:scale>
          <a:sx n="73" d="100"/>
          <a:sy n="73" d="100"/>
        </p:scale>
        <p:origin x="-48" y="-374"/>
      </p:cViewPr>
      <p:guideLst>
        <p:guide orient="horz" pos="1800"/>
        <p:guide pos="3165"/>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6.fntdata"/><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5.fntdata"/><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1.fntdata"/><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font" Target="fonts/font3.fntdata"/><Relationship Id="rId35" Type="http://schemas.openxmlformats.org/officeDocument/2006/relationships/font" Target="fonts/font8.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87058A05-9F60-4610-979A-F2A7542CBB7B}" type="datetimeFigureOut">
              <a:rPr lang="fr-FR" smtClean="0"/>
              <a:t>21/05/2016</a:t>
            </a:fld>
            <a:endParaRPr lang="fr-FR"/>
          </a:p>
        </p:txBody>
      </p:sp>
      <p:sp>
        <p:nvSpPr>
          <p:cNvPr id="4" name="Espace réservé de l'image des diapositives 3"/>
          <p:cNvSpPr>
            <a:spLocks noGrp="1" noRot="1" noChangeAspect="1"/>
          </p:cNvSpPr>
          <p:nvPr>
            <p:ph type="sldImg" idx="2"/>
          </p:nvPr>
        </p:nvSpPr>
        <p:spPr>
          <a:xfrm>
            <a:off x="2311400" y="514350"/>
            <a:ext cx="4521200" cy="257175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914400" y="3257550"/>
            <a:ext cx="7315200" cy="308610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6513513"/>
            <a:ext cx="3962400" cy="3429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5180013" y="6513513"/>
            <a:ext cx="3962400" cy="342900"/>
          </a:xfrm>
          <a:prstGeom prst="rect">
            <a:avLst/>
          </a:prstGeom>
        </p:spPr>
        <p:txBody>
          <a:bodyPr vert="horz" lIns="91440" tIns="45720" rIns="91440" bIns="45720" rtlCol="0" anchor="b"/>
          <a:lstStyle>
            <a:lvl1pPr algn="r">
              <a:defRPr sz="1200"/>
            </a:lvl1pPr>
          </a:lstStyle>
          <a:p>
            <a:fld id="{299BD463-5071-4C4B-AEC6-B82DDABC2A80}" type="slidenum">
              <a:rPr lang="fr-FR" smtClean="0"/>
              <a:t>‹N°›</a:t>
            </a:fld>
            <a:endParaRPr lang="fr-FR"/>
          </a:p>
        </p:txBody>
      </p:sp>
    </p:spTree>
    <p:extLst>
      <p:ext uri="{BB962C8B-B14F-4D97-AF65-F5344CB8AC3E}">
        <p14:creationId xmlns:p14="http://schemas.microsoft.com/office/powerpoint/2010/main" val="26212228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753428" y="1774866"/>
            <a:ext cx="8538845" cy="1224681"/>
          </a:xfrm>
        </p:spPr>
        <p:txBody>
          <a:bodyPr/>
          <a:lstStyle/>
          <a:p>
            <a:r>
              <a:rPr lang="fr-FR" smtClean="0"/>
              <a:t>Modifiez le style du titre</a:t>
            </a:r>
            <a:endParaRPr lang="fr-FR"/>
          </a:p>
        </p:txBody>
      </p:sp>
      <p:sp>
        <p:nvSpPr>
          <p:cNvPr id="3" name="Sous-titre 2"/>
          <p:cNvSpPr>
            <a:spLocks noGrp="1"/>
          </p:cNvSpPr>
          <p:nvPr>
            <p:ph type="subTitle" idx="1"/>
          </p:nvPr>
        </p:nvSpPr>
        <p:spPr>
          <a:xfrm>
            <a:off x="1506855" y="3237601"/>
            <a:ext cx="7031991" cy="1460094"/>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lvl1pPr>
              <a:defRPr/>
            </a:lvl1pPr>
          </a:lstStyle>
          <a:p>
            <a:pPr>
              <a:defRPr/>
            </a:pPr>
            <a:fld id="{7F549A99-21FF-467B-816D-461EEA277749}" type="datetimeFigureOut">
              <a:rPr lang="fr-FR"/>
              <a:pPr>
                <a:defRPr/>
              </a:pPr>
              <a:t>21/05/2016</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08E981AE-7622-4788-8C58-2EEB3B2D5A9E}" type="slidenum">
              <a:rPr lang="fr-FR"/>
              <a:pPr>
                <a:defRPr/>
              </a:pPr>
              <a:t>‹N°›</a:t>
            </a:fld>
            <a:endParaRPr lang="fr-FR"/>
          </a:p>
        </p:txBody>
      </p:sp>
    </p:spTree>
    <p:extLst>
      <p:ext uri="{BB962C8B-B14F-4D97-AF65-F5344CB8AC3E}">
        <p14:creationId xmlns:p14="http://schemas.microsoft.com/office/powerpoint/2010/main" val="15519539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pPr>
              <a:defRPr/>
            </a:pPr>
            <a:fld id="{9806FC28-8437-4A6B-AB2A-6B363A21A68F}" type="datetimeFigureOut">
              <a:rPr lang="fr-FR"/>
              <a:pPr>
                <a:defRPr/>
              </a:pPr>
              <a:t>21/05/2016</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F79BC9E4-CF72-4037-AA7A-ADAADC32DBDD}" type="slidenum">
              <a:rPr lang="fr-FR"/>
              <a:pPr>
                <a:defRPr/>
              </a:pPr>
              <a:t>‹N°›</a:t>
            </a:fld>
            <a:endParaRPr lang="fr-FR"/>
          </a:p>
        </p:txBody>
      </p:sp>
    </p:spTree>
    <p:extLst>
      <p:ext uri="{BB962C8B-B14F-4D97-AF65-F5344CB8AC3E}">
        <p14:creationId xmlns:p14="http://schemas.microsoft.com/office/powerpoint/2010/main" val="8457422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93541" y="3671402"/>
            <a:ext cx="8538845" cy="1134747"/>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93541" y="2421593"/>
            <a:ext cx="8538845" cy="124980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lvl1pPr>
              <a:defRPr/>
            </a:lvl1pPr>
          </a:lstStyle>
          <a:p>
            <a:pPr>
              <a:defRPr/>
            </a:pPr>
            <a:fld id="{6F7CD05B-3586-4918-8571-116C1173526C}" type="datetimeFigureOut">
              <a:rPr lang="fr-FR"/>
              <a:pPr>
                <a:defRPr/>
              </a:pPr>
              <a:t>21/05/2016</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537D05D3-EC48-4BC6-B423-003D3B4CE77B}" type="slidenum">
              <a:rPr lang="fr-FR"/>
              <a:pPr>
                <a:defRPr/>
              </a:pPr>
              <a:t>‹N°›</a:t>
            </a:fld>
            <a:endParaRPr lang="fr-FR"/>
          </a:p>
        </p:txBody>
      </p:sp>
    </p:spTree>
    <p:extLst>
      <p:ext uri="{BB962C8B-B14F-4D97-AF65-F5344CB8AC3E}">
        <p14:creationId xmlns:p14="http://schemas.microsoft.com/office/powerpoint/2010/main" val="15572812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502286" y="1110947"/>
            <a:ext cx="4436851" cy="314105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5106564" y="1110947"/>
            <a:ext cx="4438596" cy="314105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3"/>
          <p:cNvSpPr>
            <a:spLocks noGrp="1"/>
          </p:cNvSpPr>
          <p:nvPr>
            <p:ph type="dt" sz="half" idx="10"/>
          </p:nvPr>
        </p:nvSpPr>
        <p:spPr/>
        <p:txBody>
          <a:bodyPr/>
          <a:lstStyle>
            <a:lvl1pPr>
              <a:defRPr/>
            </a:lvl1pPr>
          </a:lstStyle>
          <a:p>
            <a:pPr>
              <a:defRPr/>
            </a:pPr>
            <a:fld id="{7781BFFB-5892-4F4C-BC7F-AD12F8EF16A1}" type="datetimeFigureOut">
              <a:rPr lang="fr-FR"/>
              <a:pPr>
                <a:defRPr/>
              </a:pPr>
              <a:t>21/05/2016</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26CF1771-D407-4C55-AF3A-D3CAB509A11E}" type="slidenum">
              <a:rPr lang="fr-FR"/>
              <a:pPr>
                <a:defRPr/>
              </a:pPr>
              <a:t>‹N°›</a:t>
            </a:fld>
            <a:endParaRPr lang="fr-FR"/>
          </a:p>
        </p:txBody>
      </p:sp>
    </p:spTree>
    <p:extLst>
      <p:ext uri="{BB962C8B-B14F-4D97-AF65-F5344CB8AC3E}">
        <p14:creationId xmlns:p14="http://schemas.microsoft.com/office/powerpoint/2010/main" val="20244384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502287" y="228801"/>
            <a:ext cx="9041129" cy="952236"/>
          </a:xfrm>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502285" y="1278906"/>
            <a:ext cx="4438596" cy="5329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502285" y="1811892"/>
            <a:ext cx="4438596" cy="329182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5103077" y="1278906"/>
            <a:ext cx="4440339" cy="5329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5103077" y="1811892"/>
            <a:ext cx="4440339" cy="329182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3"/>
          <p:cNvSpPr>
            <a:spLocks noGrp="1"/>
          </p:cNvSpPr>
          <p:nvPr>
            <p:ph type="dt" sz="half" idx="10"/>
          </p:nvPr>
        </p:nvSpPr>
        <p:spPr/>
        <p:txBody>
          <a:bodyPr/>
          <a:lstStyle>
            <a:lvl1pPr>
              <a:defRPr/>
            </a:lvl1pPr>
          </a:lstStyle>
          <a:p>
            <a:pPr>
              <a:defRPr/>
            </a:pPr>
            <a:fld id="{267827D5-904D-447F-99F3-AB1A1C034AF3}" type="datetimeFigureOut">
              <a:rPr lang="fr-FR"/>
              <a:pPr>
                <a:defRPr/>
              </a:pPr>
              <a:t>21/05/2016</a:t>
            </a:fld>
            <a:endParaRPr lang="fr-FR"/>
          </a:p>
        </p:txBody>
      </p:sp>
      <p:sp>
        <p:nvSpPr>
          <p:cNvPr id="8" name="Espace réservé du pied de page 4"/>
          <p:cNvSpPr>
            <a:spLocks noGrp="1"/>
          </p:cNvSpPr>
          <p:nvPr>
            <p:ph type="ftr" sz="quarter" idx="11"/>
          </p:nvPr>
        </p:nvSpPr>
        <p:spPr/>
        <p:txBody>
          <a:bodyPr/>
          <a:lstStyle>
            <a:lvl1pPr>
              <a:defRPr/>
            </a:lvl1pPr>
          </a:lstStyle>
          <a:p>
            <a:pPr>
              <a:defRPr/>
            </a:pPr>
            <a:endParaRPr lang="fr-FR"/>
          </a:p>
        </p:txBody>
      </p:sp>
      <p:sp>
        <p:nvSpPr>
          <p:cNvPr id="9" name="Espace réservé du numéro de diapositive 5"/>
          <p:cNvSpPr>
            <a:spLocks noGrp="1"/>
          </p:cNvSpPr>
          <p:nvPr>
            <p:ph type="sldNum" sz="quarter" idx="12"/>
          </p:nvPr>
        </p:nvSpPr>
        <p:spPr/>
        <p:txBody>
          <a:bodyPr/>
          <a:lstStyle>
            <a:lvl1pPr>
              <a:defRPr/>
            </a:lvl1pPr>
          </a:lstStyle>
          <a:p>
            <a:pPr>
              <a:defRPr/>
            </a:pPr>
            <a:fld id="{346F5330-58BF-4C56-AA98-7C796CD7C1F1}" type="slidenum">
              <a:rPr lang="fr-FR"/>
              <a:pPr>
                <a:defRPr/>
              </a:pPr>
              <a:t>‹N°›</a:t>
            </a:fld>
            <a:endParaRPr lang="fr-FR"/>
          </a:p>
        </p:txBody>
      </p:sp>
    </p:spTree>
    <p:extLst>
      <p:ext uri="{BB962C8B-B14F-4D97-AF65-F5344CB8AC3E}">
        <p14:creationId xmlns:p14="http://schemas.microsoft.com/office/powerpoint/2010/main" val="40590761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3"/>
          <p:cNvSpPr>
            <a:spLocks noGrp="1"/>
          </p:cNvSpPr>
          <p:nvPr>
            <p:ph type="dt" sz="half" idx="10"/>
          </p:nvPr>
        </p:nvSpPr>
        <p:spPr/>
        <p:txBody>
          <a:bodyPr/>
          <a:lstStyle>
            <a:lvl1pPr>
              <a:defRPr/>
            </a:lvl1pPr>
          </a:lstStyle>
          <a:p>
            <a:pPr>
              <a:defRPr/>
            </a:pPr>
            <a:fld id="{8FA52B97-226F-49FE-A94B-6C74B1C7C765}" type="datetimeFigureOut">
              <a:rPr lang="fr-FR"/>
              <a:pPr>
                <a:defRPr/>
              </a:pPr>
              <a:t>21/05/2016</a:t>
            </a:fld>
            <a:endParaRPr lang="fr-FR"/>
          </a:p>
        </p:txBody>
      </p:sp>
      <p:sp>
        <p:nvSpPr>
          <p:cNvPr id="4" name="Espace réservé du pied de page 4"/>
          <p:cNvSpPr>
            <a:spLocks noGrp="1"/>
          </p:cNvSpPr>
          <p:nvPr>
            <p:ph type="ftr" sz="quarter" idx="11"/>
          </p:nvPr>
        </p:nvSpPr>
        <p:spPr/>
        <p:txBody>
          <a:bodyPr/>
          <a:lstStyle>
            <a:lvl1pPr>
              <a:defRPr/>
            </a:lvl1pPr>
          </a:lstStyle>
          <a:p>
            <a:pPr>
              <a:defRPr/>
            </a:pPr>
            <a:endParaRPr lang="fr-FR"/>
          </a:p>
        </p:txBody>
      </p:sp>
      <p:sp>
        <p:nvSpPr>
          <p:cNvPr id="5" name="Espace réservé du numéro de diapositive 5"/>
          <p:cNvSpPr>
            <a:spLocks noGrp="1"/>
          </p:cNvSpPr>
          <p:nvPr>
            <p:ph type="sldNum" sz="quarter" idx="12"/>
          </p:nvPr>
        </p:nvSpPr>
        <p:spPr/>
        <p:txBody>
          <a:bodyPr/>
          <a:lstStyle>
            <a:lvl1pPr>
              <a:defRPr/>
            </a:lvl1pPr>
          </a:lstStyle>
          <a:p>
            <a:pPr>
              <a:defRPr/>
            </a:pPr>
            <a:fld id="{57D15AD1-B18C-4CC0-8739-32C3D4D592CD}" type="slidenum">
              <a:rPr lang="fr-FR"/>
              <a:pPr>
                <a:defRPr/>
              </a:pPr>
              <a:t>‹N°›</a:t>
            </a:fld>
            <a:endParaRPr lang="fr-FR"/>
          </a:p>
        </p:txBody>
      </p:sp>
    </p:spTree>
    <p:extLst>
      <p:ext uri="{BB962C8B-B14F-4D97-AF65-F5344CB8AC3E}">
        <p14:creationId xmlns:p14="http://schemas.microsoft.com/office/powerpoint/2010/main" val="4966860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a:defRPr/>
            </a:pPr>
            <a:fld id="{5C2CE440-A0FA-43A3-8C86-BC97F36BA725}" type="datetimeFigureOut">
              <a:rPr lang="fr-FR"/>
              <a:pPr>
                <a:defRPr/>
              </a:pPr>
              <a:t>21/05/2016</a:t>
            </a:fld>
            <a:endParaRPr lang="fr-FR"/>
          </a:p>
        </p:txBody>
      </p:sp>
      <p:sp>
        <p:nvSpPr>
          <p:cNvPr id="3" name="Espace réservé du pied de page 4"/>
          <p:cNvSpPr>
            <a:spLocks noGrp="1"/>
          </p:cNvSpPr>
          <p:nvPr>
            <p:ph type="ftr" sz="quarter" idx="11"/>
          </p:nvPr>
        </p:nvSpPr>
        <p:spPr/>
        <p:txBody>
          <a:bodyPr/>
          <a:lstStyle>
            <a:lvl1pPr>
              <a:defRPr/>
            </a:lvl1pPr>
          </a:lstStyle>
          <a:p>
            <a:pPr>
              <a:defRPr/>
            </a:pPr>
            <a:endParaRPr lang="fr-FR"/>
          </a:p>
        </p:txBody>
      </p:sp>
      <p:sp>
        <p:nvSpPr>
          <p:cNvPr id="4" name="Espace réservé du numéro de diapositive 5"/>
          <p:cNvSpPr>
            <a:spLocks noGrp="1"/>
          </p:cNvSpPr>
          <p:nvPr>
            <p:ph type="sldNum" sz="quarter" idx="12"/>
          </p:nvPr>
        </p:nvSpPr>
        <p:spPr/>
        <p:txBody>
          <a:bodyPr/>
          <a:lstStyle>
            <a:lvl1pPr>
              <a:defRPr/>
            </a:lvl1pPr>
          </a:lstStyle>
          <a:p>
            <a:pPr>
              <a:defRPr/>
            </a:pPr>
            <a:fld id="{A58288C9-B866-4A1A-803B-026443E502CB}" type="slidenum">
              <a:rPr lang="fr-FR"/>
              <a:pPr>
                <a:defRPr/>
              </a:pPr>
              <a:t>‹N°›</a:t>
            </a:fld>
            <a:endParaRPr lang="fr-FR"/>
          </a:p>
        </p:txBody>
      </p:sp>
    </p:spTree>
    <p:extLst>
      <p:ext uri="{BB962C8B-B14F-4D97-AF65-F5344CB8AC3E}">
        <p14:creationId xmlns:p14="http://schemas.microsoft.com/office/powerpoint/2010/main" val="17806247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502286" y="227479"/>
            <a:ext cx="3304966" cy="968106"/>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927589" y="227479"/>
            <a:ext cx="5615826" cy="48762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502286" y="1195585"/>
            <a:ext cx="3304966" cy="390813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3"/>
          <p:cNvSpPr>
            <a:spLocks noGrp="1"/>
          </p:cNvSpPr>
          <p:nvPr>
            <p:ph type="dt" sz="half" idx="10"/>
          </p:nvPr>
        </p:nvSpPr>
        <p:spPr/>
        <p:txBody>
          <a:bodyPr/>
          <a:lstStyle>
            <a:lvl1pPr>
              <a:defRPr/>
            </a:lvl1pPr>
          </a:lstStyle>
          <a:p>
            <a:pPr>
              <a:defRPr/>
            </a:pPr>
            <a:fld id="{32CF1B96-0F28-4104-B752-6AA70BE08AB7}" type="datetimeFigureOut">
              <a:rPr lang="fr-FR"/>
              <a:pPr>
                <a:defRPr/>
              </a:pPr>
              <a:t>21/05/2016</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E16602CC-FC79-4905-B840-3CC0EFB3050B}" type="slidenum">
              <a:rPr lang="fr-FR"/>
              <a:pPr>
                <a:defRPr/>
              </a:pPr>
              <a:t>‹N°›</a:t>
            </a:fld>
            <a:endParaRPr lang="fr-FR"/>
          </a:p>
        </p:txBody>
      </p:sp>
    </p:spTree>
    <p:extLst>
      <p:ext uri="{BB962C8B-B14F-4D97-AF65-F5344CB8AC3E}">
        <p14:creationId xmlns:p14="http://schemas.microsoft.com/office/powerpoint/2010/main" val="2194706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969030" y="3999394"/>
            <a:ext cx="6027420" cy="472151"/>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969030" y="510504"/>
            <a:ext cx="6027420" cy="3428048"/>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smtClean="0"/>
          </a:p>
        </p:txBody>
      </p:sp>
      <p:sp>
        <p:nvSpPr>
          <p:cNvPr id="4" name="Espace réservé du texte 3"/>
          <p:cNvSpPr>
            <a:spLocks noGrp="1"/>
          </p:cNvSpPr>
          <p:nvPr>
            <p:ph type="body" sz="half" idx="2"/>
          </p:nvPr>
        </p:nvSpPr>
        <p:spPr>
          <a:xfrm>
            <a:off x="1969030" y="4471540"/>
            <a:ext cx="6027420" cy="67053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3"/>
          <p:cNvSpPr>
            <a:spLocks noGrp="1"/>
          </p:cNvSpPr>
          <p:nvPr>
            <p:ph type="dt" sz="half" idx="10"/>
          </p:nvPr>
        </p:nvSpPr>
        <p:spPr/>
        <p:txBody>
          <a:bodyPr/>
          <a:lstStyle>
            <a:lvl1pPr>
              <a:defRPr/>
            </a:lvl1pPr>
          </a:lstStyle>
          <a:p>
            <a:pPr>
              <a:defRPr/>
            </a:pPr>
            <a:fld id="{C9338638-B092-4AAC-B8B9-AE79491E4B2A}" type="datetimeFigureOut">
              <a:rPr lang="fr-FR"/>
              <a:pPr>
                <a:defRPr/>
              </a:pPr>
              <a:t>21/05/2016</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FCC19108-2E3B-46A7-B85D-05B944128313}" type="slidenum">
              <a:rPr lang="fr-FR"/>
              <a:pPr>
                <a:defRPr/>
              </a:pPr>
              <a:t>‹N°›</a:t>
            </a:fld>
            <a:endParaRPr lang="fr-FR"/>
          </a:p>
        </p:txBody>
      </p:sp>
    </p:spTree>
    <p:extLst>
      <p:ext uri="{BB962C8B-B14F-4D97-AF65-F5344CB8AC3E}">
        <p14:creationId xmlns:p14="http://schemas.microsoft.com/office/powerpoint/2010/main" val="31284508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pPr>
              <a:defRPr/>
            </a:pPr>
            <a:fld id="{872B4A9A-1AA4-4F22-ABA6-F17717242E82}" type="datetimeFigureOut">
              <a:rPr lang="fr-FR"/>
              <a:pPr>
                <a:defRPr/>
              </a:pPr>
              <a:t>21/05/2016</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4ED24554-0526-46CD-964D-2592C8E71B25}" type="slidenum">
              <a:rPr lang="fr-FR"/>
              <a:pPr>
                <a:defRPr/>
              </a:pPr>
              <a:t>‹N°›</a:t>
            </a:fld>
            <a:endParaRPr lang="fr-FR"/>
          </a:p>
        </p:txBody>
      </p:sp>
    </p:spTree>
    <p:extLst>
      <p:ext uri="{BB962C8B-B14F-4D97-AF65-F5344CB8AC3E}">
        <p14:creationId xmlns:p14="http://schemas.microsoft.com/office/powerpoint/2010/main" val="12142128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7284880" y="190453"/>
            <a:ext cx="2260282" cy="4061549"/>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502285" y="190453"/>
            <a:ext cx="6615164" cy="4061549"/>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pPr>
              <a:defRPr/>
            </a:pPr>
            <a:fld id="{B5E789D3-EF41-4761-AB97-7EEC61D9AC64}" type="datetimeFigureOut">
              <a:rPr lang="fr-FR"/>
              <a:pPr>
                <a:defRPr/>
              </a:pPr>
              <a:t>21/05/2016</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D30D85CD-0F9E-42BE-B3AD-C3B360C5991A}" type="slidenum">
              <a:rPr lang="fr-FR"/>
              <a:pPr>
                <a:defRPr/>
              </a:pPr>
              <a:t>‹N°›</a:t>
            </a:fld>
            <a:endParaRPr lang="fr-FR"/>
          </a:p>
        </p:txBody>
      </p:sp>
    </p:spTree>
    <p:extLst>
      <p:ext uri="{BB962C8B-B14F-4D97-AF65-F5344CB8AC3E}">
        <p14:creationId xmlns:p14="http://schemas.microsoft.com/office/powerpoint/2010/main" val="31884109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503238" y="228600"/>
            <a:ext cx="9039225"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fr-FR" altLang="fr-FR" smtClean="0"/>
              <a:t>Modifiez le style du titre</a:t>
            </a:r>
          </a:p>
        </p:txBody>
      </p:sp>
      <p:sp>
        <p:nvSpPr>
          <p:cNvPr id="1027" name="Espace réservé du texte 2"/>
          <p:cNvSpPr>
            <a:spLocks noGrp="1"/>
          </p:cNvSpPr>
          <p:nvPr>
            <p:ph type="body" idx="1"/>
          </p:nvPr>
        </p:nvSpPr>
        <p:spPr bwMode="auto">
          <a:xfrm>
            <a:off x="503238" y="1333500"/>
            <a:ext cx="9039225" cy="377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fr-FR" altLang="fr-FR" smtClean="0"/>
              <a:t>Modifiez les styles du texte du masque</a:t>
            </a:r>
          </a:p>
          <a:p>
            <a:pPr lvl="1"/>
            <a:r>
              <a:rPr lang="fr-FR" altLang="fr-FR" smtClean="0"/>
              <a:t>Deuxième niveau</a:t>
            </a:r>
          </a:p>
          <a:p>
            <a:pPr lvl="2"/>
            <a:r>
              <a:rPr lang="fr-FR" altLang="fr-FR" smtClean="0"/>
              <a:t>Troisième niveau</a:t>
            </a:r>
          </a:p>
          <a:p>
            <a:pPr lvl="3"/>
            <a:r>
              <a:rPr lang="fr-FR" altLang="fr-FR" smtClean="0"/>
              <a:t>Quatrième niveau</a:t>
            </a:r>
          </a:p>
          <a:p>
            <a:pPr lvl="4"/>
            <a:r>
              <a:rPr lang="fr-FR" altLang="fr-FR" smtClean="0"/>
              <a:t>Cinquième niveau</a:t>
            </a:r>
          </a:p>
        </p:txBody>
      </p:sp>
      <p:sp>
        <p:nvSpPr>
          <p:cNvPr id="4" name="Espace réservé de la date 3"/>
          <p:cNvSpPr>
            <a:spLocks noGrp="1"/>
          </p:cNvSpPr>
          <p:nvPr>
            <p:ph type="dt" sz="half" idx="2"/>
          </p:nvPr>
        </p:nvSpPr>
        <p:spPr>
          <a:xfrm>
            <a:off x="503238" y="5295900"/>
            <a:ext cx="2341562" cy="303213"/>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E137BA9E-ACB1-4CD3-A6A4-F2F2C9F2AA25}" type="datetimeFigureOut">
              <a:rPr lang="fr-FR"/>
              <a:pPr>
                <a:defRPr/>
              </a:pPr>
              <a:t>21/05/2016</a:t>
            </a:fld>
            <a:endParaRPr lang="fr-FR"/>
          </a:p>
        </p:txBody>
      </p:sp>
      <p:sp>
        <p:nvSpPr>
          <p:cNvPr id="5" name="Espace réservé du pied de page 4"/>
          <p:cNvSpPr>
            <a:spLocks noGrp="1"/>
          </p:cNvSpPr>
          <p:nvPr>
            <p:ph type="ftr" sz="quarter" idx="3"/>
          </p:nvPr>
        </p:nvSpPr>
        <p:spPr>
          <a:xfrm>
            <a:off x="3432175" y="5295900"/>
            <a:ext cx="3181350" cy="303213"/>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fr-FR"/>
          </a:p>
        </p:txBody>
      </p:sp>
      <p:sp>
        <p:nvSpPr>
          <p:cNvPr id="6" name="Espace réservé du numéro de diapositive 5"/>
          <p:cNvSpPr>
            <a:spLocks noGrp="1"/>
          </p:cNvSpPr>
          <p:nvPr>
            <p:ph type="sldNum" sz="quarter" idx="4"/>
          </p:nvPr>
        </p:nvSpPr>
        <p:spPr>
          <a:xfrm>
            <a:off x="7200900" y="5295900"/>
            <a:ext cx="2341563" cy="303213"/>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1326CC3A-223B-4FC3-A047-A97ECA79A5ED}" type="slidenum">
              <a:rPr lang="fr-FR"/>
              <a:pPr>
                <a:defRPr/>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4.png"/><Relationship Id="rId5" Type="http://schemas.microsoft.com/office/2007/relationships/hdphoto" Target="../media/hdphoto2.wdp"/><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image" Target="../media/image12.jpg"/><Relationship Id="rId3" Type="http://schemas.microsoft.com/office/2007/relationships/hdphoto" Target="../media/hdphoto4.wdp"/><Relationship Id="rId7" Type="http://schemas.openxmlformats.org/officeDocument/2006/relationships/image" Target="../media/image11.jpg"/><Relationship Id="rId2" Type="http://schemas.openxmlformats.org/officeDocument/2006/relationships/image" Target="../media/image8.jpeg"/><Relationship Id="rId1" Type="http://schemas.openxmlformats.org/officeDocument/2006/relationships/slideLayout" Target="../slideLayouts/slideLayout7.xml"/><Relationship Id="rId6" Type="http://schemas.microsoft.com/office/2007/relationships/hdphoto" Target="../media/hdphoto5.wdp"/><Relationship Id="rId5" Type="http://schemas.openxmlformats.org/officeDocument/2006/relationships/image" Target="../media/image10.jpeg"/><Relationship Id="rId10" Type="http://schemas.microsoft.com/office/2007/relationships/hdphoto" Target="../media/hdphoto6.wdp"/><Relationship Id="rId4" Type="http://schemas.openxmlformats.org/officeDocument/2006/relationships/image" Target="../media/image9.jpg"/><Relationship Id="rId9" Type="http://schemas.openxmlformats.org/officeDocument/2006/relationships/image" Target="../media/image13.jpeg"/></Relationships>
</file>

<file path=ppt/slides/_rels/slide6.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4.jpg"/><Relationship Id="rId1" Type="http://schemas.openxmlformats.org/officeDocument/2006/relationships/slideLayout" Target="../slideLayouts/slideLayout7.xml"/><Relationship Id="rId5" Type="http://schemas.openxmlformats.org/officeDocument/2006/relationships/image" Target="../media/image18.jpg"/><Relationship Id="rId4" Type="http://schemas.openxmlformats.org/officeDocument/2006/relationships/image" Target="../media/image17.jpg"/></Relationships>
</file>

<file path=ppt/slides/_rels/slide8.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20.jpeg"/><Relationship Id="rId1" Type="http://schemas.openxmlformats.org/officeDocument/2006/relationships/slideLayout" Target="../slideLayouts/slideLayout7.xml"/><Relationship Id="rId4" Type="http://schemas.openxmlformats.org/officeDocument/2006/relationships/image" Target="../media/image5.jpg"/></Relationships>
</file>

<file path=ppt/slides/_rels/slide10.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21.jpeg"/><Relationship Id="rId1" Type="http://schemas.openxmlformats.org/officeDocument/2006/relationships/slideLayout" Target="../slideLayouts/slideLayout7.xml"/><Relationship Id="rId5" Type="http://schemas.microsoft.com/office/2007/relationships/hdphoto" Target="../media/hdphoto9.wdp"/><Relationship Id="rId4" Type="http://schemas.openxmlformats.org/officeDocument/2006/relationships/image" Target="../media/image22.jpeg"/></Relationships>
</file>

<file path=ppt/slides/_rels/slide11.xml.rels><?xml version="1.0" encoding="UTF-8" standalone="yes"?>
<Relationships xmlns="http://schemas.openxmlformats.org/package/2006/relationships"><Relationship Id="rId8" Type="http://schemas.openxmlformats.org/officeDocument/2006/relationships/image" Target="../media/image28.jpg"/><Relationship Id="rId3" Type="http://schemas.openxmlformats.org/officeDocument/2006/relationships/image" Target="../media/image23.jpg"/><Relationship Id="rId7" Type="http://schemas.openxmlformats.org/officeDocument/2006/relationships/image" Target="../media/image27.jpg"/><Relationship Id="rId2" Type="http://schemas.openxmlformats.org/officeDocument/2006/relationships/image" Target="../media/image14.jpg"/><Relationship Id="rId1" Type="http://schemas.openxmlformats.org/officeDocument/2006/relationships/slideLayout" Target="../slideLayouts/slideLayout7.xml"/><Relationship Id="rId6" Type="http://schemas.openxmlformats.org/officeDocument/2006/relationships/image" Target="../media/image26.jpg"/><Relationship Id="rId5" Type="http://schemas.openxmlformats.org/officeDocument/2006/relationships/image" Target="../media/image25.jpg"/><Relationship Id="rId4" Type="http://schemas.openxmlformats.org/officeDocument/2006/relationships/image" Target="../media/image24.jpg"/></Relationships>
</file>

<file path=ppt/slides/_rels/slide1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14.jpg"/><Relationship Id="rId1" Type="http://schemas.openxmlformats.org/officeDocument/2006/relationships/slideLayout" Target="../slideLayouts/slideLayout7.xml"/><Relationship Id="rId6" Type="http://schemas.openxmlformats.org/officeDocument/2006/relationships/image" Target="../media/image31.jpg"/><Relationship Id="rId5" Type="http://schemas.openxmlformats.org/officeDocument/2006/relationships/image" Target="../media/image30.jpg"/><Relationship Id="rId4" Type="http://schemas.microsoft.com/office/2007/relationships/hdphoto" Target="../media/hdphoto10.wdp"/></Relationships>
</file>

<file path=ppt/slides/_rels/slide13.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14.jpg"/><Relationship Id="rId1" Type="http://schemas.openxmlformats.org/officeDocument/2006/relationships/slideLayout" Target="../slideLayouts/slideLayout7.xml"/><Relationship Id="rId5" Type="http://schemas.openxmlformats.org/officeDocument/2006/relationships/image" Target="../media/image34.jpg"/><Relationship Id="rId4" Type="http://schemas.openxmlformats.org/officeDocument/2006/relationships/image" Target="../media/image33.jpg"/></Relationships>
</file>

<file path=ppt/slides/_rels/slide14.xml.rels><?xml version="1.0" encoding="UTF-8" standalone="yes"?>
<Relationships xmlns="http://schemas.openxmlformats.org/package/2006/relationships"><Relationship Id="rId8" Type="http://schemas.openxmlformats.org/officeDocument/2006/relationships/image" Target="../media/image40.jpeg"/><Relationship Id="rId3" Type="http://schemas.openxmlformats.org/officeDocument/2006/relationships/image" Target="../media/image35.jpg"/><Relationship Id="rId7" Type="http://schemas.openxmlformats.org/officeDocument/2006/relationships/image" Target="../media/image39.jpg"/><Relationship Id="rId2" Type="http://schemas.openxmlformats.org/officeDocument/2006/relationships/image" Target="../media/image14.jpg"/><Relationship Id="rId1" Type="http://schemas.openxmlformats.org/officeDocument/2006/relationships/slideLayout" Target="../slideLayouts/slideLayout7.xml"/><Relationship Id="rId6" Type="http://schemas.openxmlformats.org/officeDocument/2006/relationships/image" Target="../media/image38.jpg"/><Relationship Id="rId5" Type="http://schemas.openxmlformats.org/officeDocument/2006/relationships/image" Target="../media/image37.jpg"/><Relationship Id="rId4" Type="http://schemas.openxmlformats.org/officeDocument/2006/relationships/image" Target="../media/image36.jpg"/><Relationship Id="rId9" Type="http://schemas.microsoft.com/office/2007/relationships/hdphoto" Target="../media/hdphoto11.wdp"/></Relationships>
</file>

<file path=ppt/slides/_rels/slide15.xml.rels><?xml version="1.0" encoding="UTF-8" standalone="yes"?>
<Relationships xmlns="http://schemas.openxmlformats.org/package/2006/relationships"><Relationship Id="rId8" Type="http://schemas.openxmlformats.org/officeDocument/2006/relationships/image" Target="../media/image45.jpeg"/><Relationship Id="rId13" Type="http://schemas.microsoft.com/office/2007/relationships/hdphoto" Target="../media/hdphoto15.wdp"/><Relationship Id="rId3" Type="http://schemas.openxmlformats.org/officeDocument/2006/relationships/image" Target="../media/image41.jpg"/><Relationship Id="rId7" Type="http://schemas.microsoft.com/office/2007/relationships/hdphoto" Target="../media/hdphoto12.wdp"/><Relationship Id="rId12" Type="http://schemas.openxmlformats.org/officeDocument/2006/relationships/image" Target="../media/image47.jpeg"/><Relationship Id="rId2" Type="http://schemas.openxmlformats.org/officeDocument/2006/relationships/image" Target="../media/image14.jpg"/><Relationship Id="rId1" Type="http://schemas.openxmlformats.org/officeDocument/2006/relationships/slideLayout" Target="../slideLayouts/slideLayout7.xml"/><Relationship Id="rId6" Type="http://schemas.openxmlformats.org/officeDocument/2006/relationships/image" Target="../media/image44.jpeg"/><Relationship Id="rId11" Type="http://schemas.microsoft.com/office/2007/relationships/hdphoto" Target="../media/hdphoto14.wdp"/><Relationship Id="rId5" Type="http://schemas.openxmlformats.org/officeDocument/2006/relationships/image" Target="../media/image43.jpg"/><Relationship Id="rId15" Type="http://schemas.microsoft.com/office/2007/relationships/hdphoto" Target="../media/hdphoto16.wdp"/><Relationship Id="rId10" Type="http://schemas.openxmlformats.org/officeDocument/2006/relationships/image" Target="../media/image46.jpeg"/><Relationship Id="rId4" Type="http://schemas.openxmlformats.org/officeDocument/2006/relationships/image" Target="../media/image42.jpg"/><Relationship Id="rId9" Type="http://schemas.microsoft.com/office/2007/relationships/hdphoto" Target="../media/hdphoto13.wdp"/><Relationship Id="rId14" Type="http://schemas.openxmlformats.org/officeDocument/2006/relationships/image" Target="../media/image48.jpeg"/></Relationships>
</file>

<file path=ppt/slides/_rels/slide16.xml.rels><?xml version="1.0" encoding="UTF-8" standalone="yes"?>
<Relationships xmlns="http://schemas.openxmlformats.org/package/2006/relationships"><Relationship Id="rId3" Type="http://schemas.openxmlformats.org/officeDocument/2006/relationships/image" Target="../media/image49.jpeg"/><Relationship Id="rId7" Type="http://schemas.microsoft.com/office/2007/relationships/hdphoto" Target="../media/hdphoto18.wdp"/><Relationship Id="rId2" Type="http://schemas.openxmlformats.org/officeDocument/2006/relationships/image" Target="../media/image14.jpg"/><Relationship Id="rId1" Type="http://schemas.openxmlformats.org/officeDocument/2006/relationships/slideLayout" Target="../slideLayouts/slideLayout7.xml"/><Relationship Id="rId6" Type="http://schemas.openxmlformats.org/officeDocument/2006/relationships/image" Target="../media/image51.jpeg"/><Relationship Id="rId5" Type="http://schemas.openxmlformats.org/officeDocument/2006/relationships/image" Target="../media/image50.jpg"/><Relationship Id="rId4" Type="http://schemas.microsoft.com/office/2007/relationships/hdphoto" Target="../media/hdphoto17.wdp"/></Relationships>
</file>

<file path=ppt/slides/_rels/slide17.xml.rels><?xml version="1.0" encoding="UTF-8" standalone="yes"?>
<Relationships xmlns="http://schemas.openxmlformats.org/package/2006/relationships"><Relationship Id="rId3" Type="http://schemas.openxmlformats.org/officeDocument/2006/relationships/image" Target="../media/image52.jpg"/><Relationship Id="rId7" Type="http://schemas.microsoft.com/office/2007/relationships/hdphoto" Target="../media/hdphoto19.wdp"/><Relationship Id="rId2" Type="http://schemas.openxmlformats.org/officeDocument/2006/relationships/image" Target="../media/image14.jpg"/><Relationship Id="rId1" Type="http://schemas.openxmlformats.org/officeDocument/2006/relationships/slideLayout" Target="../slideLayouts/slideLayout7.xml"/><Relationship Id="rId6" Type="http://schemas.openxmlformats.org/officeDocument/2006/relationships/image" Target="../media/image55.jpeg"/><Relationship Id="rId5" Type="http://schemas.openxmlformats.org/officeDocument/2006/relationships/image" Target="../media/image54.jpg"/><Relationship Id="rId4" Type="http://schemas.openxmlformats.org/officeDocument/2006/relationships/image" Target="../media/image53.jpg"/></Relationships>
</file>

<file path=ppt/slides/_rels/slide18.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14.jpg"/><Relationship Id="rId1" Type="http://schemas.openxmlformats.org/officeDocument/2006/relationships/slideLayout" Target="../slideLayouts/slideLayout7.xml"/><Relationship Id="rId6" Type="http://schemas.openxmlformats.org/officeDocument/2006/relationships/image" Target="../media/image58.jpg"/><Relationship Id="rId5" Type="http://schemas.openxmlformats.org/officeDocument/2006/relationships/image" Target="../media/image57.jpg"/><Relationship Id="rId4" Type="http://schemas.microsoft.com/office/2007/relationships/hdphoto" Target="../media/hdphoto20.wdp"/></Relationships>
</file>

<file path=ppt/slides/_rels/slide19.xml.rels><?xml version="1.0" encoding="UTF-8" standalone="yes"?>
<Relationships xmlns="http://schemas.openxmlformats.org/package/2006/relationships"><Relationship Id="rId3" Type="http://schemas.openxmlformats.org/officeDocument/2006/relationships/image" Target="../media/image60.jpg"/><Relationship Id="rId2" Type="http://schemas.openxmlformats.org/officeDocument/2006/relationships/image" Target="../media/image59.jpg"/><Relationship Id="rId1" Type="http://schemas.openxmlformats.org/officeDocument/2006/relationships/slideLayout" Target="../slideLayouts/slideLayout7.xml"/><Relationship Id="rId4" Type="http://schemas.openxmlformats.org/officeDocument/2006/relationships/image" Target="../media/image61.jpg"/></Relationships>
</file>

<file path=ppt/slides/_rels/slide20.xml.rels><?xml version="1.0" encoding="UTF-8" standalone="yes"?>
<Relationships xmlns="http://schemas.openxmlformats.org/package/2006/relationships"><Relationship Id="rId8" Type="http://schemas.openxmlformats.org/officeDocument/2006/relationships/image" Target="../media/image66.jpeg"/><Relationship Id="rId3" Type="http://schemas.microsoft.com/office/2007/relationships/hdphoto" Target="../media/hdphoto21.wdp"/><Relationship Id="rId7" Type="http://schemas.openxmlformats.org/officeDocument/2006/relationships/image" Target="../media/image65.jpeg"/><Relationship Id="rId2" Type="http://schemas.openxmlformats.org/officeDocument/2006/relationships/image" Target="../media/image62.jpeg"/><Relationship Id="rId1" Type="http://schemas.openxmlformats.org/officeDocument/2006/relationships/slideLayout" Target="../slideLayouts/slideLayout7.xml"/><Relationship Id="rId6" Type="http://schemas.openxmlformats.org/officeDocument/2006/relationships/image" Target="../media/image64.jpeg"/><Relationship Id="rId5" Type="http://schemas.microsoft.com/office/2007/relationships/hdphoto" Target="../media/hdphoto22.wdp"/><Relationship Id="rId10" Type="http://schemas.openxmlformats.org/officeDocument/2006/relationships/image" Target="../media/image67.jpg"/><Relationship Id="rId4" Type="http://schemas.openxmlformats.org/officeDocument/2006/relationships/image" Target="../media/image63.jpeg"/><Relationship Id="rId9" Type="http://schemas.microsoft.com/office/2007/relationships/hdphoto" Target="../media/hdphoto23.wdp"/></Relationships>
</file>

<file path=ppt/slides/_rels/slide21.xml.rels><?xml version="1.0" encoding="UTF-8" standalone="yes"?>
<Relationships xmlns="http://schemas.openxmlformats.org/package/2006/relationships"><Relationship Id="rId3" Type="http://schemas.openxmlformats.org/officeDocument/2006/relationships/image" Target="../media/image69.jpg"/><Relationship Id="rId2" Type="http://schemas.openxmlformats.org/officeDocument/2006/relationships/image" Target="../media/image68.jpg"/><Relationship Id="rId1" Type="http://schemas.openxmlformats.org/officeDocument/2006/relationships/slideLayout" Target="../slideLayouts/slideLayout7.xml"/><Relationship Id="rId5" Type="http://schemas.openxmlformats.org/officeDocument/2006/relationships/image" Target="../media/image71.jpg"/><Relationship Id="rId4" Type="http://schemas.openxmlformats.org/officeDocument/2006/relationships/image" Target="../media/image70.jpg"/></Relationships>
</file>

<file path=ppt/slides/_rels/slide22.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72.jpg"/><Relationship Id="rId1" Type="http://schemas.openxmlformats.org/officeDocument/2006/relationships/slideLayout" Target="../slideLayouts/slideLayout7.xml"/><Relationship Id="rId5" Type="http://schemas.openxmlformats.org/officeDocument/2006/relationships/image" Target="../media/image74.jpg"/><Relationship Id="rId4" Type="http://schemas.microsoft.com/office/2007/relationships/hdphoto" Target="../media/hdphoto24.wdp"/></Relationships>
</file>

<file path=ppt/slides/_rels/slide2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75.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76.jpg"/><Relationship Id="rId2" Type="http://schemas.openxmlformats.org/officeDocument/2006/relationships/image" Target="../media/image14.jpg"/><Relationship Id="rId1" Type="http://schemas.openxmlformats.org/officeDocument/2006/relationships/slideLayout" Target="../slideLayouts/slideLayout7.xml"/><Relationship Id="rId5" Type="http://schemas.openxmlformats.org/officeDocument/2006/relationships/image" Target="../media/image78.jpg"/><Relationship Id="rId4" Type="http://schemas.openxmlformats.org/officeDocument/2006/relationships/image" Target="../media/image77.jpg"/></Relationships>
</file>

<file path=ppt/slides/_rels/slide25.xml.rels><?xml version="1.0" encoding="UTF-8" standalone="yes"?>
<Relationships xmlns="http://schemas.openxmlformats.org/package/2006/relationships"><Relationship Id="rId3" Type="http://schemas.openxmlformats.org/officeDocument/2006/relationships/hyperlink" Target="http://www.chez-cath.fr/" TargetMode="External"/><Relationship Id="rId2" Type="http://schemas.openxmlformats.org/officeDocument/2006/relationships/hyperlink" Target="http://www.imagileonation.com/oiseau-de-feu.ws" TargetMode="External"/><Relationship Id="rId1" Type="http://schemas.openxmlformats.org/officeDocument/2006/relationships/slideLayout" Target="../slideLayouts/slideLayout7.xml"/><Relationship Id="rId6" Type="http://schemas.openxmlformats.org/officeDocument/2006/relationships/image" Target="../media/image81.jpeg"/><Relationship Id="rId5" Type="http://schemas.openxmlformats.org/officeDocument/2006/relationships/image" Target="../media/image80.png"/><Relationship Id="rId4" Type="http://schemas.openxmlformats.org/officeDocument/2006/relationships/image" Target="../media/image7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75" y="3969"/>
            <a:ext cx="10039350" cy="5705475"/>
          </a:xfrm>
          <a:prstGeom prst="rect">
            <a:avLst/>
          </a:prstGeom>
        </p:spPr>
      </p:pic>
      <p:sp>
        <p:nvSpPr>
          <p:cNvPr id="3" name="ZoneTexte 2"/>
          <p:cNvSpPr txBox="1"/>
          <p:nvPr/>
        </p:nvSpPr>
        <p:spPr>
          <a:xfrm>
            <a:off x="3175" y="192410"/>
            <a:ext cx="10039350" cy="646331"/>
          </a:xfrm>
          <a:prstGeom prst="rect">
            <a:avLst/>
          </a:prstGeom>
          <a:noFill/>
        </p:spPr>
        <p:txBody>
          <a:bodyPr wrap="square" rtlCol="0">
            <a:spAutoFit/>
          </a:bodyPr>
          <a:lstStyle/>
          <a:p>
            <a:pPr algn="ctr"/>
            <a:r>
              <a:rPr lang="fr-FR" sz="3600" dirty="0" smtClean="0">
                <a:ln w="18415" cmpd="sng">
                  <a:solidFill>
                    <a:schemeClr val="accent6">
                      <a:lumMod val="75000"/>
                    </a:schemeClr>
                  </a:solidFill>
                  <a:prstDash val="solid"/>
                </a:ln>
                <a:solidFill>
                  <a:srgbClr val="FEE7D6"/>
                </a:solidFill>
                <a:effectLst>
                  <a:outerShdw blurRad="63500" dir="3600000" algn="tl" rotWithShape="0">
                    <a:srgbClr val="000000">
                      <a:alpha val="70000"/>
                    </a:srgbClr>
                  </a:outerShdw>
                </a:effectLst>
                <a:latin typeface="AR BERKLEY" panose="02000000000000000000" pitchFamily="2" charset="0"/>
              </a:rPr>
              <a:t>La Maison de François-René de Chateaubriand</a:t>
            </a:r>
            <a:endParaRPr lang="fr-FR" sz="3600" dirty="0">
              <a:ln w="18415" cmpd="sng">
                <a:solidFill>
                  <a:schemeClr val="accent6">
                    <a:lumMod val="75000"/>
                  </a:schemeClr>
                </a:solidFill>
                <a:prstDash val="solid"/>
              </a:ln>
              <a:solidFill>
                <a:srgbClr val="FEE7D6"/>
              </a:solidFill>
              <a:effectLst>
                <a:outerShdw blurRad="63500" dir="3600000" algn="tl" rotWithShape="0">
                  <a:srgbClr val="000000">
                    <a:alpha val="70000"/>
                  </a:srgbClr>
                </a:outerShdw>
              </a:effectLst>
              <a:latin typeface="AR BERKLEY" panose="02000000000000000000" pitchFamily="2" charset="0"/>
            </a:endParaRPr>
          </a:p>
        </p:txBody>
      </p:sp>
      <p:sp>
        <p:nvSpPr>
          <p:cNvPr id="4" name="ZoneTexte 3"/>
          <p:cNvSpPr txBox="1"/>
          <p:nvPr/>
        </p:nvSpPr>
        <p:spPr>
          <a:xfrm>
            <a:off x="5742929" y="3216746"/>
            <a:ext cx="4451995" cy="1200329"/>
          </a:xfrm>
          <a:prstGeom prst="rect">
            <a:avLst/>
          </a:prstGeom>
          <a:noFill/>
        </p:spPr>
        <p:txBody>
          <a:bodyPr wrap="square" rtlCol="0">
            <a:spAutoFit/>
          </a:bodyPr>
          <a:lstStyle/>
          <a:p>
            <a:pPr algn="ctr"/>
            <a:r>
              <a:rPr lang="fr-FR" sz="3600" dirty="0" smtClean="0">
                <a:ln w="18415" cmpd="sng">
                  <a:solidFill>
                    <a:schemeClr val="accent6">
                      <a:lumMod val="75000"/>
                    </a:schemeClr>
                  </a:solidFill>
                  <a:prstDash val="solid"/>
                </a:ln>
                <a:solidFill>
                  <a:srgbClr val="FEE7D6"/>
                </a:solidFill>
                <a:effectLst>
                  <a:outerShdw blurRad="63500" dir="3600000" algn="tl" rotWithShape="0">
                    <a:srgbClr val="000000">
                      <a:alpha val="70000"/>
                    </a:srgbClr>
                  </a:outerShdw>
                </a:effectLst>
                <a:latin typeface="AR BERKLEY" panose="02000000000000000000" pitchFamily="2" charset="0"/>
              </a:rPr>
              <a:t>Ou le domaine de la Vallée aux Loups</a:t>
            </a:r>
            <a:endParaRPr lang="fr-FR" sz="3600" dirty="0">
              <a:ln w="18415" cmpd="sng">
                <a:solidFill>
                  <a:schemeClr val="accent6">
                    <a:lumMod val="75000"/>
                  </a:schemeClr>
                </a:solidFill>
                <a:prstDash val="solid"/>
              </a:ln>
              <a:solidFill>
                <a:srgbClr val="FEE7D6"/>
              </a:solidFill>
              <a:effectLst>
                <a:outerShdw blurRad="63500" dir="3600000" algn="tl" rotWithShape="0">
                  <a:srgbClr val="000000">
                    <a:alpha val="70000"/>
                  </a:srgbClr>
                </a:outerShdw>
              </a:effectLst>
              <a:latin typeface="AR BERKLEY" panose="02000000000000000000" pitchFamily="2" charset="0"/>
            </a:endParaRPr>
          </a:p>
        </p:txBody>
      </p:sp>
      <p:sp>
        <p:nvSpPr>
          <p:cNvPr id="5" name="ZoneTexte 4"/>
          <p:cNvSpPr txBox="1"/>
          <p:nvPr/>
        </p:nvSpPr>
        <p:spPr>
          <a:xfrm>
            <a:off x="-17710" y="4834021"/>
            <a:ext cx="2088232" cy="830997"/>
          </a:xfrm>
          <a:prstGeom prst="rect">
            <a:avLst/>
          </a:prstGeom>
          <a:noFill/>
        </p:spPr>
        <p:txBody>
          <a:bodyPr wrap="square" rtlCol="0">
            <a:spAutoFit/>
          </a:bodyPr>
          <a:lstStyle/>
          <a:p>
            <a:pPr algn="ctr"/>
            <a:r>
              <a:rPr lang="fr-FR" sz="2400" dirty="0" smtClean="0">
                <a:ln w="18415" cmpd="sng">
                  <a:solidFill>
                    <a:schemeClr val="accent6">
                      <a:lumMod val="75000"/>
                    </a:schemeClr>
                  </a:solidFill>
                  <a:prstDash val="solid"/>
                </a:ln>
                <a:solidFill>
                  <a:srgbClr val="FEE7D6"/>
                </a:solidFill>
                <a:effectLst>
                  <a:outerShdw blurRad="63500" dir="3600000" algn="tl" rotWithShape="0">
                    <a:srgbClr val="000000">
                      <a:alpha val="70000"/>
                    </a:srgbClr>
                  </a:outerShdw>
                </a:effectLst>
                <a:latin typeface="AR BERKLEY" panose="02000000000000000000" pitchFamily="2" charset="0"/>
              </a:rPr>
              <a:t>Cliquez à </a:t>
            </a:r>
          </a:p>
          <a:p>
            <a:pPr algn="ctr"/>
            <a:r>
              <a:rPr lang="fr-FR" sz="2400" dirty="0" smtClean="0">
                <a:ln w="18415" cmpd="sng">
                  <a:solidFill>
                    <a:schemeClr val="accent6">
                      <a:lumMod val="75000"/>
                    </a:schemeClr>
                  </a:solidFill>
                  <a:prstDash val="solid"/>
                </a:ln>
                <a:solidFill>
                  <a:srgbClr val="FEE7D6"/>
                </a:solidFill>
                <a:effectLst>
                  <a:outerShdw blurRad="63500" dir="3600000" algn="tl" rotWithShape="0">
                    <a:srgbClr val="000000">
                      <a:alpha val="70000"/>
                    </a:srgbClr>
                  </a:outerShdw>
                </a:effectLst>
                <a:latin typeface="AR BERKLEY" panose="02000000000000000000" pitchFamily="2" charset="0"/>
              </a:rPr>
              <a:t>chaque vue</a:t>
            </a:r>
            <a:endParaRPr lang="fr-FR" sz="2400" dirty="0">
              <a:ln w="18415" cmpd="sng">
                <a:solidFill>
                  <a:schemeClr val="accent6">
                    <a:lumMod val="75000"/>
                  </a:schemeClr>
                </a:solidFill>
                <a:prstDash val="solid"/>
              </a:ln>
              <a:solidFill>
                <a:srgbClr val="FEE7D6"/>
              </a:solidFill>
              <a:effectLst>
                <a:outerShdw blurRad="63500" dir="3600000" algn="tl" rotWithShape="0">
                  <a:srgbClr val="000000">
                    <a:alpha val="70000"/>
                  </a:srgbClr>
                </a:outerShdw>
              </a:effectLst>
              <a:latin typeface="AR BERKLEY" panose="02000000000000000000" pitchFamily="2" charset="0"/>
            </a:endParaRPr>
          </a:p>
        </p:txBody>
      </p:sp>
    </p:spTree>
    <p:extLst>
      <p:ext uri="{BB962C8B-B14F-4D97-AF65-F5344CB8AC3E}">
        <p14:creationId xmlns:p14="http://schemas.microsoft.com/office/powerpoint/2010/main" val="2353762062"/>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2" name="01 Si je jouais de la bandoura.wav"/>
          </p:stSnd>
        </p:sndAc>
      </p:transition>
    </mc:Choice>
    <mc:Fallback xmlns="">
      <p:transition spd="slow">
        <p:sndAc>
          <p:stSnd loop="1">
            <p:snd r:embed="rId4" name="01 Si je jouais de la bandour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down)">
                                      <p:cBhvr>
                                        <p:cTn id="25" dur="580">
                                          <p:stCondLst>
                                            <p:cond delay="0"/>
                                          </p:stCondLst>
                                        </p:cTn>
                                        <p:tgtEl>
                                          <p:spTgt spid="5"/>
                                        </p:tgtEl>
                                      </p:cBhvr>
                                    </p:animEffect>
                                    <p:anim calcmode="lin" valueType="num">
                                      <p:cBhvr>
                                        <p:cTn id="2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1" dur="26">
                                          <p:stCondLst>
                                            <p:cond delay="650"/>
                                          </p:stCondLst>
                                        </p:cTn>
                                        <p:tgtEl>
                                          <p:spTgt spid="5"/>
                                        </p:tgtEl>
                                      </p:cBhvr>
                                      <p:to x="100000" y="60000"/>
                                    </p:animScale>
                                    <p:animScale>
                                      <p:cBhvr>
                                        <p:cTn id="32" dur="166" decel="50000">
                                          <p:stCondLst>
                                            <p:cond delay="676"/>
                                          </p:stCondLst>
                                        </p:cTn>
                                        <p:tgtEl>
                                          <p:spTgt spid="5"/>
                                        </p:tgtEl>
                                      </p:cBhvr>
                                      <p:to x="100000" y="100000"/>
                                    </p:animScale>
                                    <p:animScale>
                                      <p:cBhvr>
                                        <p:cTn id="33" dur="26">
                                          <p:stCondLst>
                                            <p:cond delay="1312"/>
                                          </p:stCondLst>
                                        </p:cTn>
                                        <p:tgtEl>
                                          <p:spTgt spid="5"/>
                                        </p:tgtEl>
                                      </p:cBhvr>
                                      <p:to x="100000" y="80000"/>
                                    </p:animScale>
                                    <p:animScale>
                                      <p:cBhvr>
                                        <p:cTn id="34" dur="166" decel="50000">
                                          <p:stCondLst>
                                            <p:cond delay="1338"/>
                                          </p:stCondLst>
                                        </p:cTn>
                                        <p:tgtEl>
                                          <p:spTgt spid="5"/>
                                        </p:tgtEl>
                                      </p:cBhvr>
                                      <p:to x="100000" y="100000"/>
                                    </p:animScale>
                                    <p:animScale>
                                      <p:cBhvr>
                                        <p:cTn id="35" dur="26">
                                          <p:stCondLst>
                                            <p:cond delay="1642"/>
                                          </p:stCondLst>
                                        </p:cTn>
                                        <p:tgtEl>
                                          <p:spTgt spid="5"/>
                                        </p:tgtEl>
                                      </p:cBhvr>
                                      <p:to x="100000" y="90000"/>
                                    </p:animScale>
                                    <p:animScale>
                                      <p:cBhvr>
                                        <p:cTn id="36" dur="166" decel="50000">
                                          <p:stCondLst>
                                            <p:cond delay="1668"/>
                                          </p:stCondLst>
                                        </p:cTn>
                                        <p:tgtEl>
                                          <p:spTgt spid="5"/>
                                        </p:tgtEl>
                                      </p:cBhvr>
                                      <p:to x="100000" y="100000"/>
                                    </p:animScale>
                                    <p:animScale>
                                      <p:cBhvr>
                                        <p:cTn id="37" dur="26">
                                          <p:stCondLst>
                                            <p:cond delay="1808"/>
                                          </p:stCondLst>
                                        </p:cTn>
                                        <p:tgtEl>
                                          <p:spTgt spid="5"/>
                                        </p:tgtEl>
                                      </p:cBhvr>
                                      <p:to x="100000" y="95000"/>
                                    </p:animScale>
                                    <p:animScale>
                                      <p:cBhvr>
                                        <p:cTn id="38"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Effect>
                      <a14:brightnessContrast bright="-20000" contrast="20000"/>
                    </a14:imgEffect>
                  </a14:imgLayer>
                </a14:imgProps>
              </a:ext>
              <a:ext uri="{28A0092B-C50C-407E-A947-70E740481C1C}">
                <a14:useLocalDpi xmlns:a14="http://schemas.microsoft.com/office/drawing/2010/main"/>
              </a:ext>
            </a:extLst>
          </a:blip>
          <a:stretch>
            <a:fillRect/>
          </a:stretch>
        </p:blipFill>
        <p:spPr>
          <a:xfrm>
            <a:off x="5310882" y="192410"/>
            <a:ext cx="4503724" cy="4889129"/>
          </a:xfrm>
          <a:prstGeom prst="rect">
            <a:avLst/>
          </a:prstGeom>
          <a:ln>
            <a:noFill/>
          </a:ln>
          <a:effectLst>
            <a:outerShdw blurRad="292100" dist="139700" dir="2700000" algn="tl" rotWithShape="0">
              <a:srgbClr val="333333">
                <a:alpha val="65000"/>
              </a:srgbClr>
            </a:outerShdw>
          </a:effectLst>
        </p:spPr>
      </p:pic>
      <p:sp>
        <p:nvSpPr>
          <p:cNvPr id="4" name="ZoneTexte 3"/>
          <p:cNvSpPr txBox="1"/>
          <p:nvPr/>
        </p:nvSpPr>
        <p:spPr>
          <a:xfrm>
            <a:off x="5382890" y="5285233"/>
            <a:ext cx="4431716" cy="307777"/>
          </a:xfrm>
          <a:prstGeom prst="rect">
            <a:avLst/>
          </a:prstGeom>
          <a:noFill/>
        </p:spPr>
        <p:txBody>
          <a:bodyPr wrap="square" rtlCol="0">
            <a:spAutoFit/>
          </a:bodyPr>
          <a:lstStyle/>
          <a:p>
            <a:pPr algn="ctr"/>
            <a:r>
              <a:rPr lang="fr-FR" sz="1400" dirty="0" smtClean="0">
                <a:latin typeface="AR BERKLEY" panose="02000000000000000000" pitchFamily="2" charset="0"/>
              </a:rPr>
              <a:t>Portrait présumé de Chateaubriand – Peintre anonyme</a:t>
            </a:r>
            <a:endParaRPr lang="fr-FR" sz="1400" dirty="0">
              <a:latin typeface="AR BERKLEY" panose="02000000000000000000" pitchFamily="2" charset="0"/>
            </a:endParaRPr>
          </a:p>
        </p:txBody>
      </p:sp>
      <p:pic>
        <p:nvPicPr>
          <p:cNvPr id="6" name="Image 5"/>
          <p:cNvPicPr>
            <a:picLocks noChangeAspect="1"/>
          </p:cNvPicPr>
          <p:nvPr/>
        </p:nvPicPr>
        <p:blipFill>
          <a:blip r:embed="rId4" cstate="print">
            <a:extLst>
              <a:ext uri="{BEBA8EAE-BF5A-486C-A8C5-ECC9F3942E4B}">
                <a14:imgProps xmlns:a14="http://schemas.microsoft.com/office/drawing/2010/main">
                  <a14:imgLayer r:embed="rId5">
                    <a14:imgEffect>
                      <a14:sharpenSoften amount="25000"/>
                    </a14:imgEffect>
                    <a14:imgEffect>
                      <a14:colorTemperature colorTemp="7200"/>
                    </a14:imgEffect>
                    <a14:imgEffect>
                      <a14:brightnessContrast bright="-20000"/>
                    </a14:imgEffect>
                  </a14:imgLayer>
                </a14:imgProps>
              </a:ext>
              <a:ext uri="{28A0092B-C50C-407E-A947-70E740481C1C}">
                <a14:useLocalDpi xmlns:a14="http://schemas.microsoft.com/office/drawing/2010/main" val="0"/>
              </a:ext>
            </a:extLst>
          </a:blip>
          <a:stretch>
            <a:fillRect/>
          </a:stretch>
        </p:blipFill>
        <p:spPr>
          <a:xfrm>
            <a:off x="774378" y="597438"/>
            <a:ext cx="3522108" cy="4563524"/>
          </a:xfrm>
          <a:prstGeom prst="rect">
            <a:avLst/>
          </a:prstGeom>
        </p:spPr>
      </p:pic>
      <p:pic>
        <p:nvPicPr>
          <p:cNvPr id="7" name="Image 1"/>
          <p:cNvPicPr>
            <a:picLocks noChangeAspect="1"/>
          </p:cNvPicPr>
          <p:nvPr/>
        </p:nvPicPr>
        <p:blipFill rotWithShape="1">
          <a:blip r:embed="rId6">
            <a:extLst>
              <a:ext uri="{28A0092B-C50C-407E-A947-70E740481C1C}">
                <a14:useLocalDpi xmlns:a14="http://schemas.microsoft.com/office/drawing/2010/main"/>
              </a:ext>
            </a:extLst>
          </a:blip>
          <a:srcRect l="15931" r="14995"/>
          <a:stretch/>
        </p:blipFill>
        <p:spPr bwMode="auto">
          <a:xfrm>
            <a:off x="358207" y="192409"/>
            <a:ext cx="4377020" cy="496855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ZoneTexte 7"/>
          <p:cNvSpPr txBox="1"/>
          <p:nvPr/>
        </p:nvSpPr>
        <p:spPr>
          <a:xfrm>
            <a:off x="358207" y="5285233"/>
            <a:ext cx="4377020" cy="307777"/>
          </a:xfrm>
          <a:prstGeom prst="rect">
            <a:avLst/>
          </a:prstGeom>
          <a:noFill/>
        </p:spPr>
        <p:txBody>
          <a:bodyPr wrap="square" rtlCol="0">
            <a:spAutoFit/>
          </a:bodyPr>
          <a:lstStyle/>
          <a:p>
            <a:pPr algn="ctr"/>
            <a:r>
              <a:rPr lang="fr-FR" sz="1400" dirty="0" smtClean="0">
                <a:latin typeface="AR BERKLEY" panose="02000000000000000000" pitchFamily="2" charset="0"/>
              </a:rPr>
              <a:t>Châteaubriand par Delphine de Custine, peint en 1804</a:t>
            </a:r>
            <a:endParaRPr lang="fr-FR" sz="1400" dirty="0">
              <a:latin typeface="AR BERKLEY" panose="02000000000000000000" pitchFamily="2" charset="0"/>
            </a:endParaRPr>
          </a:p>
        </p:txBody>
      </p:sp>
      <p:sp>
        <p:nvSpPr>
          <p:cNvPr id="9" name="Rectangle 8"/>
          <p:cNvSpPr/>
          <p:nvPr/>
        </p:nvSpPr>
        <p:spPr>
          <a:xfrm>
            <a:off x="5310882" y="120402"/>
            <a:ext cx="4464496" cy="5472608"/>
          </a:xfrm>
          <a:prstGeom prst="rect">
            <a:avLst/>
          </a:prstGeom>
          <a:solidFill>
            <a:schemeClr val="bg2">
              <a:lumMod val="40000"/>
              <a:lumOff val="60000"/>
            </a:schemeClr>
          </a:solidFill>
          <a:ln w="76200">
            <a:solidFill>
              <a:schemeClr val="accent6">
                <a:lumMod val="75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dirty="0" smtClean="0">
                <a:solidFill>
                  <a:schemeClr val="accent6">
                    <a:lumMod val="50000"/>
                  </a:schemeClr>
                </a:solidFill>
                <a:latin typeface="AR BERKLEY" panose="02000000000000000000" pitchFamily="2" charset="0"/>
              </a:rPr>
              <a:t>François-René de Chateaubriand se vit « infliger la vie » le 4 septembre 1768. Il était le dernier né d’une fratrie de 10 enfants dont 6 seulement survécurent. Son père était armateur et avait acheté le château de Combourg où son dernier né passa de longs moments, seul ou avec sa sœur Lucile.</a:t>
            </a:r>
          </a:p>
          <a:p>
            <a:endParaRPr lang="fr-FR" dirty="0">
              <a:solidFill>
                <a:schemeClr val="accent6">
                  <a:lumMod val="50000"/>
                </a:schemeClr>
              </a:solidFill>
              <a:latin typeface="AR BERKLEY" panose="02000000000000000000" pitchFamily="2" charset="0"/>
            </a:endParaRPr>
          </a:p>
          <a:p>
            <a:r>
              <a:rPr lang="fr-FR" dirty="0" smtClean="0">
                <a:solidFill>
                  <a:schemeClr val="accent6">
                    <a:lumMod val="50000"/>
                  </a:schemeClr>
                </a:solidFill>
                <a:latin typeface="AR BERKLEY" panose="02000000000000000000" pitchFamily="2" charset="0"/>
              </a:rPr>
              <a:t>Grâce à Malesherbes, il entreprit en 1791 un voyage en Amérique pour le plaisir de découvrir des contrées nouvelles et de les décrire. Il revint l’année suivante et rejoignit en 1792 l’armée des Princes. Il y fut blessé et partit ensuite en Angleterre où il resta en exil durant 7 ans. Il apprit alors l’exécution de son frère et sa belle-sœur. C’est à cette époque qu’il commença d’écrire un essai : « Qui suis-je et que viens-je apporter de nouveau aux hommes ? »</a:t>
            </a:r>
            <a:endParaRPr lang="fr-FR" dirty="0">
              <a:solidFill>
                <a:schemeClr val="accent6">
                  <a:lumMod val="50000"/>
                </a:schemeClr>
              </a:solidFill>
              <a:latin typeface="AR BERKLEY" panose="02000000000000000000" pitchFamily="2" charset="0"/>
            </a:endParaRPr>
          </a:p>
        </p:txBody>
      </p:sp>
      <p:sp>
        <p:nvSpPr>
          <p:cNvPr id="10" name="Rectangle 9"/>
          <p:cNvSpPr/>
          <p:nvPr/>
        </p:nvSpPr>
        <p:spPr>
          <a:xfrm>
            <a:off x="270322" y="120402"/>
            <a:ext cx="4464496" cy="5472608"/>
          </a:xfrm>
          <a:prstGeom prst="rect">
            <a:avLst/>
          </a:prstGeom>
          <a:solidFill>
            <a:schemeClr val="bg2">
              <a:lumMod val="40000"/>
              <a:lumOff val="60000"/>
            </a:schemeClr>
          </a:solidFill>
          <a:ln w="76200">
            <a:solidFill>
              <a:schemeClr val="accent6">
                <a:lumMod val="75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dirty="0" smtClean="0">
                <a:solidFill>
                  <a:schemeClr val="accent6">
                    <a:lumMod val="50000"/>
                  </a:schemeClr>
                </a:solidFill>
                <a:latin typeface="AR BERKLEY" panose="02000000000000000000" pitchFamily="2" charset="0"/>
              </a:rPr>
              <a:t>Il regagne la France en 1800 sous un faux nom et commence </a:t>
            </a:r>
            <a:r>
              <a:rPr lang="fr-FR" dirty="0" smtClean="0">
                <a:solidFill>
                  <a:schemeClr val="accent6">
                    <a:lumMod val="50000"/>
                  </a:schemeClr>
                </a:solidFill>
                <a:latin typeface="AR BERKLEY" panose="02000000000000000000" pitchFamily="2" charset="0"/>
              </a:rPr>
              <a:t>à </a:t>
            </a:r>
            <a:r>
              <a:rPr lang="fr-FR" dirty="0" smtClean="0">
                <a:solidFill>
                  <a:schemeClr val="accent6">
                    <a:lumMod val="50000"/>
                  </a:schemeClr>
                </a:solidFill>
                <a:latin typeface="AR BERKLEY" panose="02000000000000000000" pitchFamily="2" charset="0"/>
              </a:rPr>
              <a:t>écrire </a:t>
            </a:r>
            <a:r>
              <a:rPr lang="fr-FR" dirty="0" smtClean="0">
                <a:solidFill>
                  <a:schemeClr val="accent6">
                    <a:lumMod val="50000"/>
                  </a:schemeClr>
                </a:solidFill>
                <a:latin typeface="AR BERKLEY" panose="02000000000000000000" pitchFamily="2" charset="0"/>
              </a:rPr>
              <a:t>« le Génie du Christianisme » </a:t>
            </a:r>
            <a:r>
              <a:rPr lang="fr-FR" dirty="0" smtClean="0">
                <a:solidFill>
                  <a:schemeClr val="accent6">
                    <a:lumMod val="50000"/>
                  </a:schemeClr>
                </a:solidFill>
                <a:latin typeface="AR BERKLEY" panose="02000000000000000000" pitchFamily="2" charset="0"/>
              </a:rPr>
              <a:t>publié en </a:t>
            </a:r>
            <a:r>
              <a:rPr lang="fr-FR" dirty="0" smtClean="0">
                <a:solidFill>
                  <a:schemeClr val="accent6">
                    <a:lumMod val="50000"/>
                  </a:schemeClr>
                </a:solidFill>
                <a:latin typeface="AR BERKLEY" panose="02000000000000000000" pitchFamily="2" charset="0"/>
              </a:rPr>
              <a:t>1802. C’est un véritable succès et repéré par le Concordat, il est nommé en 1803 secrétaire de légation à l’ambassade de Rome. Ce poste est un début dans sa carrière de diplomate mais très vite, il entre en conflit avec le cardinal Fesch, oncle de Napoléon Bonaparte, 1</a:t>
            </a:r>
            <a:r>
              <a:rPr lang="fr-FR" baseline="30000" dirty="0" smtClean="0">
                <a:solidFill>
                  <a:schemeClr val="accent6">
                    <a:lumMod val="50000"/>
                  </a:schemeClr>
                </a:solidFill>
                <a:latin typeface="AR BERKLEY" panose="02000000000000000000" pitchFamily="2" charset="0"/>
              </a:rPr>
              <a:t>er</a:t>
            </a:r>
            <a:r>
              <a:rPr lang="fr-FR" dirty="0" smtClean="0">
                <a:solidFill>
                  <a:schemeClr val="accent6">
                    <a:lumMod val="50000"/>
                  </a:schemeClr>
                </a:solidFill>
                <a:latin typeface="AR BERKLEY" panose="02000000000000000000" pitchFamily="2" charset="0"/>
              </a:rPr>
              <a:t> consul.</a:t>
            </a:r>
          </a:p>
          <a:p>
            <a:endParaRPr lang="fr-FR" dirty="0">
              <a:solidFill>
                <a:schemeClr val="accent6">
                  <a:lumMod val="50000"/>
                </a:schemeClr>
              </a:solidFill>
              <a:latin typeface="AR BERKLEY" panose="02000000000000000000" pitchFamily="2" charset="0"/>
            </a:endParaRPr>
          </a:p>
          <a:p>
            <a:r>
              <a:rPr lang="fr-FR" dirty="0" smtClean="0">
                <a:solidFill>
                  <a:schemeClr val="accent6">
                    <a:lumMod val="50000"/>
                  </a:schemeClr>
                </a:solidFill>
                <a:latin typeface="AR BERKLEY" panose="02000000000000000000" pitchFamily="2" charset="0"/>
              </a:rPr>
              <a:t>Il se sent « trahi » lors de l’exécution du duc d’Enghien en 1804, n’a pas confiance en l’Empereur et part pour l’Orient en juillet 1806 (la Grèce, la Palestine et la Turquie). Il constate, atterré, le despotisme ottoman et la souffrance du peuple. Rentré en France l’année suivante, il écrit un article assez virulent dans le Mercure de France sur le despotisme naissant en France.  </a:t>
            </a:r>
            <a:endParaRPr lang="fr-FR" dirty="0">
              <a:solidFill>
                <a:schemeClr val="accent6">
                  <a:lumMod val="50000"/>
                </a:schemeClr>
              </a:solidFill>
              <a:latin typeface="AR BERKLEY" panose="02000000000000000000" pitchFamily="2" charset="0"/>
            </a:endParaRPr>
          </a:p>
        </p:txBody>
      </p:sp>
      <p:sp>
        <p:nvSpPr>
          <p:cNvPr id="11" name="Rectangle 10"/>
          <p:cNvSpPr/>
          <p:nvPr/>
        </p:nvSpPr>
        <p:spPr>
          <a:xfrm>
            <a:off x="9631362" y="5241354"/>
            <a:ext cx="360040" cy="288032"/>
          </a:xfrm>
          <a:prstGeom prst="rect">
            <a:avLst/>
          </a:prstGeom>
          <a:solidFill>
            <a:schemeClr val="bg2">
              <a:lumMod val="20000"/>
              <a:lumOff val="80000"/>
            </a:schemeClr>
          </a:solidFill>
          <a:ln w="38100">
            <a:solidFill>
              <a:schemeClr val="bg2">
                <a:lumMod val="20000"/>
                <a:lumOff val="8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accent6">
                    <a:lumMod val="50000"/>
                  </a:schemeClr>
                </a:solidFill>
                <a:latin typeface="AR BERKLEY" panose="02000000000000000000" pitchFamily="2" charset="0"/>
              </a:rPr>
              <a:t>2</a:t>
            </a:r>
            <a:endParaRPr lang="fr-FR" sz="1200" dirty="0">
              <a:solidFill>
                <a:schemeClr val="accent6">
                  <a:lumMod val="50000"/>
                </a:schemeClr>
              </a:solidFill>
              <a:latin typeface="AR BERKLEY" panose="02000000000000000000" pitchFamily="2" charset="0"/>
            </a:endParaRPr>
          </a:p>
        </p:txBody>
      </p:sp>
    </p:spTree>
    <p:extLst>
      <p:ext uri="{BB962C8B-B14F-4D97-AF65-F5344CB8AC3E}">
        <p14:creationId xmlns:p14="http://schemas.microsoft.com/office/powerpoint/2010/main" val="3897945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6" presetClass="exit" presetSubtype="32" fill="hold" grpId="1" nodeType="clickEffect">
                                  <p:stCondLst>
                                    <p:cond delay="0"/>
                                  </p:stCondLst>
                                  <p:childTnLst>
                                    <p:animEffect transition="out" filter="circle(out)">
                                      <p:cBhvr>
                                        <p:cTn id="11" dur="2000"/>
                                        <p:tgtEl>
                                          <p:spTgt spid="9"/>
                                        </p:tgtEl>
                                      </p:cBhvr>
                                    </p:animEffect>
                                    <p:set>
                                      <p:cBhvr>
                                        <p:cTn id="12" dur="1" fill="hold">
                                          <p:stCondLst>
                                            <p:cond delay="1999"/>
                                          </p:stCondLst>
                                        </p:cTn>
                                        <p:tgtEl>
                                          <p:spTgt spid="9"/>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circle(in)">
                                      <p:cBhvr>
                                        <p:cTn id="17" dur="20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xit" presetSubtype="32" fill="hold" grpId="1" nodeType="clickEffect">
                                  <p:stCondLst>
                                    <p:cond delay="0"/>
                                  </p:stCondLst>
                                  <p:childTnLst>
                                    <p:animEffect transition="out" filter="circle(out)">
                                      <p:cBhvr>
                                        <p:cTn id="21" dur="2000"/>
                                        <p:tgtEl>
                                          <p:spTgt spid="10"/>
                                        </p:tgtEl>
                                      </p:cBhvr>
                                    </p:animEffect>
                                    <p:set>
                                      <p:cBhvr>
                                        <p:cTn id="22" dur="1" fill="hold">
                                          <p:stCondLst>
                                            <p:cond delay="1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10" grpId="0" animBg="1"/>
      <p:bldP spid="10"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8314" y="313786"/>
            <a:ext cx="3870722" cy="5160963"/>
          </a:xfrm>
          <a:prstGeom prst="rect">
            <a:avLst/>
          </a:prstGeom>
          <a:ln w="76200">
            <a:solidFill>
              <a:schemeClr val="accent6">
                <a:lumMod val="75000"/>
              </a:schemeClr>
            </a:solidFill>
          </a:ln>
          <a:effectLst>
            <a:outerShdw blurRad="292100" dist="139700" dir="2700000" algn="tl" rotWithShape="0">
              <a:srgbClr val="333333">
                <a:alpha val="65000"/>
              </a:srgbClr>
            </a:outerShdw>
          </a:effectLst>
          <a:scene3d>
            <a:camera prst="orthographicFront"/>
            <a:lightRig rig="threePt" dir="t"/>
          </a:scene3d>
          <a:sp3d>
            <a:bevelT/>
          </a:sp3d>
        </p:spPr>
      </p:pic>
      <p:sp>
        <p:nvSpPr>
          <p:cNvPr id="5" name="ZoneTexte 4"/>
          <p:cNvSpPr txBox="1"/>
          <p:nvPr/>
        </p:nvSpPr>
        <p:spPr>
          <a:xfrm>
            <a:off x="198314" y="4800922"/>
            <a:ext cx="3870722" cy="584775"/>
          </a:xfrm>
          <a:prstGeom prst="rect">
            <a:avLst/>
          </a:prstGeom>
          <a:noFill/>
        </p:spPr>
        <p:txBody>
          <a:bodyPr wrap="square" rtlCol="0">
            <a:spAutoFit/>
          </a:bodyPr>
          <a:lstStyle/>
          <a:p>
            <a:pPr algn="ctr"/>
            <a:r>
              <a:rPr lang="fr-FR" sz="1600" dirty="0" smtClean="0">
                <a:solidFill>
                  <a:schemeClr val="accent6">
                    <a:lumMod val="50000"/>
                  </a:schemeClr>
                </a:solidFill>
                <a:latin typeface="AR BERKLEY" panose="02000000000000000000" pitchFamily="2" charset="0"/>
              </a:rPr>
              <a:t>Portrait de Chateaubriand (1809)</a:t>
            </a:r>
          </a:p>
          <a:p>
            <a:pPr algn="ctr"/>
            <a:r>
              <a:rPr lang="fr-FR" sz="1600" dirty="0" smtClean="0">
                <a:solidFill>
                  <a:schemeClr val="accent6">
                    <a:lumMod val="50000"/>
                  </a:schemeClr>
                </a:solidFill>
                <a:latin typeface="AR BERKLEY" panose="02000000000000000000" pitchFamily="2" charset="0"/>
              </a:rPr>
              <a:t> par Anne-Louis </a:t>
            </a:r>
            <a:r>
              <a:rPr lang="fr-FR" sz="1600" dirty="0" err="1" smtClean="0">
                <a:solidFill>
                  <a:schemeClr val="accent6">
                    <a:lumMod val="50000"/>
                  </a:schemeClr>
                </a:solidFill>
                <a:latin typeface="AR BERKLEY" panose="02000000000000000000" pitchFamily="2" charset="0"/>
              </a:rPr>
              <a:t>Girodet-Triason</a:t>
            </a:r>
            <a:r>
              <a:rPr lang="fr-FR" sz="1600" dirty="0" smtClean="0">
                <a:solidFill>
                  <a:schemeClr val="accent6">
                    <a:lumMod val="50000"/>
                  </a:schemeClr>
                </a:solidFill>
                <a:latin typeface="AR BERKLEY" panose="02000000000000000000" pitchFamily="2" charset="0"/>
              </a:rPr>
              <a:t>.</a:t>
            </a:r>
            <a:endParaRPr lang="fr-FR" sz="1600" dirty="0">
              <a:solidFill>
                <a:schemeClr val="accent6">
                  <a:lumMod val="50000"/>
                </a:schemeClr>
              </a:solidFill>
              <a:latin typeface="AR BERKLEY" panose="02000000000000000000" pitchFamily="2" charset="0"/>
            </a:endParaRPr>
          </a:p>
        </p:txBody>
      </p:sp>
      <p:pic>
        <p:nvPicPr>
          <p:cNvPr id="8" name="Imag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22850" y="144298"/>
            <a:ext cx="4506039" cy="5088955"/>
          </a:xfrm>
          <a:prstGeom prst="rect">
            <a:avLst/>
          </a:prstGeom>
        </p:spPr>
      </p:pic>
      <p:sp>
        <p:nvSpPr>
          <p:cNvPr id="9" name="ZoneTexte 8"/>
          <p:cNvSpPr txBox="1"/>
          <p:nvPr/>
        </p:nvSpPr>
        <p:spPr>
          <a:xfrm>
            <a:off x="5238874" y="5233253"/>
            <a:ext cx="4176464" cy="338554"/>
          </a:xfrm>
          <a:prstGeom prst="rect">
            <a:avLst/>
          </a:prstGeom>
          <a:noFill/>
        </p:spPr>
        <p:txBody>
          <a:bodyPr wrap="square" rtlCol="0">
            <a:spAutoFit/>
          </a:bodyPr>
          <a:lstStyle/>
          <a:p>
            <a:pPr algn="ctr"/>
            <a:r>
              <a:rPr lang="fr-FR" sz="1600" dirty="0" smtClean="0">
                <a:latin typeface="AR BERKLEY" panose="02000000000000000000" pitchFamily="2" charset="0"/>
              </a:rPr>
              <a:t>Céleste de Chateaubriand</a:t>
            </a:r>
            <a:endParaRPr lang="fr-FR" sz="1600" dirty="0">
              <a:latin typeface="AR BERKLEY" panose="02000000000000000000" pitchFamily="2" charset="0"/>
            </a:endParaRPr>
          </a:p>
        </p:txBody>
      </p:sp>
      <p:sp>
        <p:nvSpPr>
          <p:cNvPr id="10" name="Rectangle 9"/>
          <p:cNvSpPr/>
          <p:nvPr/>
        </p:nvSpPr>
        <p:spPr>
          <a:xfrm>
            <a:off x="4374778" y="120402"/>
            <a:ext cx="5472608" cy="5472608"/>
          </a:xfrm>
          <a:prstGeom prst="rect">
            <a:avLst/>
          </a:prstGeom>
          <a:solidFill>
            <a:schemeClr val="bg2">
              <a:lumMod val="40000"/>
              <a:lumOff val="60000"/>
            </a:schemeClr>
          </a:solidFill>
          <a:ln w="76200">
            <a:solidFill>
              <a:schemeClr val="accent6">
                <a:lumMod val="75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dirty="0" smtClean="0">
                <a:solidFill>
                  <a:schemeClr val="accent6">
                    <a:lumMod val="50000"/>
                  </a:schemeClr>
                </a:solidFill>
                <a:latin typeface="AR BERKLEY" panose="02000000000000000000" pitchFamily="2" charset="0"/>
              </a:rPr>
              <a:t>Cet article n’est pas apprécié de Napoléon 1</a:t>
            </a:r>
            <a:r>
              <a:rPr lang="fr-FR" baseline="30000" dirty="0" smtClean="0">
                <a:solidFill>
                  <a:schemeClr val="accent6">
                    <a:lumMod val="50000"/>
                  </a:schemeClr>
                </a:solidFill>
                <a:latin typeface="AR BERKLEY" panose="02000000000000000000" pitchFamily="2" charset="0"/>
              </a:rPr>
              <a:t>er</a:t>
            </a:r>
            <a:r>
              <a:rPr lang="fr-FR" dirty="0" smtClean="0">
                <a:solidFill>
                  <a:schemeClr val="accent6">
                    <a:lumMod val="50000"/>
                  </a:schemeClr>
                </a:solidFill>
                <a:latin typeface="AR BERKLEY" panose="02000000000000000000" pitchFamily="2" charset="0"/>
              </a:rPr>
              <a:t>. Pour éviter que l’affaire ne s’envenime s’il reste sur place, il cherche à se faire oublier, loin de Paris.</a:t>
            </a:r>
          </a:p>
          <a:p>
            <a:endParaRPr lang="fr-FR" dirty="0">
              <a:solidFill>
                <a:schemeClr val="accent6">
                  <a:lumMod val="50000"/>
                </a:schemeClr>
              </a:solidFill>
              <a:latin typeface="AR BERKLEY" panose="02000000000000000000" pitchFamily="2" charset="0"/>
            </a:endParaRPr>
          </a:p>
          <a:p>
            <a:r>
              <a:rPr lang="fr-FR" dirty="0" smtClean="0">
                <a:solidFill>
                  <a:schemeClr val="accent6">
                    <a:lumMod val="50000"/>
                  </a:schemeClr>
                </a:solidFill>
                <a:latin typeface="AR BERKLEY" panose="02000000000000000000" pitchFamily="2" charset="0"/>
              </a:rPr>
              <a:t>C’est alors qu’il apprend qu’une petite maison entourée d’un grand parc vallonné est à vendre à Chatenay-Malabry. La propriété est appelée « la Vallée aux Loups ». Elle a appartenu à André Arnoult </a:t>
            </a:r>
            <a:r>
              <a:rPr lang="fr-FR" dirty="0" err="1" smtClean="0">
                <a:solidFill>
                  <a:schemeClr val="accent6">
                    <a:lumMod val="50000"/>
                  </a:schemeClr>
                </a:solidFill>
                <a:latin typeface="AR BERKLEY" panose="02000000000000000000" pitchFamily="2" charset="0"/>
              </a:rPr>
              <a:t>Aclocque</a:t>
            </a:r>
            <a:r>
              <a:rPr lang="fr-FR" dirty="0" smtClean="0">
                <a:solidFill>
                  <a:schemeClr val="accent6">
                    <a:lumMod val="50000"/>
                  </a:schemeClr>
                </a:solidFill>
                <a:latin typeface="AR BERKLEY" panose="02000000000000000000" pitchFamily="2" charset="0"/>
              </a:rPr>
              <a:t> en 1783 qui a fait faillite et qui doit la vendre au plus vite. Chateaubriand et </a:t>
            </a:r>
            <a:r>
              <a:rPr lang="fr-FR" dirty="0" smtClean="0">
                <a:solidFill>
                  <a:schemeClr val="accent6">
                    <a:lumMod val="50000"/>
                  </a:schemeClr>
                </a:solidFill>
                <a:latin typeface="AR BERKLEY" panose="02000000000000000000" pitchFamily="2" charset="0"/>
              </a:rPr>
              <a:t>son épouse Céleste (1774-1847) </a:t>
            </a:r>
            <a:r>
              <a:rPr lang="fr-FR" dirty="0" smtClean="0">
                <a:solidFill>
                  <a:schemeClr val="accent6">
                    <a:lumMod val="50000"/>
                  </a:schemeClr>
                </a:solidFill>
                <a:latin typeface="AR BERKLEY" panose="02000000000000000000" pitchFamily="2" charset="0"/>
              </a:rPr>
              <a:t>l’achètent le 22 août 1807, s’endettant beaucoup.</a:t>
            </a:r>
          </a:p>
          <a:p>
            <a:endParaRPr lang="fr-FR" dirty="0" smtClean="0">
              <a:solidFill>
                <a:schemeClr val="accent6">
                  <a:lumMod val="50000"/>
                </a:schemeClr>
              </a:solidFill>
              <a:latin typeface="AR BERKLEY" panose="02000000000000000000" pitchFamily="2" charset="0"/>
            </a:endParaRPr>
          </a:p>
          <a:p>
            <a:r>
              <a:rPr lang="fr-FR" dirty="0" smtClean="0">
                <a:solidFill>
                  <a:schemeClr val="accent6">
                    <a:lumMod val="50000"/>
                  </a:schemeClr>
                </a:solidFill>
                <a:latin typeface="AR BERKLEY" panose="02000000000000000000" pitchFamily="2" charset="0"/>
              </a:rPr>
              <a:t>La maison, constituée d’un étage, avec cave et grenier, possède des dépendances : écurie, étable, vacherie, laiterie, grange, poulailler, lapinière, colombier</a:t>
            </a:r>
            <a:r>
              <a:rPr lang="fr-FR" dirty="0">
                <a:solidFill>
                  <a:schemeClr val="accent6">
                    <a:lumMod val="50000"/>
                  </a:schemeClr>
                </a:solidFill>
                <a:latin typeface="AR BERKLEY" panose="02000000000000000000" pitchFamily="2" charset="0"/>
              </a:rPr>
              <a:t>,</a:t>
            </a:r>
            <a:r>
              <a:rPr lang="fr-FR" dirty="0" smtClean="0">
                <a:solidFill>
                  <a:schemeClr val="accent6">
                    <a:lumMod val="50000"/>
                  </a:schemeClr>
                </a:solidFill>
                <a:latin typeface="AR BERKLEY" panose="02000000000000000000" pitchFamily="2" charset="0"/>
              </a:rPr>
              <a:t> </a:t>
            </a:r>
            <a:r>
              <a:rPr lang="fr-FR" dirty="0">
                <a:solidFill>
                  <a:schemeClr val="accent6">
                    <a:lumMod val="50000"/>
                  </a:schemeClr>
                </a:solidFill>
                <a:latin typeface="AR BERKLEY" panose="02000000000000000000" pitchFamily="2" charset="0"/>
              </a:rPr>
              <a:t>u</a:t>
            </a:r>
            <a:r>
              <a:rPr lang="fr-FR" dirty="0" smtClean="0">
                <a:solidFill>
                  <a:schemeClr val="accent6">
                    <a:lumMod val="50000"/>
                  </a:schemeClr>
                </a:solidFill>
                <a:latin typeface="AR BERKLEY" panose="02000000000000000000" pitchFamily="2" charset="0"/>
              </a:rPr>
              <a:t>n potager clos de murs, des vignes et un bois de tilleuls.</a:t>
            </a:r>
          </a:p>
          <a:p>
            <a:endParaRPr lang="fr-FR" dirty="0">
              <a:solidFill>
                <a:schemeClr val="accent6">
                  <a:lumMod val="50000"/>
                </a:schemeClr>
              </a:solidFill>
              <a:latin typeface="AR BERKLEY" panose="02000000000000000000" pitchFamily="2" charset="0"/>
            </a:endParaRPr>
          </a:p>
          <a:p>
            <a:r>
              <a:rPr lang="fr-FR" dirty="0" smtClean="0">
                <a:solidFill>
                  <a:schemeClr val="accent6">
                    <a:lumMod val="50000"/>
                  </a:schemeClr>
                </a:solidFill>
                <a:latin typeface="AR BERKLEY" panose="02000000000000000000" pitchFamily="2" charset="0"/>
              </a:rPr>
              <a:t>Dans le parc de 15 arpents</a:t>
            </a:r>
            <a:r>
              <a:rPr lang="fr-FR" dirty="0" smtClean="0">
                <a:solidFill>
                  <a:schemeClr val="accent6">
                    <a:lumMod val="50000"/>
                  </a:schemeClr>
                </a:solidFill>
                <a:latin typeface="AR BERKLEY" panose="02000000000000000000" pitchFamily="2" charset="0"/>
              </a:rPr>
              <a:t>, (5 ha env.) </a:t>
            </a:r>
            <a:r>
              <a:rPr lang="fr-FR" dirty="0" smtClean="0">
                <a:solidFill>
                  <a:schemeClr val="accent6">
                    <a:lumMod val="50000"/>
                  </a:schemeClr>
                </a:solidFill>
                <a:latin typeface="AR BERKLEY" panose="02000000000000000000" pitchFamily="2" charset="0"/>
              </a:rPr>
              <a:t>au milieu des tilleuls, une chapelle et une glacière</a:t>
            </a:r>
            <a:r>
              <a:rPr lang="fr-FR" dirty="0">
                <a:solidFill>
                  <a:schemeClr val="accent6">
                    <a:lumMod val="50000"/>
                  </a:schemeClr>
                </a:solidFill>
                <a:latin typeface="AR BERKLEY" panose="02000000000000000000" pitchFamily="2" charset="0"/>
              </a:rPr>
              <a:t> </a:t>
            </a:r>
            <a:r>
              <a:rPr lang="fr-FR" dirty="0" smtClean="0">
                <a:solidFill>
                  <a:schemeClr val="accent6">
                    <a:lumMod val="50000"/>
                  </a:schemeClr>
                </a:solidFill>
                <a:latin typeface="AR BERKLEY" panose="02000000000000000000" pitchFamily="2" charset="0"/>
              </a:rPr>
              <a:t>ont déjà été </a:t>
            </a:r>
            <a:r>
              <a:rPr lang="fr-FR" dirty="0" smtClean="0">
                <a:solidFill>
                  <a:schemeClr val="accent6">
                    <a:lumMod val="50000"/>
                  </a:schemeClr>
                </a:solidFill>
                <a:latin typeface="AR BERKLEY" panose="02000000000000000000" pitchFamily="2" charset="0"/>
              </a:rPr>
              <a:t>édifiées</a:t>
            </a:r>
            <a:r>
              <a:rPr lang="fr-FR" dirty="0" smtClean="0">
                <a:solidFill>
                  <a:schemeClr val="accent6">
                    <a:lumMod val="50000"/>
                  </a:schemeClr>
                </a:solidFill>
                <a:latin typeface="AR BERKLEY" panose="02000000000000000000" pitchFamily="2" charset="0"/>
              </a:rPr>
              <a:t>.</a:t>
            </a:r>
            <a:endParaRPr lang="fr-FR" dirty="0">
              <a:solidFill>
                <a:schemeClr val="accent6">
                  <a:lumMod val="50000"/>
                </a:schemeClr>
              </a:solidFill>
              <a:latin typeface="AR BERKLEY" panose="02000000000000000000" pitchFamily="2" charset="0"/>
            </a:endParaRPr>
          </a:p>
        </p:txBody>
      </p:sp>
      <p:sp>
        <p:nvSpPr>
          <p:cNvPr id="11" name="Rectangle 10"/>
          <p:cNvSpPr/>
          <p:nvPr/>
        </p:nvSpPr>
        <p:spPr>
          <a:xfrm>
            <a:off x="9559354" y="5304978"/>
            <a:ext cx="360040" cy="288032"/>
          </a:xfrm>
          <a:prstGeom prst="rect">
            <a:avLst/>
          </a:prstGeom>
          <a:solidFill>
            <a:schemeClr val="bg2">
              <a:lumMod val="20000"/>
              <a:lumOff val="80000"/>
            </a:schemeClr>
          </a:solidFill>
          <a:ln w="38100">
            <a:solidFill>
              <a:schemeClr val="bg2">
                <a:lumMod val="20000"/>
                <a:lumOff val="8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accent6">
                    <a:lumMod val="50000"/>
                  </a:schemeClr>
                </a:solidFill>
                <a:latin typeface="AR BERKLEY" panose="02000000000000000000" pitchFamily="2" charset="0"/>
              </a:rPr>
              <a:t>3</a:t>
            </a:r>
            <a:endParaRPr lang="fr-FR" sz="1200" dirty="0">
              <a:solidFill>
                <a:schemeClr val="accent6">
                  <a:lumMod val="50000"/>
                </a:schemeClr>
              </a:solidFill>
              <a:latin typeface="AR BERKLEY" panose="02000000000000000000" pitchFamily="2" charset="0"/>
            </a:endParaRPr>
          </a:p>
        </p:txBody>
      </p:sp>
    </p:spTree>
    <p:extLst>
      <p:ext uri="{BB962C8B-B14F-4D97-AF65-F5344CB8AC3E}">
        <p14:creationId xmlns:p14="http://schemas.microsoft.com/office/powerpoint/2010/main" val="3210508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circle(in)">
                                      <p:cBhvr>
                                        <p:cTn id="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duotone>
              <a:prstClr val="black"/>
              <a:schemeClr val="accent6">
                <a:tint val="45000"/>
                <a:satMod val="400000"/>
              </a:schemeClr>
            </a:duotone>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2790602" y="192410"/>
            <a:ext cx="7104789" cy="5328592"/>
          </a:xfrm>
          <a:prstGeom prst="rect">
            <a:avLst/>
          </a:prstGeom>
          <a:ln w="76200">
            <a:solidFill>
              <a:schemeClr val="accent6">
                <a:lumMod val="75000"/>
              </a:schemeClr>
            </a:solidFill>
          </a:ln>
          <a:effectLst>
            <a:outerShdw blurRad="292100" dist="139700" dir="2700000" algn="tl" rotWithShape="0">
              <a:srgbClr val="333333">
                <a:alpha val="65000"/>
              </a:srgbClr>
            </a:outerShdw>
          </a:effectLst>
          <a:scene3d>
            <a:camera prst="orthographicFront"/>
            <a:lightRig rig="threePt" dir="t"/>
          </a:scene3d>
          <a:sp3d>
            <a:bevelT/>
          </a:sp3d>
        </p:spPr>
      </p:pic>
      <p:sp>
        <p:nvSpPr>
          <p:cNvPr id="5" name="Rectangle 4"/>
          <p:cNvSpPr/>
          <p:nvPr/>
        </p:nvSpPr>
        <p:spPr>
          <a:xfrm>
            <a:off x="198314" y="120402"/>
            <a:ext cx="2376264" cy="5472608"/>
          </a:xfrm>
          <a:prstGeom prst="rect">
            <a:avLst/>
          </a:prstGeom>
          <a:solidFill>
            <a:schemeClr val="bg2">
              <a:lumMod val="40000"/>
              <a:lumOff val="60000"/>
            </a:schemeClr>
          </a:solidFill>
          <a:ln w="76200">
            <a:solidFill>
              <a:schemeClr val="accent6">
                <a:lumMod val="75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400" dirty="0" smtClean="0">
                <a:solidFill>
                  <a:schemeClr val="accent6">
                    <a:lumMod val="50000"/>
                  </a:schemeClr>
                </a:solidFill>
                <a:latin typeface="AR BERKLEY" panose="02000000000000000000" pitchFamily="2" charset="0"/>
              </a:rPr>
              <a:t>Chateaubriand,</a:t>
            </a:r>
          </a:p>
          <a:p>
            <a:pPr algn="ctr"/>
            <a:r>
              <a:rPr lang="fr-FR" sz="2400" dirty="0" smtClean="0">
                <a:solidFill>
                  <a:schemeClr val="accent6">
                    <a:lumMod val="50000"/>
                  </a:schemeClr>
                </a:solidFill>
                <a:latin typeface="AR BERKLEY" panose="02000000000000000000" pitchFamily="2" charset="0"/>
              </a:rPr>
              <a:t>Maitre des lieux</a:t>
            </a:r>
          </a:p>
          <a:p>
            <a:pPr algn="ctr"/>
            <a:endParaRPr lang="fr-FR" dirty="0" smtClean="0">
              <a:solidFill>
                <a:schemeClr val="accent6">
                  <a:lumMod val="50000"/>
                </a:schemeClr>
              </a:solidFill>
              <a:latin typeface="AR BERKLEY" panose="02000000000000000000" pitchFamily="2" charset="0"/>
            </a:endParaRPr>
          </a:p>
          <a:p>
            <a:r>
              <a:rPr lang="fr-FR" sz="1600" dirty="0" smtClean="0">
                <a:solidFill>
                  <a:schemeClr val="accent6">
                    <a:lumMod val="50000"/>
                  </a:schemeClr>
                </a:solidFill>
                <a:latin typeface="AR BERKLEY" panose="02000000000000000000" pitchFamily="2" charset="0"/>
              </a:rPr>
              <a:t>La maison de plaisance a besoin de travaux importants Le parc doit être reconstitué.</a:t>
            </a:r>
          </a:p>
          <a:p>
            <a:endParaRPr lang="fr-FR" sz="1600" dirty="0" smtClean="0">
              <a:solidFill>
                <a:schemeClr val="accent6">
                  <a:lumMod val="50000"/>
                </a:schemeClr>
              </a:solidFill>
              <a:latin typeface="AR BERKLEY" panose="02000000000000000000" pitchFamily="2" charset="0"/>
            </a:endParaRPr>
          </a:p>
          <a:p>
            <a:r>
              <a:rPr lang="fr-FR" sz="1600" dirty="0" smtClean="0">
                <a:solidFill>
                  <a:schemeClr val="accent6">
                    <a:lumMod val="50000"/>
                  </a:schemeClr>
                </a:solidFill>
                <a:latin typeface="AR BERKLEY" panose="02000000000000000000" pitchFamily="2" charset="0"/>
              </a:rPr>
              <a:t>Tout en rédigeant ses articles, ses mémoires et continuant son œuvre « le Génie du Christianisme », Chateaubriand commande des espèces rares d’arbres à des botanistes voyageurs. </a:t>
            </a:r>
          </a:p>
          <a:p>
            <a:endParaRPr lang="fr-FR" sz="1600" dirty="0">
              <a:solidFill>
                <a:schemeClr val="accent6">
                  <a:lumMod val="50000"/>
                </a:schemeClr>
              </a:solidFill>
              <a:latin typeface="AR BERKLEY" panose="02000000000000000000" pitchFamily="2" charset="0"/>
            </a:endParaRPr>
          </a:p>
          <a:p>
            <a:r>
              <a:rPr lang="fr-FR" sz="1600" dirty="0" smtClean="0">
                <a:solidFill>
                  <a:schemeClr val="accent6">
                    <a:lumMod val="50000"/>
                  </a:schemeClr>
                </a:solidFill>
                <a:latin typeface="AR BERKLEY" panose="02000000000000000000" pitchFamily="2" charset="0"/>
              </a:rPr>
              <a:t>Il décide de l’implantation et seconde son jardinier, n’hésitant pas à prendre la bêche et la brouette. </a:t>
            </a:r>
            <a:endParaRPr lang="fr-FR" sz="1600" dirty="0">
              <a:solidFill>
                <a:schemeClr val="accent6">
                  <a:lumMod val="50000"/>
                </a:schemeClr>
              </a:solidFill>
              <a:latin typeface="AR BERKLEY" panose="02000000000000000000" pitchFamily="2" charset="0"/>
            </a:endParaRPr>
          </a:p>
        </p:txBody>
      </p:sp>
      <p:sp>
        <p:nvSpPr>
          <p:cNvPr id="4" name="Rectangle 3"/>
          <p:cNvSpPr/>
          <p:nvPr/>
        </p:nvSpPr>
        <p:spPr>
          <a:xfrm>
            <a:off x="9631362" y="5241354"/>
            <a:ext cx="360040" cy="288032"/>
          </a:xfrm>
          <a:prstGeom prst="rect">
            <a:avLst/>
          </a:prstGeom>
          <a:solidFill>
            <a:schemeClr val="bg2">
              <a:lumMod val="20000"/>
              <a:lumOff val="80000"/>
            </a:schemeClr>
          </a:solidFill>
          <a:ln w="38100">
            <a:solidFill>
              <a:schemeClr val="bg2">
                <a:lumMod val="20000"/>
                <a:lumOff val="8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accent6">
                    <a:lumMod val="50000"/>
                  </a:schemeClr>
                </a:solidFill>
                <a:latin typeface="AR BERKLEY" panose="02000000000000000000" pitchFamily="2" charset="0"/>
              </a:rPr>
              <a:t>4</a:t>
            </a:r>
            <a:endParaRPr lang="fr-FR" sz="1200" dirty="0">
              <a:solidFill>
                <a:schemeClr val="accent6">
                  <a:lumMod val="50000"/>
                </a:schemeClr>
              </a:solidFill>
              <a:latin typeface="AR BERKLEY" panose="02000000000000000000" pitchFamily="2" charset="0"/>
            </a:endParaRPr>
          </a:p>
        </p:txBody>
      </p:sp>
    </p:spTree>
    <p:extLst>
      <p:ext uri="{BB962C8B-B14F-4D97-AF65-F5344CB8AC3E}">
        <p14:creationId xmlns:p14="http://schemas.microsoft.com/office/powerpoint/2010/main" val="2284487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2664632" y="186679"/>
            <a:ext cx="7146750" cy="5360063"/>
          </a:xfrm>
          <a:prstGeom prst="rect">
            <a:avLst/>
          </a:prstGeom>
          <a:ln w="76200">
            <a:solidFill>
              <a:schemeClr val="accent6">
                <a:lumMod val="75000"/>
              </a:schemeClr>
            </a:solidFill>
          </a:ln>
          <a:effectLst>
            <a:outerShdw blurRad="292100" dist="139700" dir="2700000" algn="tl" rotWithShape="0">
              <a:srgbClr val="333333">
                <a:alpha val="65000"/>
              </a:srgbClr>
            </a:outerShdw>
          </a:effectLst>
          <a:scene3d>
            <a:camera prst="orthographicFront"/>
            <a:lightRig rig="threePt" dir="t"/>
          </a:scene3d>
          <a:sp3d>
            <a:bevelT/>
          </a:sp3d>
        </p:spPr>
      </p:pic>
      <p:pic>
        <p:nvPicPr>
          <p:cNvPr id="3" name="Image 2"/>
          <p:cNvPicPr>
            <a:picLocks noChangeAspect="1"/>
          </p:cNvPicPr>
          <p:nvPr/>
        </p:nvPicPr>
        <p:blipFill rotWithShape="1">
          <a:blip r:embed="rId4" cstate="print">
            <a:extLst>
              <a:ext uri="{28A0092B-C50C-407E-A947-70E740481C1C}">
                <a14:useLocalDpi xmlns:a14="http://schemas.microsoft.com/office/drawing/2010/main" val="0"/>
              </a:ext>
            </a:extLst>
          </a:blip>
          <a:srcRect r="38099"/>
          <a:stretch/>
        </p:blipFill>
        <p:spPr>
          <a:xfrm>
            <a:off x="234725" y="120402"/>
            <a:ext cx="2209494" cy="2677047"/>
          </a:xfrm>
          <a:prstGeom prst="rect">
            <a:avLst/>
          </a:prstGeom>
          <a:ln w="76200">
            <a:solidFill>
              <a:schemeClr val="accent6">
                <a:lumMod val="75000"/>
              </a:schemeClr>
            </a:solidFill>
          </a:ln>
          <a:effectLst>
            <a:outerShdw blurRad="292100" dist="139700" dir="2700000" algn="tl" rotWithShape="0">
              <a:srgbClr val="333333">
                <a:alpha val="65000"/>
              </a:srgbClr>
            </a:outerShdw>
          </a:effectLst>
          <a:scene3d>
            <a:camera prst="orthographicFront"/>
            <a:lightRig rig="threePt" dir="t"/>
          </a:scene3d>
          <a:sp3d>
            <a:bevelT/>
          </a:sp3d>
        </p:spPr>
      </p:pic>
      <p:pic>
        <p:nvPicPr>
          <p:cNvPr id="5" name="Image 4"/>
          <p:cNvPicPr>
            <a:picLocks noChangeAspect="1"/>
          </p:cNvPicPr>
          <p:nvPr/>
        </p:nvPicPr>
        <p:blipFill rotWithShape="1">
          <a:blip r:embed="rId5" cstate="print">
            <a:extLst>
              <a:ext uri="{BEBA8EAE-BF5A-486C-A8C5-ECC9F3942E4B}">
                <a14:imgProps xmlns:a14="http://schemas.microsoft.com/office/drawing/2010/main">
                  <a14:imgLayer r:embed="rId6">
                    <a14:imgEffect>
                      <a14:sharpenSoften amount="25000"/>
                    </a14:imgEffect>
                  </a14:imgLayer>
                </a14:imgProps>
              </a:ext>
              <a:ext uri="{28A0092B-C50C-407E-A947-70E740481C1C}">
                <a14:useLocalDpi xmlns:a14="http://schemas.microsoft.com/office/drawing/2010/main" val="0"/>
              </a:ext>
            </a:extLst>
          </a:blip>
          <a:srcRect r="43383"/>
          <a:stretch/>
        </p:blipFill>
        <p:spPr>
          <a:xfrm>
            <a:off x="346273" y="2961636"/>
            <a:ext cx="1986398" cy="2631374"/>
          </a:xfrm>
          <a:prstGeom prst="rect">
            <a:avLst/>
          </a:prstGeom>
          <a:ln w="76200">
            <a:solidFill>
              <a:schemeClr val="accent6">
                <a:lumMod val="75000"/>
              </a:schemeClr>
            </a:solidFill>
          </a:ln>
          <a:effectLst>
            <a:outerShdw blurRad="292100" dist="139700" dir="2700000" algn="tl" rotWithShape="0">
              <a:srgbClr val="333333">
                <a:alpha val="65000"/>
              </a:srgbClr>
            </a:outerShdw>
          </a:effectLst>
          <a:scene3d>
            <a:camera prst="orthographicFront"/>
            <a:lightRig rig="threePt" dir="t"/>
          </a:scene3d>
          <a:sp3d>
            <a:bevelT/>
          </a:sp3d>
        </p:spPr>
      </p:pic>
      <p:pic>
        <p:nvPicPr>
          <p:cNvPr id="12" name="Image 11"/>
          <p:cNvPicPr>
            <a:picLocks noChangeAspect="1"/>
          </p:cNvPicPr>
          <p:nvPr/>
        </p:nvPicPr>
        <p:blipFill rotWithShape="1">
          <a:blip r:embed="rId7">
            <a:extLst>
              <a:ext uri="{28A0092B-C50C-407E-A947-70E740481C1C}">
                <a14:useLocalDpi xmlns:a14="http://schemas.microsoft.com/office/drawing/2010/main" val="0"/>
              </a:ext>
            </a:extLst>
          </a:blip>
          <a:srcRect r="8565"/>
          <a:stretch/>
        </p:blipFill>
        <p:spPr>
          <a:xfrm>
            <a:off x="6216895" y="211520"/>
            <a:ext cx="3690425" cy="5381490"/>
          </a:xfrm>
          <a:prstGeom prst="rect">
            <a:avLst/>
          </a:prstGeom>
          <a:ln w="76200">
            <a:solidFill>
              <a:schemeClr val="accent6">
                <a:lumMod val="75000"/>
              </a:schemeClr>
            </a:solidFill>
          </a:ln>
          <a:effectLst>
            <a:outerShdw blurRad="292100" dist="139700" dir="2700000" algn="tl" rotWithShape="0">
              <a:srgbClr val="333333">
                <a:alpha val="65000"/>
              </a:srgbClr>
            </a:outerShdw>
          </a:effectLst>
          <a:scene3d>
            <a:camera prst="orthographicFront"/>
            <a:lightRig rig="threePt" dir="t"/>
          </a:scene3d>
          <a:sp3d>
            <a:bevelT/>
          </a:sp3d>
        </p:spPr>
      </p:pic>
      <p:sp>
        <p:nvSpPr>
          <p:cNvPr id="16" name="Rectangle 15"/>
          <p:cNvSpPr/>
          <p:nvPr/>
        </p:nvSpPr>
        <p:spPr>
          <a:xfrm>
            <a:off x="2718594" y="192410"/>
            <a:ext cx="2376264" cy="5400600"/>
          </a:xfrm>
          <a:prstGeom prst="rect">
            <a:avLst/>
          </a:prstGeom>
          <a:solidFill>
            <a:schemeClr val="bg2">
              <a:lumMod val="40000"/>
              <a:lumOff val="60000"/>
            </a:schemeClr>
          </a:solidFill>
          <a:ln w="76200">
            <a:solidFill>
              <a:schemeClr val="accent6">
                <a:lumMod val="75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400" dirty="0" smtClean="0">
                <a:solidFill>
                  <a:schemeClr val="accent6">
                    <a:lumMod val="50000"/>
                  </a:schemeClr>
                </a:solidFill>
                <a:latin typeface="AR BERKLEY" panose="02000000000000000000" pitchFamily="2" charset="0"/>
              </a:rPr>
              <a:t>La Tour Velléda</a:t>
            </a:r>
          </a:p>
          <a:p>
            <a:pPr algn="ctr"/>
            <a:endParaRPr lang="fr-FR" dirty="0">
              <a:solidFill>
                <a:schemeClr val="accent6">
                  <a:lumMod val="50000"/>
                </a:schemeClr>
              </a:solidFill>
              <a:latin typeface="AR BERKLEY" panose="02000000000000000000" pitchFamily="2" charset="0"/>
            </a:endParaRPr>
          </a:p>
          <a:p>
            <a:r>
              <a:rPr lang="fr-FR" sz="1500" dirty="0" smtClean="0">
                <a:solidFill>
                  <a:schemeClr val="accent6">
                    <a:lumMod val="50000"/>
                  </a:schemeClr>
                </a:solidFill>
                <a:latin typeface="AR BERKLEY" panose="02000000000000000000" pitchFamily="2" charset="0"/>
              </a:rPr>
              <a:t>Lorsque Chateaubriand réaménage </a:t>
            </a:r>
            <a:r>
              <a:rPr lang="fr-FR" sz="1500" dirty="0">
                <a:solidFill>
                  <a:schemeClr val="accent6">
                    <a:lumMod val="50000"/>
                  </a:schemeClr>
                </a:solidFill>
                <a:latin typeface="AR BERKLEY" panose="02000000000000000000" pitchFamily="2" charset="0"/>
              </a:rPr>
              <a:t>s</a:t>
            </a:r>
            <a:r>
              <a:rPr lang="fr-FR" sz="1500" dirty="0" smtClean="0">
                <a:solidFill>
                  <a:schemeClr val="accent6">
                    <a:lumMod val="50000"/>
                  </a:schemeClr>
                </a:solidFill>
                <a:latin typeface="AR BERKLEY" panose="02000000000000000000" pitchFamily="2" charset="0"/>
              </a:rPr>
              <a:t>a maison de plaisance, il s’installe dans cette petite tour et en fait son bureau. Il s’y retire 12 h par jour pour travailler.        Il y dépose des objets et sculptures rapportés de ses voyages : une bouteille d’eau du Jourdain et une autre de la mer Morte, quelques roseaux du Nil.</a:t>
            </a:r>
          </a:p>
          <a:p>
            <a:r>
              <a:rPr lang="fr-FR" sz="1500" dirty="0" smtClean="0">
                <a:solidFill>
                  <a:schemeClr val="accent6">
                    <a:lumMod val="50000"/>
                  </a:schemeClr>
                </a:solidFill>
                <a:latin typeface="AR BERKLEY" panose="02000000000000000000" pitchFamily="2" charset="0"/>
              </a:rPr>
              <a:t>En 1813, une chapelle est construite au dessus du bureau mais il a coutume d’y recevoir ses amies et non les prêtres. </a:t>
            </a:r>
            <a:r>
              <a:rPr lang="fr-FR" sz="1500" dirty="0" smtClean="0">
                <a:solidFill>
                  <a:schemeClr val="accent6">
                    <a:lumMod val="50000"/>
                  </a:schemeClr>
                </a:solidFill>
                <a:latin typeface="AR BERKLEY" panose="02000000000000000000" pitchFamily="2" charset="0"/>
              </a:rPr>
              <a:t>Son épouse </a:t>
            </a:r>
            <a:r>
              <a:rPr lang="fr-FR" sz="1500" dirty="0" smtClean="0">
                <a:solidFill>
                  <a:schemeClr val="accent6">
                    <a:lumMod val="50000"/>
                  </a:schemeClr>
                </a:solidFill>
                <a:latin typeface="AR BERKLEY" panose="02000000000000000000" pitchFamily="2" charset="0"/>
              </a:rPr>
              <a:t>Céleste </a:t>
            </a:r>
            <a:r>
              <a:rPr lang="fr-FR" sz="1500" dirty="0" smtClean="0">
                <a:solidFill>
                  <a:schemeClr val="accent6">
                    <a:lumMod val="50000"/>
                  </a:schemeClr>
                </a:solidFill>
                <a:latin typeface="AR BERKLEY" panose="02000000000000000000" pitchFamily="2" charset="0"/>
              </a:rPr>
              <a:t>n’y a pas accès.  </a:t>
            </a:r>
            <a:endParaRPr lang="fr-FR" sz="1500" dirty="0">
              <a:solidFill>
                <a:schemeClr val="accent6">
                  <a:lumMod val="50000"/>
                </a:schemeClr>
              </a:solidFill>
              <a:latin typeface="AR BERKLEY" panose="02000000000000000000" pitchFamily="2" charset="0"/>
            </a:endParaRPr>
          </a:p>
        </p:txBody>
      </p:sp>
      <p:pic>
        <p:nvPicPr>
          <p:cNvPr id="10" name="Image 9"/>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622859" y="198377"/>
            <a:ext cx="7184888" cy="5388666"/>
          </a:xfrm>
          <a:prstGeom prst="rect">
            <a:avLst/>
          </a:prstGeom>
          <a:ln w="76200">
            <a:solidFill>
              <a:schemeClr val="accent6">
                <a:lumMod val="75000"/>
              </a:schemeClr>
            </a:solidFill>
          </a:ln>
          <a:effectLst>
            <a:outerShdw blurRad="292100" dist="139700" dir="2700000" algn="tl" rotWithShape="0">
              <a:srgbClr val="333333">
                <a:alpha val="65000"/>
              </a:srgbClr>
            </a:outerShdw>
          </a:effectLst>
          <a:scene3d>
            <a:camera prst="orthographicFront"/>
            <a:lightRig rig="threePt" dir="t"/>
          </a:scene3d>
          <a:sp3d>
            <a:bevelT/>
          </a:sp3d>
        </p:spPr>
      </p:pic>
      <p:pic>
        <p:nvPicPr>
          <p:cNvPr id="11" name="Image 10"/>
          <p:cNvPicPr>
            <a:picLocks noChangeAspect="1"/>
          </p:cNvPicPr>
          <p:nvPr/>
        </p:nvPicPr>
        <p:blipFill>
          <a:blip r:embed="rId9">
            <a:extLst>
              <a:ext uri="{BEBA8EAE-BF5A-486C-A8C5-ECC9F3942E4B}">
                <a14:imgProps xmlns:a14="http://schemas.microsoft.com/office/drawing/2010/main">
                  <a14:imgLayer r:embed="rId10">
                    <a14:imgEffect>
                      <a14:sharpenSoften amount="25000"/>
                    </a14:imgEffect>
                  </a14:imgLayer>
                </a14:imgProps>
              </a:ext>
              <a:ext uri="{28A0092B-C50C-407E-A947-70E740481C1C}">
                <a14:useLocalDpi xmlns:a14="http://schemas.microsoft.com/office/drawing/2010/main" val="0"/>
              </a:ext>
            </a:extLst>
          </a:blip>
          <a:stretch>
            <a:fillRect/>
          </a:stretch>
        </p:blipFill>
        <p:spPr>
          <a:xfrm>
            <a:off x="2689700" y="211520"/>
            <a:ext cx="7051206" cy="5288405"/>
          </a:xfrm>
          <a:prstGeom prst="rect">
            <a:avLst/>
          </a:prstGeom>
          <a:ln w="76200">
            <a:solidFill>
              <a:schemeClr val="accent6">
                <a:lumMod val="75000"/>
              </a:schemeClr>
            </a:solidFill>
          </a:ln>
          <a:effectLst>
            <a:outerShdw blurRad="292100" dist="139700" dir="2700000" algn="tl" rotWithShape="0">
              <a:srgbClr val="333333">
                <a:alpha val="65000"/>
              </a:srgbClr>
            </a:outerShdw>
          </a:effectLst>
          <a:scene3d>
            <a:camera prst="orthographicFront"/>
            <a:lightRig rig="threePt" dir="t"/>
          </a:scene3d>
          <a:sp3d>
            <a:bevelT/>
          </a:sp3d>
        </p:spPr>
      </p:pic>
      <p:sp>
        <p:nvSpPr>
          <p:cNvPr id="17" name="Rectangle 16"/>
          <p:cNvSpPr/>
          <p:nvPr/>
        </p:nvSpPr>
        <p:spPr>
          <a:xfrm>
            <a:off x="9631362" y="5241354"/>
            <a:ext cx="360040" cy="288032"/>
          </a:xfrm>
          <a:prstGeom prst="rect">
            <a:avLst/>
          </a:prstGeom>
          <a:solidFill>
            <a:schemeClr val="bg2">
              <a:lumMod val="20000"/>
              <a:lumOff val="80000"/>
            </a:schemeClr>
          </a:solidFill>
          <a:ln w="38100">
            <a:solidFill>
              <a:schemeClr val="bg2">
                <a:lumMod val="20000"/>
                <a:lumOff val="8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accent6">
                    <a:lumMod val="50000"/>
                  </a:schemeClr>
                </a:solidFill>
                <a:latin typeface="AR BERKLEY" panose="02000000000000000000" pitchFamily="2" charset="0"/>
              </a:rPr>
              <a:t>5</a:t>
            </a:r>
            <a:endParaRPr lang="fr-FR" sz="1200" dirty="0">
              <a:solidFill>
                <a:schemeClr val="accent6">
                  <a:lumMod val="50000"/>
                </a:schemeClr>
              </a:solidFill>
              <a:latin typeface="AR BERKLEY" panose="02000000000000000000" pitchFamily="2" charset="0"/>
            </a:endParaRPr>
          </a:p>
        </p:txBody>
      </p:sp>
    </p:spTree>
    <p:extLst>
      <p:ext uri="{BB962C8B-B14F-4D97-AF65-F5344CB8AC3E}">
        <p14:creationId xmlns:p14="http://schemas.microsoft.com/office/powerpoint/2010/main" val="801499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circle(in)">
                                      <p:cBhvr>
                                        <p:cTn id="7" dur="20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circle(in)">
                                      <p:cBhvr>
                                        <p:cTn id="12" dur="20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circle(in)">
                                      <p:cBhvr>
                                        <p:cTn id="17" dur="20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circle(in)">
                                      <p:cBhvr>
                                        <p:cTn id="22"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75" y="3969"/>
            <a:ext cx="10039350" cy="5705475"/>
          </a:xfrm>
          <a:prstGeom prst="rect">
            <a:avLst/>
          </a:prstGeom>
        </p:spPr>
      </p:pic>
      <p:sp>
        <p:nvSpPr>
          <p:cNvPr id="5" name="Rectangle 4"/>
          <p:cNvSpPr/>
          <p:nvPr/>
        </p:nvSpPr>
        <p:spPr>
          <a:xfrm>
            <a:off x="198314" y="120402"/>
            <a:ext cx="2376264" cy="5472608"/>
          </a:xfrm>
          <a:prstGeom prst="rect">
            <a:avLst/>
          </a:prstGeom>
          <a:solidFill>
            <a:schemeClr val="bg2">
              <a:lumMod val="40000"/>
              <a:lumOff val="60000"/>
            </a:schemeClr>
          </a:solidFill>
          <a:ln w="76200">
            <a:solidFill>
              <a:schemeClr val="accent6">
                <a:lumMod val="75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400" dirty="0" smtClean="0">
                <a:solidFill>
                  <a:schemeClr val="accent6">
                    <a:lumMod val="50000"/>
                  </a:schemeClr>
                </a:solidFill>
                <a:latin typeface="AR BERKLEY" panose="02000000000000000000" pitchFamily="2" charset="0"/>
              </a:rPr>
              <a:t>La glacière</a:t>
            </a:r>
          </a:p>
          <a:p>
            <a:pPr algn="ctr"/>
            <a:endParaRPr lang="fr-FR" dirty="0">
              <a:solidFill>
                <a:schemeClr val="accent6">
                  <a:lumMod val="50000"/>
                </a:schemeClr>
              </a:solidFill>
              <a:latin typeface="AR BERKLEY" panose="02000000000000000000" pitchFamily="2" charset="0"/>
            </a:endParaRPr>
          </a:p>
          <a:p>
            <a:r>
              <a:rPr lang="fr-FR" sz="1600" dirty="0" smtClean="0">
                <a:solidFill>
                  <a:schemeClr val="accent6">
                    <a:lumMod val="50000"/>
                  </a:schemeClr>
                </a:solidFill>
                <a:latin typeface="AR BERKLEY" panose="02000000000000000000" pitchFamily="2" charset="0"/>
              </a:rPr>
              <a:t>Elle est déjà à cet endroit, non loin de son cabinet de travail,  lorsque François-René de Chateaubriand s’établit dans sa « maison de plaisance ». </a:t>
            </a:r>
          </a:p>
          <a:p>
            <a:r>
              <a:rPr lang="fr-FR" sz="1600" dirty="0" smtClean="0">
                <a:solidFill>
                  <a:schemeClr val="accent6">
                    <a:lumMod val="50000"/>
                  </a:schemeClr>
                </a:solidFill>
                <a:latin typeface="AR BERKLEY" panose="02000000000000000000" pitchFamily="2" charset="0"/>
              </a:rPr>
              <a:t>Elle est profonde et peut contenir 125 tonnes de glace qui se conserve jusqu’au début de l’automne.</a:t>
            </a:r>
          </a:p>
          <a:p>
            <a:endParaRPr lang="fr-FR" sz="1600" dirty="0">
              <a:solidFill>
                <a:schemeClr val="accent6">
                  <a:lumMod val="50000"/>
                </a:schemeClr>
              </a:solidFill>
              <a:latin typeface="AR BERKLEY" panose="02000000000000000000" pitchFamily="2" charset="0"/>
            </a:endParaRPr>
          </a:p>
          <a:p>
            <a:r>
              <a:rPr lang="fr-FR" sz="1600" dirty="0" smtClean="0">
                <a:solidFill>
                  <a:schemeClr val="accent6">
                    <a:lumMod val="50000"/>
                  </a:schemeClr>
                </a:solidFill>
                <a:latin typeface="AR BERKLEY" panose="02000000000000000000" pitchFamily="2" charset="0"/>
              </a:rPr>
              <a:t>Au </a:t>
            </a:r>
            <a:r>
              <a:rPr lang="fr-FR" sz="1600" dirty="0" smtClean="0">
                <a:solidFill>
                  <a:schemeClr val="accent6">
                    <a:lumMod val="50000"/>
                  </a:schemeClr>
                </a:solidFill>
                <a:latin typeface="AR BLANCA" panose="02000000000000000000" pitchFamily="2" charset="0"/>
              </a:rPr>
              <a:t>XVIII</a:t>
            </a:r>
            <a:r>
              <a:rPr lang="fr-FR" sz="1600" dirty="0" smtClean="0">
                <a:solidFill>
                  <a:schemeClr val="accent6">
                    <a:lumMod val="50000"/>
                  </a:schemeClr>
                </a:solidFill>
                <a:latin typeface="AR BERKLEY" panose="02000000000000000000" pitchFamily="2" charset="0"/>
              </a:rPr>
              <a:t>e siècle, il était d’usage de servir des crèmes glacées et des sorbets. La glace était nécessaire également pour soigner les fièvres et traumatismes.</a:t>
            </a:r>
            <a:endParaRPr lang="fr-FR" sz="1600" dirty="0">
              <a:solidFill>
                <a:schemeClr val="accent6">
                  <a:lumMod val="50000"/>
                </a:schemeClr>
              </a:solidFill>
              <a:latin typeface="AR BERKLEY" panose="02000000000000000000" pitchFamily="2" charset="0"/>
            </a:endParaRPr>
          </a:p>
        </p:txBody>
      </p:sp>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62610" y="267223"/>
            <a:ext cx="6905286" cy="5178965"/>
          </a:xfrm>
          <a:prstGeom prst="rect">
            <a:avLst/>
          </a:prstGeom>
          <a:ln w="76200">
            <a:solidFill>
              <a:schemeClr val="accent6">
                <a:lumMod val="75000"/>
              </a:schemeClr>
            </a:solidFill>
          </a:ln>
          <a:effectLst>
            <a:outerShdw blurRad="292100" dist="139700" dir="2700000" algn="tl" rotWithShape="0">
              <a:srgbClr val="333333">
                <a:alpha val="65000"/>
              </a:srgbClr>
            </a:outerShdw>
          </a:effectLst>
          <a:scene3d>
            <a:camera prst="orthographicFront"/>
            <a:lightRig rig="threePt" dir="t"/>
          </a:scene3d>
          <a:sp3d>
            <a:bevelT/>
          </a:sp3d>
        </p:spPr>
      </p:pic>
      <p:sp>
        <p:nvSpPr>
          <p:cNvPr id="6" name="Rectangle 5"/>
          <p:cNvSpPr/>
          <p:nvPr/>
        </p:nvSpPr>
        <p:spPr>
          <a:xfrm>
            <a:off x="9559354" y="5304978"/>
            <a:ext cx="360040" cy="288032"/>
          </a:xfrm>
          <a:prstGeom prst="rect">
            <a:avLst/>
          </a:prstGeom>
          <a:solidFill>
            <a:schemeClr val="bg2">
              <a:lumMod val="20000"/>
              <a:lumOff val="80000"/>
            </a:schemeClr>
          </a:solidFill>
          <a:ln w="38100">
            <a:solidFill>
              <a:schemeClr val="bg2">
                <a:lumMod val="20000"/>
                <a:lumOff val="8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accent6">
                    <a:lumMod val="50000"/>
                  </a:schemeClr>
                </a:solidFill>
                <a:latin typeface="AR BERKLEY" panose="02000000000000000000" pitchFamily="2" charset="0"/>
              </a:rPr>
              <a:t>6</a:t>
            </a:r>
            <a:endParaRPr lang="fr-FR" sz="1200" dirty="0">
              <a:solidFill>
                <a:schemeClr val="accent6">
                  <a:lumMod val="50000"/>
                </a:schemeClr>
              </a:solidFill>
              <a:latin typeface="AR BERKLEY" panose="02000000000000000000" pitchFamily="2" charset="0"/>
            </a:endParaRPr>
          </a:p>
        </p:txBody>
      </p:sp>
    </p:spTree>
    <p:extLst>
      <p:ext uri="{BB962C8B-B14F-4D97-AF65-F5344CB8AC3E}">
        <p14:creationId xmlns:p14="http://schemas.microsoft.com/office/powerpoint/2010/main" val="3947162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75" y="3969"/>
            <a:ext cx="10039350" cy="5705475"/>
          </a:xfrm>
          <a:prstGeom prst="rect">
            <a:avLst/>
          </a:prstGeom>
        </p:spPr>
      </p:pic>
      <p:sp>
        <p:nvSpPr>
          <p:cNvPr id="5" name="Rectangle 4"/>
          <p:cNvSpPr/>
          <p:nvPr/>
        </p:nvSpPr>
        <p:spPr>
          <a:xfrm>
            <a:off x="198314" y="120402"/>
            <a:ext cx="2520280" cy="5472608"/>
          </a:xfrm>
          <a:prstGeom prst="rect">
            <a:avLst/>
          </a:prstGeom>
          <a:solidFill>
            <a:schemeClr val="bg2">
              <a:lumMod val="40000"/>
              <a:lumOff val="60000"/>
            </a:schemeClr>
          </a:solidFill>
          <a:ln w="76200">
            <a:solidFill>
              <a:schemeClr val="accent6">
                <a:lumMod val="75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sz="1700" dirty="0" smtClean="0">
                <a:solidFill>
                  <a:schemeClr val="accent6">
                    <a:lumMod val="50000"/>
                  </a:schemeClr>
                </a:solidFill>
                <a:latin typeface="AR BERKLEY" panose="02000000000000000000" pitchFamily="2" charset="0"/>
              </a:rPr>
              <a:t>La propriété a coûté  </a:t>
            </a:r>
          </a:p>
          <a:p>
            <a:r>
              <a:rPr lang="fr-FR" sz="1700" dirty="0" smtClean="0">
                <a:solidFill>
                  <a:schemeClr val="accent6">
                    <a:lumMod val="50000"/>
                  </a:schemeClr>
                </a:solidFill>
                <a:latin typeface="AR BERKLEY" panose="02000000000000000000" pitchFamily="2" charset="0"/>
              </a:rPr>
              <a:t>20 000 francs et les meubles 10 000 francs.  Il a fallu également ajouter les frais notariés. François René de Chateaubriand et </a:t>
            </a:r>
            <a:r>
              <a:rPr lang="fr-FR" sz="1700" dirty="0" smtClean="0">
                <a:solidFill>
                  <a:schemeClr val="accent6">
                    <a:lumMod val="50000"/>
                  </a:schemeClr>
                </a:solidFill>
                <a:latin typeface="AR BERKLEY" panose="02000000000000000000" pitchFamily="2" charset="0"/>
              </a:rPr>
              <a:t>son épouse Céleste </a:t>
            </a:r>
            <a:r>
              <a:rPr lang="fr-FR" sz="1700" dirty="0" smtClean="0">
                <a:solidFill>
                  <a:schemeClr val="accent6">
                    <a:lumMod val="50000"/>
                  </a:schemeClr>
                </a:solidFill>
                <a:latin typeface="AR BERKLEY" panose="02000000000000000000" pitchFamily="2" charset="0"/>
              </a:rPr>
              <a:t>empruntent une forte somme pour les travaux de rénovation et de transformation qui s’élèvent bien vite à 150 000 francs. </a:t>
            </a:r>
          </a:p>
          <a:p>
            <a:endParaRPr lang="fr-FR" sz="1700" dirty="0">
              <a:solidFill>
                <a:schemeClr val="accent6">
                  <a:lumMod val="50000"/>
                </a:schemeClr>
              </a:solidFill>
              <a:latin typeface="AR BERKLEY" panose="02000000000000000000" pitchFamily="2" charset="0"/>
            </a:endParaRPr>
          </a:p>
          <a:p>
            <a:r>
              <a:rPr lang="fr-FR" sz="1700" dirty="0" smtClean="0">
                <a:solidFill>
                  <a:schemeClr val="accent6">
                    <a:lumMod val="50000"/>
                  </a:schemeClr>
                </a:solidFill>
                <a:latin typeface="AR BERKLEY" panose="02000000000000000000" pitchFamily="2" charset="0"/>
              </a:rPr>
              <a:t>Chateaubriand a été émerveillé par Athènes. L’entrée de la maison est embellie d’un portique, de cariatides et de colonnes de marbre noir, inspirés de temples grecs.</a:t>
            </a:r>
            <a:endParaRPr lang="fr-FR" sz="1700" dirty="0">
              <a:solidFill>
                <a:schemeClr val="accent6">
                  <a:lumMod val="50000"/>
                </a:schemeClr>
              </a:solidFill>
              <a:latin typeface="AR BERKLEY" panose="02000000000000000000" pitchFamily="2" charset="0"/>
            </a:endParaRPr>
          </a:p>
        </p:txBody>
      </p:sp>
      <p:pic>
        <p:nvPicPr>
          <p:cNvPr id="10" name="Imag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92588" y="291421"/>
            <a:ext cx="6840760" cy="5130570"/>
          </a:xfrm>
          <a:prstGeom prst="rect">
            <a:avLst/>
          </a:prstGeom>
          <a:ln w="76200">
            <a:solidFill>
              <a:schemeClr val="accent6">
                <a:lumMod val="75000"/>
              </a:schemeClr>
            </a:solidFill>
          </a:ln>
          <a:effectLst>
            <a:outerShdw blurRad="292100" dist="139700" dir="2700000" algn="tl" rotWithShape="0">
              <a:srgbClr val="333333">
                <a:alpha val="65000"/>
              </a:srgbClr>
            </a:outerShdw>
          </a:effectLst>
          <a:scene3d>
            <a:camera prst="orthographicFront"/>
            <a:lightRig rig="threePt" dir="t"/>
          </a:scene3d>
          <a:sp3d>
            <a:bevelT/>
          </a:sp3d>
        </p:spPr>
      </p:pic>
      <p:pic>
        <p:nvPicPr>
          <p:cNvPr id="11" name="Image 10"/>
          <p:cNvPicPr>
            <a:picLocks noChangeAspect="1"/>
          </p:cNvPicPr>
          <p:nvPr/>
        </p:nvPicPr>
        <p:blipFill rotWithShape="1">
          <a:blip r:embed="rId4">
            <a:extLst>
              <a:ext uri="{28A0092B-C50C-407E-A947-70E740481C1C}">
                <a14:useLocalDpi xmlns:a14="http://schemas.microsoft.com/office/drawing/2010/main" val="0"/>
              </a:ext>
            </a:extLst>
          </a:blip>
          <a:srcRect b="1967"/>
          <a:stretch/>
        </p:blipFill>
        <p:spPr>
          <a:xfrm>
            <a:off x="3076349" y="480441"/>
            <a:ext cx="6473238" cy="4759469"/>
          </a:xfrm>
          <a:prstGeom prst="rect">
            <a:avLst/>
          </a:prstGeom>
        </p:spPr>
      </p:pic>
      <p:pic>
        <p:nvPicPr>
          <p:cNvPr id="12" name="Imag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87962" y="291421"/>
            <a:ext cx="6845385" cy="5134039"/>
          </a:xfrm>
          <a:prstGeom prst="rect">
            <a:avLst/>
          </a:prstGeom>
          <a:ln w="76200">
            <a:solidFill>
              <a:schemeClr val="accent6">
                <a:lumMod val="75000"/>
              </a:schemeClr>
            </a:solidFill>
          </a:ln>
          <a:effectLst>
            <a:outerShdw blurRad="292100" dist="139700" dir="2700000" algn="tl" rotWithShape="0">
              <a:srgbClr val="333333">
                <a:alpha val="65000"/>
              </a:srgbClr>
            </a:outerShdw>
          </a:effectLst>
          <a:scene3d>
            <a:camera prst="orthographicFront"/>
            <a:lightRig rig="threePt" dir="t"/>
          </a:scene3d>
          <a:sp3d>
            <a:bevelT/>
          </a:sp3d>
        </p:spPr>
      </p:pic>
      <p:sp>
        <p:nvSpPr>
          <p:cNvPr id="13" name="Rectangle 12"/>
          <p:cNvSpPr/>
          <p:nvPr/>
        </p:nvSpPr>
        <p:spPr>
          <a:xfrm>
            <a:off x="9559354" y="5304978"/>
            <a:ext cx="360040" cy="288032"/>
          </a:xfrm>
          <a:prstGeom prst="rect">
            <a:avLst/>
          </a:prstGeom>
          <a:solidFill>
            <a:schemeClr val="bg2">
              <a:lumMod val="20000"/>
              <a:lumOff val="80000"/>
            </a:schemeClr>
          </a:solidFill>
          <a:ln w="38100">
            <a:solidFill>
              <a:schemeClr val="bg2">
                <a:lumMod val="20000"/>
                <a:lumOff val="8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accent6">
                    <a:lumMod val="50000"/>
                  </a:schemeClr>
                </a:solidFill>
                <a:latin typeface="AR BERKLEY" panose="02000000000000000000" pitchFamily="2" charset="0"/>
              </a:rPr>
              <a:t>7</a:t>
            </a:r>
            <a:endParaRPr lang="fr-FR" sz="1200" dirty="0">
              <a:solidFill>
                <a:schemeClr val="accent6">
                  <a:lumMod val="50000"/>
                </a:schemeClr>
              </a:solidFill>
              <a:latin typeface="AR BERKLEY" panose="02000000000000000000" pitchFamily="2" charset="0"/>
            </a:endParaRPr>
          </a:p>
        </p:txBody>
      </p:sp>
    </p:spTree>
    <p:extLst>
      <p:ext uri="{BB962C8B-B14F-4D97-AF65-F5344CB8AC3E}">
        <p14:creationId xmlns:p14="http://schemas.microsoft.com/office/powerpoint/2010/main" val="774595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circle(in)">
                                      <p:cBhvr>
                                        <p:cTn id="12" dur="20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circle(in)">
                                      <p:cBhvr>
                                        <p:cTn id="17"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782490" y="192410"/>
            <a:ext cx="4320480" cy="5328592"/>
          </a:xfrm>
          <a:prstGeom prst="rect">
            <a:avLst/>
          </a:prstGeom>
          <a:solidFill>
            <a:schemeClr val="bg2">
              <a:lumMod val="40000"/>
              <a:lumOff val="60000"/>
            </a:schemeClr>
          </a:solidFill>
          <a:ln w="76200">
            <a:solidFill>
              <a:schemeClr val="accent6">
                <a:lumMod val="75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sz="1700" dirty="0" smtClean="0">
                <a:solidFill>
                  <a:schemeClr val="accent6">
                    <a:lumMod val="50000"/>
                  </a:schemeClr>
                </a:solidFill>
                <a:latin typeface="AR BERKLEY" panose="02000000000000000000" pitchFamily="2" charset="0"/>
              </a:rPr>
              <a:t>Napoléon ne lui en voudra pas. Il s’étonne même qu’il n’ait pas reçu les prix littéraires qu’il mérite. Il lui laisse entendre qu’il pourrait le nommer membre de l’Institut. C’est ainsi que Chateaubriand fut élu Académicien en 1811. Il </a:t>
            </a:r>
            <a:r>
              <a:rPr lang="fr-FR" sz="1700" dirty="0" smtClean="0">
                <a:solidFill>
                  <a:schemeClr val="accent6">
                    <a:lumMod val="50000"/>
                  </a:schemeClr>
                </a:solidFill>
                <a:latin typeface="AR BERKLEY" panose="02000000000000000000" pitchFamily="2" charset="0"/>
              </a:rPr>
              <a:t>n’a, alors, </a:t>
            </a:r>
            <a:r>
              <a:rPr lang="fr-FR" sz="1700" dirty="0" smtClean="0">
                <a:solidFill>
                  <a:schemeClr val="accent6">
                    <a:lumMod val="50000"/>
                  </a:schemeClr>
                </a:solidFill>
                <a:latin typeface="AR BERKLEY" panose="02000000000000000000" pitchFamily="2" charset="0"/>
              </a:rPr>
              <a:t>que 43 ans !</a:t>
            </a:r>
          </a:p>
          <a:p>
            <a:endParaRPr lang="fr-FR" sz="1700" dirty="0">
              <a:solidFill>
                <a:schemeClr val="accent6">
                  <a:lumMod val="50000"/>
                </a:schemeClr>
              </a:solidFill>
              <a:latin typeface="AR BERKLEY" panose="02000000000000000000" pitchFamily="2" charset="0"/>
            </a:endParaRPr>
          </a:p>
          <a:p>
            <a:r>
              <a:rPr lang="fr-FR" sz="1700" dirty="0" smtClean="0">
                <a:solidFill>
                  <a:schemeClr val="accent6">
                    <a:lumMod val="50000"/>
                  </a:schemeClr>
                </a:solidFill>
                <a:latin typeface="AR BERKLEY" panose="02000000000000000000" pitchFamily="2" charset="0"/>
              </a:rPr>
              <a:t>Trois ans plus tard, l’Empire s’écroule. Royaliste, Chateaubriand se met au service du roi Louis </a:t>
            </a:r>
            <a:r>
              <a:rPr lang="fr-FR" sz="1700" dirty="0" smtClean="0">
                <a:solidFill>
                  <a:schemeClr val="accent6">
                    <a:lumMod val="50000"/>
                  </a:schemeClr>
                </a:solidFill>
                <a:latin typeface="AR BLANCA" panose="02000000000000000000" pitchFamily="2" charset="0"/>
              </a:rPr>
              <a:t>XVIII</a:t>
            </a:r>
            <a:r>
              <a:rPr lang="fr-FR" sz="1700" dirty="0" smtClean="0">
                <a:solidFill>
                  <a:schemeClr val="accent6">
                    <a:lumMod val="50000"/>
                  </a:schemeClr>
                </a:solidFill>
                <a:latin typeface="AR BERKLEY" panose="02000000000000000000" pitchFamily="2" charset="0"/>
              </a:rPr>
              <a:t>. Durant les cent jours, il suit le roi à Gand.</a:t>
            </a:r>
          </a:p>
          <a:p>
            <a:endParaRPr lang="fr-FR" sz="1700" dirty="0">
              <a:solidFill>
                <a:schemeClr val="accent6">
                  <a:lumMod val="50000"/>
                </a:schemeClr>
              </a:solidFill>
              <a:latin typeface="AR BERKLEY" panose="02000000000000000000" pitchFamily="2" charset="0"/>
            </a:endParaRPr>
          </a:p>
          <a:p>
            <a:r>
              <a:rPr lang="fr-FR" sz="1700" dirty="0" smtClean="0">
                <a:solidFill>
                  <a:schemeClr val="accent6">
                    <a:lumMod val="50000"/>
                  </a:schemeClr>
                </a:solidFill>
                <a:latin typeface="AR BERKLEY" panose="02000000000000000000" pitchFamily="2" charset="0"/>
              </a:rPr>
              <a:t>Cependant, il écrit « De la Monarchie selon la Charte ». Ce sont des conseils d’une monarchie constitutionnelle. Sa brochure ne convient </a:t>
            </a:r>
            <a:r>
              <a:rPr lang="fr-FR" sz="1700" dirty="0" smtClean="0">
                <a:solidFill>
                  <a:schemeClr val="accent6">
                    <a:lumMod val="50000"/>
                  </a:schemeClr>
                </a:solidFill>
                <a:latin typeface="AR BERKLEY" panose="02000000000000000000" pitchFamily="2" charset="0"/>
              </a:rPr>
              <a:t>pas au </a:t>
            </a:r>
            <a:r>
              <a:rPr lang="fr-FR" sz="1700" dirty="0" smtClean="0">
                <a:solidFill>
                  <a:schemeClr val="accent6">
                    <a:lumMod val="50000"/>
                  </a:schemeClr>
                </a:solidFill>
                <a:latin typeface="AR BERKLEY" panose="02000000000000000000" pitchFamily="2" charset="0"/>
              </a:rPr>
              <a:t>Roi et elle est saisie. Sa charge diplomatique de 24 000 francs annuels n’est pas reconduite. Il ne peut plus payer ses débiteurs. Il met en vente sa Vallée aux Loups le 4 avril 1817. C’est un déchirement.</a:t>
            </a:r>
            <a:endParaRPr lang="fr-FR" sz="1700" dirty="0">
              <a:solidFill>
                <a:schemeClr val="accent6">
                  <a:lumMod val="50000"/>
                </a:schemeClr>
              </a:solidFill>
              <a:latin typeface="AR BERKLEY" panose="02000000000000000000" pitchFamily="2" charset="0"/>
            </a:endParaRPr>
          </a:p>
        </p:txBody>
      </p:sp>
      <p:pic>
        <p:nvPicPr>
          <p:cNvPr id="5" name="Image 4"/>
          <p:cNvPicPr>
            <a:picLocks noChangeAspect="1"/>
          </p:cNvPicPr>
          <p:nvPr/>
        </p:nvPicPr>
        <p:blipFill rotWithShape="1">
          <a:blip r:embed="rId2">
            <a:extLst>
              <a:ext uri="{28A0092B-C50C-407E-A947-70E740481C1C}">
                <a14:useLocalDpi xmlns:a14="http://schemas.microsoft.com/office/drawing/2010/main" val="0"/>
              </a:ext>
            </a:extLst>
          </a:blip>
          <a:srcRect l="43906" t="6791" r="26898" b="13648"/>
          <a:stretch/>
        </p:blipFill>
        <p:spPr>
          <a:xfrm>
            <a:off x="126306" y="192409"/>
            <a:ext cx="1440160" cy="5232945"/>
          </a:xfrm>
          <a:prstGeom prst="rect">
            <a:avLst/>
          </a:prstGeom>
          <a:ln w="76200">
            <a:solidFill>
              <a:schemeClr val="accent6">
                <a:lumMod val="75000"/>
              </a:schemeClr>
            </a:solidFill>
          </a:ln>
          <a:effectLst>
            <a:outerShdw blurRad="292100" dist="139700" dir="2700000" algn="tl" rotWithShape="0">
              <a:srgbClr val="333333">
                <a:alpha val="65000"/>
              </a:srgbClr>
            </a:outerShdw>
          </a:effectLst>
          <a:scene3d>
            <a:camera prst="orthographicFront"/>
            <a:lightRig rig="threePt" dir="t"/>
          </a:scene3d>
          <a:sp3d>
            <a:bevelT/>
          </a:sp3d>
        </p:spPr>
      </p:pic>
      <p:pic>
        <p:nvPicPr>
          <p:cNvPr id="6" name="Image 5"/>
          <p:cNvPicPr>
            <a:picLocks noChangeAspect="1"/>
          </p:cNvPicPr>
          <p:nvPr/>
        </p:nvPicPr>
        <p:blipFill rotWithShape="1">
          <a:blip r:embed="rId3">
            <a:extLst>
              <a:ext uri="{28A0092B-C50C-407E-A947-70E740481C1C}">
                <a14:useLocalDpi xmlns:a14="http://schemas.microsoft.com/office/drawing/2010/main" val="0"/>
              </a:ext>
            </a:extLst>
          </a:blip>
          <a:srcRect l="26377" t="1244" r="25043" b="8310"/>
          <a:stretch/>
        </p:blipFill>
        <p:spPr>
          <a:xfrm>
            <a:off x="6193917" y="223375"/>
            <a:ext cx="3725477" cy="5201979"/>
          </a:xfrm>
          <a:prstGeom prst="rect">
            <a:avLst/>
          </a:prstGeom>
        </p:spPr>
      </p:pic>
      <p:sp>
        <p:nvSpPr>
          <p:cNvPr id="7" name="Rectangle 6"/>
          <p:cNvSpPr/>
          <p:nvPr/>
        </p:nvSpPr>
        <p:spPr>
          <a:xfrm>
            <a:off x="9631362" y="5241354"/>
            <a:ext cx="360040" cy="288032"/>
          </a:xfrm>
          <a:prstGeom prst="rect">
            <a:avLst/>
          </a:prstGeom>
          <a:solidFill>
            <a:schemeClr val="bg2">
              <a:lumMod val="20000"/>
              <a:lumOff val="80000"/>
            </a:schemeClr>
          </a:solidFill>
          <a:ln w="38100">
            <a:solidFill>
              <a:schemeClr val="bg2">
                <a:lumMod val="20000"/>
                <a:lumOff val="8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accent6">
                    <a:lumMod val="50000"/>
                  </a:schemeClr>
                </a:solidFill>
                <a:latin typeface="AR BERKLEY" panose="02000000000000000000" pitchFamily="2" charset="0"/>
              </a:rPr>
              <a:t>8</a:t>
            </a:r>
            <a:endParaRPr lang="fr-FR" sz="1200" dirty="0">
              <a:solidFill>
                <a:schemeClr val="accent6">
                  <a:lumMod val="50000"/>
                </a:schemeClr>
              </a:solidFill>
              <a:latin typeface="AR BERKLEY" panose="02000000000000000000" pitchFamily="2" charset="0"/>
            </a:endParaRPr>
          </a:p>
        </p:txBody>
      </p:sp>
    </p:spTree>
    <p:extLst>
      <p:ext uri="{BB962C8B-B14F-4D97-AF65-F5344CB8AC3E}">
        <p14:creationId xmlns:p14="http://schemas.microsoft.com/office/powerpoint/2010/main" val="409858045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colorTemperature colorTemp="7200"/>
                    </a14:imgEffect>
                  </a14:imgLayer>
                </a14:imgProps>
              </a:ext>
              <a:ext uri="{28A0092B-C50C-407E-A947-70E740481C1C}">
                <a14:useLocalDpi xmlns:a14="http://schemas.microsoft.com/office/drawing/2010/main" val="0"/>
              </a:ext>
            </a:extLst>
          </a:blip>
          <a:stretch>
            <a:fillRect/>
          </a:stretch>
        </p:blipFill>
        <p:spPr>
          <a:xfrm>
            <a:off x="209287" y="108198"/>
            <a:ext cx="7337334" cy="5503001"/>
          </a:xfrm>
          <a:prstGeom prst="rect">
            <a:avLst/>
          </a:prstGeom>
          <a:ln w="76200">
            <a:solidFill>
              <a:schemeClr val="accent6">
                <a:lumMod val="75000"/>
              </a:schemeClr>
            </a:solidFill>
          </a:ln>
          <a:effectLst>
            <a:outerShdw blurRad="292100" dist="139700" dir="2700000" algn="tl" rotWithShape="0">
              <a:srgbClr val="333333">
                <a:alpha val="65000"/>
              </a:srgbClr>
            </a:outerShdw>
          </a:effectLst>
          <a:scene3d>
            <a:camera prst="orthographicFront"/>
            <a:lightRig rig="threePt" dir="t"/>
          </a:scene3d>
          <a:sp3d>
            <a:bevelT/>
          </a:sp3d>
        </p:spPr>
      </p:pic>
      <p:sp>
        <p:nvSpPr>
          <p:cNvPr id="3" name="Rectangle 2"/>
          <p:cNvSpPr/>
          <p:nvPr/>
        </p:nvSpPr>
        <p:spPr>
          <a:xfrm>
            <a:off x="558354" y="408434"/>
            <a:ext cx="6624736" cy="4896544"/>
          </a:xfrm>
          <a:prstGeom prst="rect">
            <a:avLst/>
          </a:prstGeom>
          <a:solidFill>
            <a:schemeClr val="bg2">
              <a:lumMod val="40000"/>
              <a:lumOff val="60000"/>
            </a:schemeClr>
          </a:solidFill>
          <a:ln w="76200">
            <a:solidFill>
              <a:schemeClr val="accent6">
                <a:lumMod val="75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sz="2200" dirty="0" smtClean="0">
                <a:solidFill>
                  <a:schemeClr val="accent6">
                    <a:lumMod val="50000"/>
                  </a:schemeClr>
                </a:solidFill>
                <a:latin typeface="AR BERKLEY" panose="02000000000000000000" pitchFamily="2" charset="0"/>
              </a:rPr>
              <a:t>Chateaubriand avait écrit </a:t>
            </a:r>
            <a:r>
              <a:rPr lang="fr-FR" sz="2200" dirty="0" smtClean="0">
                <a:solidFill>
                  <a:schemeClr val="accent6">
                    <a:lumMod val="50000"/>
                  </a:schemeClr>
                </a:solidFill>
                <a:latin typeface="AR BERKLEY" panose="02000000000000000000" pitchFamily="2" charset="0"/>
              </a:rPr>
              <a:t>dans </a:t>
            </a:r>
            <a:r>
              <a:rPr lang="fr-FR" sz="2200" dirty="0" smtClean="0">
                <a:solidFill>
                  <a:schemeClr val="accent6">
                    <a:lumMod val="50000"/>
                  </a:schemeClr>
                </a:solidFill>
                <a:latin typeface="AR BERKLEY" panose="02000000000000000000" pitchFamily="2" charset="0"/>
              </a:rPr>
              <a:t>ses mémoires d’outre-tombe : « Si jamais les Bourbons remontent sur le trône, je ne leur demanderai, en récompense de ma fidélité, que de me rendre assez riche pour joindre à mon héritage la lisière des bois qui l’environnent. L’ambition m’est venue.</a:t>
            </a:r>
          </a:p>
          <a:p>
            <a:r>
              <a:rPr lang="fr-FR" sz="2200" dirty="0" smtClean="0">
                <a:solidFill>
                  <a:schemeClr val="accent6">
                    <a:lumMod val="50000"/>
                  </a:schemeClr>
                </a:solidFill>
                <a:latin typeface="AR BERKLEY" panose="02000000000000000000" pitchFamily="2" charset="0"/>
              </a:rPr>
              <a:t>Je voudrais accroître ma promenade de quelques arpents : tout chevalier errant que je suis, j’ai les goûts sédentaires d’un moine. Depuis que j’habite cette retraite, je ne crois pas avoir mis trois fois les pieds hors de mon enclos. Mes pins, mes sapins, mes mélèzes, mes cèdres tenant jamais ce qu’ils promettent, la Vallée aux Loups deviendra une véritable chartreuse ».</a:t>
            </a:r>
            <a:endParaRPr lang="fr-FR" sz="2200" dirty="0">
              <a:solidFill>
                <a:schemeClr val="accent6">
                  <a:lumMod val="50000"/>
                </a:schemeClr>
              </a:solidFill>
              <a:latin typeface="AR BERKLEY" panose="02000000000000000000" pitchFamily="2" charset="0"/>
            </a:endParaRPr>
          </a:p>
        </p:txBody>
      </p:sp>
      <p:pic>
        <p:nvPicPr>
          <p:cNvPr id="4" name="Image 3"/>
          <p:cNvPicPr>
            <a:picLocks noChangeAspect="1"/>
          </p:cNvPicPr>
          <p:nvPr/>
        </p:nvPicPr>
        <p:blipFill rotWithShape="1">
          <a:blip r:embed="rId4">
            <a:extLst>
              <a:ext uri="{28A0092B-C50C-407E-A947-70E740481C1C}">
                <a14:useLocalDpi xmlns:a14="http://schemas.microsoft.com/office/drawing/2010/main" val="0"/>
              </a:ext>
            </a:extLst>
          </a:blip>
          <a:srcRect l="43906" t="6791" r="26898" b="13648"/>
          <a:stretch/>
        </p:blipFill>
        <p:spPr>
          <a:xfrm>
            <a:off x="8119194" y="192409"/>
            <a:ext cx="1440160" cy="5232945"/>
          </a:xfrm>
          <a:prstGeom prst="rect">
            <a:avLst/>
          </a:prstGeom>
          <a:ln w="76200">
            <a:solidFill>
              <a:schemeClr val="accent6">
                <a:lumMod val="75000"/>
              </a:schemeClr>
            </a:solidFill>
          </a:ln>
          <a:effectLst>
            <a:outerShdw blurRad="292100" dist="139700" dir="2700000" algn="tl" rotWithShape="0">
              <a:srgbClr val="333333">
                <a:alpha val="65000"/>
              </a:srgbClr>
            </a:outerShdw>
          </a:effectLst>
          <a:scene3d>
            <a:camera prst="orthographicFront"/>
            <a:lightRig rig="threePt" dir="t"/>
          </a:scene3d>
          <a:sp3d>
            <a:bevelT/>
          </a:sp3d>
        </p:spPr>
      </p:pic>
      <p:sp>
        <p:nvSpPr>
          <p:cNvPr id="5" name="Rectangle 4"/>
          <p:cNvSpPr/>
          <p:nvPr/>
        </p:nvSpPr>
        <p:spPr>
          <a:xfrm>
            <a:off x="9631362" y="5241354"/>
            <a:ext cx="360040" cy="288032"/>
          </a:xfrm>
          <a:prstGeom prst="rect">
            <a:avLst/>
          </a:prstGeom>
          <a:solidFill>
            <a:schemeClr val="bg2">
              <a:lumMod val="20000"/>
              <a:lumOff val="80000"/>
            </a:schemeClr>
          </a:solidFill>
          <a:ln w="38100">
            <a:solidFill>
              <a:schemeClr val="bg2">
                <a:lumMod val="20000"/>
                <a:lumOff val="8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accent6">
                    <a:lumMod val="50000"/>
                  </a:schemeClr>
                </a:solidFill>
                <a:latin typeface="AR BERKLEY" panose="02000000000000000000" pitchFamily="2" charset="0"/>
              </a:rPr>
              <a:t>9</a:t>
            </a:r>
            <a:endParaRPr lang="fr-FR" sz="1200" dirty="0">
              <a:solidFill>
                <a:schemeClr val="accent6">
                  <a:lumMod val="50000"/>
                </a:schemeClr>
              </a:solidFill>
              <a:latin typeface="AR BERKLEY" panose="02000000000000000000" pitchFamily="2" charset="0"/>
            </a:endParaRPr>
          </a:p>
        </p:txBody>
      </p:sp>
    </p:spTree>
    <p:extLst>
      <p:ext uri="{BB962C8B-B14F-4D97-AF65-F5344CB8AC3E}">
        <p14:creationId xmlns:p14="http://schemas.microsoft.com/office/powerpoint/2010/main" val="2204663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4158754" y="1356929"/>
            <a:ext cx="5616624" cy="4212468"/>
          </a:xfrm>
          <a:prstGeom prst="rect">
            <a:avLst/>
          </a:prstGeom>
          <a:ln w="76200">
            <a:solidFill>
              <a:schemeClr val="accent6">
                <a:lumMod val="75000"/>
              </a:schemeClr>
            </a:solidFill>
          </a:ln>
          <a:effectLst>
            <a:outerShdw blurRad="292100" dist="139700" dir="2700000" algn="tl" rotWithShape="0">
              <a:srgbClr val="333333">
                <a:alpha val="65000"/>
              </a:srgbClr>
            </a:outerShdw>
          </a:effectLst>
          <a:scene3d>
            <a:camera prst="orthographicFront"/>
            <a:lightRig rig="threePt" dir="t"/>
          </a:scene3d>
          <a:sp3d>
            <a:bevelT/>
          </a:sp3d>
        </p:spPr>
      </p:pic>
      <p:sp>
        <p:nvSpPr>
          <p:cNvPr id="3" name="ZoneTexte 2"/>
          <p:cNvSpPr txBox="1"/>
          <p:nvPr/>
        </p:nvSpPr>
        <p:spPr>
          <a:xfrm>
            <a:off x="1062410" y="48394"/>
            <a:ext cx="7920880" cy="1200329"/>
          </a:xfrm>
          <a:prstGeom prst="rect">
            <a:avLst/>
          </a:prstGeom>
          <a:noFill/>
        </p:spPr>
        <p:txBody>
          <a:bodyPr wrap="square" rtlCol="0">
            <a:spAutoFit/>
          </a:bodyPr>
          <a:lstStyle/>
          <a:p>
            <a:pPr algn="ctr"/>
            <a:r>
              <a:rPr lang="fr-FR" sz="3600" dirty="0" smtClean="0">
                <a:ln w="18415" cmpd="sng">
                  <a:solidFill>
                    <a:schemeClr val="accent6">
                      <a:lumMod val="75000"/>
                    </a:schemeClr>
                  </a:solidFill>
                  <a:prstDash val="solid"/>
                </a:ln>
                <a:solidFill>
                  <a:schemeClr val="accent6">
                    <a:lumMod val="60000"/>
                    <a:lumOff val="40000"/>
                  </a:schemeClr>
                </a:solidFill>
                <a:effectLst>
                  <a:outerShdw blurRad="63500" dir="3600000" algn="tl" rotWithShape="0">
                    <a:srgbClr val="000000">
                      <a:alpha val="70000"/>
                    </a:srgbClr>
                  </a:outerShdw>
                </a:effectLst>
                <a:latin typeface="AR BERKLEY" panose="02000000000000000000" pitchFamily="2" charset="0"/>
              </a:rPr>
              <a:t>L’Ermitage de la Vallée aux Loups </a:t>
            </a:r>
          </a:p>
          <a:p>
            <a:pPr algn="ctr"/>
            <a:r>
              <a:rPr lang="fr-FR" sz="3600" dirty="0" smtClean="0">
                <a:ln w="18415" cmpd="sng">
                  <a:solidFill>
                    <a:schemeClr val="accent6">
                      <a:lumMod val="75000"/>
                    </a:schemeClr>
                  </a:solidFill>
                  <a:prstDash val="solid"/>
                </a:ln>
                <a:solidFill>
                  <a:schemeClr val="accent6">
                    <a:lumMod val="60000"/>
                    <a:lumOff val="40000"/>
                  </a:schemeClr>
                </a:solidFill>
                <a:effectLst>
                  <a:outerShdw blurRad="63500" dir="3600000" algn="tl" rotWithShape="0">
                    <a:srgbClr val="000000">
                      <a:alpha val="70000"/>
                    </a:srgbClr>
                  </a:outerShdw>
                </a:effectLst>
                <a:latin typeface="AR BERKLEY" panose="02000000000000000000" pitchFamily="2" charset="0"/>
              </a:rPr>
              <a:t>à l’époque de Chateaubriand (1807-1817)</a:t>
            </a:r>
            <a:endParaRPr lang="fr-FR" sz="3600" dirty="0">
              <a:ln w="18415" cmpd="sng">
                <a:solidFill>
                  <a:schemeClr val="accent6">
                    <a:lumMod val="75000"/>
                  </a:schemeClr>
                </a:solidFill>
                <a:prstDash val="solid"/>
              </a:ln>
              <a:solidFill>
                <a:schemeClr val="accent6">
                  <a:lumMod val="60000"/>
                  <a:lumOff val="40000"/>
                </a:schemeClr>
              </a:solidFill>
              <a:effectLst>
                <a:outerShdw blurRad="63500" dir="3600000" algn="tl" rotWithShape="0">
                  <a:srgbClr val="000000">
                    <a:alpha val="70000"/>
                  </a:srgbClr>
                </a:outerShdw>
              </a:effectLst>
              <a:latin typeface="AR BERKLEY" panose="02000000000000000000" pitchFamily="2" charset="0"/>
            </a:endParaRPr>
          </a:p>
        </p:txBody>
      </p:sp>
      <p:pic>
        <p:nvPicPr>
          <p:cNvPr id="4" name="Image 3"/>
          <p:cNvPicPr>
            <a:picLocks noChangeAspect="1"/>
          </p:cNvPicPr>
          <p:nvPr/>
        </p:nvPicPr>
        <p:blipFill rotWithShape="1">
          <a:blip r:embed="rId4">
            <a:extLst>
              <a:ext uri="{BEBA8EAE-BF5A-486C-A8C5-ECC9F3942E4B}">
                <a14:imgProps xmlns:a14="http://schemas.microsoft.com/office/drawing/2010/main">
                  <a14:imgLayer r:embed="rId5">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l="825" t="-569" r="44142" b="569"/>
          <a:stretch/>
        </p:blipFill>
        <p:spPr>
          <a:xfrm>
            <a:off x="551363" y="1248723"/>
            <a:ext cx="3180875" cy="4334865"/>
          </a:xfrm>
          <a:prstGeom prst="rect">
            <a:avLst/>
          </a:prstGeom>
          <a:ln>
            <a:noFill/>
          </a:ln>
          <a:effectLst>
            <a:outerShdw blurRad="292100" dist="139700" dir="2700000" algn="tl" rotWithShape="0">
              <a:srgbClr val="333333">
                <a:alpha val="65000"/>
              </a:srgbClr>
            </a:outerShdw>
          </a:effectLst>
        </p:spPr>
      </p:pic>
      <p:sp>
        <p:nvSpPr>
          <p:cNvPr id="5" name="Rectangle 4"/>
          <p:cNvSpPr/>
          <p:nvPr/>
        </p:nvSpPr>
        <p:spPr>
          <a:xfrm>
            <a:off x="9631362" y="5304978"/>
            <a:ext cx="360040" cy="288032"/>
          </a:xfrm>
          <a:prstGeom prst="rect">
            <a:avLst/>
          </a:prstGeom>
          <a:solidFill>
            <a:schemeClr val="bg2">
              <a:lumMod val="20000"/>
              <a:lumOff val="80000"/>
            </a:schemeClr>
          </a:solidFill>
          <a:ln w="38100">
            <a:solidFill>
              <a:schemeClr val="bg2">
                <a:lumMod val="20000"/>
                <a:lumOff val="8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accent6">
                    <a:lumMod val="50000"/>
                  </a:schemeClr>
                </a:solidFill>
                <a:latin typeface="AR BERKLEY" panose="02000000000000000000" pitchFamily="2" charset="0"/>
              </a:rPr>
              <a:t>10</a:t>
            </a:r>
            <a:endParaRPr lang="fr-FR" sz="1200" dirty="0">
              <a:solidFill>
                <a:schemeClr val="accent6">
                  <a:lumMod val="50000"/>
                </a:schemeClr>
              </a:solidFill>
              <a:latin typeface="AR BERKLEY" panose="02000000000000000000" pitchFamily="2" charset="0"/>
            </a:endParaRPr>
          </a:p>
        </p:txBody>
      </p:sp>
    </p:spTree>
    <p:extLst>
      <p:ext uri="{BB962C8B-B14F-4D97-AF65-F5344CB8AC3E}">
        <p14:creationId xmlns:p14="http://schemas.microsoft.com/office/powerpoint/2010/main" val="401546646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75" y="3969"/>
            <a:ext cx="10039350" cy="5705475"/>
          </a:xfrm>
          <a:prstGeom prst="rect">
            <a:avLst/>
          </a:prstGeom>
        </p:spPr>
      </p:pic>
      <p:sp>
        <p:nvSpPr>
          <p:cNvPr id="5" name="Rectangle 4"/>
          <p:cNvSpPr/>
          <p:nvPr/>
        </p:nvSpPr>
        <p:spPr>
          <a:xfrm>
            <a:off x="198314" y="120402"/>
            <a:ext cx="2376264" cy="5472608"/>
          </a:xfrm>
          <a:prstGeom prst="rect">
            <a:avLst/>
          </a:prstGeom>
          <a:solidFill>
            <a:schemeClr val="bg2">
              <a:lumMod val="40000"/>
              <a:lumOff val="60000"/>
            </a:schemeClr>
          </a:solidFill>
          <a:ln w="76200">
            <a:solidFill>
              <a:schemeClr val="accent6">
                <a:lumMod val="75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400" dirty="0" smtClean="0">
                <a:solidFill>
                  <a:schemeClr val="accent6">
                    <a:lumMod val="50000"/>
                  </a:schemeClr>
                </a:solidFill>
                <a:latin typeface="AR BERKLEY" panose="02000000000000000000" pitchFamily="2" charset="0"/>
              </a:rPr>
              <a:t>L’Escalier</a:t>
            </a:r>
          </a:p>
          <a:p>
            <a:pPr algn="ctr"/>
            <a:endParaRPr lang="fr-FR" dirty="0">
              <a:solidFill>
                <a:schemeClr val="accent6">
                  <a:lumMod val="50000"/>
                </a:schemeClr>
              </a:solidFill>
              <a:latin typeface="AR BERKLEY" panose="02000000000000000000" pitchFamily="2" charset="0"/>
            </a:endParaRPr>
          </a:p>
          <a:p>
            <a:r>
              <a:rPr lang="fr-FR" dirty="0" smtClean="0">
                <a:solidFill>
                  <a:schemeClr val="accent6">
                    <a:lumMod val="50000"/>
                  </a:schemeClr>
                </a:solidFill>
                <a:latin typeface="AR BERKLEY" panose="02000000000000000000" pitchFamily="2" charset="0"/>
              </a:rPr>
              <a:t>Nul doute que Chateaubriand </a:t>
            </a:r>
            <a:r>
              <a:rPr lang="fr-FR" dirty="0" smtClean="0">
                <a:solidFill>
                  <a:schemeClr val="accent6">
                    <a:lumMod val="50000"/>
                  </a:schemeClr>
                </a:solidFill>
                <a:latin typeface="AR BERKLEY" panose="02000000000000000000" pitchFamily="2" charset="0"/>
              </a:rPr>
              <a:t>ait </a:t>
            </a:r>
            <a:r>
              <a:rPr lang="fr-FR" dirty="0" smtClean="0">
                <a:solidFill>
                  <a:schemeClr val="accent6">
                    <a:lumMod val="50000"/>
                  </a:schemeClr>
                </a:solidFill>
                <a:latin typeface="AR BERKLEY" panose="02000000000000000000" pitchFamily="2" charset="0"/>
              </a:rPr>
              <a:t>récupéré à Saint-Malo cet escalier d’un brick anglais.</a:t>
            </a:r>
          </a:p>
          <a:p>
            <a:endParaRPr lang="fr-FR" dirty="0">
              <a:solidFill>
                <a:schemeClr val="accent6">
                  <a:lumMod val="50000"/>
                </a:schemeClr>
              </a:solidFill>
              <a:latin typeface="AR BERKLEY" panose="02000000000000000000" pitchFamily="2" charset="0"/>
            </a:endParaRPr>
          </a:p>
          <a:p>
            <a:r>
              <a:rPr lang="fr-FR" dirty="0" smtClean="0">
                <a:solidFill>
                  <a:schemeClr val="accent6">
                    <a:lumMod val="50000"/>
                  </a:schemeClr>
                </a:solidFill>
                <a:latin typeface="AR BERKLEY" panose="02000000000000000000" pitchFamily="2" charset="0"/>
              </a:rPr>
              <a:t>La grande baie vitrée du rez-de-chaussée ouvre sur le parc dans lequel l’écrivain a planté lui-même des arbres lui rappelant les pays qu’il a visités : chêne d’Armorique, cyprès chauves de Louisiane, cèdres du Liban……</a:t>
            </a:r>
            <a:endParaRPr lang="fr-FR" dirty="0">
              <a:solidFill>
                <a:schemeClr val="accent6">
                  <a:lumMod val="50000"/>
                </a:schemeClr>
              </a:solidFill>
              <a:latin typeface="AR BERKLEY" panose="02000000000000000000" pitchFamily="2" charset="0"/>
            </a:endParaRPr>
          </a:p>
        </p:txBody>
      </p:sp>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90602" y="224941"/>
            <a:ext cx="7006457" cy="5254843"/>
          </a:xfrm>
          <a:prstGeom prst="rect">
            <a:avLst/>
          </a:prstGeom>
          <a:ln w="76200">
            <a:solidFill>
              <a:schemeClr val="accent6">
                <a:lumMod val="75000"/>
              </a:schemeClr>
            </a:solidFill>
          </a:ln>
          <a:effectLst>
            <a:outerShdw blurRad="292100" dist="139700" dir="2700000" algn="tl" rotWithShape="0">
              <a:srgbClr val="333333">
                <a:alpha val="65000"/>
              </a:srgbClr>
            </a:outerShdw>
          </a:effectLst>
          <a:scene3d>
            <a:camera prst="orthographicFront"/>
            <a:lightRig rig="threePt" dir="t"/>
          </a:scene3d>
          <a:sp3d>
            <a:bevelT/>
          </a:sp3d>
        </p:spPr>
      </p:pic>
      <p:pic>
        <p:nvPicPr>
          <p:cNvPr id="4" name="Image 3"/>
          <p:cNvPicPr>
            <a:picLocks noChangeAspect="1"/>
          </p:cNvPicPr>
          <p:nvPr/>
        </p:nvPicPr>
        <p:blipFill rotWithShape="1">
          <a:blip r:embed="rId4">
            <a:extLst>
              <a:ext uri="{28A0092B-C50C-407E-A947-70E740481C1C}">
                <a14:useLocalDpi xmlns:a14="http://schemas.microsoft.com/office/drawing/2010/main" val="0"/>
              </a:ext>
            </a:extLst>
          </a:blip>
          <a:srcRect r="20221"/>
          <a:stretch/>
        </p:blipFill>
        <p:spPr>
          <a:xfrm>
            <a:off x="3006626" y="492248"/>
            <a:ext cx="5030214" cy="4728915"/>
          </a:xfrm>
          <a:prstGeom prst="rect">
            <a:avLst/>
          </a:prstGeom>
          <a:ln w="76200">
            <a:solidFill>
              <a:schemeClr val="accent6">
                <a:lumMod val="75000"/>
              </a:schemeClr>
            </a:solidFill>
          </a:ln>
          <a:effectLst>
            <a:outerShdw blurRad="292100" dist="139700" dir="2700000" algn="tl" rotWithShape="0">
              <a:srgbClr val="333333">
                <a:alpha val="65000"/>
              </a:srgbClr>
            </a:outerShdw>
          </a:effectLst>
          <a:scene3d>
            <a:camera prst="orthographicFront"/>
            <a:lightRig rig="threePt" dir="t"/>
          </a:scene3d>
          <a:sp3d>
            <a:bevelT/>
          </a:sp3d>
        </p:spPr>
      </p:pic>
      <p:pic>
        <p:nvPicPr>
          <p:cNvPr id="6" name="Image 5"/>
          <p:cNvPicPr>
            <a:picLocks noChangeAspect="1"/>
          </p:cNvPicPr>
          <p:nvPr/>
        </p:nvPicPr>
        <p:blipFill rotWithShape="1">
          <a:blip r:embed="rId5">
            <a:extLst>
              <a:ext uri="{28A0092B-C50C-407E-A947-70E740481C1C}">
                <a14:useLocalDpi xmlns:a14="http://schemas.microsoft.com/office/drawing/2010/main" val="0"/>
              </a:ext>
            </a:extLst>
          </a:blip>
          <a:srcRect r="28049"/>
          <a:stretch/>
        </p:blipFill>
        <p:spPr>
          <a:xfrm>
            <a:off x="5022851" y="484699"/>
            <a:ext cx="4544986" cy="4737631"/>
          </a:xfrm>
          <a:prstGeom prst="rect">
            <a:avLst/>
          </a:prstGeom>
          <a:ln w="76200">
            <a:solidFill>
              <a:schemeClr val="accent6">
                <a:lumMod val="75000"/>
              </a:schemeClr>
            </a:solidFill>
          </a:ln>
          <a:effectLst>
            <a:outerShdw blurRad="292100" dist="139700" dir="2700000" algn="tl" rotWithShape="0">
              <a:srgbClr val="333333">
                <a:alpha val="65000"/>
              </a:srgbClr>
            </a:outerShdw>
          </a:effectLst>
          <a:scene3d>
            <a:camera prst="orthographicFront"/>
            <a:lightRig rig="threePt" dir="t"/>
          </a:scene3d>
          <a:sp3d>
            <a:bevelT/>
          </a:sp3d>
        </p:spPr>
      </p:pic>
      <p:pic>
        <p:nvPicPr>
          <p:cNvPr id="7" name="Image 6"/>
          <p:cNvPicPr>
            <a:picLocks noChangeAspect="1"/>
          </p:cNvPicPr>
          <p:nvPr/>
        </p:nvPicPr>
        <p:blipFill rotWithShape="1">
          <a:blip r:embed="rId6">
            <a:extLst>
              <a:ext uri="{28A0092B-C50C-407E-A947-70E740481C1C}">
                <a14:useLocalDpi xmlns:a14="http://schemas.microsoft.com/office/drawing/2010/main" val="0"/>
              </a:ext>
            </a:extLst>
          </a:blip>
          <a:srcRect r="6153"/>
          <a:stretch/>
        </p:blipFill>
        <p:spPr>
          <a:xfrm>
            <a:off x="2790602" y="233295"/>
            <a:ext cx="3672408" cy="5217567"/>
          </a:xfrm>
          <a:prstGeom prst="rect">
            <a:avLst/>
          </a:prstGeom>
          <a:ln w="76200">
            <a:solidFill>
              <a:schemeClr val="accent6">
                <a:lumMod val="75000"/>
              </a:schemeClr>
            </a:solidFill>
          </a:ln>
          <a:effectLst>
            <a:outerShdw blurRad="292100" dist="139700" dir="2700000" algn="tl" rotWithShape="0">
              <a:srgbClr val="333333">
                <a:alpha val="65000"/>
              </a:srgbClr>
            </a:outerShdw>
          </a:effectLst>
          <a:scene3d>
            <a:camera prst="orthographicFront"/>
            <a:lightRig rig="threePt" dir="t"/>
          </a:scene3d>
          <a:sp3d>
            <a:bevelT/>
          </a:sp3d>
        </p:spPr>
      </p:pic>
      <p:pic>
        <p:nvPicPr>
          <p:cNvPr id="8" name="Image 7"/>
          <p:cNvPicPr>
            <a:picLocks noChangeAspect="1"/>
          </p:cNvPicPr>
          <p:nvPr/>
        </p:nvPicPr>
        <p:blipFill rotWithShape="1">
          <a:blip r:embed="rId7">
            <a:extLst>
              <a:ext uri="{28A0092B-C50C-407E-A947-70E740481C1C}">
                <a14:useLocalDpi xmlns:a14="http://schemas.microsoft.com/office/drawing/2010/main" val="0"/>
              </a:ext>
            </a:extLst>
          </a:blip>
          <a:srcRect r="7452"/>
          <a:stretch/>
        </p:blipFill>
        <p:spPr>
          <a:xfrm>
            <a:off x="6163567" y="247369"/>
            <a:ext cx="3611811" cy="5203493"/>
          </a:xfrm>
          <a:prstGeom prst="rect">
            <a:avLst/>
          </a:prstGeom>
          <a:ln w="76200">
            <a:solidFill>
              <a:schemeClr val="accent6">
                <a:lumMod val="75000"/>
              </a:schemeClr>
            </a:solidFill>
          </a:ln>
          <a:effectLst>
            <a:outerShdw blurRad="292100" dist="139700" dir="2700000" algn="tl" rotWithShape="0">
              <a:srgbClr val="333333">
                <a:alpha val="65000"/>
              </a:srgbClr>
            </a:outerShdw>
          </a:effectLst>
          <a:scene3d>
            <a:camera prst="orthographicFront"/>
            <a:lightRig rig="threePt" dir="t"/>
          </a:scene3d>
          <a:sp3d>
            <a:bevelT/>
          </a:sp3d>
        </p:spPr>
      </p:pic>
      <p:pic>
        <p:nvPicPr>
          <p:cNvPr id="9" name="Image 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834217" y="247369"/>
            <a:ext cx="6937990" cy="5203493"/>
          </a:xfrm>
          <a:prstGeom prst="rect">
            <a:avLst/>
          </a:prstGeom>
          <a:ln w="76200">
            <a:solidFill>
              <a:schemeClr val="accent6">
                <a:lumMod val="75000"/>
              </a:schemeClr>
            </a:solidFill>
          </a:ln>
          <a:effectLst>
            <a:outerShdw blurRad="292100" dist="139700" dir="2700000" algn="tl" rotWithShape="0">
              <a:srgbClr val="333333">
                <a:alpha val="65000"/>
              </a:srgbClr>
            </a:outerShdw>
          </a:effectLst>
          <a:scene3d>
            <a:camera prst="orthographicFront"/>
            <a:lightRig rig="threePt" dir="t"/>
          </a:scene3d>
          <a:sp3d>
            <a:bevelT/>
          </a:sp3d>
        </p:spPr>
      </p:pic>
      <p:sp>
        <p:nvSpPr>
          <p:cNvPr id="10" name="Rectangle 9"/>
          <p:cNvSpPr/>
          <p:nvPr/>
        </p:nvSpPr>
        <p:spPr>
          <a:xfrm>
            <a:off x="9559354" y="5304978"/>
            <a:ext cx="360040" cy="288032"/>
          </a:xfrm>
          <a:prstGeom prst="rect">
            <a:avLst/>
          </a:prstGeom>
          <a:solidFill>
            <a:schemeClr val="bg2">
              <a:lumMod val="20000"/>
              <a:lumOff val="80000"/>
            </a:schemeClr>
          </a:solidFill>
          <a:ln w="38100">
            <a:solidFill>
              <a:schemeClr val="bg2">
                <a:lumMod val="20000"/>
                <a:lumOff val="8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accent6">
                    <a:lumMod val="50000"/>
                  </a:schemeClr>
                </a:solidFill>
                <a:latin typeface="AR BERKLEY" panose="02000000000000000000" pitchFamily="2" charset="0"/>
              </a:rPr>
              <a:t>11</a:t>
            </a:r>
            <a:endParaRPr lang="fr-FR" sz="1200" dirty="0">
              <a:solidFill>
                <a:schemeClr val="accent6">
                  <a:lumMod val="50000"/>
                </a:schemeClr>
              </a:solidFill>
              <a:latin typeface="AR BERKLEY" panose="02000000000000000000" pitchFamily="2" charset="0"/>
            </a:endParaRPr>
          </a:p>
        </p:txBody>
      </p:sp>
    </p:spTree>
    <p:extLst>
      <p:ext uri="{BB962C8B-B14F-4D97-AF65-F5344CB8AC3E}">
        <p14:creationId xmlns:p14="http://schemas.microsoft.com/office/powerpoint/2010/main" val="2205943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ircle(in)">
                                      <p:cBhvr>
                                        <p:cTn id="17" dur="20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circle(in)">
                                      <p:cBhvr>
                                        <p:cTn id="22" dur="20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circle(in)">
                                      <p:cBhvr>
                                        <p:cTn id="27" dur="20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circle(in)">
                                      <p:cBhvr>
                                        <p:cTn id="32"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75" y="3969"/>
            <a:ext cx="10039350" cy="5705475"/>
          </a:xfrm>
          <a:prstGeom prst="rect">
            <a:avLst/>
          </a:prstGeom>
        </p:spPr>
      </p:pic>
      <p:sp>
        <p:nvSpPr>
          <p:cNvPr id="5" name="Rectangle 4"/>
          <p:cNvSpPr/>
          <p:nvPr/>
        </p:nvSpPr>
        <p:spPr>
          <a:xfrm>
            <a:off x="198314" y="120402"/>
            <a:ext cx="2376264" cy="5472608"/>
          </a:xfrm>
          <a:prstGeom prst="rect">
            <a:avLst/>
          </a:prstGeom>
          <a:solidFill>
            <a:schemeClr val="bg2">
              <a:lumMod val="40000"/>
              <a:lumOff val="60000"/>
            </a:schemeClr>
          </a:solidFill>
          <a:ln w="76200">
            <a:solidFill>
              <a:schemeClr val="accent6">
                <a:lumMod val="75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400" dirty="0" smtClean="0">
                <a:solidFill>
                  <a:schemeClr val="accent6">
                    <a:lumMod val="50000"/>
                  </a:schemeClr>
                </a:solidFill>
                <a:latin typeface="AR BERKLEY" panose="02000000000000000000" pitchFamily="2" charset="0"/>
              </a:rPr>
              <a:t>La Salle-à-manger</a:t>
            </a:r>
          </a:p>
          <a:p>
            <a:pPr algn="ctr"/>
            <a:endParaRPr lang="fr-FR" dirty="0">
              <a:solidFill>
                <a:schemeClr val="accent6">
                  <a:lumMod val="50000"/>
                </a:schemeClr>
              </a:solidFill>
              <a:latin typeface="AR BERKLEY" panose="02000000000000000000" pitchFamily="2" charset="0"/>
            </a:endParaRPr>
          </a:p>
          <a:p>
            <a:r>
              <a:rPr lang="fr-FR" dirty="0" smtClean="0">
                <a:solidFill>
                  <a:schemeClr val="accent6">
                    <a:lumMod val="50000"/>
                  </a:schemeClr>
                </a:solidFill>
                <a:latin typeface="AR BERKLEY" panose="02000000000000000000" pitchFamily="2" charset="0"/>
              </a:rPr>
              <a:t>A partir de 1808, chaque année, Chateaubriand invite ses amis, le 4 octobre, jour de la « Saint-François ».  Il commémore son arrivée à Jérusalem ce jour là.</a:t>
            </a:r>
          </a:p>
          <a:p>
            <a:endParaRPr lang="fr-FR" dirty="0">
              <a:solidFill>
                <a:schemeClr val="accent6">
                  <a:lumMod val="50000"/>
                </a:schemeClr>
              </a:solidFill>
              <a:latin typeface="AR BERKLEY" panose="02000000000000000000" pitchFamily="2" charset="0"/>
            </a:endParaRPr>
          </a:p>
          <a:p>
            <a:r>
              <a:rPr lang="fr-FR" dirty="0" smtClean="0">
                <a:solidFill>
                  <a:schemeClr val="accent6">
                    <a:lumMod val="50000"/>
                  </a:schemeClr>
                </a:solidFill>
                <a:latin typeface="AR BERKLEY" panose="02000000000000000000" pitchFamily="2" charset="0"/>
              </a:rPr>
              <a:t>Le poêle </a:t>
            </a:r>
            <a:r>
              <a:rPr lang="fr-FR" dirty="0" smtClean="0">
                <a:solidFill>
                  <a:schemeClr val="accent6">
                    <a:lumMod val="50000"/>
                  </a:schemeClr>
                </a:solidFill>
                <a:latin typeface="AR BERKLEY" panose="02000000000000000000" pitchFamily="2" charset="0"/>
              </a:rPr>
              <a:t>actuel de </a:t>
            </a:r>
            <a:r>
              <a:rPr lang="fr-FR" dirty="0" smtClean="0">
                <a:solidFill>
                  <a:schemeClr val="accent6">
                    <a:lumMod val="50000"/>
                  </a:schemeClr>
                </a:solidFill>
                <a:latin typeface="AR BERKLEY" panose="02000000000000000000" pitchFamily="2" charset="0"/>
              </a:rPr>
              <a:t>faïence blanche est identique à celui décrit dans l’inventaire de la vente. </a:t>
            </a:r>
            <a:endParaRPr lang="fr-FR" dirty="0">
              <a:solidFill>
                <a:schemeClr val="accent6">
                  <a:lumMod val="50000"/>
                </a:schemeClr>
              </a:solidFill>
              <a:latin typeface="AR BERKLEY" panose="02000000000000000000" pitchFamily="2" charset="0"/>
            </a:endParaRPr>
          </a:p>
        </p:txBody>
      </p:sp>
      <p:pic>
        <p:nvPicPr>
          <p:cNvPr id="3" name="Image 2"/>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Effect>
                      <a14:colorTemperature colorTemp="7200"/>
                    </a14:imgEffect>
                  </a14:imgLayer>
                </a14:imgProps>
              </a:ext>
              <a:ext uri="{28A0092B-C50C-407E-A947-70E740481C1C}">
                <a14:useLocalDpi xmlns:a14="http://schemas.microsoft.com/office/drawing/2010/main" val="0"/>
              </a:ext>
            </a:extLst>
          </a:blip>
          <a:stretch>
            <a:fillRect/>
          </a:stretch>
        </p:blipFill>
        <p:spPr>
          <a:xfrm>
            <a:off x="2934618" y="320084"/>
            <a:ext cx="6768752" cy="5076564"/>
          </a:xfrm>
          <a:prstGeom prst="rect">
            <a:avLst/>
          </a:prstGeom>
          <a:ln w="76200">
            <a:solidFill>
              <a:schemeClr val="accent6">
                <a:lumMod val="75000"/>
              </a:schemeClr>
            </a:solidFill>
          </a:ln>
          <a:effectLst>
            <a:outerShdw blurRad="292100" dist="139700" dir="2700000" algn="tl" rotWithShape="0">
              <a:srgbClr val="333333">
                <a:alpha val="65000"/>
              </a:srgbClr>
            </a:outerShdw>
          </a:effectLst>
          <a:scene3d>
            <a:camera prst="orthographicFront"/>
            <a:lightRig rig="threePt" dir="t"/>
          </a:scene3d>
          <a:sp3d>
            <a:bevelT/>
          </a:sp3d>
        </p:spPr>
      </p:pic>
      <p:pic>
        <p:nvPicPr>
          <p:cNvPr id="6" name="Imag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32690" y="320084"/>
            <a:ext cx="6770680" cy="5078011"/>
          </a:xfrm>
          <a:prstGeom prst="rect">
            <a:avLst/>
          </a:prstGeom>
          <a:ln w="76200">
            <a:solidFill>
              <a:schemeClr val="accent6">
                <a:lumMod val="75000"/>
              </a:schemeClr>
            </a:solidFill>
          </a:ln>
          <a:effectLst>
            <a:outerShdw blurRad="292100" dist="139700" dir="2700000" algn="tl" rotWithShape="0">
              <a:srgbClr val="333333">
                <a:alpha val="65000"/>
              </a:srgbClr>
            </a:outerShdw>
          </a:effectLst>
          <a:scene3d>
            <a:camera prst="orthographicFront"/>
            <a:lightRig rig="threePt" dir="t"/>
          </a:scene3d>
          <a:sp3d>
            <a:bevelT/>
          </a:sp3d>
        </p:spPr>
      </p:pic>
      <p:pic>
        <p:nvPicPr>
          <p:cNvPr id="8" name="Image 7"/>
          <p:cNvPicPr>
            <a:picLocks noChangeAspect="1"/>
          </p:cNvPicPr>
          <p:nvPr/>
        </p:nvPicPr>
        <p:blipFill rotWithShape="1">
          <a:blip r:embed="rId6">
            <a:extLst>
              <a:ext uri="{28A0092B-C50C-407E-A947-70E740481C1C}">
                <a14:useLocalDpi xmlns:a14="http://schemas.microsoft.com/office/drawing/2010/main" val="0"/>
              </a:ext>
            </a:extLst>
          </a:blip>
          <a:srcRect r="51674"/>
          <a:stretch/>
        </p:blipFill>
        <p:spPr>
          <a:xfrm>
            <a:off x="3006626" y="320084"/>
            <a:ext cx="3271046" cy="5076564"/>
          </a:xfrm>
          <a:prstGeom prst="rect">
            <a:avLst/>
          </a:prstGeom>
          <a:ln w="76200">
            <a:solidFill>
              <a:schemeClr val="accent6">
                <a:lumMod val="75000"/>
              </a:schemeClr>
            </a:solidFill>
          </a:ln>
          <a:effectLst>
            <a:outerShdw blurRad="292100" dist="139700" dir="2700000" algn="tl" rotWithShape="0">
              <a:srgbClr val="333333">
                <a:alpha val="65000"/>
              </a:srgbClr>
            </a:outerShdw>
          </a:effectLst>
          <a:scene3d>
            <a:camera prst="orthographicFront"/>
            <a:lightRig rig="threePt" dir="t"/>
          </a:scene3d>
          <a:sp3d>
            <a:bevelT/>
          </a:sp3d>
        </p:spPr>
      </p:pic>
      <p:pic>
        <p:nvPicPr>
          <p:cNvPr id="9" name="Image 8"/>
          <p:cNvPicPr>
            <a:picLocks noChangeAspect="1"/>
          </p:cNvPicPr>
          <p:nvPr/>
        </p:nvPicPr>
        <p:blipFill rotWithShape="1">
          <a:blip r:embed="rId6">
            <a:extLst>
              <a:ext uri="{28A0092B-C50C-407E-A947-70E740481C1C}">
                <a14:useLocalDpi xmlns:a14="http://schemas.microsoft.com/office/drawing/2010/main" val="0"/>
              </a:ext>
            </a:extLst>
          </a:blip>
          <a:srcRect l="51075"/>
          <a:stretch/>
        </p:blipFill>
        <p:spPr>
          <a:xfrm>
            <a:off x="6318994" y="320084"/>
            <a:ext cx="3311616" cy="5076564"/>
          </a:xfrm>
          <a:prstGeom prst="rect">
            <a:avLst/>
          </a:prstGeom>
          <a:ln w="76200">
            <a:solidFill>
              <a:schemeClr val="accent6">
                <a:lumMod val="75000"/>
              </a:schemeClr>
            </a:solidFill>
          </a:ln>
          <a:effectLst>
            <a:outerShdw blurRad="292100" dist="139700" dir="2700000" algn="tl" rotWithShape="0">
              <a:srgbClr val="333333">
                <a:alpha val="65000"/>
              </a:srgbClr>
            </a:outerShdw>
          </a:effectLst>
          <a:scene3d>
            <a:camera prst="orthographicFront"/>
            <a:lightRig rig="threePt" dir="t"/>
          </a:scene3d>
          <a:sp3d>
            <a:bevelT/>
          </a:sp3d>
        </p:spPr>
      </p:pic>
      <p:sp>
        <p:nvSpPr>
          <p:cNvPr id="10" name="Rectangle 9"/>
          <p:cNvSpPr/>
          <p:nvPr/>
        </p:nvSpPr>
        <p:spPr>
          <a:xfrm>
            <a:off x="9559354" y="5304978"/>
            <a:ext cx="360040" cy="288032"/>
          </a:xfrm>
          <a:prstGeom prst="rect">
            <a:avLst/>
          </a:prstGeom>
          <a:solidFill>
            <a:schemeClr val="bg2">
              <a:lumMod val="20000"/>
              <a:lumOff val="80000"/>
            </a:schemeClr>
          </a:solidFill>
          <a:ln w="38100">
            <a:solidFill>
              <a:schemeClr val="bg2">
                <a:lumMod val="20000"/>
                <a:lumOff val="8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accent6">
                    <a:lumMod val="50000"/>
                  </a:schemeClr>
                </a:solidFill>
                <a:latin typeface="AR BERKLEY" panose="02000000000000000000" pitchFamily="2" charset="0"/>
              </a:rPr>
              <a:t>12</a:t>
            </a:r>
            <a:endParaRPr lang="fr-FR" sz="1200" dirty="0">
              <a:solidFill>
                <a:schemeClr val="accent6">
                  <a:lumMod val="50000"/>
                </a:schemeClr>
              </a:solidFill>
              <a:latin typeface="AR BERKLEY" panose="02000000000000000000" pitchFamily="2" charset="0"/>
            </a:endParaRPr>
          </a:p>
        </p:txBody>
      </p:sp>
    </p:spTree>
    <p:extLst>
      <p:ext uri="{BB962C8B-B14F-4D97-AF65-F5344CB8AC3E}">
        <p14:creationId xmlns:p14="http://schemas.microsoft.com/office/powerpoint/2010/main" val="2205943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circle(in)">
                                      <p:cBhvr>
                                        <p:cTn id="17" dur="20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circle(in)">
                                      <p:cBhvr>
                                        <p:cTn id="22"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75" y="3969"/>
            <a:ext cx="10039350" cy="5705475"/>
          </a:xfrm>
          <a:prstGeom prst="rect">
            <a:avLst/>
          </a:prstGeom>
        </p:spPr>
      </p:pic>
      <p:sp>
        <p:nvSpPr>
          <p:cNvPr id="5" name="Rectangle 4"/>
          <p:cNvSpPr/>
          <p:nvPr/>
        </p:nvSpPr>
        <p:spPr>
          <a:xfrm>
            <a:off x="198314" y="120402"/>
            <a:ext cx="2520280" cy="5472608"/>
          </a:xfrm>
          <a:prstGeom prst="rect">
            <a:avLst/>
          </a:prstGeom>
          <a:solidFill>
            <a:schemeClr val="bg2">
              <a:lumMod val="40000"/>
              <a:lumOff val="60000"/>
            </a:schemeClr>
          </a:solidFill>
          <a:ln w="76200">
            <a:solidFill>
              <a:schemeClr val="accent6">
                <a:lumMod val="75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400" dirty="0" smtClean="0">
                <a:solidFill>
                  <a:schemeClr val="accent6">
                    <a:lumMod val="50000"/>
                  </a:schemeClr>
                </a:solidFill>
                <a:latin typeface="AR BERKLEY" panose="02000000000000000000" pitchFamily="2" charset="0"/>
              </a:rPr>
              <a:t>Le Grand Salon</a:t>
            </a:r>
          </a:p>
          <a:p>
            <a:pPr algn="ctr"/>
            <a:endParaRPr lang="fr-FR" dirty="0">
              <a:solidFill>
                <a:schemeClr val="accent6">
                  <a:lumMod val="50000"/>
                </a:schemeClr>
              </a:solidFill>
              <a:latin typeface="AR BERKLEY" panose="02000000000000000000" pitchFamily="2" charset="0"/>
            </a:endParaRPr>
          </a:p>
          <a:p>
            <a:r>
              <a:rPr lang="fr-FR" sz="1700" dirty="0" smtClean="0">
                <a:solidFill>
                  <a:schemeClr val="accent6">
                    <a:lumMod val="50000"/>
                  </a:schemeClr>
                </a:solidFill>
                <a:latin typeface="AR BERKLEY" panose="02000000000000000000" pitchFamily="2" charset="0"/>
              </a:rPr>
              <a:t>Cette pièce est tendue d’un tissu de perse </a:t>
            </a:r>
            <a:r>
              <a:rPr lang="fr-FR" sz="1700" dirty="0" err="1" smtClean="0">
                <a:solidFill>
                  <a:schemeClr val="accent6">
                    <a:lumMod val="50000"/>
                  </a:schemeClr>
                </a:solidFill>
                <a:latin typeface="AR BERKLEY" panose="02000000000000000000" pitchFamily="2" charset="0"/>
              </a:rPr>
              <a:t>Braquénié</a:t>
            </a:r>
            <a:r>
              <a:rPr lang="fr-FR" sz="1700" dirty="0" smtClean="0">
                <a:solidFill>
                  <a:schemeClr val="accent6">
                    <a:lumMod val="50000"/>
                  </a:schemeClr>
                </a:solidFill>
                <a:latin typeface="AR BERKLEY" panose="02000000000000000000" pitchFamily="2" charset="0"/>
              </a:rPr>
              <a:t>. </a:t>
            </a:r>
            <a:endParaRPr lang="fr-FR" sz="1700" dirty="0">
              <a:solidFill>
                <a:schemeClr val="accent6">
                  <a:lumMod val="50000"/>
                </a:schemeClr>
              </a:solidFill>
              <a:latin typeface="AR BERKLEY" panose="02000000000000000000" pitchFamily="2" charset="0"/>
            </a:endParaRPr>
          </a:p>
          <a:p>
            <a:endParaRPr lang="fr-FR" sz="1700" dirty="0" smtClean="0">
              <a:solidFill>
                <a:schemeClr val="accent6">
                  <a:lumMod val="50000"/>
                </a:schemeClr>
              </a:solidFill>
              <a:latin typeface="AR BERKLEY" panose="02000000000000000000" pitchFamily="2" charset="0"/>
            </a:endParaRPr>
          </a:p>
          <a:p>
            <a:r>
              <a:rPr lang="fr-FR" sz="1700" dirty="0" smtClean="0">
                <a:solidFill>
                  <a:schemeClr val="accent6">
                    <a:lumMod val="50000"/>
                  </a:schemeClr>
                </a:solidFill>
                <a:latin typeface="AR BERKLEY" panose="02000000000000000000" pitchFamily="2" charset="0"/>
              </a:rPr>
              <a:t>Les meubles Charles X sont en érable moucheté et marqueté d’amarante (fauteuils gondole, chaises, jardinière….). </a:t>
            </a:r>
          </a:p>
          <a:p>
            <a:endParaRPr lang="fr-FR" sz="1700" dirty="0">
              <a:solidFill>
                <a:schemeClr val="accent6">
                  <a:lumMod val="50000"/>
                </a:schemeClr>
              </a:solidFill>
              <a:latin typeface="AR BERKLEY" panose="02000000000000000000" pitchFamily="2" charset="0"/>
            </a:endParaRPr>
          </a:p>
          <a:p>
            <a:r>
              <a:rPr lang="fr-FR" sz="1700" dirty="0" smtClean="0">
                <a:solidFill>
                  <a:schemeClr val="accent6">
                    <a:lumMod val="50000"/>
                  </a:schemeClr>
                </a:solidFill>
                <a:latin typeface="AR BERKLEY" panose="02000000000000000000" pitchFamily="2" charset="0"/>
              </a:rPr>
              <a:t>La parure de cheminée en opaline bleue a appartenu à la Duchesse de Berry (belle-fille de Charles X).</a:t>
            </a:r>
            <a:endParaRPr lang="fr-FR" sz="1700" dirty="0">
              <a:solidFill>
                <a:schemeClr val="accent6">
                  <a:lumMod val="50000"/>
                </a:schemeClr>
              </a:solidFill>
              <a:latin typeface="AR BERKLEY" panose="02000000000000000000" pitchFamily="2" charset="0"/>
            </a:endParaRPr>
          </a:p>
        </p:txBody>
      </p:sp>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62610" y="300422"/>
            <a:ext cx="6816757" cy="5112568"/>
          </a:xfrm>
          <a:prstGeom prst="rect">
            <a:avLst/>
          </a:prstGeom>
          <a:ln w="76200">
            <a:solidFill>
              <a:schemeClr val="accent6">
                <a:lumMod val="75000"/>
              </a:schemeClr>
            </a:solidFill>
          </a:ln>
          <a:effectLst>
            <a:outerShdw blurRad="292100" dist="139700" dir="2700000" algn="tl" rotWithShape="0">
              <a:srgbClr val="333333">
                <a:alpha val="65000"/>
              </a:srgbClr>
            </a:outerShdw>
          </a:effectLst>
          <a:scene3d>
            <a:camera prst="orthographicFront"/>
            <a:lightRig rig="threePt" dir="t"/>
          </a:scene3d>
          <a:sp3d>
            <a:bevelT/>
          </a:sp3d>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67457" y="300422"/>
            <a:ext cx="6816757" cy="5112568"/>
          </a:xfrm>
          <a:prstGeom prst="rect">
            <a:avLst/>
          </a:prstGeom>
          <a:ln w="76200">
            <a:solidFill>
              <a:schemeClr val="accent6">
                <a:lumMod val="75000"/>
              </a:schemeClr>
            </a:solidFill>
          </a:ln>
          <a:effectLst>
            <a:outerShdw blurRad="292100" dist="139700" dir="2700000" algn="tl" rotWithShape="0">
              <a:srgbClr val="333333">
                <a:alpha val="65000"/>
              </a:srgbClr>
            </a:outerShdw>
          </a:effectLst>
          <a:scene3d>
            <a:camera prst="orthographicFront"/>
            <a:lightRig rig="threePt" dir="t"/>
          </a:scene3d>
          <a:sp3d>
            <a:bevelT/>
          </a:sp3d>
        </p:spPr>
      </p:pic>
      <p:pic>
        <p:nvPicPr>
          <p:cNvPr id="7" name="Image 6"/>
          <p:cNvPicPr>
            <a:picLocks noChangeAspect="1"/>
          </p:cNvPicPr>
          <p:nvPr/>
        </p:nvPicPr>
        <p:blipFill rotWithShape="1">
          <a:blip r:embed="rId5">
            <a:extLst>
              <a:ext uri="{28A0092B-C50C-407E-A947-70E740481C1C}">
                <a14:useLocalDpi xmlns:a14="http://schemas.microsoft.com/office/drawing/2010/main" val="0"/>
              </a:ext>
            </a:extLst>
          </a:blip>
          <a:srcRect r="48508"/>
          <a:stretch/>
        </p:blipFill>
        <p:spPr>
          <a:xfrm>
            <a:off x="2896671" y="315835"/>
            <a:ext cx="3499533" cy="5097155"/>
          </a:xfrm>
          <a:prstGeom prst="rect">
            <a:avLst/>
          </a:prstGeom>
          <a:ln w="76200">
            <a:solidFill>
              <a:schemeClr val="accent6">
                <a:lumMod val="75000"/>
              </a:schemeClr>
            </a:solidFill>
          </a:ln>
          <a:effectLst>
            <a:outerShdw blurRad="292100" dist="139700" dir="2700000" algn="tl" rotWithShape="0">
              <a:srgbClr val="333333">
                <a:alpha val="65000"/>
              </a:srgbClr>
            </a:outerShdw>
          </a:effectLst>
          <a:scene3d>
            <a:camera prst="orthographicFront"/>
            <a:lightRig rig="threePt" dir="t"/>
          </a:scene3d>
          <a:sp3d>
            <a:bevelT/>
          </a:sp3d>
        </p:spPr>
      </p:pic>
      <p:pic>
        <p:nvPicPr>
          <p:cNvPr id="8" name="Image 7"/>
          <p:cNvPicPr>
            <a:picLocks noChangeAspect="1"/>
          </p:cNvPicPr>
          <p:nvPr/>
        </p:nvPicPr>
        <p:blipFill rotWithShape="1">
          <a:blip r:embed="rId5">
            <a:extLst>
              <a:ext uri="{28A0092B-C50C-407E-A947-70E740481C1C}">
                <a14:useLocalDpi xmlns:a14="http://schemas.microsoft.com/office/drawing/2010/main" val="0"/>
              </a:ext>
            </a:extLst>
          </a:blip>
          <a:srcRect l="50000" t="17118"/>
          <a:stretch/>
        </p:blipFill>
        <p:spPr>
          <a:xfrm>
            <a:off x="6396204" y="1364232"/>
            <a:ext cx="3227676" cy="4012753"/>
          </a:xfrm>
          <a:prstGeom prst="rect">
            <a:avLst/>
          </a:prstGeom>
          <a:ln w="76200">
            <a:solidFill>
              <a:schemeClr val="accent6">
                <a:lumMod val="75000"/>
              </a:schemeClr>
            </a:solidFill>
          </a:ln>
          <a:effectLst>
            <a:outerShdw blurRad="292100" dist="139700" dir="2700000" algn="tl" rotWithShape="0">
              <a:srgbClr val="333333">
                <a:alpha val="65000"/>
              </a:srgbClr>
            </a:outerShdw>
          </a:effectLst>
          <a:scene3d>
            <a:camera prst="orthographicFront"/>
            <a:lightRig rig="threePt" dir="t"/>
          </a:scene3d>
          <a:sp3d>
            <a:bevelT/>
          </a:sp3d>
        </p:spPr>
      </p:pic>
      <p:sp>
        <p:nvSpPr>
          <p:cNvPr id="9" name="Rectangle 8"/>
          <p:cNvSpPr/>
          <p:nvPr/>
        </p:nvSpPr>
        <p:spPr>
          <a:xfrm>
            <a:off x="9559354" y="5304978"/>
            <a:ext cx="360040" cy="288032"/>
          </a:xfrm>
          <a:prstGeom prst="rect">
            <a:avLst/>
          </a:prstGeom>
          <a:solidFill>
            <a:schemeClr val="bg2">
              <a:lumMod val="20000"/>
              <a:lumOff val="80000"/>
            </a:schemeClr>
          </a:solidFill>
          <a:ln w="38100">
            <a:solidFill>
              <a:schemeClr val="bg2">
                <a:lumMod val="20000"/>
                <a:lumOff val="8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accent6">
                    <a:lumMod val="50000"/>
                  </a:schemeClr>
                </a:solidFill>
                <a:latin typeface="AR BERKLEY" panose="02000000000000000000" pitchFamily="2" charset="0"/>
              </a:rPr>
              <a:t>13</a:t>
            </a:r>
            <a:endParaRPr lang="fr-FR" sz="1200" dirty="0">
              <a:solidFill>
                <a:schemeClr val="accent6">
                  <a:lumMod val="50000"/>
                </a:schemeClr>
              </a:solidFill>
              <a:latin typeface="AR BERKLEY" panose="02000000000000000000" pitchFamily="2" charset="0"/>
            </a:endParaRPr>
          </a:p>
        </p:txBody>
      </p:sp>
    </p:spTree>
    <p:extLst>
      <p:ext uri="{BB962C8B-B14F-4D97-AF65-F5344CB8AC3E}">
        <p14:creationId xmlns:p14="http://schemas.microsoft.com/office/powerpoint/2010/main" val="2205943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circle(in)">
                                      <p:cBhvr>
                                        <p:cTn id="17" dur="20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circle(in)">
                                      <p:cBhvr>
                                        <p:cTn id="22"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75" y="3969"/>
            <a:ext cx="10039350" cy="5705475"/>
          </a:xfrm>
          <a:prstGeom prst="rect">
            <a:avLst/>
          </a:prstGeom>
        </p:spPr>
      </p:pic>
      <p:sp>
        <p:nvSpPr>
          <p:cNvPr id="5" name="Rectangle 4"/>
          <p:cNvSpPr/>
          <p:nvPr/>
        </p:nvSpPr>
        <p:spPr>
          <a:xfrm>
            <a:off x="126306" y="120402"/>
            <a:ext cx="2376264" cy="5472608"/>
          </a:xfrm>
          <a:prstGeom prst="rect">
            <a:avLst/>
          </a:prstGeom>
          <a:solidFill>
            <a:schemeClr val="bg2">
              <a:lumMod val="40000"/>
              <a:lumOff val="60000"/>
            </a:schemeClr>
          </a:solidFill>
          <a:ln w="76200">
            <a:solidFill>
              <a:schemeClr val="accent6">
                <a:lumMod val="75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smtClean="0">
              <a:solidFill>
                <a:schemeClr val="accent6">
                  <a:lumMod val="50000"/>
                </a:schemeClr>
              </a:solidFill>
              <a:latin typeface="AR BERKLEY" panose="02000000000000000000" pitchFamily="2" charset="0"/>
            </a:endParaRPr>
          </a:p>
          <a:p>
            <a:pPr algn="ctr"/>
            <a:endParaRPr lang="fr-FR" dirty="0">
              <a:solidFill>
                <a:schemeClr val="accent6">
                  <a:lumMod val="50000"/>
                </a:schemeClr>
              </a:solidFill>
              <a:latin typeface="AR BERKLEY" panose="02000000000000000000" pitchFamily="2" charset="0"/>
            </a:endParaRPr>
          </a:p>
          <a:p>
            <a:pPr algn="ctr"/>
            <a:endParaRPr lang="fr-FR" dirty="0" smtClean="0">
              <a:solidFill>
                <a:schemeClr val="accent6">
                  <a:lumMod val="50000"/>
                </a:schemeClr>
              </a:solidFill>
              <a:latin typeface="AR BERKLEY" panose="02000000000000000000" pitchFamily="2" charset="0"/>
            </a:endParaRPr>
          </a:p>
          <a:p>
            <a:pPr algn="ctr"/>
            <a:r>
              <a:rPr lang="fr-FR" sz="2400" dirty="0" smtClean="0">
                <a:solidFill>
                  <a:schemeClr val="accent6">
                    <a:lumMod val="50000"/>
                  </a:schemeClr>
                </a:solidFill>
                <a:latin typeface="AR BERKLEY" panose="02000000000000000000" pitchFamily="2" charset="0"/>
              </a:rPr>
              <a:t>Le Salon Bleu</a:t>
            </a:r>
          </a:p>
          <a:p>
            <a:pPr algn="ctr"/>
            <a:endParaRPr lang="fr-FR" dirty="0">
              <a:solidFill>
                <a:schemeClr val="accent6">
                  <a:lumMod val="50000"/>
                </a:schemeClr>
              </a:solidFill>
              <a:latin typeface="AR BERKLEY" panose="02000000000000000000" pitchFamily="2" charset="0"/>
            </a:endParaRPr>
          </a:p>
          <a:p>
            <a:r>
              <a:rPr lang="fr-FR" dirty="0" smtClean="0">
                <a:solidFill>
                  <a:schemeClr val="accent6">
                    <a:lumMod val="50000"/>
                  </a:schemeClr>
                </a:solidFill>
                <a:latin typeface="AR BERKLEY" panose="02000000000000000000" pitchFamily="2" charset="0"/>
              </a:rPr>
              <a:t>Nous voyons dans cette pièce la méridienne sur laquelle Juliette Récamier posa pour le peintre David en 1800.</a:t>
            </a:r>
          </a:p>
          <a:p>
            <a:endParaRPr lang="fr-FR" dirty="0">
              <a:solidFill>
                <a:schemeClr val="accent6">
                  <a:lumMod val="50000"/>
                </a:schemeClr>
              </a:solidFill>
              <a:latin typeface="AR BERKLEY" panose="02000000000000000000" pitchFamily="2" charset="0"/>
            </a:endParaRPr>
          </a:p>
          <a:p>
            <a:r>
              <a:rPr lang="fr-FR" dirty="0" smtClean="0">
                <a:solidFill>
                  <a:schemeClr val="accent6">
                    <a:lumMod val="50000"/>
                  </a:schemeClr>
                </a:solidFill>
                <a:latin typeface="AR BERKLEY" panose="02000000000000000000" pitchFamily="2" charset="0"/>
              </a:rPr>
              <a:t>Tableaux : </a:t>
            </a:r>
          </a:p>
          <a:p>
            <a:r>
              <a:rPr lang="fr-FR" dirty="0" smtClean="0">
                <a:solidFill>
                  <a:schemeClr val="accent6">
                    <a:lumMod val="50000"/>
                  </a:schemeClr>
                </a:solidFill>
                <a:latin typeface="AR BERKLEY" panose="02000000000000000000" pitchFamily="2" charset="0"/>
              </a:rPr>
              <a:t>- les petites sœurs </a:t>
            </a:r>
            <a:r>
              <a:rPr lang="fr-FR" dirty="0" err="1" smtClean="0">
                <a:solidFill>
                  <a:schemeClr val="accent6">
                    <a:lumMod val="50000"/>
                  </a:schemeClr>
                </a:solidFill>
                <a:latin typeface="AR BERKLEY" panose="02000000000000000000" pitchFamily="2" charset="0"/>
              </a:rPr>
              <a:t>Allart</a:t>
            </a:r>
            <a:r>
              <a:rPr lang="fr-FR" dirty="0" smtClean="0">
                <a:solidFill>
                  <a:schemeClr val="accent6">
                    <a:lumMod val="50000"/>
                  </a:schemeClr>
                </a:solidFill>
                <a:latin typeface="AR BERKLEY" panose="02000000000000000000" pitchFamily="2" charset="0"/>
              </a:rPr>
              <a:t> par Louis Ducis, - Natalie de Noailles par </a:t>
            </a:r>
            <a:r>
              <a:rPr lang="fr-FR" dirty="0" err="1" smtClean="0">
                <a:solidFill>
                  <a:schemeClr val="accent6">
                    <a:lumMod val="50000"/>
                  </a:schemeClr>
                </a:solidFill>
                <a:latin typeface="AR BERKLEY" panose="02000000000000000000" pitchFamily="2" charset="0"/>
              </a:rPr>
              <a:t>Dutailly</a:t>
            </a:r>
            <a:r>
              <a:rPr lang="fr-FR" dirty="0" smtClean="0">
                <a:solidFill>
                  <a:schemeClr val="accent6">
                    <a:lumMod val="50000"/>
                  </a:schemeClr>
                </a:solidFill>
                <a:latin typeface="AR BERKLEY" panose="02000000000000000000" pitchFamily="2" charset="0"/>
              </a:rPr>
              <a:t>, </a:t>
            </a:r>
          </a:p>
          <a:p>
            <a:r>
              <a:rPr lang="fr-FR" dirty="0" smtClean="0">
                <a:solidFill>
                  <a:schemeClr val="accent6">
                    <a:lumMod val="50000"/>
                  </a:schemeClr>
                </a:solidFill>
                <a:latin typeface="AR BERKLEY" panose="02000000000000000000" pitchFamily="2" charset="0"/>
              </a:rPr>
              <a:t>- Delphine de Custine par Ferdinand Bac </a:t>
            </a:r>
          </a:p>
          <a:p>
            <a:r>
              <a:rPr lang="fr-FR" dirty="0" smtClean="0">
                <a:solidFill>
                  <a:schemeClr val="accent6">
                    <a:lumMod val="50000"/>
                  </a:schemeClr>
                </a:solidFill>
                <a:latin typeface="AR BERKLEY" panose="02000000000000000000" pitchFamily="2" charset="0"/>
              </a:rPr>
              <a:t>- et Chateaubriand et la petite Hortense </a:t>
            </a:r>
            <a:r>
              <a:rPr lang="fr-FR" dirty="0" err="1" smtClean="0">
                <a:solidFill>
                  <a:schemeClr val="accent6">
                    <a:lumMod val="50000"/>
                  </a:schemeClr>
                </a:solidFill>
                <a:latin typeface="AR BERKLEY" panose="02000000000000000000" pitchFamily="2" charset="0"/>
              </a:rPr>
              <a:t>Allart</a:t>
            </a:r>
            <a:r>
              <a:rPr lang="fr-FR" dirty="0" smtClean="0">
                <a:solidFill>
                  <a:schemeClr val="accent6">
                    <a:lumMod val="50000"/>
                  </a:schemeClr>
                </a:solidFill>
                <a:latin typeface="AR BERKLEY" panose="02000000000000000000" pitchFamily="2" charset="0"/>
              </a:rPr>
              <a:t>.</a:t>
            </a:r>
          </a:p>
          <a:p>
            <a:pPr algn="ctr"/>
            <a:endParaRPr lang="fr-FR" dirty="0">
              <a:solidFill>
                <a:schemeClr val="accent6">
                  <a:lumMod val="50000"/>
                </a:schemeClr>
              </a:solidFill>
              <a:latin typeface="AR BERKLEY" panose="02000000000000000000" pitchFamily="2" charset="0"/>
            </a:endParaRPr>
          </a:p>
          <a:p>
            <a:pPr algn="ctr"/>
            <a:endParaRPr lang="fr-FR" dirty="0">
              <a:solidFill>
                <a:schemeClr val="accent6">
                  <a:lumMod val="50000"/>
                </a:schemeClr>
              </a:solidFill>
              <a:latin typeface="AR BERKLEY" panose="02000000000000000000" pitchFamily="2" charset="0"/>
            </a:endParaRPr>
          </a:p>
        </p:txBody>
      </p:sp>
      <p:pic>
        <p:nvPicPr>
          <p:cNvPr id="8" name="Image 7"/>
          <p:cNvPicPr>
            <a:picLocks noChangeAspect="1"/>
          </p:cNvPicPr>
          <p:nvPr/>
        </p:nvPicPr>
        <p:blipFill rotWithShape="1">
          <a:blip r:embed="rId3">
            <a:extLst>
              <a:ext uri="{28A0092B-C50C-407E-A947-70E740481C1C}">
                <a14:useLocalDpi xmlns:a14="http://schemas.microsoft.com/office/drawing/2010/main" val="0"/>
              </a:ext>
            </a:extLst>
          </a:blip>
          <a:srcRect l="48779"/>
          <a:stretch/>
        </p:blipFill>
        <p:spPr>
          <a:xfrm>
            <a:off x="2862610" y="317367"/>
            <a:ext cx="3498549" cy="5122691"/>
          </a:xfrm>
          <a:prstGeom prst="rect">
            <a:avLst/>
          </a:prstGeom>
          <a:ln w="76200">
            <a:solidFill>
              <a:schemeClr val="accent6">
                <a:lumMod val="75000"/>
              </a:schemeClr>
            </a:solidFill>
          </a:ln>
          <a:effectLst>
            <a:outerShdw blurRad="292100" dist="139700" dir="2700000" algn="tl" rotWithShape="0">
              <a:srgbClr val="333333">
                <a:alpha val="65000"/>
              </a:srgbClr>
            </a:outerShdw>
          </a:effectLst>
          <a:scene3d>
            <a:camera prst="orthographicFront"/>
            <a:lightRig rig="threePt" dir="t"/>
          </a:scene3d>
          <a:sp3d>
            <a:bevelT/>
          </a:sp3d>
        </p:spPr>
      </p:pic>
      <p:pic>
        <p:nvPicPr>
          <p:cNvPr id="16" name="Image 15"/>
          <p:cNvPicPr>
            <a:picLocks noChangeAspect="1"/>
          </p:cNvPicPr>
          <p:nvPr/>
        </p:nvPicPr>
        <p:blipFill rotWithShape="1">
          <a:blip r:embed="rId3">
            <a:extLst>
              <a:ext uri="{28A0092B-C50C-407E-A947-70E740481C1C}">
                <a14:useLocalDpi xmlns:a14="http://schemas.microsoft.com/office/drawing/2010/main" val="0"/>
              </a:ext>
            </a:extLst>
          </a:blip>
          <a:srcRect r="48508"/>
          <a:stretch/>
        </p:blipFill>
        <p:spPr>
          <a:xfrm>
            <a:off x="6435905" y="317367"/>
            <a:ext cx="3499328" cy="5096857"/>
          </a:xfrm>
          <a:prstGeom prst="rect">
            <a:avLst/>
          </a:prstGeom>
          <a:ln w="76200">
            <a:solidFill>
              <a:schemeClr val="accent6">
                <a:lumMod val="75000"/>
              </a:schemeClr>
            </a:solidFill>
          </a:ln>
          <a:effectLst>
            <a:outerShdw blurRad="292100" dist="139700" dir="2700000" algn="tl" rotWithShape="0">
              <a:srgbClr val="333333">
                <a:alpha val="65000"/>
              </a:srgbClr>
            </a:outerShdw>
          </a:effectLst>
          <a:scene3d>
            <a:camera prst="orthographicFront"/>
            <a:lightRig rig="threePt" dir="t"/>
          </a:scene3d>
          <a:sp3d>
            <a:bevelT/>
          </a:sp3d>
        </p:spPr>
      </p:pic>
      <p:pic>
        <p:nvPicPr>
          <p:cNvPr id="17" name="Image 16"/>
          <p:cNvPicPr>
            <a:picLocks noChangeAspect="1"/>
          </p:cNvPicPr>
          <p:nvPr/>
        </p:nvPicPr>
        <p:blipFill rotWithShape="1">
          <a:blip r:embed="rId4">
            <a:extLst>
              <a:ext uri="{28A0092B-C50C-407E-A947-70E740481C1C}">
                <a14:useLocalDpi xmlns:a14="http://schemas.microsoft.com/office/drawing/2010/main" val="0"/>
              </a:ext>
            </a:extLst>
          </a:blip>
          <a:srcRect l="10368" t="8489" r="9783" b="11349"/>
          <a:stretch/>
        </p:blipFill>
        <p:spPr>
          <a:xfrm>
            <a:off x="2811703" y="264418"/>
            <a:ext cx="7107691" cy="5351671"/>
          </a:xfrm>
          <a:prstGeom prst="rect">
            <a:avLst/>
          </a:prstGeom>
        </p:spPr>
      </p:pic>
      <p:sp>
        <p:nvSpPr>
          <p:cNvPr id="19" name="Rectangle 18"/>
          <p:cNvSpPr/>
          <p:nvPr/>
        </p:nvSpPr>
        <p:spPr>
          <a:xfrm>
            <a:off x="3438674" y="840482"/>
            <a:ext cx="5904656" cy="4248472"/>
          </a:xfrm>
          <a:prstGeom prst="rect">
            <a:avLst/>
          </a:prstGeom>
          <a:solidFill>
            <a:schemeClr val="bg2">
              <a:lumMod val="40000"/>
              <a:lumOff val="60000"/>
            </a:schemeClr>
          </a:solidFill>
          <a:ln w="76200">
            <a:solidFill>
              <a:schemeClr val="accent6">
                <a:lumMod val="75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solidFill>
                <a:schemeClr val="accent6">
                  <a:lumMod val="50000"/>
                </a:schemeClr>
              </a:solidFill>
              <a:latin typeface="AR BERKLEY" panose="02000000000000000000" pitchFamily="2" charset="0"/>
            </a:endParaRPr>
          </a:p>
          <a:p>
            <a:endParaRPr lang="fr-FR" sz="1700" dirty="0" smtClean="0">
              <a:solidFill>
                <a:schemeClr val="accent6">
                  <a:lumMod val="50000"/>
                </a:schemeClr>
              </a:solidFill>
              <a:latin typeface="AR BERKLEY" panose="02000000000000000000" pitchFamily="2" charset="0"/>
            </a:endParaRPr>
          </a:p>
          <a:p>
            <a:endParaRPr lang="fr-FR" sz="1700" dirty="0">
              <a:solidFill>
                <a:schemeClr val="accent6">
                  <a:lumMod val="50000"/>
                </a:schemeClr>
              </a:solidFill>
              <a:latin typeface="AR BERKLEY" panose="02000000000000000000" pitchFamily="2" charset="0"/>
            </a:endParaRPr>
          </a:p>
          <a:p>
            <a:pPr algn="ctr"/>
            <a:r>
              <a:rPr lang="fr-FR" sz="2400" dirty="0" smtClean="0">
                <a:solidFill>
                  <a:schemeClr val="accent6">
                    <a:lumMod val="50000"/>
                  </a:schemeClr>
                </a:solidFill>
                <a:latin typeface="AR BERKLEY" panose="02000000000000000000" pitchFamily="2" charset="0"/>
              </a:rPr>
              <a:t>La Belle des Belles</a:t>
            </a:r>
          </a:p>
          <a:p>
            <a:endParaRPr lang="fr-FR" sz="1600" dirty="0" smtClean="0">
              <a:solidFill>
                <a:schemeClr val="accent6">
                  <a:lumMod val="50000"/>
                </a:schemeClr>
              </a:solidFill>
              <a:latin typeface="AR BERKLEY" panose="02000000000000000000" pitchFamily="2" charset="0"/>
            </a:endParaRPr>
          </a:p>
          <a:p>
            <a:r>
              <a:rPr lang="fr-FR" dirty="0" smtClean="0">
                <a:solidFill>
                  <a:schemeClr val="accent6">
                    <a:lumMod val="50000"/>
                  </a:schemeClr>
                </a:solidFill>
                <a:latin typeface="AR BERKLEY" panose="02000000000000000000" pitchFamily="2" charset="0"/>
              </a:rPr>
              <a:t>Lorsque Chateaubriand rencontra Juliette Récamier en 1801, il en fut émerveillé : « je me demandais si je voyais un portrait de la candeur ou de la volupté ».</a:t>
            </a:r>
          </a:p>
          <a:p>
            <a:endParaRPr lang="fr-FR" dirty="0">
              <a:solidFill>
                <a:schemeClr val="accent6">
                  <a:lumMod val="50000"/>
                </a:schemeClr>
              </a:solidFill>
              <a:latin typeface="AR BERKLEY" panose="02000000000000000000" pitchFamily="2" charset="0"/>
            </a:endParaRPr>
          </a:p>
          <a:p>
            <a:r>
              <a:rPr lang="fr-FR" dirty="0" smtClean="0">
                <a:solidFill>
                  <a:schemeClr val="accent6">
                    <a:lumMod val="50000"/>
                  </a:schemeClr>
                </a:solidFill>
                <a:latin typeface="AR BERKLEY" panose="02000000000000000000" pitchFamily="2" charset="0"/>
              </a:rPr>
              <a:t>Elle n’est pas seulement belle mais érudite. Elle reçoit chez elle, rue du Mont-Blanc à Paris tous les écrivains, les poètes et philosophes parisiens. Peintres et graveurs sont également présents.</a:t>
            </a:r>
          </a:p>
          <a:p>
            <a:endParaRPr lang="fr-FR" dirty="0">
              <a:solidFill>
                <a:schemeClr val="accent6">
                  <a:lumMod val="50000"/>
                </a:schemeClr>
              </a:solidFill>
              <a:latin typeface="AR BERKLEY" panose="02000000000000000000" pitchFamily="2" charset="0"/>
            </a:endParaRPr>
          </a:p>
          <a:p>
            <a:r>
              <a:rPr lang="fr-FR" dirty="0" smtClean="0">
                <a:solidFill>
                  <a:schemeClr val="accent6">
                    <a:lumMod val="50000"/>
                  </a:schemeClr>
                </a:solidFill>
                <a:latin typeface="AR BERKLEY" panose="02000000000000000000" pitchFamily="2" charset="0"/>
              </a:rPr>
              <a:t>En 1817, commence entre eux une relation amoureuse qui durera jusqu’en 1848, année de la mort de l’écrivain.</a:t>
            </a:r>
          </a:p>
          <a:p>
            <a:pPr algn="ctr"/>
            <a:endParaRPr lang="fr-FR" dirty="0">
              <a:solidFill>
                <a:schemeClr val="accent6">
                  <a:lumMod val="50000"/>
                </a:schemeClr>
              </a:solidFill>
              <a:latin typeface="AR BERKLEY" panose="02000000000000000000" pitchFamily="2" charset="0"/>
            </a:endParaRPr>
          </a:p>
          <a:p>
            <a:pPr algn="ctr"/>
            <a:endParaRPr lang="fr-FR" dirty="0" smtClean="0">
              <a:solidFill>
                <a:schemeClr val="accent6">
                  <a:lumMod val="50000"/>
                </a:schemeClr>
              </a:solidFill>
              <a:latin typeface="AR BERKLEY" panose="02000000000000000000" pitchFamily="2" charset="0"/>
            </a:endParaRPr>
          </a:p>
          <a:p>
            <a:pPr algn="ctr"/>
            <a:endParaRPr lang="fr-FR" dirty="0">
              <a:solidFill>
                <a:schemeClr val="accent6">
                  <a:lumMod val="50000"/>
                </a:schemeClr>
              </a:solidFill>
              <a:latin typeface="AR BERKLEY" panose="02000000000000000000" pitchFamily="2" charset="0"/>
            </a:endParaRPr>
          </a:p>
        </p:txBody>
      </p:sp>
      <p:pic>
        <p:nvPicPr>
          <p:cNvPr id="20" name="Image 19"/>
          <p:cNvPicPr>
            <a:picLocks noChangeAspect="1"/>
          </p:cNvPicPr>
          <p:nvPr/>
        </p:nvPicPr>
        <p:blipFill rotWithShape="1">
          <a:blip r:embed="rId5">
            <a:extLst>
              <a:ext uri="{28A0092B-C50C-407E-A947-70E740481C1C}">
                <a14:useLocalDpi xmlns:a14="http://schemas.microsoft.com/office/drawing/2010/main" val="0"/>
              </a:ext>
            </a:extLst>
          </a:blip>
          <a:srcRect r="33466"/>
          <a:stretch/>
        </p:blipFill>
        <p:spPr>
          <a:xfrm>
            <a:off x="2574578" y="264418"/>
            <a:ext cx="4707587" cy="5306627"/>
          </a:xfrm>
          <a:prstGeom prst="rect">
            <a:avLst/>
          </a:prstGeom>
        </p:spPr>
      </p:pic>
      <p:pic>
        <p:nvPicPr>
          <p:cNvPr id="21" name="Image 20"/>
          <p:cNvPicPr>
            <a:picLocks noChangeAspect="1"/>
          </p:cNvPicPr>
          <p:nvPr/>
        </p:nvPicPr>
        <p:blipFill rotWithShape="1">
          <a:blip r:embed="rId6">
            <a:extLst>
              <a:ext uri="{28A0092B-C50C-407E-A947-70E740481C1C}">
                <a14:useLocalDpi xmlns:a14="http://schemas.microsoft.com/office/drawing/2010/main" val="0"/>
              </a:ext>
            </a:extLst>
          </a:blip>
          <a:srcRect r="34208"/>
          <a:stretch/>
        </p:blipFill>
        <p:spPr>
          <a:xfrm>
            <a:off x="5220353" y="264418"/>
            <a:ext cx="4708819" cy="5367860"/>
          </a:xfrm>
          <a:prstGeom prst="rect">
            <a:avLst/>
          </a:prstGeom>
        </p:spPr>
      </p:pic>
      <p:pic>
        <p:nvPicPr>
          <p:cNvPr id="22" name="Image 21"/>
          <p:cNvPicPr>
            <a:picLocks noChangeAspect="1"/>
          </p:cNvPicPr>
          <p:nvPr/>
        </p:nvPicPr>
        <p:blipFill rotWithShape="1">
          <a:blip r:embed="rId7">
            <a:extLst>
              <a:ext uri="{28A0092B-C50C-407E-A947-70E740481C1C}">
                <a14:useLocalDpi xmlns:a14="http://schemas.microsoft.com/office/drawing/2010/main" val="0"/>
              </a:ext>
            </a:extLst>
          </a:blip>
          <a:srcRect l="-226" t="650" r="41010" b="271"/>
          <a:stretch/>
        </p:blipFill>
        <p:spPr>
          <a:xfrm>
            <a:off x="2574578" y="264418"/>
            <a:ext cx="4303693" cy="5400600"/>
          </a:xfrm>
          <a:prstGeom prst="rect">
            <a:avLst/>
          </a:prstGeom>
        </p:spPr>
      </p:pic>
      <p:pic>
        <p:nvPicPr>
          <p:cNvPr id="23" name="Image 22"/>
          <p:cNvPicPr>
            <a:picLocks noChangeAspect="1"/>
          </p:cNvPicPr>
          <p:nvPr/>
        </p:nvPicPr>
        <p:blipFill rotWithShape="1">
          <a:blip r:embed="rId8">
            <a:extLst>
              <a:ext uri="{BEBA8EAE-BF5A-486C-A8C5-ECC9F3942E4B}">
                <a14:imgProps xmlns:a14="http://schemas.microsoft.com/office/drawing/2010/main">
                  <a14:imgLayer r:embed="rId9">
                    <a14:imgEffect>
                      <a14:sharpenSoften amount="25000"/>
                    </a14:imgEffect>
                  </a14:imgLayer>
                </a14:imgProps>
              </a:ext>
              <a:ext uri="{28A0092B-C50C-407E-A947-70E740481C1C}">
                <a14:useLocalDpi xmlns:a14="http://schemas.microsoft.com/office/drawing/2010/main" val="0"/>
              </a:ext>
            </a:extLst>
          </a:blip>
          <a:srcRect l="974" r="33466"/>
          <a:stretch/>
        </p:blipFill>
        <p:spPr>
          <a:xfrm>
            <a:off x="5310882" y="289324"/>
            <a:ext cx="4699041" cy="5375694"/>
          </a:xfrm>
          <a:prstGeom prst="rect">
            <a:avLst/>
          </a:prstGeom>
        </p:spPr>
      </p:pic>
      <p:sp>
        <p:nvSpPr>
          <p:cNvPr id="24" name="Rectangle 23"/>
          <p:cNvSpPr/>
          <p:nvPr/>
        </p:nvSpPr>
        <p:spPr>
          <a:xfrm>
            <a:off x="9559354" y="5304978"/>
            <a:ext cx="360040" cy="288032"/>
          </a:xfrm>
          <a:prstGeom prst="rect">
            <a:avLst/>
          </a:prstGeom>
          <a:solidFill>
            <a:schemeClr val="bg2">
              <a:lumMod val="20000"/>
              <a:lumOff val="80000"/>
            </a:schemeClr>
          </a:solidFill>
          <a:ln w="38100">
            <a:solidFill>
              <a:schemeClr val="bg2">
                <a:lumMod val="20000"/>
                <a:lumOff val="8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accent6">
                    <a:lumMod val="50000"/>
                  </a:schemeClr>
                </a:solidFill>
                <a:latin typeface="AR BERKLEY" panose="02000000000000000000" pitchFamily="2" charset="0"/>
              </a:rPr>
              <a:t>14</a:t>
            </a:r>
            <a:endParaRPr lang="fr-FR" sz="1200" dirty="0">
              <a:solidFill>
                <a:schemeClr val="accent6">
                  <a:lumMod val="50000"/>
                </a:schemeClr>
              </a:solidFill>
              <a:latin typeface="AR BERKLEY" panose="02000000000000000000" pitchFamily="2" charset="0"/>
            </a:endParaRPr>
          </a:p>
        </p:txBody>
      </p:sp>
    </p:spTree>
    <p:extLst>
      <p:ext uri="{BB962C8B-B14F-4D97-AF65-F5344CB8AC3E}">
        <p14:creationId xmlns:p14="http://schemas.microsoft.com/office/powerpoint/2010/main" val="6365831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circle(in)">
                                      <p:cBhvr>
                                        <p:cTn id="12" dur="20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circle(in)">
                                      <p:cBhvr>
                                        <p:cTn id="17" dur="200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circle(in)">
                                      <p:cBhvr>
                                        <p:cTn id="22" dur="2000"/>
                                        <p:tgtEl>
                                          <p:spTgt spid="20"/>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circle(in)">
                                      <p:cBhvr>
                                        <p:cTn id="27" dur="2000"/>
                                        <p:tgtEl>
                                          <p:spTgt spid="21"/>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nodeType="click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circle(in)">
                                      <p:cBhvr>
                                        <p:cTn id="32" dur="2000"/>
                                        <p:tgtEl>
                                          <p:spTgt spid="22"/>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nodeType="click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circle(in)">
                                      <p:cBhvr>
                                        <p:cTn id="37" dur="2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75" y="3969"/>
            <a:ext cx="10039350" cy="5705475"/>
          </a:xfrm>
          <a:prstGeom prst="rect">
            <a:avLst/>
          </a:prstGeom>
        </p:spPr>
      </p:pic>
      <p:sp>
        <p:nvSpPr>
          <p:cNvPr id="5" name="Rectangle 4"/>
          <p:cNvSpPr/>
          <p:nvPr/>
        </p:nvSpPr>
        <p:spPr>
          <a:xfrm>
            <a:off x="210830" y="192410"/>
            <a:ext cx="2376264" cy="5472608"/>
          </a:xfrm>
          <a:prstGeom prst="rect">
            <a:avLst/>
          </a:prstGeom>
          <a:solidFill>
            <a:schemeClr val="bg2">
              <a:lumMod val="40000"/>
              <a:lumOff val="60000"/>
            </a:schemeClr>
          </a:solidFill>
          <a:ln w="76200">
            <a:solidFill>
              <a:schemeClr val="accent6">
                <a:lumMod val="75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400" dirty="0" smtClean="0">
                <a:solidFill>
                  <a:schemeClr val="accent6">
                    <a:lumMod val="50000"/>
                  </a:schemeClr>
                </a:solidFill>
                <a:latin typeface="AR BERKLEY" panose="02000000000000000000" pitchFamily="2" charset="0"/>
              </a:rPr>
              <a:t>Le Salon politique </a:t>
            </a:r>
          </a:p>
          <a:p>
            <a:pPr algn="ctr"/>
            <a:r>
              <a:rPr lang="fr-FR" sz="2400" dirty="0" smtClean="0">
                <a:solidFill>
                  <a:schemeClr val="accent6">
                    <a:lumMod val="50000"/>
                  </a:schemeClr>
                </a:solidFill>
                <a:latin typeface="AR BERKLEY" panose="02000000000000000000" pitchFamily="2" charset="0"/>
              </a:rPr>
              <a:t>ou le salon doré</a:t>
            </a:r>
          </a:p>
          <a:p>
            <a:pPr algn="ctr"/>
            <a:endParaRPr lang="fr-FR" dirty="0">
              <a:solidFill>
                <a:schemeClr val="accent6">
                  <a:lumMod val="50000"/>
                </a:schemeClr>
              </a:solidFill>
              <a:latin typeface="AR BERKLEY" panose="02000000000000000000" pitchFamily="2" charset="0"/>
            </a:endParaRPr>
          </a:p>
          <a:p>
            <a:r>
              <a:rPr lang="fr-FR" sz="1600" dirty="0" smtClean="0">
                <a:solidFill>
                  <a:schemeClr val="accent6">
                    <a:lumMod val="50000"/>
                  </a:schemeClr>
                </a:solidFill>
                <a:latin typeface="AR BERKLEY" panose="02000000000000000000" pitchFamily="2" charset="0"/>
              </a:rPr>
              <a:t>Sur les murs, des gravures satyriques et le portrait de François René de Chateaubriand en habit de pair de France. </a:t>
            </a:r>
          </a:p>
          <a:p>
            <a:endParaRPr lang="fr-FR" sz="1600" dirty="0">
              <a:solidFill>
                <a:schemeClr val="accent6">
                  <a:lumMod val="50000"/>
                </a:schemeClr>
              </a:solidFill>
              <a:latin typeface="AR BERKLEY" panose="02000000000000000000" pitchFamily="2" charset="0"/>
            </a:endParaRPr>
          </a:p>
          <a:p>
            <a:r>
              <a:rPr lang="fr-FR" sz="1600" dirty="0" smtClean="0">
                <a:solidFill>
                  <a:schemeClr val="accent6">
                    <a:lumMod val="50000"/>
                  </a:schemeClr>
                </a:solidFill>
                <a:latin typeface="AR BERKLEY" panose="02000000000000000000" pitchFamily="2" charset="0"/>
              </a:rPr>
              <a:t>Le mobilier a appartenu à Matthieu de Montmorency.</a:t>
            </a:r>
          </a:p>
          <a:p>
            <a:r>
              <a:rPr lang="fr-FR" sz="1600" dirty="0" smtClean="0">
                <a:solidFill>
                  <a:schemeClr val="accent6">
                    <a:lumMod val="50000"/>
                  </a:schemeClr>
                </a:solidFill>
                <a:latin typeface="AR BERKLEY" panose="02000000000000000000" pitchFamily="2" charset="0"/>
              </a:rPr>
              <a:t>C’est dans cette pièce que le docteur Le Savoureux avait créé son petit musée rassemblant des objets ayant appartenu à Chateaubriand. </a:t>
            </a:r>
            <a:endParaRPr lang="fr-FR" sz="1600" dirty="0">
              <a:solidFill>
                <a:schemeClr val="accent6">
                  <a:lumMod val="50000"/>
                </a:schemeClr>
              </a:solidFill>
              <a:latin typeface="AR BERKLEY" panose="02000000000000000000" pitchFamily="2" charset="0"/>
            </a:endParaRPr>
          </a:p>
        </p:txBody>
      </p:sp>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70092" y="294226"/>
            <a:ext cx="6833278" cy="5124959"/>
          </a:xfrm>
          <a:prstGeom prst="rect">
            <a:avLst/>
          </a:prstGeom>
          <a:ln w="76200">
            <a:solidFill>
              <a:schemeClr val="accent6">
                <a:lumMod val="75000"/>
              </a:schemeClr>
            </a:solidFill>
          </a:ln>
          <a:effectLst>
            <a:outerShdw blurRad="292100" dist="139700" dir="2700000" algn="tl" rotWithShape="0">
              <a:srgbClr val="333333">
                <a:alpha val="65000"/>
              </a:srgbClr>
            </a:outerShdw>
          </a:effectLst>
          <a:scene3d>
            <a:camera prst="orthographicFront"/>
            <a:lightRig rig="threePt" dir="t"/>
          </a:scene3d>
          <a:sp3d>
            <a:bevelT/>
          </a:sp3d>
        </p:spPr>
      </p:pic>
      <p:pic>
        <p:nvPicPr>
          <p:cNvPr id="4" name="Image 3"/>
          <p:cNvPicPr>
            <a:picLocks noChangeAspect="1"/>
          </p:cNvPicPr>
          <p:nvPr/>
        </p:nvPicPr>
        <p:blipFill rotWithShape="1">
          <a:blip r:embed="rId4">
            <a:extLst>
              <a:ext uri="{28A0092B-C50C-407E-A947-70E740481C1C}">
                <a14:useLocalDpi xmlns:a14="http://schemas.microsoft.com/office/drawing/2010/main" val="0"/>
              </a:ext>
            </a:extLst>
          </a:blip>
          <a:srcRect l="21741" r="22026"/>
          <a:stretch/>
        </p:blipFill>
        <p:spPr>
          <a:xfrm>
            <a:off x="2912140" y="316159"/>
            <a:ext cx="3826093" cy="5103025"/>
          </a:xfrm>
          <a:prstGeom prst="rect">
            <a:avLst/>
          </a:prstGeom>
        </p:spPr>
      </p:pic>
      <p:pic>
        <p:nvPicPr>
          <p:cNvPr id="6" name="Image 5"/>
          <p:cNvPicPr>
            <a:picLocks noChangeAspect="1"/>
          </p:cNvPicPr>
          <p:nvPr/>
        </p:nvPicPr>
        <p:blipFill rotWithShape="1">
          <a:blip r:embed="rId5">
            <a:extLst>
              <a:ext uri="{28A0092B-C50C-407E-A947-70E740481C1C}">
                <a14:useLocalDpi xmlns:a14="http://schemas.microsoft.com/office/drawing/2010/main" val="0"/>
              </a:ext>
            </a:extLst>
          </a:blip>
          <a:srcRect r="48434"/>
          <a:stretch/>
        </p:blipFill>
        <p:spPr>
          <a:xfrm>
            <a:off x="6174979" y="294226"/>
            <a:ext cx="3528392" cy="5131847"/>
          </a:xfrm>
          <a:prstGeom prst="rect">
            <a:avLst/>
          </a:prstGeom>
          <a:ln w="76200">
            <a:solidFill>
              <a:schemeClr val="accent6">
                <a:lumMod val="75000"/>
              </a:schemeClr>
            </a:solidFill>
          </a:ln>
          <a:effectLst>
            <a:outerShdw blurRad="292100" dist="139700" dir="2700000" algn="tl" rotWithShape="0">
              <a:srgbClr val="333333">
                <a:alpha val="65000"/>
              </a:srgbClr>
            </a:outerShdw>
          </a:effectLst>
          <a:scene3d>
            <a:camera prst="orthographicFront"/>
            <a:lightRig rig="threePt" dir="t"/>
          </a:scene3d>
          <a:sp3d>
            <a:bevelT/>
          </a:sp3d>
        </p:spPr>
      </p:pic>
      <p:pic>
        <p:nvPicPr>
          <p:cNvPr id="7" name="Image 6"/>
          <p:cNvPicPr>
            <a:picLocks noChangeAspect="1"/>
          </p:cNvPicPr>
          <p:nvPr/>
        </p:nvPicPr>
        <p:blipFill>
          <a:blip r:embed="rId6">
            <a:extLst>
              <a:ext uri="{BEBA8EAE-BF5A-486C-A8C5-ECC9F3942E4B}">
                <a14:imgProps xmlns:a14="http://schemas.microsoft.com/office/drawing/2010/main">
                  <a14:imgLayer r:embed="rId7">
                    <a14:imgEffect>
                      <a14:sharpenSoften amount="25000"/>
                    </a14:imgEffect>
                  </a14:imgLayer>
                </a14:imgProps>
              </a:ext>
              <a:ext uri="{28A0092B-C50C-407E-A947-70E740481C1C}">
                <a14:useLocalDpi xmlns:a14="http://schemas.microsoft.com/office/drawing/2010/main" val="0"/>
              </a:ext>
            </a:extLst>
          </a:blip>
          <a:stretch>
            <a:fillRect/>
          </a:stretch>
        </p:blipFill>
        <p:spPr>
          <a:xfrm>
            <a:off x="2868831" y="294226"/>
            <a:ext cx="6834539" cy="5125904"/>
          </a:xfrm>
          <a:prstGeom prst="rect">
            <a:avLst/>
          </a:prstGeom>
          <a:ln w="76200">
            <a:solidFill>
              <a:schemeClr val="accent6">
                <a:lumMod val="75000"/>
              </a:schemeClr>
            </a:solidFill>
          </a:ln>
          <a:effectLst>
            <a:outerShdw blurRad="292100" dist="139700" dir="2700000" algn="tl" rotWithShape="0">
              <a:srgbClr val="333333">
                <a:alpha val="65000"/>
              </a:srgbClr>
            </a:outerShdw>
          </a:effectLst>
          <a:scene3d>
            <a:camera prst="orthographicFront"/>
            <a:lightRig rig="threePt" dir="t"/>
          </a:scene3d>
          <a:sp3d>
            <a:bevelT/>
          </a:sp3d>
        </p:spPr>
      </p:pic>
      <p:pic>
        <p:nvPicPr>
          <p:cNvPr id="8" name="Image 7"/>
          <p:cNvPicPr>
            <a:picLocks noChangeAspect="1"/>
          </p:cNvPicPr>
          <p:nvPr/>
        </p:nvPicPr>
        <p:blipFill rotWithShape="1">
          <a:blip r:embed="rId8">
            <a:extLst>
              <a:ext uri="{BEBA8EAE-BF5A-486C-A8C5-ECC9F3942E4B}">
                <a14:imgProps xmlns:a14="http://schemas.microsoft.com/office/drawing/2010/main">
                  <a14:imgLayer r:embed="rId9">
                    <a14:imgEffect>
                      <a14:sharpenSoften amount="25000"/>
                    </a14:imgEffect>
                  </a14:imgLayer>
                </a14:imgProps>
              </a:ext>
              <a:ext uri="{28A0092B-C50C-407E-A947-70E740481C1C}">
                <a14:useLocalDpi xmlns:a14="http://schemas.microsoft.com/office/drawing/2010/main" val="0"/>
              </a:ext>
            </a:extLst>
          </a:blip>
          <a:srcRect r="40667"/>
          <a:stretch/>
        </p:blipFill>
        <p:spPr>
          <a:xfrm>
            <a:off x="5648983" y="294226"/>
            <a:ext cx="4054387" cy="5124958"/>
          </a:xfrm>
          <a:prstGeom prst="rect">
            <a:avLst/>
          </a:prstGeom>
          <a:ln w="76200">
            <a:solidFill>
              <a:schemeClr val="accent6">
                <a:lumMod val="75000"/>
              </a:schemeClr>
            </a:solidFill>
          </a:ln>
          <a:effectLst>
            <a:outerShdw blurRad="292100" dist="139700" dir="2700000" algn="tl" rotWithShape="0">
              <a:srgbClr val="333333">
                <a:alpha val="65000"/>
              </a:srgbClr>
            </a:outerShdw>
          </a:effectLst>
          <a:scene3d>
            <a:camera prst="orthographicFront"/>
            <a:lightRig rig="threePt" dir="t"/>
          </a:scene3d>
          <a:sp3d>
            <a:bevelT/>
          </a:sp3d>
        </p:spPr>
      </p:pic>
      <p:pic>
        <p:nvPicPr>
          <p:cNvPr id="9" name="Image 8"/>
          <p:cNvPicPr>
            <a:picLocks noChangeAspect="1"/>
          </p:cNvPicPr>
          <p:nvPr/>
        </p:nvPicPr>
        <p:blipFill rotWithShape="1">
          <a:blip r:embed="rId10">
            <a:extLst>
              <a:ext uri="{BEBA8EAE-BF5A-486C-A8C5-ECC9F3942E4B}">
                <a14:imgProps xmlns:a14="http://schemas.microsoft.com/office/drawing/2010/main">
                  <a14:imgLayer r:embed="rId11">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r="48575"/>
          <a:stretch/>
        </p:blipFill>
        <p:spPr>
          <a:xfrm>
            <a:off x="2909194" y="323642"/>
            <a:ext cx="3493837" cy="5095542"/>
          </a:xfrm>
          <a:prstGeom prst="rect">
            <a:avLst/>
          </a:prstGeom>
          <a:ln w="76200">
            <a:solidFill>
              <a:schemeClr val="accent6">
                <a:lumMod val="75000"/>
              </a:schemeClr>
            </a:solidFill>
          </a:ln>
          <a:effectLst>
            <a:outerShdw blurRad="292100" dist="139700" dir="2700000" algn="tl" rotWithShape="0">
              <a:srgbClr val="333333">
                <a:alpha val="65000"/>
              </a:srgbClr>
            </a:outerShdw>
          </a:effectLst>
          <a:scene3d>
            <a:camera prst="orthographicFront"/>
            <a:lightRig rig="threePt" dir="t"/>
          </a:scene3d>
          <a:sp3d>
            <a:bevelT/>
          </a:sp3d>
        </p:spPr>
      </p:pic>
      <p:pic>
        <p:nvPicPr>
          <p:cNvPr id="10" name="Image 9"/>
          <p:cNvPicPr>
            <a:picLocks noChangeAspect="1"/>
          </p:cNvPicPr>
          <p:nvPr/>
        </p:nvPicPr>
        <p:blipFill>
          <a:blip r:embed="rId12">
            <a:extLst>
              <a:ext uri="{BEBA8EAE-BF5A-486C-A8C5-ECC9F3942E4B}">
                <a14:imgProps xmlns:a14="http://schemas.microsoft.com/office/drawing/2010/main">
                  <a14:imgLayer r:embed="rId13">
                    <a14:imgEffect>
                      <a14:sharpenSoften amount="25000"/>
                    </a14:imgEffect>
                    <a14:imgEffect>
                      <a14:brightnessContrast bright="-20000"/>
                    </a14:imgEffect>
                  </a14:imgLayer>
                </a14:imgProps>
              </a:ext>
              <a:ext uri="{28A0092B-C50C-407E-A947-70E740481C1C}">
                <a14:useLocalDpi xmlns:a14="http://schemas.microsoft.com/office/drawing/2010/main" val="0"/>
              </a:ext>
            </a:extLst>
          </a:blip>
          <a:stretch>
            <a:fillRect/>
          </a:stretch>
        </p:blipFill>
        <p:spPr>
          <a:xfrm>
            <a:off x="2912139" y="323642"/>
            <a:ext cx="6794055" cy="5095542"/>
          </a:xfrm>
          <a:prstGeom prst="rect">
            <a:avLst/>
          </a:prstGeom>
          <a:ln w="76200">
            <a:solidFill>
              <a:schemeClr val="accent6">
                <a:lumMod val="75000"/>
              </a:schemeClr>
            </a:solidFill>
          </a:ln>
          <a:effectLst>
            <a:outerShdw blurRad="292100" dist="139700" dir="2700000" algn="tl" rotWithShape="0">
              <a:srgbClr val="333333">
                <a:alpha val="65000"/>
              </a:srgbClr>
            </a:outerShdw>
          </a:effectLst>
          <a:scene3d>
            <a:camera prst="orthographicFront"/>
            <a:lightRig rig="threePt" dir="t"/>
          </a:scene3d>
          <a:sp3d>
            <a:bevelT/>
          </a:sp3d>
        </p:spPr>
      </p:pic>
      <p:sp>
        <p:nvSpPr>
          <p:cNvPr id="11" name="ZoneTexte 10"/>
          <p:cNvSpPr txBox="1"/>
          <p:nvPr/>
        </p:nvSpPr>
        <p:spPr>
          <a:xfrm>
            <a:off x="4302770" y="4728914"/>
            <a:ext cx="4392488" cy="369332"/>
          </a:xfrm>
          <a:prstGeom prst="rect">
            <a:avLst/>
          </a:prstGeom>
          <a:noFill/>
        </p:spPr>
        <p:txBody>
          <a:bodyPr wrap="square" rtlCol="0">
            <a:spAutoFit/>
          </a:bodyPr>
          <a:lstStyle/>
          <a:p>
            <a:pPr algn="ctr"/>
            <a:r>
              <a:rPr lang="fr-FR" dirty="0" smtClean="0">
                <a:solidFill>
                  <a:schemeClr val="accent6">
                    <a:lumMod val="50000"/>
                  </a:schemeClr>
                </a:solidFill>
                <a:latin typeface="AR BERKLEY" panose="02000000000000000000" pitchFamily="2" charset="0"/>
              </a:rPr>
              <a:t>Mascarade politique (1819) Anonyme</a:t>
            </a:r>
            <a:endParaRPr lang="fr-FR" dirty="0">
              <a:solidFill>
                <a:schemeClr val="accent6">
                  <a:lumMod val="50000"/>
                </a:schemeClr>
              </a:solidFill>
              <a:latin typeface="AR BERKLEY" panose="02000000000000000000" pitchFamily="2" charset="0"/>
            </a:endParaRPr>
          </a:p>
        </p:txBody>
      </p:sp>
      <p:pic>
        <p:nvPicPr>
          <p:cNvPr id="12" name="Image 11"/>
          <p:cNvPicPr>
            <a:picLocks noChangeAspect="1"/>
          </p:cNvPicPr>
          <p:nvPr/>
        </p:nvPicPr>
        <p:blipFill rotWithShape="1">
          <a:blip r:embed="rId14">
            <a:extLst>
              <a:ext uri="{BEBA8EAE-BF5A-486C-A8C5-ECC9F3942E4B}">
                <a14:imgProps xmlns:a14="http://schemas.microsoft.com/office/drawing/2010/main">
                  <a14:imgLayer r:embed="rId15">
                    <a14:imgEffect>
                      <a14:sharpenSoften amount="25000"/>
                    </a14:imgEffect>
                  </a14:imgLayer>
                </a14:imgProps>
              </a:ext>
              <a:ext uri="{28A0092B-C50C-407E-A947-70E740481C1C}">
                <a14:useLocalDpi xmlns:a14="http://schemas.microsoft.com/office/drawing/2010/main" val="0"/>
              </a:ext>
            </a:extLst>
          </a:blip>
          <a:srcRect t="-192" b="192"/>
          <a:stretch/>
        </p:blipFill>
        <p:spPr>
          <a:xfrm>
            <a:off x="2909194" y="357013"/>
            <a:ext cx="6725267" cy="5043950"/>
          </a:xfrm>
          <a:prstGeom prst="rect">
            <a:avLst/>
          </a:prstGeom>
          <a:ln w="76200">
            <a:solidFill>
              <a:schemeClr val="accent6">
                <a:lumMod val="75000"/>
              </a:schemeClr>
            </a:solidFill>
          </a:ln>
          <a:effectLst>
            <a:outerShdw blurRad="292100" dist="139700" dir="2700000" algn="tl" rotWithShape="0">
              <a:srgbClr val="333333">
                <a:alpha val="65000"/>
              </a:srgbClr>
            </a:outerShdw>
          </a:effectLst>
          <a:scene3d>
            <a:camera prst="orthographicFront"/>
            <a:lightRig rig="threePt" dir="t"/>
          </a:scene3d>
          <a:sp3d>
            <a:bevelT/>
          </a:sp3d>
        </p:spPr>
      </p:pic>
      <p:sp>
        <p:nvSpPr>
          <p:cNvPr id="13" name="ZoneTexte 12"/>
          <p:cNvSpPr txBox="1"/>
          <p:nvPr/>
        </p:nvSpPr>
        <p:spPr>
          <a:xfrm>
            <a:off x="4734818" y="4800922"/>
            <a:ext cx="3096344" cy="338554"/>
          </a:xfrm>
          <a:prstGeom prst="rect">
            <a:avLst/>
          </a:prstGeom>
          <a:noFill/>
        </p:spPr>
        <p:txBody>
          <a:bodyPr wrap="square" rtlCol="0">
            <a:spAutoFit/>
          </a:bodyPr>
          <a:lstStyle/>
          <a:p>
            <a:pPr algn="ctr"/>
            <a:r>
              <a:rPr lang="fr-FR" sz="1600" dirty="0" smtClean="0">
                <a:solidFill>
                  <a:schemeClr val="accent6">
                    <a:lumMod val="50000"/>
                  </a:schemeClr>
                </a:solidFill>
                <a:latin typeface="AR BERKLEY" panose="02000000000000000000" pitchFamily="2" charset="0"/>
              </a:rPr>
              <a:t>Les votes ( janvier 1819)</a:t>
            </a:r>
            <a:endParaRPr lang="fr-FR" sz="1600" dirty="0">
              <a:solidFill>
                <a:schemeClr val="accent6">
                  <a:lumMod val="50000"/>
                </a:schemeClr>
              </a:solidFill>
              <a:latin typeface="AR BERKLEY" panose="02000000000000000000" pitchFamily="2" charset="0"/>
            </a:endParaRPr>
          </a:p>
        </p:txBody>
      </p:sp>
      <p:sp>
        <p:nvSpPr>
          <p:cNvPr id="14" name="Rectangle 13"/>
          <p:cNvSpPr/>
          <p:nvPr/>
        </p:nvSpPr>
        <p:spPr>
          <a:xfrm>
            <a:off x="9631362" y="5241354"/>
            <a:ext cx="360040" cy="288032"/>
          </a:xfrm>
          <a:prstGeom prst="rect">
            <a:avLst/>
          </a:prstGeom>
          <a:solidFill>
            <a:schemeClr val="bg2">
              <a:lumMod val="20000"/>
              <a:lumOff val="80000"/>
            </a:schemeClr>
          </a:solidFill>
          <a:ln w="38100">
            <a:solidFill>
              <a:schemeClr val="bg2">
                <a:lumMod val="20000"/>
                <a:lumOff val="8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accent6">
                    <a:lumMod val="50000"/>
                  </a:schemeClr>
                </a:solidFill>
                <a:latin typeface="AR BERKLEY" panose="02000000000000000000" pitchFamily="2" charset="0"/>
              </a:rPr>
              <a:t>15</a:t>
            </a:r>
            <a:endParaRPr lang="fr-FR" sz="1200" dirty="0">
              <a:solidFill>
                <a:schemeClr val="accent6">
                  <a:lumMod val="50000"/>
                </a:schemeClr>
              </a:solidFill>
              <a:latin typeface="AR BERKLEY" panose="02000000000000000000" pitchFamily="2" charset="0"/>
            </a:endParaRPr>
          </a:p>
        </p:txBody>
      </p:sp>
    </p:spTree>
    <p:extLst>
      <p:ext uri="{BB962C8B-B14F-4D97-AF65-F5344CB8AC3E}">
        <p14:creationId xmlns:p14="http://schemas.microsoft.com/office/powerpoint/2010/main" val="507260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ircle(in)">
                                      <p:cBhvr>
                                        <p:cTn id="17" dur="20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circle(in)">
                                      <p:cBhvr>
                                        <p:cTn id="22" dur="20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circle(in)">
                                      <p:cBhvr>
                                        <p:cTn id="27" dur="20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circle(in)">
                                      <p:cBhvr>
                                        <p:cTn id="32" dur="20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circle(in)">
                                      <p:cBhvr>
                                        <p:cTn id="37" dur="2000"/>
                                        <p:tgtEl>
                                          <p:spTgt spid="10"/>
                                        </p:tgtEl>
                                      </p:cBhvr>
                                    </p:animEffect>
                                  </p:childTnLst>
                                </p:cTn>
                              </p:par>
                            </p:childTnLst>
                          </p:cTn>
                        </p:par>
                      </p:childTnLst>
                    </p:cTn>
                  </p:par>
                  <p:par>
                    <p:cTn id="38" fill="hold">
                      <p:stCondLst>
                        <p:cond delay="indefinite"/>
                      </p:stCondLst>
                      <p:childTnLst>
                        <p:par>
                          <p:cTn id="39" fill="hold">
                            <p:stCondLst>
                              <p:cond delay="0"/>
                            </p:stCondLst>
                            <p:childTnLst>
                              <p:par>
                                <p:cTn id="40" presetID="6" presetClass="entr" presetSubtype="16" fill="hold" nodeType="clickEffect">
                                  <p:stCondLst>
                                    <p:cond delay="0"/>
                                  </p:stCondLst>
                                  <p:childTnLst>
                                    <p:set>
                                      <p:cBhvr>
                                        <p:cTn id="41" dur="1" fill="hold">
                                          <p:stCondLst>
                                            <p:cond delay="0"/>
                                          </p:stCondLst>
                                        </p:cTn>
                                        <p:tgtEl>
                                          <p:spTgt spid="11">
                                            <p:txEl>
                                              <p:pRg st="0" end="0"/>
                                            </p:txEl>
                                          </p:spTgt>
                                        </p:tgtEl>
                                        <p:attrNameLst>
                                          <p:attrName>style.visibility</p:attrName>
                                        </p:attrNameLst>
                                      </p:cBhvr>
                                      <p:to>
                                        <p:strVal val="visible"/>
                                      </p:to>
                                    </p:set>
                                    <p:animEffect transition="in" filter="circle(in)">
                                      <p:cBhvr>
                                        <p:cTn id="42" dur="2000"/>
                                        <p:tgtEl>
                                          <p:spTgt spid="11">
                                            <p:txEl>
                                              <p:pRg st="0" end="0"/>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6" presetClass="entr" presetSubtype="16" fill="hold"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circle(in)">
                                      <p:cBhvr>
                                        <p:cTn id="47" dur="2000"/>
                                        <p:tgtEl>
                                          <p:spTgt spid="12"/>
                                        </p:tgtEl>
                                      </p:cBhvr>
                                    </p:animEffect>
                                  </p:childTnLst>
                                </p:cTn>
                              </p:par>
                            </p:childTnLst>
                          </p:cTn>
                        </p:par>
                      </p:childTnLst>
                    </p:cTn>
                  </p:par>
                  <p:par>
                    <p:cTn id="48" fill="hold">
                      <p:stCondLst>
                        <p:cond delay="indefinite"/>
                      </p:stCondLst>
                      <p:childTnLst>
                        <p:par>
                          <p:cTn id="49" fill="hold">
                            <p:stCondLst>
                              <p:cond delay="0"/>
                            </p:stCondLst>
                            <p:childTnLst>
                              <p:par>
                                <p:cTn id="50" presetID="6" presetClass="entr" presetSubtype="16" fill="hold" nodeType="clickEffect">
                                  <p:stCondLst>
                                    <p:cond delay="0"/>
                                  </p:stCondLst>
                                  <p:childTnLst>
                                    <p:set>
                                      <p:cBhvr>
                                        <p:cTn id="51" dur="1" fill="hold">
                                          <p:stCondLst>
                                            <p:cond delay="0"/>
                                          </p:stCondLst>
                                        </p:cTn>
                                        <p:tgtEl>
                                          <p:spTgt spid="13">
                                            <p:txEl>
                                              <p:pRg st="0" end="0"/>
                                            </p:txEl>
                                          </p:spTgt>
                                        </p:tgtEl>
                                        <p:attrNameLst>
                                          <p:attrName>style.visibility</p:attrName>
                                        </p:attrNameLst>
                                      </p:cBhvr>
                                      <p:to>
                                        <p:strVal val="visible"/>
                                      </p:to>
                                    </p:set>
                                    <p:animEffect transition="in" filter="circle(in)">
                                      <p:cBhvr>
                                        <p:cTn id="52" dur="2000"/>
                                        <p:tgtEl>
                                          <p:spTgt spid="1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75" y="3969"/>
            <a:ext cx="10039350" cy="5705475"/>
          </a:xfrm>
          <a:prstGeom prst="rect">
            <a:avLst/>
          </a:prstGeom>
        </p:spPr>
      </p:pic>
      <p:sp>
        <p:nvSpPr>
          <p:cNvPr id="5" name="Rectangle 4"/>
          <p:cNvSpPr/>
          <p:nvPr/>
        </p:nvSpPr>
        <p:spPr>
          <a:xfrm>
            <a:off x="198314" y="120402"/>
            <a:ext cx="2376264" cy="5472608"/>
          </a:xfrm>
          <a:prstGeom prst="rect">
            <a:avLst/>
          </a:prstGeom>
          <a:solidFill>
            <a:schemeClr val="bg2">
              <a:lumMod val="40000"/>
              <a:lumOff val="60000"/>
            </a:schemeClr>
          </a:solidFill>
          <a:ln w="76200">
            <a:solidFill>
              <a:schemeClr val="accent6">
                <a:lumMod val="75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400" dirty="0" smtClean="0">
                <a:solidFill>
                  <a:schemeClr val="accent6">
                    <a:lumMod val="50000"/>
                  </a:schemeClr>
                </a:solidFill>
                <a:latin typeface="AR BERKLEY" panose="02000000000000000000" pitchFamily="2" charset="0"/>
              </a:rPr>
              <a:t>L’antichambre turque</a:t>
            </a:r>
          </a:p>
          <a:p>
            <a:pPr algn="ctr"/>
            <a:endParaRPr lang="fr-FR" dirty="0">
              <a:solidFill>
                <a:schemeClr val="accent6">
                  <a:lumMod val="50000"/>
                </a:schemeClr>
              </a:solidFill>
              <a:latin typeface="AR BERKLEY" panose="02000000000000000000" pitchFamily="2" charset="0"/>
            </a:endParaRPr>
          </a:p>
          <a:p>
            <a:r>
              <a:rPr lang="fr-FR" dirty="0" smtClean="0">
                <a:solidFill>
                  <a:schemeClr val="accent6">
                    <a:lumMod val="50000"/>
                  </a:schemeClr>
                </a:solidFill>
                <a:latin typeface="AR BERKLEY" panose="02000000000000000000" pitchFamily="2" charset="0"/>
              </a:rPr>
              <a:t>Cette pièce est dédiée aux œuvres littéraires de chateaubriand.</a:t>
            </a:r>
          </a:p>
          <a:p>
            <a:endParaRPr lang="fr-FR" dirty="0">
              <a:solidFill>
                <a:schemeClr val="accent6">
                  <a:lumMod val="50000"/>
                </a:schemeClr>
              </a:solidFill>
              <a:latin typeface="AR BERKLEY" panose="02000000000000000000" pitchFamily="2" charset="0"/>
            </a:endParaRPr>
          </a:p>
          <a:p>
            <a:r>
              <a:rPr lang="fr-FR" dirty="0" smtClean="0">
                <a:solidFill>
                  <a:schemeClr val="accent6">
                    <a:lumMod val="50000"/>
                  </a:schemeClr>
                </a:solidFill>
                <a:latin typeface="AR BERKLEY" panose="02000000000000000000" pitchFamily="2" charset="0"/>
              </a:rPr>
              <a:t>Aux murs, deux œuvres : Atala (1801) et les Martyrs (1809).</a:t>
            </a:r>
          </a:p>
          <a:p>
            <a:endParaRPr lang="fr-FR" dirty="0">
              <a:solidFill>
                <a:schemeClr val="accent6">
                  <a:lumMod val="50000"/>
                </a:schemeClr>
              </a:solidFill>
              <a:latin typeface="AR BERKLEY" panose="02000000000000000000" pitchFamily="2" charset="0"/>
            </a:endParaRPr>
          </a:p>
          <a:p>
            <a:r>
              <a:rPr lang="fr-FR" dirty="0" smtClean="0">
                <a:solidFill>
                  <a:schemeClr val="accent6">
                    <a:lumMod val="50000"/>
                  </a:schemeClr>
                </a:solidFill>
                <a:latin typeface="AR BERKLEY" panose="02000000000000000000" pitchFamily="2" charset="0"/>
              </a:rPr>
              <a:t>Pièce unique : un bronze représentant Velléda, œuvre d’Hippolyte </a:t>
            </a:r>
            <a:r>
              <a:rPr lang="fr-FR" dirty="0" err="1" smtClean="0">
                <a:solidFill>
                  <a:schemeClr val="accent6">
                    <a:lumMod val="50000"/>
                  </a:schemeClr>
                </a:solidFill>
                <a:latin typeface="AR BERKLEY" panose="02000000000000000000" pitchFamily="2" charset="0"/>
              </a:rPr>
              <a:t>Maindron</a:t>
            </a:r>
            <a:r>
              <a:rPr lang="fr-FR" dirty="0" smtClean="0">
                <a:solidFill>
                  <a:schemeClr val="accent6">
                    <a:lumMod val="50000"/>
                  </a:schemeClr>
                </a:solidFill>
                <a:latin typeface="AR BERKLEY" panose="02000000000000000000" pitchFamily="2" charset="0"/>
              </a:rPr>
              <a:t>. </a:t>
            </a:r>
            <a:endParaRPr lang="fr-FR" dirty="0">
              <a:solidFill>
                <a:schemeClr val="accent6">
                  <a:lumMod val="50000"/>
                </a:schemeClr>
              </a:solidFill>
              <a:latin typeface="AR BERKLEY" panose="02000000000000000000" pitchFamily="2" charset="0"/>
            </a:endParaRPr>
          </a:p>
        </p:txBody>
      </p:sp>
      <p:pic>
        <p:nvPicPr>
          <p:cNvPr id="3" name="Image 2"/>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tretch>
            <a:fillRect/>
          </a:stretch>
        </p:blipFill>
        <p:spPr>
          <a:xfrm>
            <a:off x="2862610" y="294226"/>
            <a:ext cx="6833278" cy="5124959"/>
          </a:xfrm>
          <a:prstGeom prst="rect">
            <a:avLst/>
          </a:prstGeom>
          <a:ln w="76200">
            <a:solidFill>
              <a:schemeClr val="accent6">
                <a:lumMod val="75000"/>
              </a:schemeClr>
            </a:solidFill>
          </a:ln>
          <a:effectLst>
            <a:outerShdw blurRad="292100" dist="139700" dir="2700000" algn="tl" rotWithShape="0">
              <a:srgbClr val="333333">
                <a:alpha val="65000"/>
              </a:srgbClr>
            </a:outerShdw>
          </a:effectLst>
          <a:scene3d>
            <a:camera prst="orthographicFront"/>
            <a:lightRig rig="threePt" dir="t"/>
          </a:scene3d>
          <a:sp3d>
            <a:bevelT/>
          </a:sp3d>
        </p:spPr>
      </p:pic>
      <p:pic>
        <p:nvPicPr>
          <p:cNvPr id="4" name="Image 3"/>
          <p:cNvPicPr>
            <a:picLocks noChangeAspect="1"/>
          </p:cNvPicPr>
          <p:nvPr/>
        </p:nvPicPr>
        <p:blipFill rotWithShape="1">
          <a:blip r:embed="rId5">
            <a:extLst>
              <a:ext uri="{28A0092B-C50C-407E-A947-70E740481C1C}">
                <a14:useLocalDpi xmlns:a14="http://schemas.microsoft.com/office/drawing/2010/main" val="0"/>
              </a:ext>
            </a:extLst>
          </a:blip>
          <a:srcRect r="47583"/>
          <a:stretch/>
        </p:blipFill>
        <p:spPr>
          <a:xfrm>
            <a:off x="2865305" y="294226"/>
            <a:ext cx="3597705" cy="5147684"/>
          </a:xfrm>
          <a:prstGeom prst="rect">
            <a:avLst/>
          </a:prstGeom>
          <a:ln w="76200">
            <a:solidFill>
              <a:schemeClr val="accent6">
                <a:lumMod val="75000"/>
              </a:schemeClr>
            </a:solidFill>
          </a:ln>
          <a:effectLst>
            <a:outerShdw blurRad="292100" dist="139700" dir="2700000" algn="tl" rotWithShape="0">
              <a:srgbClr val="333333">
                <a:alpha val="65000"/>
              </a:srgbClr>
            </a:outerShdw>
          </a:effectLst>
          <a:scene3d>
            <a:camera prst="orthographicFront"/>
            <a:lightRig rig="threePt" dir="t"/>
          </a:scene3d>
          <a:sp3d>
            <a:bevelT/>
          </a:sp3d>
        </p:spPr>
      </p:pic>
      <p:pic>
        <p:nvPicPr>
          <p:cNvPr id="6" name="Image 5"/>
          <p:cNvPicPr>
            <a:picLocks noChangeAspect="1"/>
          </p:cNvPicPr>
          <p:nvPr/>
        </p:nvPicPr>
        <p:blipFill rotWithShape="1">
          <a:blip r:embed="rId6">
            <a:extLst>
              <a:ext uri="{BEBA8EAE-BF5A-486C-A8C5-ECC9F3942E4B}">
                <a14:imgProps xmlns:a14="http://schemas.microsoft.com/office/drawing/2010/main">
                  <a14:imgLayer r:embed="rId7">
                    <a14:imgEffect>
                      <a14:sharpenSoften amount="25000"/>
                    </a14:imgEffect>
                  </a14:imgLayer>
                </a14:imgProps>
              </a:ext>
              <a:ext uri="{28A0092B-C50C-407E-A947-70E740481C1C}">
                <a14:useLocalDpi xmlns:a14="http://schemas.microsoft.com/office/drawing/2010/main" val="0"/>
              </a:ext>
            </a:extLst>
          </a:blip>
          <a:srcRect r="35468"/>
          <a:stretch/>
        </p:blipFill>
        <p:spPr>
          <a:xfrm>
            <a:off x="5270241" y="301527"/>
            <a:ext cx="4422910" cy="5140383"/>
          </a:xfrm>
          <a:prstGeom prst="rect">
            <a:avLst/>
          </a:prstGeom>
        </p:spPr>
      </p:pic>
      <p:pic>
        <p:nvPicPr>
          <p:cNvPr id="8" name="Image 7"/>
          <p:cNvPicPr>
            <a:picLocks noChangeAspect="1"/>
          </p:cNvPicPr>
          <p:nvPr/>
        </p:nvPicPr>
        <p:blipFill rotWithShape="1">
          <a:blip r:embed="rId5">
            <a:extLst>
              <a:ext uri="{28A0092B-C50C-407E-A947-70E740481C1C}">
                <a14:useLocalDpi xmlns:a14="http://schemas.microsoft.com/office/drawing/2010/main" val="0"/>
              </a:ext>
            </a:extLst>
          </a:blip>
          <a:srcRect l="49083"/>
          <a:stretch/>
        </p:blipFill>
        <p:spPr>
          <a:xfrm>
            <a:off x="2865305" y="293055"/>
            <a:ext cx="3480090" cy="5126130"/>
          </a:xfrm>
          <a:prstGeom prst="rect">
            <a:avLst/>
          </a:prstGeom>
          <a:ln w="76200">
            <a:solidFill>
              <a:schemeClr val="accent6">
                <a:lumMod val="75000"/>
              </a:schemeClr>
            </a:solidFill>
          </a:ln>
          <a:effectLst>
            <a:outerShdw blurRad="292100" dist="139700" dir="2700000" algn="tl" rotWithShape="0">
              <a:srgbClr val="333333">
                <a:alpha val="65000"/>
              </a:srgbClr>
            </a:outerShdw>
          </a:effectLst>
          <a:scene3d>
            <a:camera prst="orthographicFront"/>
            <a:lightRig rig="threePt" dir="t"/>
          </a:scene3d>
          <a:sp3d>
            <a:bevelT/>
          </a:sp3d>
        </p:spPr>
      </p:pic>
      <p:sp>
        <p:nvSpPr>
          <p:cNvPr id="9" name="Rectangle 8"/>
          <p:cNvSpPr/>
          <p:nvPr/>
        </p:nvSpPr>
        <p:spPr>
          <a:xfrm>
            <a:off x="9631362" y="5241354"/>
            <a:ext cx="360040" cy="288032"/>
          </a:xfrm>
          <a:prstGeom prst="rect">
            <a:avLst/>
          </a:prstGeom>
          <a:solidFill>
            <a:schemeClr val="bg2">
              <a:lumMod val="20000"/>
              <a:lumOff val="80000"/>
            </a:schemeClr>
          </a:solidFill>
          <a:ln w="38100">
            <a:solidFill>
              <a:schemeClr val="bg2">
                <a:lumMod val="20000"/>
                <a:lumOff val="8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accent6">
                    <a:lumMod val="50000"/>
                  </a:schemeClr>
                </a:solidFill>
                <a:latin typeface="AR BERKLEY" panose="02000000000000000000" pitchFamily="2" charset="0"/>
              </a:rPr>
              <a:t>16</a:t>
            </a:r>
            <a:endParaRPr lang="fr-FR" sz="1200" dirty="0">
              <a:solidFill>
                <a:schemeClr val="accent6">
                  <a:lumMod val="50000"/>
                </a:schemeClr>
              </a:solidFill>
              <a:latin typeface="AR BERKLEY" panose="02000000000000000000" pitchFamily="2" charset="0"/>
            </a:endParaRPr>
          </a:p>
        </p:txBody>
      </p:sp>
    </p:spTree>
    <p:extLst>
      <p:ext uri="{BB962C8B-B14F-4D97-AF65-F5344CB8AC3E}">
        <p14:creationId xmlns:p14="http://schemas.microsoft.com/office/powerpoint/2010/main" val="507260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ircle(in)">
                                      <p:cBhvr>
                                        <p:cTn id="17" dur="20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circle(in)">
                                      <p:cBhvr>
                                        <p:cTn id="22"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75" y="3969"/>
            <a:ext cx="10039350" cy="5705475"/>
          </a:xfrm>
          <a:prstGeom prst="rect">
            <a:avLst/>
          </a:prstGeom>
        </p:spPr>
      </p:pic>
      <p:sp>
        <p:nvSpPr>
          <p:cNvPr id="5" name="Rectangle 4"/>
          <p:cNvSpPr/>
          <p:nvPr/>
        </p:nvSpPr>
        <p:spPr>
          <a:xfrm>
            <a:off x="198314" y="120402"/>
            <a:ext cx="2376264" cy="5472608"/>
          </a:xfrm>
          <a:prstGeom prst="rect">
            <a:avLst/>
          </a:prstGeom>
          <a:solidFill>
            <a:schemeClr val="bg2">
              <a:lumMod val="40000"/>
              <a:lumOff val="60000"/>
            </a:schemeClr>
          </a:solidFill>
          <a:ln w="76200">
            <a:solidFill>
              <a:schemeClr val="accent6">
                <a:lumMod val="75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400" dirty="0" smtClean="0">
                <a:solidFill>
                  <a:schemeClr val="accent6">
                    <a:lumMod val="50000"/>
                  </a:schemeClr>
                </a:solidFill>
                <a:latin typeface="AR BERKLEY" panose="02000000000000000000" pitchFamily="2" charset="0"/>
              </a:rPr>
              <a:t>Chambre de Juliette Récamier</a:t>
            </a:r>
          </a:p>
          <a:p>
            <a:pPr algn="ctr"/>
            <a:endParaRPr lang="fr-FR" dirty="0">
              <a:solidFill>
                <a:schemeClr val="accent6">
                  <a:lumMod val="50000"/>
                </a:schemeClr>
              </a:solidFill>
              <a:latin typeface="AR BERKLEY" panose="02000000000000000000" pitchFamily="2" charset="0"/>
            </a:endParaRPr>
          </a:p>
          <a:p>
            <a:r>
              <a:rPr lang="fr-FR" dirty="0" smtClean="0">
                <a:solidFill>
                  <a:schemeClr val="accent6">
                    <a:lumMod val="50000"/>
                  </a:schemeClr>
                </a:solidFill>
                <a:latin typeface="AR BERKLEY" panose="02000000000000000000" pitchFamily="2" charset="0"/>
              </a:rPr>
              <a:t>Cette chambre fut d’abord celle de Céleste </a:t>
            </a:r>
            <a:r>
              <a:rPr lang="fr-FR" dirty="0" smtClean="0">
                <a:solidFill>
                  <a:schemeClr val="accent6">
                    <a:lumMod val="50000"/>
                  </a:schemeClr>
                </a:solidFill>
                <a:latin typeface="AR BERKLEY" panose="02000000000000000000" pitchFamily="2" charset="0"/>
              </a:rPr>
              <a:t>de </a:t>
            </a:r>
            <a:r>
              <a:rPr lang="fr-FR" dirty="0" smtClean="0">
                <a:solidFill>
                  <a:schemeClr val="accent6">
                    <a:lumMod val="50000"/>
                  </a:schemeClr>
                </a:solidFill>
                <a:latin typeface="AR BERKLEY" panose="02000000000000000000" pitchFamily="2" charset="0"/>
              </a:rPr>
              <a:t>Chateaubriand de 1807 à 1817.</a:t>
            </a:r>
            <a:endParaRPr lang="fr-FR" dirty="0" smtClean="0">
              <a:solidFill>
                <a:schemeClr val="accent6">
                  <a:lumMod val="50000"/>
                </a:schemeClr>
              </a:solidFill>
              <a:latin typeface="AR BERKLEY" panose="02000000000000000000" pitchFamily="2" charset="0"/>
            </a:endParaRPr>
          </a:p>
          <a:p>
            <a:endParaRPr lang="fr-FR" dirty="0">
              <a:solidFill>
                <a:schemeClr val="accent6">
                  <a:lumMod val="50000"/>
                </a:schemeClr>
              </a:solidFill>
              <a:latin typeface="AR BERKLEY" panose="02000000000000000000" pitchFamily="2" charset="0"/>
            </a:endParaRPr>
          </a:p>
          <a:p>
            <a:r>
              <a:rPr lang="fr-FR" dirty="0" smtClean="0">
                <a:solidFill>
                  <a:schemeClr val="accent6">
                    <a:lumMod val="50000"/>
                  </a:schemeClr>
                </a:solidFill>
                <a:latin typeface="AR BERKLEY" panose="02000000000000000000" pitchFamily="2" charset="0"/>
              </a:rPr>
              <a:t>Elle fut </a:t>
            </a:r>
            <a:r>
              <a:rPr lang="fr-FR" dirty="0" smtClean="0">
                <a:solidFill>
                  <a:schemeClr val="accent6">
                    <a:lumMod val="50000"/>
                  </a:schemeClr>
                </a:solidFill>
                <a:latin typeface="AR BERKLEY" panose="02000000000000000000" pitchFamily="2" charset="0"/>
              </a:rPr>
              <a:t>ensuite occupée par Juliette Récamier lors de ses séjours à la Vallée aux Loups entre 1818 et </a:t>
            </a:r>
            <a:r>
              <a:rPr lang="fr-FR" dirty="0" smtClean="0">
                <a:solidFill>
                  <a:schemeClr val="accent6">
                    <a:lumMod val="50000"/>
                  </a:schemeClr>
                </a:solidFill>
                <a:latin typeface="AR BERKLEY" panose="02000000000000000000" pitchFamily="2" charset="0"/>
              </a:rPr>
              <a:t>1826</a:t>
            </a:r>
            <a:r>
              <a:rPr lang="fr-FR" dirty="0" smtClean="0">
                <a:solidFill>
                  <a:schemeClr val="accent6">
                    <a:lumMod val="50000"/>
                  </a:schemeClr>
                </a:solidFill>
                <a:latin typeface="AR BERKLEY" panose="02000000000000000000" pitchFamily="2" charset="0"/>
              </a:rPr>
              <a:t>.</a:t>
            </a:r>
          </a:p>
          <a:p>
            <a:endParaRPr lang="fr-FR" dirty="0">
              <a:solidFill>
                <a:schemeClr val="accent6">
                  <a:lumMod val="50000"/>
                </a:schemeClr>
              </a:solidFill>
              <a:latin typeface="AR BERKLEY" panose="02000000000000000000" pitchFamily="2" charset="0"/>
            </a:endParaRPr>
          </a:p>
          <a:p>
            <a:r>
              <a:rPr lang="fr-FR" dirty="0" smtClean="0">
                <a:solidFill>
                  <a:schemeClr val="accent6">
                    <a:lumMod val="50000"/>
                  </a:schemeClr>
                </a:solidFill>
                <a:latin typeface="AR BERKLEY" panose="02000000000000000000" pitchFamily="2" charset="0"/>
              </a:rPr>
              <a:t>Portrait et sculpture représentant Juliette Récamier.</a:t>
            </a:r>
            <a:endParaRPr lang="fr-FR" dirty="0">
              <a:solidFill>
                <a:schemeClr val="accent6">
                  <a:lumMod val="50000"/>
                </a:schemeClr>
              </a:solidFill>
              <a:latin typeface="AR BERKLEY" panose="02000000000000000000" pitchFamily="2" charset="0"/>
            </a:endParaRPr>
          </a:p>
        </p:txBody>
      </p:sp>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44758" y="243318"/>
            <a:ext cx="6969033" cy="5226775"/>
          </a:xfrm>
          <a:prstGeom prst="rect">
            <a:avLst/>
          </a:prstGeom>
          <a:ln w="76200">
            <a:solidFill>
              <a:schemeClr val="tx2">
                <a:lumMod val="50000"/>
              </a:schemeClr>
            </a:solidFill>
          </a:ln>
          <a:effectLst>
            <a:outerShdw blurRad="292100" dist="139700" dir="2700000" algn="tl" rotWithShape="0">
              <a:srgbClr val="333333">
                <a:alpha val="65000"/>
              </a:srgbClr>
            </a:outerShdw>
          </a:effectLst>
          <a:scene3d>
            <a:camera prst="orthographicFront"/>
            <a:lightRig rig="threePt" dir="t"/>
          </a:scene3d>
          <a:sp3d>
            <a:bevelT/>
          </a:sp3d>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76631" y="243318"/>
            <a:ext cx="6905286" cy="5178965"/>
          </a:xfrm>
          <a:prstGeom prst="rect">
            <a:avLst/>
          </a:prstGeom>
          <a:ln w="76200">
            <a:solidFill>
              <a:schemeClr val="tx2">
                <a:lumMod val="50000"/>
              </a:schemeClr>
            </a:solidFill>
          </a:ln>
          <a:effectLst>
            <a:outerShdw blurRad="292100" dist="139700" dir="2700000" algn="tl" rotWithShape="0">
              <a:srgbClr val="333333">
                <a:alpha val="65000"/>
              </a:srgbClr>
            </a:outerShdw>
          </a:effectLst>
          <a:scene3d>
            <a:camera prst="orthographicFront"/>
            <a:lightRig rig="threePt" dir="t"/>
          </a:scene3d>
          <a:sp3d>
            <a:bevelT/>
          </a:sp3d>
        </p:spPr>
      </p:pic>
      <p:pic>
        <p:nvPicPr>
          <p:cNvPr id="6" name="Image 5"/>
          <p:cNvPicPr>
            <a:picLocks noChangeAspect="1"/>
          </p:cNvPicPr>
          <p:nvPr/>
        </p:nvPicPr>
        <p:blipFill rotWithShape="1">
          <a:blip r:embed="rId5">
            <a:extLst>
              <a:ext uri="{28A0092B-C50C-407E-A947-70E740481C1C}">
                <a14:useLocalDpi xmlns:a14="http://schemas.microsoft.com/office/drawing/2010/main" val="0"/>
              </a:ext>
            </a:extLst>
          </a:blip>
          <a:srcRect r="46916"/>
          <a:stretch/>
        </p:blipFill>
        <p:spPr>
          <a:xfrm>
            <a:off x="2844758" y="266113"/>
            <a:ext cx="3601907" cy="5088955"/>
          </a:xfrm>
          <a:prstGeom prst="rect">
            <a:avLst/>
          </a:prstGeom>
          <a:ln w="76200">
            <a:solidFill>
              <a:schemeClr val="tx2">
                <a:lumMod val="50000"/>
              </a:schemeClr>
            </a:solidFill>
          </a:ln>
          <a:effectLst>
            <a:outerShdw blurRad="292100" dist="139700" dir="2700000" algn="tl" rotWithShape="0">
              <a:srgbClr val="333333">
                <a:alpha val="65000"/>
              </a:srgbClr>
            </a:outerShdw>
          </a:effectLst>
        </p:spPr>
      </p:pic>
      <p:pic>
        <p:nvPicPr>
          <p:cNvPr id="7" name="Image 6"/>
          <p:cNvPicPr>
            <a:picLocks noChangeAspect="1"/>
          </p:cNvPicPr>
          <p:nvPr/>
        </p:nvPicPr>
        <p:blipFill rotWithShape="1">
          <a:blip r:embed="rId6">
            <a:extLst>
              <a:ext uri="{BEBA8EAE-BF5A-486C-A8C5-ECC9F3942E4B}">
                <a14:imgProps xmlns:a14="http://schemas.microsoft.com/office/drawing/2010/main">
                  <a14:imgLayer r:embed="rId7">
                    <a14:imgEffect>
                      <a14:sharpenSoften amount="25000"/>
                    </a14:imgEffect>
                  </a14:imgLayer>
                </a14:imgProps>
              </a:ext>
              <a:ext uri="{28A0092B-C50C-407E-A947-70E740481C1C}">
                <a14:useLocalDpi xmlns:a14="http://schemas.microsoft.com/office/drawing/2010/main" val="0"/>
              </a:ext>
            </a:extLst>
          </a:blip>
          <a:srcRect r="36468"/>
          <a:stretch/>
        </p:blipFill>
        <p:spPr>
          <a:xfrm>
            <a:off x="6476157" y="1560562"/>
            <a:ext cx="3070213" cy="3624436"/>
          </a:xfrm>
          <a:prstGeom prst="rect">
            <a:avLst/>
          </a:prstGeom>
        </p:spPr>
      </p:pic>
      <p:sp>
        <p:nvSpPr>
          <p:cNvPr id="8" name="Rectangle 7"/>
          <p:cNvSpPr/>
          <p:nvPr/>
        </p:nvSpPr>
        <p:spPr>
          <a:xfrm>
            <a:off x="198314" y="120402"/>
            <a:ext cx="2376264" cy="5472608"/>
          </a:xfrm>
          <a:prstGeom prst="rect">
            <a:avLst/>
          </a:prstGeom>
          <a:solidFill>
            <a:schemeClr val="bg2">
              <a:lumMod val="40000"/>
              <a:lumOff val="60000"/>
            </a:schemeClr>
          </a:solidFill>
          <a:ln w="76200">
            <a:solidFill>
              <a:schemeClr val="accent6">
                <a:lumMod val="75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fr-FR" sz="2000" dirty="0" smtClean="0">
              <a:solidFill>
                <a:schemeClr val="accent6">
                  <a:lumMod val="50000"/>
                </a:schemeClr>
              </a:solidFill>
              <a:latin typeface="AR BERKLEY" panose="02000000000000000000" pitchFamily="2" charset="0"/>
            </a:endParaRPr>
          </a:p>
          <a:p>
            <a:endParaRPr lang="fr-FR" sz="2000" dirty="0">
              <a:solidFill>
                <a:schemeClr val="accent6">
                  <a:lumMod val="50000"/>
                </a:schemeClr>
              </a:solidFill>
              <a:latin typeface="AR BERKLEY" panose="02000000000000000000" pitchFamily="2" charset="0"/>
            </a:endParaRPr>
          </a:p>
          <a:p>
            <a:r>
              <a:rPr lang="fr-FR" sz="2000" dirty="0" smtClean="0">
                <a:solidFill>
                  <a:schemeClr val="accent6">
                    <a:lumMod val="50000"/>
                  </a:schemeClr>
                </a:solidFill>
                <a:latin typeface="AR BERKLEY" panose="02000000000000000000" pitchFamily="2" charset="0"/>
              </a:rPr>
              <a:t>Juliette Récamier se passionnait pour les plantes, tout comme François René de Chateaubriand.</a:t>
            </a:r>
          </a:p>
          <a:p>
            <a:r>
              <a:rPr lang="fr-FR" sz="2000" dirty="0" smtClean="0">
                <a:solidFill>
                  <a:schemeClr val="accent6">
                    <a:lumMod val="50000"/>
                  </a:schemeClr>
                </a:solidFill>
                <a:latin typeface="AR BERKLEY" panose="02000000000000000000" pitchFamily="2" charset="0"/>
              </a:rPr>
              <a:t>Une tenture </a:t>
            </a:r>
            <a:r>
              <a:rPr lang="fr-FR" sz="2000" dirty="0" err="1" smtClean="0">
                <a:solidFill>
                  <a:schemeClr val="accent6">
                    <a:lumMod val="50000"/>
                  </a:schemeClr>
                </a:solidFill>
                <a:latin typeface="AR BERKLEY" panose="02000000000000000000" pitchFamily="2" charset="0"/>
              </a:rPr>
              <a:t>Lemanach</a:t>
            </a:r>
            <a:r>
              <a:rPr lang="fr-FR" sz="2000" dirty="0" smtClean="0">
                <a:solidFill>
                  <a:schemeClr val="accent6">
                    <a:lumMod val="50000"/>
                  </a:schemeClr>
                </a:solidFill>
                <a:latin typeface="AR BERKLEY" panose="02000000000000000000" pitchFamily="2" charset="0"/>
              </a:rPr>
              <a:t> dans le goût du </a:t>
            </a:r>
            <a:r>
              <a:rPr lang="fr-FR" sz="2000" dirty="0" smtClean="0">
                <a:solidFill>
                  <a:schemeClr val="accent6">
                    <a:lumMod val="50000"/>
                  </a:schemeClr>
                </a:solidFill>
                <a:latin typeface="AR BLANCA" panose="02000000000000000000" pitchFamily="2" charset="0"/>
              </a:rPr>
              <a:t>XIX</a:t>
            </a:r>
            <a:r>
              <a:rPr lang="fr-FR" sz="2000" dirty="0" smtClean="0">
                <a:solidFill>
                  <a:schemeClr val="accent6">
                    <a:lumMod val="50000"/>
                  </a:schemeClr>
                </a:solidFill>
                <a:latin typeface="AR BERKLEY" panose="02000000000000000000" pitchFamily="2" charset="0"/>
              </a:rPr>
              <a:t>e rappelle les tulipes et les bleuets qu’elle aimait cultiver.</a:t>
            </a:r>
          </a:p>
          <a:p>
            <a:endParaRPr lang="fr-FR" sz="2000" dirty="0">
              <a:solidFill>
                <a:schemeClr val="accent6">
                  <a:lumMod val="50000"/>
                </a:schemeClr>
              </a:solidFill>
              <a:latin typeface="AR BERKLEY" panose="02000000000000000000" pitchFamily="2" charset="0"/>
            </a:endParaRPr>
          </a:p>
          <a:p>
            <a:r>
              <a:rPr lang="fr-FR" sz="2000" dirty="0" smtClean="0">
                <a:solidFill>
                  <a:schemeClr val="accent6">
                    <a:lumMod val="50000"/>
                  </a:schemeClr>
                </a:solidFill>
                <a:latin typeface="AR BERKLEY" panose="02000000000000000000" pitchFamily="2" charset="0"/>
              </a:rPr>
              <a:t>La pendule sur la cheminée lui a été offerte par Hortense de Beauharnais, belle-fille et belle-sœur de Napoléon 1</a:t>
            </a:r>
            <a:r>
              <a:rPr lang="fr-FR" sz="2000" baseline="30000" dirty="0" smtClean="0">
                <a:solidFill>
                  <a:schemeClr val="accent6">
                    <a:lumMod val="50000"/>
                  </a:schemeClr>
                </a:solidFill>
                <a:latin typeface="AR BERKLEY" panose="02000000000000000000" pitchFamily="2" charset="0"/>
              </a:rPr>
              <a:t>er</a:t>
            </a:r>
            <a:r>
              <a:rPr lang="fr-FR" sz="2000" dirty="0" smtClean="0">
                <a:solidFill>
                  <a:schemeClr val="accent6">
                    <a:lumMod val="50000"/>
                  </a:schemeClr>
                </a:solidFill>
                <a:latin typeface="AR BERKLEY" panose="02000000000000000000" pitchFamily="2" charset="0"/>
              </a:rPr>
              <a:t>.</a:t>
            </a:r>
          </a:p>
          <a:p>
            <a:pPr algn="ctr"/>
            <a:endParaRPr lang="fr-FR" dirty="0" smtClean="0">
              <a:solidFill>
                <a:schemeClr val="accent6">
                  <a:lumMod val="50000"/>
                </a:schemeClr>
              </a:solidFill>
              <a:latin typeface="AR BERKLEY" panose="02000000000000000000" pitchFamily="2" charset="0"/>
            </a:endParaRPr>
          </a:p>
          <a:p>
            <a:pPr algn="ctr"/>
            <a:endParaRPr lang="fr-FR" dirty="0">
              <a:solidFill>
                <a:schemeClr val="accent6">
                  <a:lumMod val="50000"/>
                </a:schemeClr>
              </a:solidFill>
              <a:latin typeface="AR BERKLEY" panose="02000000000000000000" pitchFamily="2" charset="0"/>
            </a:endParaRPr>
          </a:p>
        </p:txBody>
      </p:sp>
      <p:sp>
        <p:nvSpPr>
          <p:cNvPr id="9" name="Rectangle 8"/>
          <p:cNvSpPr/>
          <p:nvPr/>
        </p:nvSpPr>
        <p:spPr>
          <a:xfrm>
            <a:off x="9631362" y="5241354"/>
            <a:ext cx="360040" cy="288032"/>
          </a:xfrm>
          <a:prstGeom prst="rect">
            <a:avLst/>
          </a:prstGeom>
          <a:solidFill>
            <a:schemeClr val="bg2">
              <a:lumMod val="20000"/>
              <a:lumOff val="80000"/>
            </a:schemeClr>
          </a:solidFill>
          <a:ln w="38100">
            <a:solidFill>
              <a:schemeClr val="bg2">
                <a:lumMod val="20000"/>
                <a:lumOff val="8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accent6">
                    <a:lumMod val="50000"/>
                  </a:schemeClr>
                </a:solidFill>
                <a:latin typeface="AR BERKLEY" panose="02000000000000000000" pitchFamily="2" charset="0"/>
              </a:rPr>
              <a:t>17</a:t>
            </a:r>
            <a:endParaRPr lang="fr-FR" sz="1200" dirty="0">
              <a:solidFill>
                <a:schemeClr val="accent6">
                  <a:lumMod val="50000"/>
                </a:schemeClr>
              </a:solidFill>
              <a:latin typeface="AR BERKLEY" panose="02000000000000000000" pitchFamily="2" charset="0"/>
            </a:endParaRPr>
          </a:p>
        </p:txBody>
      </p:sp>
    </p:spTree>
    <p:extLst>
      <p:ext uri="{BB962C8B-B14F-4D97-AF65-F5344CB8AC3E}">
        <p14:creationId xmlns:p14="http://schemas.microsoft.com/office/powerpoint/2010/main" val="3766261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ircle(in)">
                                      <p:cBhvr>
                                        <p:cTn id="17" dur="20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circle(in)">
                                      <p:cBhvr>
                                        <p:cTn id="22" dur="20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circle(in)">
                                      <p:cBhvr>
                                        <p:cTn id="27" dur="20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xit" presetSubtype="32" fill="hold" grpId="1" nodeType="clickEffect">
                                  <p:stCondLst>
                                    <p:cond delay="0"/>
                                  </p:stCondLst>
                                  <p:childTnLst>
                                    <p:animEffect transition="out" filter="circle(out)">
                                      <p:cBhvr>
                                        <p:cTn id="31" dur="2000"/>
                                        <p:tgtEl>
                                          <p:spTgt spid="5"/>
                                        </p:tgtEl>
                                      </p:cBhvr>
                                    </p:animEffect>
                                    <p:set>
                                      <p:cBhvr>
                                        <p:cTn id="32" dur="1" fill="hold">
                                          <p:stCondLst>
                                            <p:cond delay="1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75" y="3969"/>
            <a:ext cx="10039350" cy="5705475"/>
          </a:xfrm>
          <a:prstGeom prst="rect">
            <a:avLst/>
          </a:prstGeom>
        </p:spPr>
      </p:pic>
      <p:sp>
        <p:nvSpPr>
          <p:cNvPr id="5" name="Rectangle 4"/>
          <p:cNvSpPr/>
          <p:nvPr/>
        </p:nvSpPr>
        <p:spPr>
          <a:xfrm>
            <a:off x="198314" y="120402"/>
            <a:ext cx="2376264" cy="5472608"/>
          </a:xfrm>
          <a:prstGeom prst="rect">
            <a:avLst/>
          </a:prstGeom>
          <a:solidFill>
            <a:schemeClr val="bg2">
              <a:lumMod val="40000"/>
              <a:lumOff val="60000"/>
            </a:schemeClr>
          </a:solidFill>
          <a:ln w="76200">
            <a:solidFill>
              <a:schemeClr val="accent6">
                <a:lumMod val="75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200" dirty="0" smtClean="0">
                <a:solidFill>
                  <a:schemeClr val="accent6">
                    <a:lumMod val="50000"/>
                  </a:schemeClr>
                </a:solidFill>
                <a:latin typeface="AR BERKLEY" panose="02000000000000000000" pitchFamily="2" charset="0"/>
              </a:rPr>
              <a:t>Chambre de François René de Chateaubriand</a:t>
            </a:r>
          </a:p>
          <a:p>
            <a:pPr algn="ctr"/>
            <a:endParaRPr lang="fr-FR" dirty="0">
              <a:solidFill>
                <a:schemeClr val="accent6">
                  <a:lumMod val="50000"/>
                </a:schemeClr>
              </a:solidFill>
              <a:latin typeface="AR BERKLEY" panose="02000000000000000000" pitchFamily="2" charset="0"/>
            </a:endParaRPr>
          </a:p>
          <a:p>
            <a:r>
              <a:rPr lang="fr-FR" dirty="0" smtClean="0">
                <a:solidFill>
                  <a:schemeClr val="accent6">
                    <a:lumMod val="50000"/>
                  </a:schemeClr>
                </a:solidFill>
                <a:latin typeface="AR BERKLEY" panose="02000000000000000000" pitchFamily="2" charset="0"/>
              </a:rPr>
              <a:t>Grâce à l’inventaire de 1818, cette pièce </a:t>
            </a:r>
            <a:r>
              <a:rPr lang="fr-FR" dirty="0">
                <a:solidFill>
                  <a:schemeClr val="accent6">
                    <a:lumMod val="50000"/>
                  </a:schemeClr>
                </a:solidFill>
                <a:latin typeface="AR BERKLEY" panose="02000000000000000000" pitchFamily="2" charset="0"/>
              </a:rPr>
              <a:t>a</a:t>
            </a:r>
            <a:r>
              <a:rPr lang="fr-FR" dirty="0" smtClean="0">
                <a:solidFill>
                  <a:schemeClr val="accent6">
                    <a:lumMod val="50000"/>
                  </a:schemeClr>
                </a:solidFill>
                <a:latin typeface="AR BERKLEY" panose="02000000000000000000" pitchFamily="2" charset="0"/>
              </a:rPr>
              <a:t> retrouvé son décor du temps de son propriétaire. Elle est sans doute identique à celle qu’il occupait rue du Bac où il mourut.</a:t>
            </a:r>
          </a:p>
          <a:p>
            <a:endParaRPr lang="fr-FR" dirty="0">
              <a:solidFill>
                <a:schemeClr val="accent6">
                  <a:lumMod val="50000"/>
                </a:schemeClr>
              </a:solidFill>
              <a:latin typeface="AR BERKLEY" panose="02000000000000000000" pitchFamily="2" charset="0"/>
            </a:endParaRPr>
          </a:p>
          <a:p>
            <a:r>
              <a:rPr lang="fr-FR" dirty="0" smtClean="0">
                <a:solidFill>
                  <a:schemeClr val="accent6">
                    <a:lumMod val="50000"/>
                  </a:schemeClr>
                </a:solidFill>
                <a:latin typeface="AR BERKLEY" panose="02000000000000000000" pitchFamily="2" charset="0"/>
              </a:rPr>
              <a:t>Sur la cheminée, une pendule néogothique : Chateaubriand a été l’un des « introducteurs » en France de ce style inspiré du Moyen-Age.</a:t>
            </a:r>
            <a:endParaRPr lang="fr-FR" dirty="0">
              <a:solidFill>
                <a:schemeClr val="accent6">
                  <a:lumMod val="50000"/>
                </a:schemeClr>
              </a:solidFill>
              <a:latin typeface="AR BERKLEY" panose="02000000000000000000" pitchFamily="2" charset="0"/>
            </a:endParaRPr>
          </a:p>
        </p:txBody>
      </p:sp>
      <p:pic>
        <p:nvPicPr>
          <p:cNvPr id="3" name="Image 2"/>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tretch>
            <a:fillRect/>
          </a:stretch>
        </p:blipFill>
        <p:spPr>
          <a:xfrm>
            <a:off x="2871224" y="270321"/>
            <a:ext cx="6897025" cy="5172769"/>
          </a:xfrm>
          <a:prstGeom prst="rect">
            <a:avLst/>
          </a:prstGeom>
          <a:ln w="76200">
            <a:solidFill>
              <a:schemeClr val="accent6">
                <a:lumMod val="75000"/>
              </a:schemeClr>
            </a:solidFill>
          </a:ln>
          <a:effectLst>
            <a:outerShdw blurRad="292100" dist="139700" dir="2700000" algn="tl" rotWithShape="0">
              <a:srgbClr val="333333">
                <a:alpha val="65000"/>
              </a:srgbClr>
            </a:outerShdw>
          </a:effectLst>
          <a:scene3d>
            <a:camera prst="orthographicFront"/>
            <a:lightRig rig="threePt" dir="t"/>
          </a:scene3d>
          <a:sp3d>
            <a:bevelT/>
          </a:sp3d>
        </p:spPr>
      </p:pic>
      <p:pic>
        <p:nvPicPr>
          <p:cNvPr id="4" name="Imag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78570" y="279827"/>
            <a:ext cx="6884350" cy="5163263"/>
          </a:xfrm>
          <a:prstGeom prst="rect">
            <a:avLst/>
          </a:prstGeom>
          <a:ln w="76200">
            <a:solidFill>
              <a:schemeClr val="accent6">
                <a:lumMod val="75000"/>
              </a:schemeClr>
            </a:solidFill>
          </a:ln>
          <a:effectLst>
            <a:outerShdw blurRad="292100" dist="139700" dir="2700000" algn="tl" rotWithShape="0">
              <a:srgbClr val="333333">
                <a:alpha val="65000"/>
              </a:srgbClr>
            </a:outerShdw>
          </a:effectLst>
          <a:scene3d>
            <a:camera prst="orthographicFront"/>
            <a:lightRig rig="threePt" dir="t"/>
          </a:scene3d>
          <a:sp3d>
            <a:bevelT/>
          </a:sp3d>
        </p:spPr>
      </p:pic>
      <p:pic>
        <p:nvPicPr>
          <p:cNvPr id="6" name="Image 5"/>
          <p:cNvPicPr>
            <a:picLocks noChangeAspect="1"/>
          </p:cNvPicPr>
          <p:nvPr/>
        </p:nvPicPr>
        <p:blipFill rotWithShape="1">
          <a:blip r:embed="rId6">
            <a:extLst>
              <a:ext uri="{28A0092B-C50C-407E-A947-70E740481C1C}">
                <a14:useLocalDpi xmlns:a14="http://schemas.microsoft.com/office/drawing/2010/main" val="0"/>
              </a:ext>
            </a:extLst>
          </a:blip>
          <a:srcRect r="47516"/>
          <a:stretch/>
        </p:blipFill>
        <p:spPr>
          <a:xfrm>
            <a:off x="2871224" y="289325"/>
            <a:ext cx="3591786" cy="5132685"/>
          </a:xfrm>
          <a:prstGeom prst="rect">
            <a:avLst/>
          </a:prstGeom>
          <a:ln w="76200">
            <a:solidFill>
              <a:schemeClr val="accent6">
                <a:lumMod val="75000"/>
              </a:schemeClr>
            </a:solidFill>
          </a:ln>
          <a:effectLst>
            <a:outerShdw blurRad="292100" dist="139700" dir="2700000" algn="tl" rotWithShape="0">
              <a:srgbClr val="333333">
                <a:alpha val="65000"/>
              </a:srgbClr>
            </a:outerShdw>
          </a:effectLst>
          <a:scene3d>
            <a:camera prst="orthographicFront"/>
            <a:lightRig rig="threePt" dir="t"/>
          </a:scene3d>
          <a:sp3d>
            <a:bevelT/>
          </a:sp3d>
        </p:spPr>
      </p:pic>
      <p:sp>
        <p:nvSpPr>
          <p:cNvPr id="7" name="Rectangle 6"/>
          <p:cNvSpPr/>
          <p:nvPr/>
        </p:nvSpPr>
        <p:spPr>
          <a:xfrm>
            <a:off x="9631362" y="5241354"/>
            <a:ext cx="360040" cy="288032"/>
          </a:xfrm>
          <a:prstGeom prst="rect">
            <a:avLst/>
          </a:prstGeom>
          <a:solidFill>
            <a:schemeClr val="bg2">
              <a:lumMod val="20000"/>
              <a:lumOff val="80000"/>
            </a:schemeClr>
          </a:solidFill>
          <a:ln w="38100">
            <a:solidFill>
              <a:schemeClr val="bg2">
                <a:lumMod val="20000"/>
                <a:lumOff val="8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accent6">
                    <a:lumMod val="50000"/>
                  </a:schemeClr>
                </a:solidFill>
                <a:latin typeface="AR BERKLEY" panose="02000000000000000000" pitchFamily="2" charset="0"/>
              </a:rPr>
              <a:t>18</a:t>
            </a:r>
            <a:endParaRPr lang="fr-FR" sz="1200" dirty="0">
              <a:solidFill>
                <a:schemeClr val="accent6">
                  <a:lumMod val="50000"/>
                </a:schemeClr>
              </a:solidFill>
              <a:latin typeface="AR BERKLEY" panose="02000000000000000000" pitchFamily="2" charset="0"/>
            </a:endParaRPr>
          </a:p>
        </p:txBody>
      </p:sp>
    </p:spTree>
    <p:extLst>
      <p:ext uri="{BB962C8B-B14F-4D97-AF65-F5344CB8AC3E}">
        <p14:creationId xmlns:p14="http://schemas.microsoft.com/office/powerpoint/2010/main" val="3766261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ircle(in)">
                                      <p:cBhvr>
                                        <p:cTn id="1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0" y="48394"/>
            <a:ext cx="10045700" cy="1200329"/>
          </a:xfrm>
          <a:prstGeom prst="rect">
            <a:avLst/>
          </a:prstGeom>
          <a:noFill/>
        </p:spPr>
        <p:txBody>
          <a:bodyPr wrap="square" rtlCol="0">
            <a:spAutoFit/>
          </a:bodyPr>
          <a:lstStyle/>
          <a:p>
            <a:pPr algn="ctr"/>
            <a:r>
              <a:rPr lang="fr-FR" sz="3600" dirty="0" smtClean="0">
                <a:ln w="18415" cmpd="sng">
                  <a:noFill/>
                  <a:prstDash val="solid"/>
                </a:ln>
                <a:solidFill>
                  <a:schemeClr val="accent6">
                    <a:lumMod val="50000"/>
                  </a:schemeClr>
                </a:solidFill>
                <a:effectLst>
                  <a:outerShdw blurRad="63500" dir="3600000" algn="tl" rotWithShape="0">
                    <a:srgbClr val="000000">
                      <a:alpha val="70000"/>
                    </a:srgbClr>
                  </a:outerShdw>
                </a:effectLst>
                <a:latin typeface="AR BERKLEY" panose="02000000000000000000" pitchFamily="2" charset="0"/>
              </a:rPr>
              <a:t>L’Ermitage de la Vallée aux Loups à l’époque de Matthieu de Montmorency et de Juliette Récamier</a:t>
            </a:r>
            <a:endParaRPr lang="fr-FR" sz="3600" dirty="0">
              <a:ln w="18415" cmpd="sng">
                <a:noFill/>
                <a:prstDash val="solid"/>
              </a:ln>
              <a:solidFill>
                <a:schemeClr val="accent6">
                  <a:lumMod val="50000"/>
                </a:schemeClr>
              </a:solidFill>
              <a:effectLst>
                <a:outerShdw blurRad="63500" dir="3600000" algn="tl" rotWithShape="0">
                  <a:srgbClr val="000000">
                    <a:alpha val="70000"/>
                  </a:srgbClr>
                </a:outerShdw>
              </a:effectLst>
              <a:latin typeface="AR BERKLEY" panose="02000000000000000000" pitchFamily="2" charset="0"/>
            </a:endParaRPr>
          </a:p>
        </p:txBody>
      </p:sp>
      <p:pic>
        <p:nvPicPr>
          <p:cNvPr id="4" name="Image 3"/>
          <p:cNvPicPr>
            <a:picLocks noChangeAspect="1"/>
          </p:cNvPicPr>
          <p:nvPr/>
        </p:nvPicPr>
        <p:blipFill rotWithShape="1">
          <a:blip r:embed="rId2" cstate="print">
            <a:extLst>
              <a:ext uri="{28A0092B-C50C-407E-A947-70E740481C1C}">
                <a14:useLocalDpi xmlns:a14="http://schemas.microsoft.com/office/drawing/2010/main" val="0"/>
              </a:ext>
            </a:extLst>
          </a:blip>
          <a:srcRect l="2410" t="2265" r="42556" b="1859"/>
          <a:stretch/>
        </p:blipFill>
        <p:spPr>
          <a:xfrm>
            <a:off x="198314" y="2974003"/>
            <a:ext cx="1944216" cy="2540282"/>
          </a:xfrm>
          <a:prstGeom prst="ellipse">
            <a:avLst/>
          </a:prstGeom>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Image 4"/>
          <p:cNvPicPr>
            <a:picLocks noChangeAspect="1"/>
          </p:cNvPicPr>
          <p:nvPr/>
        </p:nvPicPr>
        <p:blipFill rotWithShape="1">
          <a:blip r:embed="rId3" cstate="print">
            <a:extLst>
              <a:ext uri="{28A0092B-C50C-407E-A947-70E740481C1C}">
                <a14:useLocalDpi xmlns:a14="http://schemas.microsoft.com/office/drawing/2010/main" val="0"/>
              </a:ext>
            </a:extLst>
          </a:blip>
          <a:srcRect l="14160" t="847" r="14160" b="847"/>
          <a:stretch/>
        </p:blipFill>
        <p:spPr>
          <a:xfrm>
            <a:off x="7471122" y="3066012"/>
            <a:ext cx="2380228" cy="2448273"/>
          </a:xfrm>
          <a:prstGeom prst="ellipse">
            <a:avLst/>
          </a:prstGeom>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9" name="ZoneTexte 8"/>
          <p:cNvSpPr txBox="1"/>
          <p:nvPr/>
        </p:nvSpPr>
        <p:spPr>
          <a:xfrm>
            <a:off x="7471122" y="1704578"/>
            <a:ext cx="2574578" cy="1323439"/>
          </a:xfrm>
          <a:prstGeom prst="rect">
            <a:avLst/>
          </a:prstGeom>
          <a:noFill/>
        </p:spPr>
        <p:txBody>
          <a:bodyPr wrap="square" rtlCol="0">
            <a:spAutoFit/>
          </a:bodyPr>
          <a:lstStyle/>
          <a:p>
            <a:r>
              <a:rPr lang="fr-FR" sz="1600" dirty="0" smtClean="0">
                <a:solidFill>
                  <a:schemeClr val="accent6">
                    <a:lumMod val="50000"/>
                  </a:schemeClr>
                </a:solidFill>
                <a:latin typeface="AR BERKLEY" panose="02000000000000000000" pitchFamily="2" charset="0"/>
              </a:rPr>
              <a:t>C’est ici que Mme Récamier recopiera, avec sa nièce, les trois premières livres des « Mémoires de ma vie » de Chateaubriand.</a:t>
            </a:r>
            <a:endParaRPr lang="fr-FR" sz="1600" dirty="0">
              <a:solidFill>
                <a:schemeClr val="accent6">
                  <a:lumMod val="50000"/>
                </a:schemeClr>
              </a:solidFill>
              <a:latin typeface="AR BERKLEY" panose="02000000000000000000" pitchFamily="2" charset="0"/>
            </a:endParaRPr>
          </a:p>
        </p:txBody>
      </p:sp>
      <p:sp>
        <p:nvSpPr>
          <p:cNvPr id="10" name="ZoneTexte 9"/>
          <p:cNvSpPr txBox="1"/>
          <p:nvPr/>
        </p:nvSpPr>
        <p:spPr>
          <a:xfrm>
            <a:off x="54298" y="1560562"/>
            <a:ext cx="2088232" cy="1323439"/>
          </a:xfrm>
          <a:prstGeom prst="rect">
            <a:avLst/>
          </a:prstGeom>
          <a:noFill/>
        </p:spPr>
        <p:txBody>
          <a:bodyPr wrap="square" rtlCol="0">
            <a:spAutoFit/>
          </a:bodyPr>
          <a:lstStyle/>
          <a:p>
            <a:r>
              <a:rPr lang="fr-FR" sz="1600" dirty="0" smtClean="0">
                <a:solidFill>
                  <a:schemeClr val="accent6">
                    <a:lumMod val="50000"/>
                  </a:schemeClr>
                </a:solidFill>
                <a:latin typeface="AR BERKLEY" panose="02000000000000000000" pitchFamily="2" charset="0"/>
              </a:rPr>
              <a:t>Montmorency agrandit la demeure d’une aile troubadour, d’une tourelle gothique, une orangerie et une chapelle.</a:t>
            </a:r>
            <a:endParaRPr lang="fr-FR" sz="1600" dirty="0">
              <a:solidFill>
                <a:schemeClr val="accent6">
                  <a:lumMod val="50000"/>
                </a:schemeClr>
              </a:solidFill>
              <a:latin typeface="AR BERKLEY" panose="02000000000000000000" pitchFamily="2" charset="0"/>
            </a:endParaRPr>
          </a:p>
        </p:txBody>
      </p:sp>
      <p:pic>
        <p:nvPicPr>
          <p:cNvPr id="11" name="Image 10"/>
          <p:cNvPicPr>
            <a:picLocks noChangeAspect="1"/>
          </p:cNvPicPr>
          <p:nvPr/>
        </p:nvPicPr>
        <p:blipFill rotWithShape="1">
          <a:blip r:embed="rId4">
            <a:extLst>
              <a:ext uri="{28A0092B-C50C-407E-A947-70E740481C1C}">
                <a14:useLocalDpi xmlns:a14="http://schemas.microsoft.com/office/drawing/2010/main" val="0"/>
              </a:ext>
            </a:extLst>
          </a:blip>
          <a:srcRect r="41197"/>
          <a:stretch/>
        </p:blipFill>
        <p:spPr>
          <a:xfrm>
            <a:off x="3106824" y="1361434"/>
            <a:ext cx="3255988" cy="4152851"/>
          </a:xfrm>
          <a:prstGeom prst="rect">
            <a:avLst/>
          </a:prstGeom>
          <a:ln w="76200">
            <a:solidFill>
              <a:schemeClr val="accent6">
                <a:lumMod val="75000"/>
              </a:schemeClr>
            </a:solidFill>
          </a:ln>
          <a:effectLst>
            <a:outerShdw blurRad="292100" dist="139700" dir="2700000" algn="tl" rotWithShape="0">
              <a:srgbClr val="333333">
                <a:alpha val="65000"/>
              </a:srgbClr>
            </a:outerShdw>
          </a:effectLst>
        </p:spPr>
      </p:pic>
      <p:sp>
        <p:nvSpPr>
          <p:cNvPr id="13" name="Rectangle 12"/>
          <p:cNvSpPr/>
          <p:nvPr/>
        </p:nvSpPr>
        <p:spPr>
          <a:xfrm>
            <a:off x="9631362" y="5241354"/>
            <a:ext cx="360040" cy="288032"/>
          </a:xfrm>
          <a:prstGeom prst="rect">
            <a:avLst/>
          </a:prstGeom>
          <a:solidFill>
            <a:schemeClr val="bg2">
              <a:lumMod val="20000"/>
              <a:lumOff val="80000"/>
            </a:schemeClr>
          </a:solidFill>
          <a:ln w="38100">
            <a:solidFill>
              <a:schemeClr val="bg2">
                <a:lumMod val="20000"/>
                <a:lumOff val="8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accent6">
                    <a:lumMod val="50000"/>
                  </a:schemeClr>
                </a:solidFill>
                <a:latin typeface="AR BERKLEY" panose="02000000000000000000" pitchFamily="2" charset="0"/>
              </a:rPr>
              <a:t>19</a:t>
            </a:r>
            <a:endParaRPr lang="fr-FR" sz="1200" dirty="0">
              <a:solidFill>
                <a:schemeClr val="accent6">
                  <a:lumMod val="50000"/>
                </a:schemeClr>
              </a:solidFill>
              <a:latin typeface="AR BERKLEY" panose="02000000000000000000" pitchFamily="2" charset="0"/>
            </a:endParaRPr>
          </a:p>
        </p:txBody>
      </p:sp>
      <p:sp>
        <p:nvSpPr>
          <p:cNvPr id="3" name="ZoneTexte 2"/>
          <p:cNvSpPr txBox="1"/>
          <p:nvPr/>
        </p:nvSpPr>
        <p:spPr>
          <a:xfrm>
            <a:off x="3078634" y="5160962"/>
            <a:ext cx="3255988" cy="369332"/>
          </a:xfrm>
          <a:prstGeom prst="rect">
            <a:avLst/>
          </a:prstGeom>
          <a:noFill/>
        </p:spPr>
        <p:txBody>
          <a:bodyPr wrap="square" rtlCol="0">
            <a:spAutoFit/>
          </a:bodyPr>
          <a:lstStyle/>
          <a:p>
            <a:pPr algn="ctr"/>
            <a:r>
              <a:rPr lang="fr-FR" dirty="0" smtClean="0">
                <a:solidFill>
                  <a:schemeClr val="accent6">
                    <a:lumMod val="50000"/>
                  </a:schemeClr>
                </a:solidFill>
                <a:latin typeface="AR BERKLEY" panose="02000000000000000000" pitchFamily="2" charset="0"/>
              </a:rPr>
              <a:t>Châteaubriand dans l’Orangerie</a:t>
            </a:r>
            <a:endParaRPr lang="fr-FR" dirty="0">
              <a:solidFill>
                <a:schemeClr val="accent6">
                  <a:lumMod val="50000"/>
                </a:schemeClr>
              </a:solidFill>
              <a:latin typeface="AR BERKLEY" panose="02000000000000000000" pitchFamily="2" charset="0"/>
            </a:endParaRPr>
          </a:p>
        </p:txBody>
      </p:sp>
      <p:sp>
        <p:nvSpPr>
          <p:cNvPr id="14" name="Rectangle 13"/>
          <p:cNvSpPr/>
          <p:nvPr/>
        </p:nvSpPr>
        <p:spPr>
          <a:xfrm>
            <a:off x="2214538" y="1272530"/>
            <a:ext cx="5184576" cy="4272279"/>
          </a:xfrm>
          <a:prstGeom prst="rect">
            <a:avLst/>
          </a:prstGeom>
          <a:solidFill>
            <a:schemeClr val="bg2">
              <a:lumMod val="40000"/>
              <a:lumOff val="60000"/>
            </a:schemeClr>
          </a:solidFill>
          <a:ln w="76200">
            <a:solidFill>
              <a:schemeClr val="accent6">
                <a:lumMod val="75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sz="1700" dirty="0" smtClean="0">
                <a:solidFill>
                  <a:schemeClr val="accent6">
                    <a:lumMod val="50000"/>
                  </a:schemeClr>
                </a:solidFill>
                <a:latin typeface="AR BERKLEY" panose="02000000000000000000" pitchFamily="2" charset="0"/>
              </a:rPr>
              <a:t>Après l’échec de la mise en loterie de sa demeure, Chateaubriand retrouve le 28 mai 1817, chez Mme de Staël, Juliette Récamier. Longtemps auparavant, elle l’avait « chaviré » et à nouveau il se sent « désarmé » devant elle. Débute alors une relation intime qui va durer jusqu’à </a:t>
            </a:r>
            <a:r>
              <a:rPr lang="fr-FR" sz="1700" dirty="0" smtClean="0">
                <a:solidFill>
                  <a:schemeClr val="accent6">
                    <a:lumMod val="50000"/>
                  </a:schemeClr>
                </a:solidFill>
                <a:latin typeface="AR BERKLEY" panose="02000000000000000000" pitchFamily="2" charset="0"/>
              </a:rPr>
              <a:t>la mort de Chateaubriand.</a:t>
            </a:r>
            <a:endParaRPr lang="fr-FR" sz="1700" dirty="0" smtClean="0">
              <a:solidFill>
                <a:schemeClr val="accent6">
                  <a:lumMod val="50000"/>
                </a:schemeClr>
              </a:solidFill>
              <a:latin typeface="AR BERKLEY" panose="02000000000000000000" pitchFamily="2" charset="0"/>
            </a:endParaRPr>
          </a:p>
          <a:p>
            <a:r>
              <a:rPr lang="fr-FR" sz="1700" dirty="0" smtClean="0">
                <a:solidFill>
                  <a:schemeClr val="accent6">
                    <a:lumMod val="50000"/>
                  </a:schemeClr>
                </a:solidFill>
                <a:latin typeface="AR BERKLEY" panose="02000000000000000000" pitchFamily="2" charset="0"/>
              </a:rPr>
              <a:t>Juliette n’a pas les moyens d’acheter la propriété mais elle lui propose de louer sa résidence pour 3 ans. Mais elle aussi, </a:t>
            </a:r>
            <a:r>
              <a:rPr lang="fr-FR" sz="1700" dirty="0" smtClean="0">
                <a:solidFill>
                  <a:schemeClr val="accent6">
                    <a:lumMod val="50000"/>
                  </a:schemeClr>
                </a:solidFill>
                <a:latin typeface="AR BERKLEY" panose="02000000000000000000" pitchFamily="2" charset="0"/>
              </a:rPr>
              <a:t>peu </a:t>
            </a:r>
            <a:r>
              <a:rPr lang="fr-FR" sz="1700" dirty="0" smtClean="0">
                <a:solidFill>
                  <a:schemeClr val="accent6">
                    <a:lumMod val="50000"/>
                  </a:schemeClr>
                </a:solidFill>
                <a:latin typeface="AR BERKLEY" panose="02000000000000000000" pitchFamily="2" charset="0"/>
              </a:rPr>
              <a:t>de temps après, rencontre des difficultés financières. </a:t>
            </a:r>
          </a:p>
          <a:p>
            <a:endParaRPr lang="fr-FR" sz="1700" dirty="0">
              <a:solidFill>
                <a:schemeClr val="accent6">
                  <a:lumMod val="50000"/>
                </a:schemeClr>
              </a:solidFill>
              <a:latin typeface="AR BERKLEY" panose="02000000000000000000" pitchFamily="2" charset="0"/>
            </a:endParaRPr>
          </a:p>
          <a:p>
            <a:r>
              <a:rPr lang="fr-FR" sz="1700" dirty="0" smtClean="0">
                <a:solidFill>
                  <a:schemeClr val="accent6">
                    <a:lumMod val="50000"/>
                  </a:schemeClr>
                </a:solidFill>
                <a:latin typeface="AR BERKLEY" panose="02000000000000000000" pitchFamily="2" charset="0"/>
              </a:rPr>
              <a:t>Leur ami commun, Matthieu de Montmorency, sans doute lui aussi amoureux de la belle Juliette, propose une vente à la chandelle, achète la propriété où Juliette Récamier réside de 1818 à 1826. Chateaubriand revient souvent dans sa Vallée aux Loups, sans Céleste bien sûr !</a:t>
            </a:r>
            <a:endParaRPr lang="fr-FR" sz="1700" dirty="0">
              <a:solidFill>
                <a:schemeClr val="accent6">
                  <a:lumMod val="50000"/>
                </a:schemeClr>
              </a:solidFill>
              <a:latin typeface="AR BERKLEY" panose="02000000000000000000" pitchFamily="2" charset="0"/>
            </a:endParaRPr>
          </a:p>
        </p:txBody>
      </p:sp>
    </p:spTree>
    <p:extLst>
      <p:ext uri="{BB962C8B-B14F-4D97-AF65-F5344CB8AC3E}">
        <p14:creationId xmlns:p14="http://schemas.microsoft.com/office/powerpoint/2010/main" val="2635596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circle(in)">
                                      <p:cBhvr>
                                        <p:cTn id="7" dur="20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10">
                                            <p:txEl>
                                              <p:pRg st="0" end="0"/>
                                            </p:txEl>
                                          </p:spTgt>
                                        </p:tgtEl>
                                        <p:attrNameLst>
                                          <p:attrName>style.visibility</p:attrName>
                                        </p:attrNameLst>
                                      </p:cBhvr>
                                      <p:to>
                                        <p:strVal val="visible"/>
                                      </p:to>
                                    </p:set>
                                    <p:animEffect transition="in" filter="circle(in)">
                                      <p:cBhvr>
                                        <p:cTn id="12" dur="2000"/>
                                        <p:tgtEl>
                                          <p:spTgt spid="1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circle(in)">
                                      <p:cBhvr>
                                        <p:cTn id="17"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3446156" y="336426"/>
            <a:ext cx="6473238" cy="4854929"/>
          </a:xfrm>
          <a:prstGeom prst="rect">
            <a:avLst/>
          </a:prstGeom>
          <a:ln w="76200">
            <a:solidFill>
              <a:schemeClr val="accent6">
                <a:lumMod val="75000"/>
              </a:schemeClr>
            </a:solidFill>
          </a:ln>
          <a:effectLst>
            <a:outerShdw blurRad="292100" dist="139700" dir="2700000" algn="tl" rotWithShape="0">
              <a:srgbClr val="333333">
                <a:alpha val="65000"/>
              </a:srgbClr>
            </a:outerShdw>
          </a:effectLst>
          <a:scene3d>
            <a:camera prst="orthographicFront"/>
            <a:lightRig rig="threePt" dir="t"/>
          </a:scene3d>
          <a:sp3d>
            <a:bevelT/>
          </a:sp3d>
        </p:spPr>
      </p:pic>
      <p:sp>
        <p:nvSpPr>
          <p:cNvPr id="4" name="ZoneTexte 3"/>
          <p:cNvSpPr txBox="1"/>
          <p:nvPr/>
        </p:nvSpPr>
        <p:spPr>
          <a:xfrm>
            <a:off x="3510682" y="5304978"/>
            <a:ext cx="6336704" cy="369332"/>
          </a:xfrm>
          <a:prstGeom prst="rect">
            <a:avLst/>
          </a:prstGeom>
          <a:noFill/>
        </p:spPr>
        <p:txBody>
          <a:bodyPr wrap="square" rtlCol="0">
            <a:spAutoFit/>
          </a:bodyPr>
          <a:lstStyle/>
          <a:p>
            <a:pPr algn="ctr"/>
            <a:r>
              <a:rPr lang="fr-FR" dirty="0" smtClean="0">
                <a:latin typeface="AR BERKLEY" panose="02000000000000000000" pitchFamily="2" charset="0"/>
              </a:rPr>
              <a:t>L’orangerie et la chapelle puis la tourelle d’inspiration médiévale</a:t>
            </a:r>
            <a:endParaRPr lang="fr-FR" dirty="0">
              <a:latin typeface="AR BERKLEY" panose="02000000000000000000" pitchFamily="2" charset="0"/>
            </a:endParaRPr>
          </a:p>
        </p:txBody>
      </p:sp>
      <p:pic>
        <p:nvPicPr>
          <p:cNvPr id="5" name="Image 4"/>
          <p:cNvPicPr>
            <a:picLocks noChangeAspect="1"/>
          </p:cNvPicPr>
          <p:nvPr/>
        </p:nvPicPr>
        <p:blipFill>
          <a:blip r:embed="rId4">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tretch>
            <a:fillRect/>
          </a:stretch>
        </p:blipFill>
        <p:spPr>
          <a:xfrm>
            <a:off x="3654698" y="541734"/>
            <a:ext cx="5976664" cy="4482498"/>
          </a:xfrm>
          <a:prstGeom prst="rect">
            <a:avLst/>
          </a:prstGeom>
          <a:ln w="76200">
            <a:solidFill>
              <a:schemeClr val="accent6">
                <a:lumMod val="75000"/>
              </a:schemeClr>
            </a:solidFill>
          </a:ln>
          <a:effectLst>
            <a:outerShdw blurRad="292100" dist="139700" dir="2700000" algn="tl" rotWithShape="0">
              <a:srgbClr val="333333">
                <a:alpha val="65000"/>
              </a:srgbClr>
            </a:outerShdw>
          </a:effectLst>
          <a:scene3d>
            <a:camera prst="orthographicFront"/>
            <a:lightRig rig="threePt" dir="t"/>
          </a:scene3d>
          <a:sp3d>
            <a:bevelT/>
          </a:sp3d>
        </p:spPr>
      </p:pic>
      <p:pic>
        <p:nvPicPr>
          <p:cNvPr id="7" name="Image 6"/>
          <p:cNvPicPr>
            <a:picLocks noChangeAspect="1"/>
          </p:cNvPicPr>
          <p:nvPr/>
        </p:nvPicPr>
        <p:blipFill rotWithShape="1">
          <a:blip r:embed="rId6" cstate="print">
            <a:extLst>
              <a:ext uri="{28A0092B-C50C-407E-A947-70E740481C1C}">
                <a14:useLocalDpi xmlns:a14="http://schemas.microsoft.com/office/drawing/2010/main" val="0"/>
              </a:ext>
            </a:extLst>
          </a:blip>
          <a:srcRect l="2410" t="2265" r="42556" b="1859"/>
          <a:stretch/>
        </p:blipFill>
        <p:spPr>
          <a:xfrm>
            <a:off x="1311886" y="734422"/>
            <a:ext cx="1102233" cy="1440160"/>
          </a:xfrm>
          <a:prstGeom prst="ellipse">
            <a:avLst/>
          </a:prstGeom>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8" name="Image 7"/>
          <p:cNvPicPr>
            <a:picLocks noChangeAspect="1"/>
          </p:cNvPicPr>
          <p:nvPr/>
        </p:nvPicPr>
        <p:blipFill rotWithShape="1">
          <a:blip r:embed="rId7" cstate="print">
            <a:extLst>
              <a:ext uri="{28A0092B-C50C-407E-A947-70E740481C1C}">
                <a14:useLocalDpi xmlns:a14="http://schemas.microsoft.com/office/drawing/2010/main" val="0"/>
              </a:ext>
            </a:extLst>
          </a:blip>
          <a:srcRect l="14160" t="847" r="14160" b="847"/>
          <a:stretch/>
        </p:blipFill>
        <p:spPr>
          <a:xfrm>
            <a:off x="1252435" y="2816006"/>
            <a:ext cx="1221134" cy="1256044"/>
          </a:xfrm>
          <a:prstGeom prst="ellipse">
            <a:avLst/>
          </a:prstGeom>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9" name="ZoneTexte 8"/>
          <p:cNvSpPr txBox="1"/>
          <p:nvPr/>
        </p:nvSpPr>
        <p:spPr>
          <a:xfrm>
            <a:off x="342330" y="2424658"/>
            <a:ext cx="2952328" cy="307777"/>
          </a:xfrm>
          <a:prstGeom prst="rect">
            <a:avLst/>
          </a:prstGeom>
          <a:noFill/>
        </p:spPr>
        <p:txBody>
          <a:bodyPr wrap="square" rtlCol="0">
            <a:spAutoFit/>
          </a:bodyPr>
          <a:lstStyle/>
          <a:p>
            <a:pPr algn="ctr"/>
            <a:r>
              <a:rPr lang="fr-FR" sz="1400" dirty="0" smtClean="0">
                <a:solidFill>
                  <a:schemeClr val="accent6">
                    <a:lumMod val="50000"/>
                  </a:schemeClr>
                </a:solidFill>
                <a:latin typeface="AR BERKLEY" panose="02000000000000000000" pitchFamily="2" charset="0"/>
              </a:rPr>
              <a:t>Le Vicomte de Montmorency</a:t>
            </a:r>
            <a:endParaRPr lang="fr-FR" sz="1400" dirty="0">
              <a:solidFill>
                <a:schemeClr val="accent6">
                  <a:lumMod val="50000"/>
                </a:schemeClr>
              </a:solidFill>
              <a:latin typeface="AR BERKLEY" panose="02000000000000000000" pitchFamily="2" charset="0"/>
            </a:endParaRPr>
          </a:p>
        </p:txBody>
      </p:sp>
      <p:sp>
        <p:nvSpPr>
          <p:cNvPr id="10" name="ZoneTexte 9"/>
          <p:cNvSpPr txBox="1"/>
          <p:nvPr/>
        </p:nvSpPr>
        <p:spPr>
          <a:xfrm>
            <a:off x="54298" y="4152850"/>
            <a:ext cx="3391858" cy="307777"/>
          </a:xfrm>
          <a:prstGeom prst="rect">
            <a:avLst/>
          </a:prstGeom>
          <a:noFill/>
        </p:spPr>
        <p:txBody>
          <a:bodyPr wrap="square" rtlCol="0">
            <a:spAutoFit/>
          </a:bodyPr>
          <a:lstStyle/>
          <a:p>
            <a:pPr algn="ctr"/>
            <a:r>
              <a:rPr lang="fr-FR" sz="1400" dirty="0" smtClean="0">
                <a:latin typeface="AR BERKLEY" panose="02000000000000000000" pitchFamily="2" charset="0"/>
              </a:rPr>
              <a:t>Juliette Récamier</a:t>
            </a:r>
            <a:endParaRPr lang="fr-FR" sz="1400" dirty="0">
              <a:latin typeface="AR BERKLEY" panose="02000000000000000000" pitchFamily="2" charset="0"/>
            </a:endParaRPr>
          </a:p>
        </p:txBody>
      </p:sp>
      <p:pic>
        <p:nvPicPr>
          <p:cNvPr id="12" name="Image 11"/>
          <p:cNvPicPr>
            <a:picLocks noChangeAspect="1"/>
          </p:cNvPicPr>
          <p:nvPr/>
        </p:nvPicPr>
        <p:blipFill rotWithShape="1">
          <a:blip r:embed="rId8">
            <a:extLst>
              <a:ext uri="{BEBA8EAE-BF5A-486C-A8C5-ECC9F3942E4B}">
                <a14:imgProps xmlns:a14="http://schemas.microsoft.com/office/drawing/2010/main">
                  <a14:imgLayer r:embed="rId9">
                    <a14:imgEffect>
                      <a14:sharpenSoften amount="25000"/>
                    </a14:imgEffect>
                  </a14:imgLayer>
                </a14:imgProps>
              </a:ext>
              <a:ext uri="{28A0092B-C50C-407E-A947-70E740481C1C}">
                <a14:useLocalDpi xmlns:a14="http://schemas.microsoft.com/office/drawing/2010/main" val="0"/>
              </a:ext>
            </a:extLst>
          </a:blip>
          <a:srcRect r="39499"/>
          <a:stretch/>
        </p:blipFill>
        <p:spPr>
          <a:xfrm>
            <a:off x="144524" y="588049"/>
            <a:ext cx="3211406" cy="3980994"/>
          </a:xfrm>
          <a:prstGeom prst="rect">
            <a:avLst/>
          </a:prstGeom>
          <a:ln w="76200">
            <a:solidFill>
              <a:schemeClr val="accent6">
                <a:lumMod val="75000"/>
              </a:schemeClr>
            </a:solidFill>
          </a:ln>
          <a:effectLst>
            <a:outerShdw blurRad="292100" dist="139700" dir="2700000" algn="tl" rotWithShape="0">
              <a:srgbClr val="333333">
                <a:alpha val="65000"/>
              </a:srgbClr>
            </a:outerShdw>
          </a:effectLst>
          <a:scene3d>
            <a:camera prst="orthographicFront"/>
            <a:lightRig rig="threePt" dir="t"/>
          </a:scene3d>
          <a:sp3d>
            <a:bevelT/>
          </a:sp3d>
        </p:spPr>
      </p:pic>
      <p:pic>
        <p:nvPicPr>
          <p:cNvPr id="13" name="Image 12"/>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942730" y="734422"/>
            <a:ext cx="5422001" cy="4066500"/>
          </a:xfrm>
          <a:prstGeom prst="rect">
            <a:avLst/>
          </a:prstGeom>
          <a:ln w="76200">
            <a:solidFill>
              <a:schemeClr val="accent6">
                <a:lumMod val="75000"/>
              </a:schemeClr>
            </a:solidFill>
          </a:ln>
          <a:effectLst>
            <a:outerShdw blurRad="292100" dist="139700" dir="2700000" algn="tl" rotWithShape="0">
              <a:srgbClr val="333333">
                <a:alpha val="65000"/>
              </a:srgbClr>
            </a:outerShdw>
          </a:effectLst>
          <a:scene3d>
            <a:camera prst="orthographicFront"/>
            <a:lightRig rig="threePt" dir="t"/>
          </a:scene3d>
          <a:sp3d>
            <a:bevelT/>
          </a:sp3d>
        </p:spPr>
      </p:pic>
      <p:sp>
        <p:nvSpPr>
          <p:cNvPr id="14" name="ZoneTexte 13"/>
          <p:cNvSpPr txBox="1"/>
          <p:nvPr/>
        </p:nvSpPr>
        <p:spPr>
          <a:xfrm>
            <a:off x="-17710" y="4656906"/>
            <a:ext cx="3600400" cy="923330"/>
          </a:xfrm>
          <a:prstGeom prst="rect">
            <a:avLst/>
          </a:prstGeom>
          <a:noFill/>
        </p:spPr>
        <p:txBody>
          <a:bodyPr wrap="square" rtlCol="0">
            <a:spAutoFit/>
          </a:bodyPr>
          <a:lstStyle/>
          <a:p>
            <a:pPr algn="ctr"/>
            <a:r>
              <a:rPr lang="fr-FR" dirty="0" smtClean="0">
                <a:latin typeface="AR BERKLEY" panose="02000000000000000000" pitchFamily="2" charset="0"/>
              </a:rPr>
              <a:t>L’aile troubadour du Vicomte                 où il logeait, laissant la maison de campagne à Juliette Récamier</a:t>
            </a:r>
            <a:endParaRPr lang="fr-FR" dirty="0">
              <a:latin typeface="AR BERKLEY" panose="02000000000000000000" pitchFamily="2" charset="0"/>
            </a:endParaRPr>
          </a:p>
        </p:txBody>
      </p:sp>
      <p:sp>
        <p:nvSpPr>
          <p:cNvPr id="15" name="Rectangle 14"/>
          <p:cNvSpPr/>
          <p:nvPr/>
        </p:nvSpPr>
        <p:spPr>
          <a:xfrm>
            <a:off x="9631362" y="5241354"/>
            <a:ext cx="360040" cy="288032"/>
          </a:xfrm>
          <a:prstGeom prst="rect">
            <a:avLst/>
          </a:prstGeom>
          <a:solidFill>
            <a:schemeClr val="bg2">
              <a:lumMod val="20000"/>
              <a:lumOff val="80000"/>
            </a:schemeClr>
          </a:solidFill>
          <a:ln w="38100">
            <a:solidFill>
              <a:schemeClr val="bg2">
                <a:lumMod val="20000"/>
                <a:lumOff val="8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accent6">
                    <a:lumMod val="50000"/>
                  </a:schemeClr>
                </a:solidFill>
                <a:latin typeface="AR BERKLEY" panose="02000000000000000000" pitchFamily="2" charset="0"/>
              </a:rPr>
              <a:t>20</a:t>
            </a:r>
            <a:endParaRPr lang="fr-FR" sz="1200" dirty="0">
              <a:solidFill>
                <a:schemeClr val="accent6">
                  <a:lumMod val="50000"/>
                </a:schemeClr>
              </a:solidFill>
              <a:latin typeface="AR BERKLEY" panose="02000000000000000000" pitchFamily="2" charset="0"/>
            </a:endParaRPr>
          </a:p>
        </p:txBody>
      </p:sp>
    </p:spTree>
    <p:extLst>
      <p:ext uri="{BB962C8B-B14F-4D97-AF65-F5344CB8AC3E}">
        <p14:creationId xmlns:p14="http://schemas.microsoft.com/office/powerpoint/2010/main" val="13272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circle(in)">
                                      <p:cBhvr>
                                        <p:cTn id="12" dur="20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circle(in)">
                                      <p:cBhvr>
                                        <p:cTn id="17" dur="20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circle(in)">
                                      <p:cBhvr>
                                        <p:cTn id="22"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r="41424"/>
          <a:stretch/>
        </p:blipFill>
        <p:spPr>
          <a:xfrm>
            <a:off x="3376073" y="1488554"/>
            <a:ext cx="3144165" cy="4025731"/>
          </a:xfrm>
          <a:prstGeom prst="rect">
            <a:avLst/>
          </a:prstGeom>
          <a:ln w="76200">
            <a:solidFill>
              <a:schemeClr val="accent6">
                <a:lumMod val="75000"/>
              </a:schemeClr>
            </a:solidFill>
          </a:ln>
          <a:effectLst>
            <a:outerShdw blurRad="292100" dist="139700" dir="2700000" algn="tl" rotWithShape="0">
              <a:srgbClr val="333333">
                <a:alpha val="65000"/>
              </a:srgbClr>
            </a:outerShdw>
          </a:effectLst>
        </p:spPr>
      </p:pic>
      <p:sp>
        <p:nvSpPr>
          <p:cNvPr id="3" name="ZoneTexte 2"/>
          <p:cNvSpPr txBox="1"/>
          <p:nvPr/>
        </p:nvSpPr>
        <p:spPr>
          <a:xfrm>
            <a:off x="0" y="48394"/>
            <a:ext cx="10045700" cy="1200329"/>
          </a:xfrm>
          <a:prstGeom prst="rect">
            <a:avLst/>
          </a:prstGeom>
          <a:noFill/>
        </p:spPr>
        <p:txBody>
          <a:bodyPr wrap="square" rtlCol="0">
            <a:spAutoFit/>
          </a:bodyPr>
          <a:lstStyle/>
          <a:p>
            <a:pPr algn="ctr"/>
            <a:r>
              <a:rPr lang="fr-FR" sz="3600" dirty="0" smtClean="0">
                <a:ln w="18415" cmpd="sng">
                  <a:noFill/>
                  <a:prstDash val="solid"/>
                </a:ln>
                <a:solidFill>
                  <a:schemeClr val="accent6">
                    <a:lumMod val="50000"/>
                  </a:schemeClr>
                </a:solidFill>
                <a:effectLst>
                  <a:outerShdw blurRad="63500" dir="3600000" algn="tl" rotWithShape="0">
                    <a:srgbClr val="000000">
                      <a:alpha val="70000"/>
                    </a:srgbClr>
                  </a:outerShdw>
                </a:effectLst>
                <a:latin typeface="AR BERKLEY" panose="02000000000000000000" pitchFamily="2" charset="0"/>
              </a:rPr>
              <a:t>L’Ermitage de la Vallée aux Loups à l’époque du vicomte de La Rochefoucauld</a:t>
            </a:r>
            <a:endParaRPr lang="fr-FR" sz="3600" dirty="0">
              <a:ln w="18415" cmpd="sng">
                <a:noFill/>
                <a:prstDash val="solid"/>
              </a:ln>
              <a:solidFill>
                <a:schemeClr val="accent6">
                  <a:lumMod val="50000"/>
                </a:schemeClr>
              </a:solidFill>
              <a:effectLst>
                <a:outerShdw blurRad="63500" dir="3600000" algn="tl" rotWithShape="0">
                  <a:srgbClr val="000000">
                    <a:alpha val="70000"/>
                  </a:srgbClr>
                </a:outerShdw>
              </a:effectLst>
              <a:latin typeface="AR BERKLEY" panose="02000000000000000000" pitchFamily="2" charset="0"/>
            </a:endParaRPr>
          </a:p>
        </p:txBody>
      </p:sp>
      <p:sp>
        <p:nvSpPr>
          <p:cNvPr id="4" name="Rectangle 3"/>
          <p:cNvSpPr/>
          <p:nvPr/>
        </p:nvSpPr>
        <p:spPr>
          <a:xfrm>
            <a:off x="2286546" y="1176715"/>
            <a:ext cx="5561138" cy="4416295"/>
          </a:xfrm>
          <a:prstGeom prst="rect">
            <a:avLst/>
          </a:prstGeom>
          <a:solidFill>
            <a:schemeClr val="bg2">
              <a:lumMod val="40000"/>
              <a:lumOff val="60000"/>
            </a:schemeClr>
          </a:solidFill>
          <a:ln w="76200">
            <a:solidFill>
              <a:schemeClr val="accent6">
                <a:lumMod val="75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sz="1700" dirty="0" smtClean="0">
                <a:solidFill>
                  <a:schemeClr val="accent6">
                    <a:lumMod val="50000"/>
                  </a:schemeClr>
                </a:solidFill>
                <a:latin typeface="AR BERKLEY" panose="02000000000000000000" pitchFamily="2" charset="0"/>
              </a:rPr>
              <a:t>Le Vicomte de Montmorency meurt en 1828. Sa femme, Pauline Hortense d’Albert de Luynes acquiert le Bois de la Cave, ce qui agrandit considérablement le parc. Elle cède la propriété à sa fille </a:t>
            </a:r>
            <a:r>
              <a:rPr lang="fr-FR" sz="1700" dirty="0" smtClean="0">
                <a:solidFill>
                  <a:schemeClr val="accent6">
                    <a:lumMod val="50000"/>
                  </a:schemeClr>
                </a:solidFill>
                <a:latin typeface="AR BERKLEY" panose="02000000000000000000" pitchFamily="2" charset="0"/>
              </a:rPr>
              <a:t>Elisabeth de Montmorency mariée </a:t>
            </a:r>
            <a:r>
              <a:rPr lang="fr-FR" sz="1700" dirty="0" smtClean="0">
                <a:solidFill>
                  <a:schemeClr val="accent6">
                    <a:lumMod val="50000"/>
                  </a:schemeClr>
                </a:solidFill>
                <a:latin typeface="AR BERKLEY" panose="02000000000000000000" pitchFamily="2" charset="0"/>
              </a:rPr>
              <a:t>à </a:t>
            </a:r>
            <a:r>
              <a:rPr lang="fr-FR" sz="1700" dirty="0" err="1" smtClean="0">
                <a:solidFill>
                  <a:schemeClr val="accent6">
                    <a:lumMod val="50000"/>
                  </a:schemeClr>
                </a:solidFill>
                <a:latin typeface="AR BERKLEY" panose="02000000000000000000" pitchFamily="2" charset="0"/>
              </a:rPr>
              <a:t>Sosthènes</a:t>
            </a:r>
            <a:r>
              <a:rPr lang="fr-FR" sz="1700" dirty="0" smtClean="0">
                <a:solidFill>
                  <a:schemeClr val="accent6">
                    <a:lumMod val="50000"/>
                  </a:schemeClr>
                </a:solidFill>
                <a:latin typeface="AR BERKLEY" panose="02000000000000000000" pitchFamily="2" charset="0"/>
              </a:rPr>
              <a:t> </a:t>
            </a:r>
            <a:r>
              <a:rPr lang="fr-FR" sz="1700" dirty="0" smtClean="0">
                <a:solidFill>
                  <a:schemeClr val="accent6">
                    <a:lumMod val="50000"/>
                  </a:schemeClr>
                </a:solidFill>
                <a:latin typeface="AR BLANCA" panose="02000000000000000000" pitchFamily="2" charset="0"/>
              </a:rPr>
              <a:t>II</a:t>
            </a:r>
            <a:r>
              <a:rPr lang="fr-FR" sz="1700" dirty="0" smtClean="0">
                <a:solidFill>
                  <a:schemeClr val="accent6">
                    <a:lumMod val="50000"/>
                  </a:schemeClr>
                </a:solidFill>
                <a:latin typeface="AR BERKLEY" panose="02000000000000000000" pitchFamily="2" charset="0"/>
              </a:rPr>
              <a:t> de la Rochefoucauld, aide de camp du comte d’Artois.</a:t>
            </a:r>
          </a:p>
          <a:p>
            <a:endParaRPr lang="fr-FR" sz="1700" dirty="0">
              <a:solidFill>
                <a:schemeClr val="accent6">
                  <a:lumMod val="50000"/>
                </a:schemeClr>
              </a:solidFill>
              <a:latin typeface="AR BERKLEY" panose="02000000000000000000" pitchFamily="2" charset="0"/>
            </a:endParaRPr>
          </a:p>
          <a:p>
            <a:r>
              <a:rPr lang="fr-FR" sz="1700" dirty="0" smtClean="0">
                <a:solidFill>
                  <a:schemeClr val="accent6">
                    <a:lumMod val="50000"/>
                  </a:schemeClr>
                </a:solidFill>
                <a:latin typeface="AR BERKLEY" panose="02000000000000000000" pitchFamily="2" charset="0"/>
              </a:rPr>
              <a:t>Celui-ci est riche et mondain et transforme aussitôt la Vallée aux Loups en un lieu de plaisir et de mondanité, recevant ici les mois d’été. Il fait construire une nouvelle aile de style </a:t>
            </a:r>
            <a:r>
              <a:rPr lang="fr-FR" sz="1700" dirty="0" err="1" smtClean="0">
                <a:solidFill>
                  <a:schemeClr val="accent6">
                    <a:lumMod val="50000"/>
                  </a:schemeClr>
                </a:solidFill>
                <a:latin typeface="AR BERKLEY" panose="02000000000000000000" pitchFamily="2" charset="0"/>
              </a:rPr>
              <a:t>mi-normand</a:t>
            </a:r>
            <a:r>
              <a:rPr lang="fr-FR" sz="1700" dirty="0" smtClean="0">
                <a:solidFill>
                  <a:schemeClr val="accent6">
                    <a:lumMod val="50000"/>
                  </a:schemeClr>
                </a:solidFill>
                <a:latin typeface="AR BERKLEY" panose="02000000000000000000" pitchFamily="2" charset="0"/>
              </a:rPr>
              <a:t> et </a:t>
            </a:r>
            <a:r>
              <a:rPr lang="fr-FR" sz="1700" dirty="0" err="1" smtClean="0">
                <a:solidFill>
                  <a:schemeClr val="accent6">
                    <a:lumMod val="50000"/>
                  </a:schemeClr>
                </a:solidFill>
                <a:latin typeface="AR BERKLEY" panose="02000000000000000000" pitchFamily="2" charset="0"/>
              </a:rPr>
              <a:t>mi-gothique</a:t>
            </a:r>
            <a:r>
              <a:rPr lang="fr-FR" sz="1700" dirty="0">
                <a:solidFill>
                  <a:schemeClr val="accent6">
                    <a:lumMod val="50000"/>
                  </a:schemeClr>
                </a:solidFill>
                <a:latin typeface="AR BERKLEY" panose="02000000000000000000" pitchFamily="2" charset="0"/>
              </a:rPr>
              <a:t> </a:t>
            </a:r>
            <a:r>
              <a:rPr lang="fr-FR" sz="1700" dirty="0" smtClean="0">
                <a:solidFill>
                  <a:schemeClr val="accent6">
                    <a:lumMod val="50000"/>
                  </a:schemeClr>
                </a:solidFill>
                <a:latin typeface="AR BERKLEY" panose="02000000000000000000" pitchFamily="2" charset="0"/>
              </a:rPr>
              <a:t>pour y recevoir ses hôtes.</a:t>
            </a:r>
          </a:p>
          <a:p>
            <a:endParaRPr lang="fr-FR" sz="1700" dirty="0">
              <a:solidFill>
                <a:schemeClr val="accent6">
                  <a:lumMod val="50000"/>
                </a:schemeClr>
              </a:solidFill>
              <a:latin typeface="AR BERKLEY" panose="02000000000000000000" pitchFamily="2" charset="0"/>
            </a:endParaRPr>
          </a:p>
          <a:p>
            <a:r>
              <a:rPr lang="fr-FR" sz="1700" dirty="0" smtClean="0">
                <a:solidFill>
                  <a:schemeClr val="accent6">
                    <a:lumMod val="50000"/>
                  </a:schemeClr>
                </a:solidFill>
                <a:latin typeface="AR BERKLEY" panose="02000000000000000000" pitchFamily="2" charset="0"/>
              </a:rPr>
              <a:t>Ce n’est plus une maison de campagne mais une maison de maître. 5 jardiniers demeurent sur place et entretiennent 8 serres pour alimenter entre autres son hôtel parisien, rue de Varenne (actuellement l’ambassade d’Italie).</a:t>
            </a:r>
            <a:endParaRPr lang="fr-FR" sz="1700" dirty="0">
              <a:solidFill>
                <a:schemeClr val="accent6">
                  <a:lumMod val="50000"/>
                </a:schemeClr>
              </a:solidFill>
              <a:latin typeface="AR BERKLEY" panose="02000000000000000000" pitchFamily="2" charset="0"/>
            </a:endParaRPr>
          </a:p>
        </p:txBody>
      </p:sp>
      <p:pic>
        <p:nvPicPr>
          <p:cNvPr id="5" name="Image 4"/>
          <p:cNvPicPr>
            <a:picLocks noChangeAspect="1"/>
          </p:cNvPicPr>
          <p:nvPr/>
        </p:nvPicPr>
        <p:blipFill rotWithShape="1">
          <a:blip r:embed="rId3">
            <a:extLst>
              <a:ext uri="{28A0092B-C50C-407E-A947-70E740481C1C}">
                <a14:useLocalDpi xmlns:a14="http://schemas.microsoft.com/office/drawing/2010/main" val="0"/>
              </a:ext>
            </a:extLst>
          </a:blip>
          <a:srcRect r="61920"/>
          <a:stretch/>
        </p:blipFill>
        <p:spPr>
          <a:xfrm>
            <a:off x="7992543" y="1272530"/>
            <a:ext cx="1854843" cy="3653181"/>
          </a:xfrm>
          <a:prstGeom prst="rect">
            <a:avLst/>
          </a:prstGeom>
          <a:ln w="76200">
            <a:solidFill>
              <a:schemeClr val="accent6">
                <a:lumMod val="75000"/>
              </a:schemeClr>
            </a:solidFill>
          </a:ln>
          <a:effectLst>
            <a:outerShdw blurRad="292100" dist="139700" dir="2700000" algn="tl" rotWithShape="0">
              <a:srgbClr val="333333">
                <a:alpha val="65000"/>
              </a:srgbClr>
            </a:outerShdw>
          </a:effectLst>
          <a:scene3d>
            <a:camera prst="orthographicFront"/>
            <a:lightRig rig="threePt" dir="t"/>
          </a:scene3d>
          <a:sp3d>
            <a:bevelT/>
          </a:sp3d>
        </p:spPr>
      </p:pic>
      <p:pic>
        <p:nvPicPr>
          <p:cNvPr id="6" name="Image 5"/>
          <p:cNvPicPr>
            <a:picLocks noChangeAspect="1"/>
          </p:cNvPicPr>
          <p:nvPr/>
        </p:nvPicPr>
        <p:blipFill rotWithShape="1">
          <a:blip r:embed="rId4">
            <a:extLst>
              <a:ext uri="{28A0092B-C50C-407E-A947-70E740481C1C}">
                <a14:useLocalDpi xmlns:a14="http://schemas.microsoft.com/office/drawing/2010/main" val="0"/>
              </a:ext>
            </a:extLst>
          </a:blip>
          <a:srcRect r="60674"/>
          <a:stretch/>
        </p:blipFill>
        <p:spPr>
          <a:xfrm>
            <a:off x="204449" y="1226683"/>
            <a:ext cx="1938081" cy="3696215"/>
          </a:xfrm>
          <a:prstGeom prst="rect">
            <a:avLst/>
          </a:prstGeom>
          <a:ln w="76200">
            <a:solidFill>
              <a:schemeClr val="accent6">
                <a:lumMod val="75000"/>
              </a:schemeClr>
            </a:solidFill>
          </a:ln>
          <a:effectLst>
            <a:outerShdw blurRad="292100" dist="139700" dir="2700000" algn="tl" rotWithShape="0">
              <a:srgbClr val="333333">
                <a:alpha val="65000"/>
              </a:srgbClr>
            </a:outerShdw>
          </a:effectLst>
          <a:scene3d>
            <a:camera prst="orthographicFront"/>
            <a:lightRig rig="threePt" dir="t"/>
          </a:scene3d>
          <a:sp3d>
            <a:bevelT/>
          </a:sp3d>
        </p:spPr>
      </p:pic>
      <p:sp>
        <p:nvSpPr>
          <p:cNvPr id="7" name="ZoneTexte 6"/>
          <p:cNvSpPr txBox="1"/>
          <p:nvPr/>
        </p:nvSpPr>
        <p:spPr>
          <a:xfrm>
            <a:off x="7759154" y="4944938"/>
            <a:ext cx="2016224" cy="307777"/>
          </a:xfrm>
          <a:prstGeom prst="rect">
            <a:avLst/>
          </a:prstGeom>
          <a:noFill/>
        </p:spPr>
        <p:txBody>
          <a:bodyPr wrap="square" rtlCol="0">
            <a:spAutoFit/>
          </a:bodyPr>
          <a:lstStyle/>
          <a:p>
            <a:pPr algn="ctr"/>
            <a:r>
              <a:rPr lang="fr-FR" sz="1400" dirty="0" smtClean="0">
                <a:latin typeface="AR BERKLEY" panose="02000000000000000000" pitchFamily="2" charset="0"/>
              </a:rPr>
              <a:t>Elisabeth de Montmorency</a:t>
            </a:r>
            <a:endParaRPr lang="fr-FR" sz="1400" dirty="0">
              <a:latin typeface="AR BERKLEY" panose="02000000000000000000" pitchFamily="2" charset="0"/>
            </a:endParaRPr>
          </a:p>
        </p:txBody>
      </p:sp>
      <p:sp>
        <p:nvSpPr>
          <p:cNvPr id="8" name="ZoneTexte 7"/>
          <p:cNvSpPr txBox="1"/>
          <p:nvPr/>
        </p:nvSpPr>
        <p:spPr>
          <a:xfrm>
            <a:off x="54298" y="4997782"/>
            <a:ext cx="2232248" cy="523220"/>
          </a:xfrm>
          <a:prstGeom prst="rect">
            <a:avLst/>
          </a:prstGeom>
          <a:noFill/>
        </p:spPr>
        <p:txBody>
          <a:bodyPr wrap="square" rtlCol="0">
            <a:spAutoFit/>
          </a:bodyPr>
          <a:lstStyle/>
          <a:p>
            <a:pPr algn="ctr"/>
            <a:r>
              <a:rPr lang="fr-FR" sz="1400" dirty="0" err="1" smtClean="0">
                <a:latin typeface="AR BERKLEY" panose="02000000000000000000" pitchFamily="2" charset="0"/>
              </a:rPr>
              <a:t>Sosthème</a:t>
            </a:r>
            <a:r>
              <a:rPr lang="fr-FR" sz="1400" dirty="0" smtClean="0">
                <a:latin typeface="AR BERKLEY" panose="02000000000000000000" pitchFamily="2" charset="0"/>
              </a:rPr>
              <a:t> </a:t>
            </a:r>
            <a:r>
              <a:rPr lang="fr-FR" sz="1400" dirty="0" smtClean="0">
                <a:latin typeface="AR BLANCA" panose="02000000000000000000" pitchFamily="2" charset="0"/>
              </a:rPr>
              <a:t>II de La Rochefoucauld</a:t>
            </a:r>
            <a:endParaRPr lang="fr-FR" sz="1400" dirty="0">
              <a:latin typeface="AR BLANCA" panose="02000000000000000000" pitchFamily="2" charset="0"/>
            </a:endParaRPr>
          </a:p>
        </p:txBody>
      </p:sp>
      <p:pic>
        <p:nvPicPr>
          <p:cNvPr id="9" name="Imag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333511" y="1348589"/>
            <a:ext cx="5467207" cy="4100405"/>
          </a:xfrm>
          <a:prstGeom prst="rect">
            <a:avLst/>
          </a:prstGeom>
          <a:ln w="76200">
            <a:solidFill>
              <a:schemeClr val="accent6">
                <a:lumMod val="75000"/>
              </a:schemeClr>
            </a:solidFill>
          </a:ln>
          <a:effectLst>
            <a:outerShdw blurRad="292100" dist="139700" dir="2700000" algn="tl" rotWithShape="0">
              <a:srgbClr val="333333">
                <a:alpha val="65000"/>
              </a:srgbClr>
            </a:outerShdw>
          </a:effectLst>
          <a:scene3d>
            <a:camera prst="orthographicFront"/>
            <a:lightRig rig="threePt" dir="t"/>
          </a:scene3d>
          <a:sp3d>
            <a:bevelT/>
          </a:sp3d>
        </p:spPr>
      </p:pic>
      <p:sp>
        <p:nvSpPr>
          <p:cNvPr id="10" name="Rectangle 9"/>
          <p:cNvSpPr/>
          <p:nvPr/>
        </p:nvSpPr>
        <p:spPr>
          <a:xfrm>
            <a:off x="9631362" y="5304978"/>
            <a:ext cx="360040" cy="288032"/>
          </a:xfrm>
          <a:prstGeom prst="rect">
            <a:avLst/>
          </a:prstGeom>
          <a:solidFill>
            <a:schemeClr val="bg2">
              <a:lumMod val="20000"/>
              <a:lumOff val="80000"/>
            </a:schemeClr>
          </a:solidFill>
          <a:ln w="38100">
            <a:solidFill>
              <a:schemeClr val="bg2">
                <a:lumMod val="20000"/>
                <a:lumOff val="8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accent6">
                    <a:lumMod val="50000"/>
                  </a:schemeClr>
                </a:solidFill>
                <a:latin typeface="AR BERKLEY" panose="02000000000000000000" pitchFamily="2" charset="0"/>
              </a:rPr>
              <a:t>21</a:t>
            </a:r>
            <a:endParaRPr lang="fr-FR" sz="1200" dirty="0">
              <a:solidFill>
                <a:schemeClr val="accent6">
                  <a:lumMod val="50000"/>
                </a:schemeClr>
              </a:solidFill>
              <a:latin typeface="AR BERKLEY" panose="02000000000000000000" pitchFamily="2" charset="0"/>
            </a:endParaRPr>
          </a:p>
        </p:txBody>
      </p:sp>
    </p:spTree>
    <p:extLst>
      <p:ext uri="{BB962C8B-B14F-4D97-AF65-F5344CB8AC3E}">
        <p14:creationId xmlns:p14="http://schemas.microsoft.com/office/powerpoint/2010/main" val="7352130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circle(in)">
                                      <p:cBhvr>
                                        <p:cTn id="12"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0" y="48394"/>
            <a:ext cx="10045700" cy="1200329"/>
          </a:xfrm>
          <a:prstGeom prst="rect">
            <a:avLst/>
          </a:prstGeom>
          <a:noFill/>
        </p:spPr>
        <p:txBody>
          <a:bodyPr wrap="square" rtlCol="0">
            <a:spAutoFit/>
          </a:bodyPr>
          <a:lstStyle/>
          <a:p>
            <a:pPr algn="ctr"/>
            <a:r>
              <a:rPr lang="fr-FR" sz="3600" dirty="0" smtClean="0">
                <a:ln w="18415" cmpd="sng">
                  <a:noFill/>
                  <a:prstDash val="solid"/>
                </a:ln>
                <a:solidFill>
                  <a:schemeClr val="accent6">
                    <a:lumMod val="50000"/>
                  </a:schemeClr>
                </a:solidFill>
                <a:effectLst>
                  <a:outerShdw blurRad="63500" dir="3600000" algn="tl" rotWithShape="0">
                    <a:srgbClr val="000000">
                      <a:alpha val="70000"/>
                    </a:srgbClr>
                  </a:outerShdw>
                </a:effectLst>
                <a:latin typeface="AR BERKLEY" panose="02000000000000000000" pitchFamily="2" charset="0"/>
              </a:rPr>
              <a:t>L’Ermitage de la Vallée aux Loups à l’époque des époux Le Savoureux</a:t>
            </a:r>
            <a:endParaRPr lang="fr-FR" sz="3600" dirty="0">
              <a:ln w="18415" cmpd="sng">
                <a:noFill/>
                <a:prstDash val="solid"/>
              </a:ln>
              <a:solidFill>
                <a:schemeClr val="accent6">
                  <a:lumMod val="50000"/>
                </a:schemeClr>
              </a:solidFill>
              <a:effectLst>
                <a:outerShdw blurRad="63500" dir="3600000" algn="tl" rotWithShape="0">
                  <a:srgbClr val="000000">
                    <a:alpha val="70000"/>
                  </a:srgbClr>
                </a:outerShdw>
              </a:effectLst>
              <a:latin typeface="AR BERKLEY" panose="02000000000000000000" pitchFamily="2" charset="0"/>
            </a:endParaRPr>
          </a:p>
        </p:txBody>
      </p:sp>
      <p:pic>
        <p:nvPicPr>
          <p:cNvPr id="3" name="Image 2"/>
          <p:cNvPicPr>
            <a:picLocks noChangeAspect="1"/>
          </p:cNvPicPr>
          <p:nvPr/>
        </p:nvPicPr>
        <p:blipFill rotWithShape="1">
          <a:blip r:embed="rId2">
            <a:grayscl/>
            <a:extLst>
              <a:ext uri="{28A0092B-C50C-407E-A947-70E740481C1C}">
                <a14:useLocalDpi xmlns:a14="http://schemas.microsoft.com/office/drawing/2010/main" val="0"/>
              </a:ext>
            </a:extLst>
          </a:blip>
          <a:srcRect r="45614"/>
          <a:stretch/>
        </p:blipFill>
        <p:spPr>
          <a:xfrm>
            <a:off x="198314" y="1248723"/>
            <a:ext cx="3133147" cy="4320674"/>
          </a:xfrm>
          <a:prstGeom prst="rect">
            <a:avLst/>
          </a:prstGeom>
          <a:ln w="76200">
            <a:solidFill>
              <a:schemeClr val="accent6">
                <a:lumMod val="75000"/>
              </a:schemeClr>
            </a:solidFill>
          </a:ln>
          <a:effectLst>
            <a:outerShdw blurRad="292100" dist="139700" dir="2700000" algn="tl" rotWithShape="0">
              <a:srgbClr val="333333">
                <a:alpha val="65000"/>
              </a:srgbClr>
            </a:outerShdw>
          </a:effectLst>
          <a:scene3d>
            <a:camera prst="orthographicFront"/>
            <a:lightRig rig="threePt" dir="t"/>
          </a:scene3d>
          <a:sp3d>
            <a:bevelT/>
          </a:sp3d>
        </p:spPr>
      </p:pic>
      <p:pic>
        <p:nvPicPr>
          <p:cNvPr id="4" name="Image 3"/>
          <p:cNvPicPr>
            <a:picLocks noChangeAspect="1"/>
          </p:cNvPicPr>
          <p:nvPr/>
        </p:nvPicPr>
        <p:blipFill rotWithShape="1">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rcRect l="1617" r="1337" b="12428"/>
          <a:stretch/>
        </p:blipFill>
        <p:spPr>
          <a:xfrm>
            <a:off x="3942730" y="1503935"/>
            <a:ext cx="5629972" cy="3810249"/>
          </a:xfrm>
          <a:prstGeom prst="rect">
            <a:avLst/>
          </a:prstGeom>
          <a:ln w="76200">
            <a:solidFill>
              <a:schemeClr val="accent6">
                <a:lumMod val="75000"/>
              </a:schemeClr>
            </a:solidFill>
          </a:ln>
          <a:effectLst>
            <a:outerShdw blurRad="292100" dist="139700" dir="2700000" algn="tl" rotWithShape="0">
              <a:srgbClr val="333333">
                <a:alpha val="65000"/>
              </a:srgbClr>
            </a:outerShdw>
          </a:effectLst>
          <a:scene3d>
            <a:camera prst="orthographicFront"/>
            <a:lightRig rig="threePt" dir="t"/>
          </a:scene3d>
          <a:sp3d>
            <a:bevelT/>
          </a:sp3d>
        </p:spPr>
      </p:pic>
      <p:sp>
        <p:nvSpPr>
          <p:cNvPr id="5" name="Rectangle 4"/>
          <p:cNvSpPr/>
          <p:nvPr/>
        </p:nvSpPr>
        <p:spPr>
          <a:xfrm>
            <a:off x="3654698" y="1320731"/>
            <a:ext cx="6192688" cy="4272279"/>
          </a:xfrm>
          <a:prstGeom prst="rect">
            <a:avLst/>
          </a:prstGeom>
          <a:solidFill>
            <a:schemeClr val="bg2">
              <a:lumMod val="40000"/>
              <a:lumOff val="60000"/>
            </a:schemeClr>
          </a:solidFill>
          <a:ln w="76200">
            <a:solidFill>
              <a:schemeClr val="accent6">
                <a:lumMod val="75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sz="1700" dirty="0" smtClean="0">
                <a:solidFill>
                  <a:schemeClr val="accent6">
                    <a:lumMod val="50000"/>
                  </a:schemeClr>
                </a:solidFill>
                <a:latin typeface="AR BERKLEY" panose="02000000000000000000" pitchFamily="2" charset="0"/>
              </a:rPr>
              <a:t>En 1914, le docteur Henry Le Savoureux, médecin aliéniste, achète La Vallée aux Loups aux descendants du Vicomte de la Rochefoucauld. Par contrat, il doit continuer à alimenter l’hôtel de la rue de Varenne en fleurs coupées et en pot.</a:t>
            </a:r>
          </a:p>
          <a:p>
            <a:endParaRPr lang="fr-FR" sz="1700" dirty="0">
              <a:solidFill>
                <a:schemeClr val="accent6">
                  <a:lumMod val="50000"/>
                </a:schemeClr>
              </a:solidFill>
              <a:latin typeface="AR BERKLEY" panose="02000000000000000000" pitchFamily="2" charset="0"/>
            </a:endParaRPr>
          </a:p>
          <a:p>
            <a:r>
              <a:rPr lang="fr-FR" sz="1700" dirty="0" smtClean="0">
                <a:solidFill>
                  <a:schemeClr val="accent6">
                    <a:lumMod val="50000"/>
                  </a:schemeClr>
                </a:solidFill>
                <a:latin typeface="AR BERKLEY" panose="02000000000000000000" pitchFamily="2" charset="0"/>
              </a:rPr>
              <a:t>Henry le Savoureux transforme la maison de Chateaubriand en maison de repos. Il est l’auteur d’une thèse sur le spleen (le spleen de Chateaubriand qu’il admire). Il constitue, chez lui, une collection de livres, dessins, gravures, etc… dédiés à la mémoire de l’écrivain. </a:t>
            </a:r>
          </a:p>
          <a:p>
            <a:endParaRPr lang="fr-FR" sz="1700" dirty="0">
              <a:solidFill>
                <a:schemeClr val="accent6">
                  <a:lumMod val="50000"/>
                </a:schemeClr>
              </a:solidFill>
              <a:latin typeface="AR BERKLEY" panose="02000000000000000000" pitchFamily="2" charset="0"/>
            </a:endParaRPr>
          </a:p>
          <a:p>
            <a:r>
              <a:rPr lang="fr-FR" sz="1700" dirty="0" smtClean="0">
                <a:solidFill>
                  <a:schemeClr val="accent6">
                    <a:lumMod val="50000"/>
                  </a:schemeClr>
                </a:solidFill>
                <a:latin typeface="AR BERKLEY" panose="02000000000000000000" pitchFamily="2" charset="0"/>
              </a:rPr>
              <a:t>Sa femme, d’origine russe, est aussi médecin. Tous deux accueillent un salon littéraire. On y rencontre l’écrivain Félix Fénéon qui meurt dans leur clinique en 1944, Henri de Régnier, Paul Valéry, Paul Léautaud qui décède, lui aussi, chez eux en 1956, Edouard Herriot, Anna de Noailles, Antoine de St-Exupéry, le peintre Jean Fautrier, la princesse </a:t>
            </a:r>
            <a:r>
              <a:rPr lang="fr-FR" sz="1700" dirty="0" err="1" smtClean="0">
                <a:solidFill>
                  <a:schemeClr val="accent6">
                    <a:lumMod val="50000"/>
                  </a:schemeClr>
                </a:solidFill>
                <a:latin typeface="AR BERKLEY" panose="02000000000000000000" pitchFamily="2" charset="0"/>
              </a:rPr>
              <a:t>Bibesco</a:t>
            </a:r>
            <a:r>
              <a:rPr lang="fr-FR" sz="1700" dirty="0" smtClean="0">
                <a:solidFill>
                  <a:schemeClr val="accent6">
                    <a:lumMod val="50000"/>
                  </a:schemeClr>
                </a:solidFill>
                <a:latin typeface="AR BERKLEY" panose="02000000000000000000" pitchFamily="2" charset="0"/>
              </a:rPr>
              <a:t>……. </a:t>
            </a:r>
            <a:endParaRPr lang="fr-FR" sz="1700" dirty="0">
              <a:solidFill>
                <a:schemeClr val="accent6">
                  <a:lumMod val="50000"/>
                </a:schemeClr>
              </a:solidFill>
              <a:latin typeface="AR BERKLEY" panose="02000000000000000000" pitchFamily="2" charset="0"/>
            </a:endParaRPr>
          </a:p>
        </p:txBody>
      </p:sp>
      <p:pic>
        <p:nvPicPr>
          <p:cNvPr id="6" name="Image 5"/>
          <p:cNvPicPr>
            <a:picLocks noChangeAspect="1"/>
          </p:cNvPicPr>
          <p:nvPr/>
        </p:nvPicPr>
        <p:blipFill rotWithShape="1">
          <a:blip r:embed="rId5">
            <a:extLst>
              <a:ext uri="{28A0092B-C50C-407E-A947-70E740481C1C}">
                <a14:useLocalDpi xmlns:a14="http://schemas.microsoft.com/office/drawing/2010/main" val="0"/>
              </a:ext>
            </a:extLst>
          </a:blip>
          <a:srcRect t="1" b="6110"/>
          <a:stretch/>
        </p:blipFill>
        <p:spPr>
          <a:xfrm>
            <a:off x="3687910" y="1344344"/>
            <a:ext cx="6159476" cy="4248666"/>
          </a:xfrm>
          <a:prstGeom prst="rect">
            <a:avLst/>
          </a:prstGeom>
          <a:ln w="76200">
            <a:solidFill>
              <a:schemeClr val="accent1"/>
            </a:solidFill>
          </a:ln>
          <a:effectLst>
            <a:outerShdw blurRad="292100" dist="139700" dir="2700000" algn="tl" rotWithShape="0">
              <a:srgbClr val="333333">
                <a:alpha val="65000"/>
              </a:srgbClr>
            </a:outerShdw>
          </a:effectLst>
          <a:scene3d>
            <a:camera prst="orthographicFront"/>
            <a:lightRig rig="threePt" dir="t"/>
          </a:scene3d>
          <a:sp3d>
            <a:bevelT/>
          </a:sp3d>
        </p:spPr>
      </p:pic>
      <p:sp>
        <p:nvSpPr>
          <p:cNvPr id="7" name="Rectangle 6"/>
          <p:cNvSpPr/>
          <p:nvPr/>
        </p:nvSpPr>
        <p:spPr>
          <a:xfrm>
            <a:off x="3654698" y="1344344"/>
            <a:ext cx="6159476" cy="4248666"/>
          </a:xfrm>
          <a:prstGeom prst="rect">
            <a:avLst/>
          </a:prstGeom>
          <a:solidFill>
            <a:schemeClr val="bg2">
              <a:lumMod val="40000"/>
              <a:lumOff val="60000"/>
            </a:schemeClr>
          </a:solidFill>
          <a:ln w="76200">
            <a:solidFill>
              <a:schemeClr val="accent6">
                <a:lumMod val="75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dirty="0" smtClean="0">
                <a:solidFill>
                  <a:schemeClr val="accent6">
                    <a:lumMod val="50000"/>
                  </a:schemeClr>
                </a:solidFill>
                <a:latin typeface="AR BERKLEY" panose="02000000000000000000" pitchFamily="2" charset="0"/>
              </a:rPr>
              <a:t>Les époux Le Savoureux offrent également l’asile à de nombreux </a:t>
            </a:r>
            <a:r>
              <a:rPr lang="fr-FR" dirty="0" smtClean="0">
                <a:solidFill>
                  <a:schemeClr val="accent6">
                    <a:lumMod val="50000"/>
                  </a:schemeClr>
                </a:solidFill>
                <a:latin typeface="AR BERKLEY" panose="02000000000000000000" pitchFamily="2" charset="0"/>
              </a:rPr>
              <a:t>résistants </a:t>
            </a:r>
            <a:r>
              <a:rPr lang="fr-FR" dirty="0" smtClean="0">
                <a:solidFill>
                  <a:schemeClr val="accent6">
                    <a:lumMod val="50000"/>
                  </a:schemeClr>
                </a:solidFill>
                <a:latin typeface="AR BERKLEY" panose="02000000000000000000" pitchFamily="2" charset="0"/>
              </a:rPr>
              <a:t>durant la Seconde Guerre Mondiale, parmi lesquels Jean Paulhan et le professeur Robert Debré.</a:t>
            </a:r>
          </a:p>
          <a:p>
            <a:endParaRPr lang="fr-FR" dirty="0">
              <a:solidFill>
                <a:schemeClr val="accent6">
                  <a:lumMod val="50000"/>
                </a:schemeClr>
              </a:solidFill>
              <a:latin typeface="AR BERKLEY" panose="02000000000000000000" pitchFamily="2" charset="0"/>
            </a:endParaRPr>
          </a:p>
          <a:p>
            <a:r>
              <a:rPr lang="fr-FR" dirty="0" smtClean="0">
                <a:solidFill>
                  <a:schemeClr val="accent6">
                    <a:lumMod val="50000"/>
                  </a:schemeClr>
                </a:solidFill>
                <a:latin typeface="AR BERKLEY" panose="02000000000000000000" pitchFamily="2" charset="0"/>
              </a:rPr>
              <a:t>De nombreuses personnalités se rendent à la Vallée aux Loups, notamment l’homme de théâtre Georges Pitoëff et le peintre Marc Chagall. Tout jeune, durant l’été 1955, Claude Brasseur accompagne sa mère Odette Joyeux dans cette propriété.</a:t>
            </a:r>
          </a:p>
          <a:p>
            <a:endParaRPr lang="fr-FR" dirty="0">
              <a:solidFill>
                <a:schemeClr val="accent6">
                  <a:lumMod val="50000"/>
                </a:schemeClr>
              </a:solidFill>
              <a:latin typeface="AR BERKLEY" panose="02000000000000000000" pitchFamily="2" charset="0"/>
            </a:endParaRPr>
          </a:p>
          <a:p>
            <a:r>
              <a:rPr lang="fr-FR" dirty="0" smtClean="0">
                <a:solidFill>
                  <a:schemeClr val="accent6">
                    <a:lumMod val="50000"/>
                  </a:schemeClr>
                </a:solidFill>
                <a:latin typeface="AR BERKLEY" panose="02000000000000000000" pitchFamily="2" charset="0"/>
              </a:rPr>
              <a:t>Fin décembre 1957, la Maison de Chateaubriand est achetée en viager par la Fondation Rothschild</a:t>
            </a:r>
            <a:r>
              <a:rPr lang="fr-FR" dirty="0">
                <a:solidFill>
                  <a:schemeClr val="accent6">
                    <a:lumMod val="50000"/>
                  </a:schemeClr>
                </a:solidFill>
                <a:latin typeface="AR BERKLEY" panose="02000000000000000000" pitchFamily="2" charset="0"/>
              </a:rPr>
              <a:t> </a:t>
            </a:r>
            <a:r>
              <a:rPr lang="fr-FR" dirty="0" smtClean="0">
                <a:solidFill>
                  <a:schemeClr val="accent6">
                    <a:lumMod val="50000"/>
                  </a:schemeClr>
                </a:solidFill>
                <a:latin typeface="AR BERKLEY" panose="02000000000000000000" pitchFamily="2" charset="0"/>
              </a:rPr>
              <a:t>puis est cédée au département des Hauts-de-Seine en 1970. </a:t>
            </a:r>
          </a:p>
          <a:p>
            <a:endParaRPr lang="fr-FR" dirty="0">
              <a:solidFill>
                <a:schemeClr val="accent6">
                  <a:lumMod val="50000"/>
                </a:schemeClr>
              </a:solidFill>
              <a:latin typeface="AR BERKLEY" panose="02000000000000000000" pitchFamily="2" charset="0"/>
            </a:endParaRPr>
          </a:p>
          <a:p>
            <a:r>
              <a:rPr lang="fr-FR" dirty="0" smtClean="0">
                <a:solidFill>
                  <a:schemeClr val="accent6">
                    <a:lumMod val="50000"/>
                  </a:schemeClr>
                </a:solidFill>
                <a:latin typeface="AR BERKLEY" panose="02000000000000000000" pitchFamily="2" charset="0"/>
              </a:rPr>
              <a:t>La propriété est entièrement restaurée (bâtiments et parc) et ouverte aux visiteurs dès mai 1987. </a:t>
            </a:r>
            <a:endParaRPr lang="fr-FR" dirty="0">
              <a:solidFill>
                <a:schemeClr val="accent6">
                  <a:lumMod val="50000"/>
                </a:schemeClr>
              </a:solidFill>
              <a:latin typeface="AR BERKLEY" panose="02000000000000000000" pitchFamily="2" charset="0"/>
            </a:endParaRPr>
          </a:p>
        </p:txBody>
      </p:sp>
      <p:sp>
        <p:nvSpPr>
          <p:cNvPr id="8" name="Rectangle 7"/>
          <p:cNvSpPr/>
          <p:nvPr/>
        </p:nvSpPr>
        <p:spPr>
          <a:xfrm>
            <a:off x="9631362" y="5241354"/>
            <a:ext cx="360040" cy="288032"/>
          </a:xfrm>
          <a:prstGeom prst="rect">
            <a:avLst/>
          </a:prstGeom>
          <a:solidFill>
            <a:schemeClr val="bg2">
              <a:lumMod val="20000"/>
              <a:lumOff val="80000"/>
            </a:schemeClr>
          </a:solidFill>
          <a:ln w="38100">
            <a:solidFill>
              <a:schemeClr val="bg2">
                <a:lumMod val="20000"/>
                <a:lumOff val="8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accent6">
                    <a:lumMod val="50000"/>
                  </a:schemeClr>
                </a:solidFill>
                <a:latin typeface="AR BERKLEY" panose="02000000000000000000" pitchFamily="2" charset="0"/>
              </a:rPr>
              <a:t>22</a:t>
            </a:r>
            <a:endParaRPr lang="fr-FR" sz="1200" dirty="0">
              <a:solidFill>
                <a:schemeClr val="accent6">
                  <a:lumMod val="50000"/>
                </a:schemeClr>
              </a:solidFill>
              <a:latin typeface="AR BERKLEY" panose="02000000000000000000" pitchFamily="2" charset="0"/>
            </a:endParaRPr>
          </a:p>
        </p:txBody>
      </p:sp>
    </p:spTree>
    <p:extLst>
      <p:ext uri="{BB962C8B-B14F-4D97-AF65-F5344CB8AC3E}">
        <p14:creationId xmlns:p14="http://schemas.microsoft.com/office/powerpoint/2010/main" val="1913088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ircle(in)">
                                      <p:cBhvr>
                                        <p:cTn id="1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t="12313" b="11610"/>
          <a:stretch/>
        </p:blipFill>
        <p:spPr>
          <a:xfrm>
            <a:off x="-19936" y="-96819"/>
            <a:ext cx="10182967" cy="5810232"/>
          </a:xfrm>
          <a:prstGeom prst="rect">
            <a:avLst/>
          </a:prstGeom>
        </p:spPr>
      </p:pic>
      <p:sp>
        <p:nvSpPr>
          <p:cNvPr id="5" name="ZoneTexte 4"/>
          <p:cNvSpPr txBox="1"/>
          <p:nvPr/>
        </p:nvSpPr>
        <p:spPr>
          <a:xfrm>
            <a:off x="126307" y="4480157"/>
            <a:ext cx="9865095" cy="1200329"/>
          </a:xfrm>
          <a:prstGeom prst="rect">
            <a:avLst/>
          </a:prstGeom>
          <a:solidFill>
            <a:schemeClr val="bg2">
              <a:lumMod val="20000"/>
              <a:lumOff val="80000"/>
            </a:schemeClr>
          </a:solidFill>
          <a:ln w="76200">
            <a:solidFill>
              <a:schemeClr val="accent6">
                <a:lumMod val="50000"/>
              </a:schemeClr>
            </a:solidFill>
          </a:ln>
          <a:scene3d>
            <a:camera prst="orthographicFront"/>
            <a:lightRig rig="threePt" dir="t"/>
          </a:scene3d>
          <a:sp3d>
            <a:bevelT/>
          </a:sp3d>
        </p:spPr>
        <p:txBody>
          <a:bodyPr wrap="square" rtlCol="0">
            <a:spAutoFit/>
          </a:bodyPr>
          <a:lstStyle/>
          <a:p>
            <a:r>
              <a:rPr lang="fr-FR" dirty="0" smtClean="0">
                <a:solidFill>
                  <a:schemeClr val="accent6">
                    <a:lumMod val="50000"/>
                  </a:schemeClr>
                </a:solidFill>
                <a:latin typeface="AR BERKLEY" panose="02000000000000000000" pitchFamily="2" charset="0"/>
              </a:rPr>
              <a:t>« Ma Vallée-aux-Loups fut vendue comme on vend les meubles des pauvres, sur la place du Châtelet. Je souffris beaucoup de cette vente… La Vallée-aux-Loups, de toutes les choses qui me sont échappées, est la seule que je regrette. Il est écrit que rien ne me restera….Je défie le sort de m’attacher à présent au moindre morceau de terre…… ».    F.R. de Chateaubriand – juillet 1818.</a:t>
            </a:r>
            <a:endParaRPr lang="fr-FR" dirty="0">
              <a:solidFill>
                <a:schemeClr val="accent6">
                  <a:lumMod val="50000"/>
                </a:schemeClr>
              </a:solidFill>
              <a:latin typeface="AR BERKLEY" panose="02000000000000000000" pitchFamily="2" charset="0"/>
            </a:endParaRPr>
          </a:p>
        </p:txBody>
      </p:sp>
      <p:pic>
        <p:nvPicPr>
          <p:cNvPr id="12" name="Image 11"/>
          <p:cNvPicPr>
            <a:picLocks noChangeAspect="1"/>
          </p:cNvPicPr>
          <p:nvPr/>
        </p:nvPicPr>
        <p:blipFill rotWithShape="1">
          <a:blip r:embed="rId3">
            <a:extLst>
              <a:ext uri="{28A0092B-C50C-407E-A947-70E740481C1C}">
                <a14:useLocalDpi xmlns:a14="http://schemas.microsoft.com/office/drawing/2010/main" val="0"/>
              </a:ext>
            </a:extLst>
          </a:blip>
          <a:srcRect l="43906" t="6791" r="26898" b="65896"/>
          <a:stretch/>
        </p:blipFill>
        <p:spPr>
          <a:xfrm>
            <a:off x="198314" y="2496666"/>
            <a:ext cx="1440160" cy="1796411"/>
          </a:xfrm>
          <a:prstGeom prst="rect">
            <a:avLst/>
          </a:prstGeom>
          <a:ln w="76200">
            <a:solidFill>
              <a:schemeClr val="accent6">
                <a:lumMod val="75000"/>
              </a:schemeClr>
            </a:solidFill>
          </a:ln>
          <a:effectLst>
            <a:outerShdw blurRad="292100" dist="139700" dir="2700000" algn="tl" rotWithShape="0">
              <a:srgbClr val="333333">
                <a:alpha val="65000"/>
              </a:srgbClr>
            </a:outerShdw>
          </a:effectLst>
          <a:scene3d>
            <a:camera prst="orthographicFront"/>
            <a:lightRig rig="threePt" dir="t"/>
          </a:scene3d>
          <a:sp3d>
            <a:bevelT/>
          </a:sp3d>
        </p:spPr>
      </p:pic>
      <p:sp>
        <p:nvSpPr>
          <p:cNvPr id="13" name="Rectangle 12"/>
          <p:cNvSpPr/>
          <p:nvPr/>
        </p:nvSpPr>
        <p:spPr>
          <a:xfrm rot="20904054">
            <a:off x="55690" y="200601"/>
            <a:ext cx="2371163" cy="1569660"/>
          </a:xfrm>
          <a:prstGeom prst="rect">
            <a:avLst/>
          </a:prstGeom>
        </p:spPr>
        <p:txBody>
          <a:bodyPr wrap="none">
            <a:spAutoFit/>
          </a:bodyPr>
          <a:lstStyle/>
          <a:p>
            <a:pPr algn="ctr">
              <a:defRPr/>
            </a:pPr>
            <a:r>
              <a:rPr lang="fr-FR" altLang="fr-FR" sz="9600" b="1" dirty="0">
                <a:ln w="28575">
                  <a:solidFill>
                    <a:schemeClr val="accent6">
                      <a:lumMod val="75000"/>
                    </a:schemeClr>
                  </a:solidFill>
                </a:ln>
                <a:solidFill>
                  <a:schemeClr val="bg2">
                    <a:lumMod val="40000"/>
                    <a:lumOff val="60000"/>
                  </a:schemeClr>
                </a:solidFill>
                <a:latin typeface="AR BERKLEY" panose="02000000000000000000" pitchFamily="2" charset="0"/>
              </a:rPr>
              <a:t>Fin</a:t>
            </a:r>
          </a:p>
        </p:txBody>
      </p:sp>
      <p:sp>
        <p:nvSpPr>
          <p:cNvPr id="15" name="Rectangle 14"/>
          <p:cNvSpPr/>
          <p:nvPr/>
        </p:nvSpPr>
        <p:spPr>
          <a:xfrm>
            <a:off x="9631362" y="5376986"/>
            <a:ext cx="360040" cy="288032"/>
          </a:xfrm>
          <a:prstGeom prst="rect">
            <a:avLst/>
          </a:prstGeom>
          <a:solidFill>
            <a:schemeClr val="bg2">
              <a:lumMod val="20000"/>
              <a:lumOff val="80000"/>
            </a:schemeClr>
          </a:solidFill>
          <a:ln w="38100">
            <a:solidFill>
              <a:schemeClr val="bg2">
                <a:lumMod val="20000"/>
                <a:lumOff val="8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accent6">
                    <a:lumMod val="50000"/>
                  </a:schemeClr>
                </a:solidFill>
                <a:latin typeface="AR BERKLEY" panose="02000000000000000000" pitchFamily="2" charset="0"/>
              </a:rPr>
              <a:t>23</a:t>
            </a:r>
            <a:endParaRPr lang="fr-FR" sz="1200" dirty="0">
              <a:solidFill>
                <a:schemeClr val="accent6">
                  <a:lumMod val="50000"/>
                </a:schemeClr>
              </a:solidFill>
              <a:latin typeface="AR BERKLEY" panose="02000000000000000000" pitchFamily="2" charset="0"/>
            </a:endParaRPr>
          </a:p>
        </p:txBody>
      </p:sp>
    </p:spTree>
    <p:extLst>
      <p:ext uri="{BB962C8B-B14F-4D97-AF65-F5344CB8AC3E}">
        <p14:creationId xmlns:p14="http://schemas.microsoft.com/office/powerpoint/2010/main" val="1548957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80">
                                          <p:stCondLst>
                                            <p:cond delay="0"/>
                                          </p:stCondLst>
                                        </p:cTn>
                                        <p:tgtEl>
                                          <p:spTgt spid="13"/>
                                        </p:tgtEl>
                                      </p:cBhvr>
                                    </p:animEffect>
                                    <p:anim calcmode="lin" valueType="num">
                                      <p:cBhvr>
                                        <p:cTn id="8"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13" dur="26">
                                          <p:stCondLst>
                                            <p:cond delay="650"/>
                                          </p:stCondLst>
                                        </p:cTn>
                                        <p:tgtEl>
                                          <p:spTgt spid="13"/>
                                        </p:tgtEl>
                                      </p:cBhvr>
                                      <p:to x="100000" y="60000"/>
                                    </p:animScale>
                                    <p:animScale>
                                      <p:cBhvr>
                                        <p:cTn id="14" dur="166" decel="50000">
                                          <p:stCondLst>
                                            <p:cond delay="676"/>
                                          </p:stCondLst>
                                        </p:cTn>
                                        <p:tgtEl>
                                          <p:spTgt spid="13"/>
                                        </p:tgtEl>
                                      </p:cBhvr>
                                      <p:to x="100000" y="100000"/>
                                    </p:animScale>
                                    <p:animScale>
                                      <p:cBhvr>
                                        <p:cTn id="15" dur="26">
                                          <p:stCondLst>
                                            <p:cond delay="1312"/>
                                          </p:stCondLst>
                                        </p:cTn>
                                        <p:tgtEl>
                                          <p:spTgt spid="13"/>
                                        </p:tgtEl>
                                      </p:cBhvr>
                                      <p:to x="100000" y="80000"/>
                                    </p:animScale>
                                    <p:animScale>
                                      <p:cBhvr>
                                        <p:cTn id="16" dur="166" decel="50000">
                                          <p:stCondLst>
                                            <p:cond delay="1338"/>
                                          </p:stCondLst>
                                        </p:cTn>
                                        <p:tgtEl>
                                          <p:spTgt spid="13"/>
                                        </p:tgtEl>
                                      </p:cBhvr>
                                      <p:to x="100000" y="100000"/>
                                    </p:animScale>
                                    <p:animScale>
                                      <p:cBhvr>
                                        <p:cTn id="17" dur="26">
                                          <p:stCondLst>
                                            <p:cond delay="1642"/>
                                          </p:stCondLst>
                                        </p:cTn>
                                        <p:tgtEl>
                                          <p:spTgt spid="13"/>
                                        </p:tgtEl>
                                      </p:cBhvr>
                                      <p:to x="100000" y="90000"/>
                                    </p:animScale>
                                    <p:animScale>
                                      <p:cBhvr>
                                        <p:cTn id="18" dur="166" decel="50000">
                                          <p:stCondLst>
                                            <p:cond delay="1668"/>
                                          </p:stCondLst>
                                        </p:cTn>
                                        <p:tgtEl>
                                          <p:spTgt spid="13"/>
                                        </p:tgtEl>
                                      </p:cBhvr>
                                      <p:to x="100000" y="100000"/>
                                    </p:animScale>
                                    <p:animScale>
                                      <p:cBhvr>
                                        <p:cTn id="19" dur="26">
                                          <p:stCondLst>
                                            <p:cond delay="1808"/>
                                          </p:stCondLst>
                                        </p:cTn>
                                        <p:tgtEl>
                                          <p:spTgt spid="13"/>
                                        </p:tgtEl>
                                      </p:cBhvr>
                                      <p:to x="100000" y="95000"/>
                                    </p:animScale>
                                    <p:animScale>
                                      <p:cBhvr>
                                        <p:cTn id="20" dur="166" decel="50000">
                                          <p:stCondLst>
                                            <p:cond delay="1834"/>
                                          </p:stCondLst>
                                        </p:cTn>
                                        <p:tgtEl>
                                          <p:spTgt spid="1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75" y="3969"/>
            <a:ext cx="10039350" cy="5705475"/>
          </a:xfrm>
          <a:prstGeom prst="rect">
            <a:avLst/>
          </a:prstGeom>
        </p:spPr>
      </p:pic>
      <p:sp>
        <p:nvSpPr>
          <p:cNvPr id="5" name="Rectangle 4"/>
          <p:cNvSpPr/>
          <p:nvPr/>
        </p:nvSpPr>
        <p:spPr>
          <a:xfrm>
            <a:off x="198314" y="120402"/>
            <a:ext cx="4320480" cy="5472608"/>
          </a:xfrm>
          <a:prstGeom prst="rect">
            <a:avLst/>
          </a:prstGeom>
          <a:solidFill>
            <a:schemeClr val="bg2">
              <a:lumMod val="40000"/>
              <a:lumOff val="60000"/>
            </a:schemeClr>
          </a:solidFill>
          <a:ln w="76200">
            <a:solidFill>
              <a:schemeClr val="accent6">
                <a:lumMod val="75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800" dirty="0" smtClean="0">
                <a:solidFill>
                  <a:schemeClr val="accent6">
                    <a:lumMod val="50000"/>
                  </a:schemeClr>
                </a:solidFill>
                <a:latin typeface="AR BERKLEY" panose="02000000000000000000" pitchFamily="2" charset="0"/>
              </a:rPr>
              <a:t>Carrière politique </a:t>
            </a:r>
          </a:p>
          <a:p>
            <a:pPr algn="ctr"/>
            <a:r>
              <a:rPr lang="fr-FR" sz="2800" dirty="0" smtClean="0">
                <a:solidFill>
                  <a:schemeClr val="accent6">
                    <a:lumMod val="50000"/>
                  </a:schemeClr>
                </a:solidFill>
                <a:latin typeface="AR BERKLEY" panose="02000000000000000000" pitchFamily="2" charset="0"/>
              </a:rPr>
              <a:t>de Chateaubriand </a:t>
            </a:r>
          </a:p>
          <a:p>
            <a:pPr algn="ctr"/>
            <a:endParaRPr lang="fr-FR" dirty="0">
              <a:solidFill>
                <a:schemeClr val="accent6">
                  <a:lumMod val="50000"/>
                </a:schemeClr>
              </a:solidFill>
              <a:latin typeface="AR BERKLEY" panose="02000000000000000000" pitchFamily="2" charset="0"/>
            </a:endParaRPr>
          </a:p>
          <a:p>
            <a:pPr algn="ctr"/>
            <a:r>
              <a:rPr lang="fr-FR" sz="1600" dirty="0" smtClean="0">
                <a:solidFill>
                  <a:schemeClr val="accent6">
                    <a:lumMod val="50000"/>
                  </a:schemeClr>
                </a:solidFill>
                <a:latin typeface="AR BERKLEY" panose="02000000000000000000" pitchFamily="2" charset="0"/>
              </a:rPr>
              <a:t>1803-1804</a:t>
            </a:r>
          </a:p>
          <a:p>
            <a:pPr algn="ctr"/>
            <a:r>
              <a:rPr lang="fr-FR" sz="1600" dirty="0" smtClean="0">
                <a:solidFill>
                  <a:schemeClr val="accent6">
                    <a:lumMod val="50000"/>
                  </a:schemeClr>
                </a:solidFill>
                <a:latin typeface="AR BERKLEY" panose="02000000000000000000" pitchFamily="2" charset="0"/>
              </a:rPr>
              <a:t>Secrétaire de légation à Rome</a:t>
            </a:r>
          </a:p>
          <a:p>
            <a:pPr algn="ctr"/>
            <a:r>
              <a:rPr lang="fr-FR" sz="1600" dirty="0" smtClean="0">
                <a:solidFill>
                  <a:schemeClr val="tx2">
                    <a:lumMod val="50000"/>
                  </a:schemeClr>
                </a:solidFill>
                <a:latin typeface="AR BERKLEY" panose="02000000000000000000" pitchFamily="2" charset="0"/>
              </a:rPr>
              <a:t>Juillet 1815</a:t>
            </a:r>
          </a:p>
          <a:p>
            <a:pPr algn="ctr"/>
            <a:r>
              <a:rPr lang="fr-FR" sz="1600" dirty="0" smtClean="0">
                <a:solidFill>
                  <a:schemeClr val="tx2">
                    <a:lumMod val="50000"/>
                  </a:schemeClr>
                </a:solidFill>
                <a:latin typeface="AR BERKLEY" panose="02000000000000000000" pitchFamily="2" charset="0"/>
              </a:rPr>
              <a:t>Nomination au poste de Ministre d’Etat</a:t>
            </a:r>
          </a:p>
          <a:p>
            <a:pPr algn="ctr"/>
            <a:r>
              <a:rPr lang="fr-FR" sz="1600" dirty="0" smtClean="0">
                <a:solidFill>
                  <a:schemeClr val="accent6">
                    <a:lumMod val="50000"/>
                  </a:schemeClr>
                </a:solidFill>
                <a:latin typeface="AR BERKLEY" panose="02000000000000000000" pitchFamily="2" charset="0"/>
              </a:rPr>
              <a:t>17 aout 1815</a:t>
            </a:r>
          </a:p>
          <a:p>
            <a:pPr algn="ctr"/>
            <a:r>
              <a:rPr lang="fr-FR" sz="1600" dirty="0" smtClean="0">
                <a:solidFill>
                  <a:schemeClr val="accent6">
                    <a:lumMod val="50000"/>
                  </a:schemeClr>
                </a:solidFill>
                <a:latin typeface="AR BERKLEY" panose="02000000000000000000" pitchFamily="2" charset="0"/>
              </a:rPr>
              <a:t>Nomination à la Chambre des pairs</a:t>
            </a:r>
          </a:p>
          <a:p>
            <a:pPr algn="ctr"/>
            <a:r>
              <a:rPr lang="fr-FR" sz="1600" dirty="0" smtClean="0">
                <a:solidFill>
                  <a:schemeClr val="tx2">
                    <a:lumMod val="50000"/>
                  </a:schemeClr>
                </a:solidFill>
                <a:latin typeface="AR BERKLEY" panose="02000000000000000000" pitchFamily="2" charset="0"/>
              </a:rPr>
              <a:t>Septembre 1816 </a:t>
            </a:r>
          </a:p>
          <a:p>
            <a:pPr algn="ctr"/>
            <a:r>
              <a:rPr lang="fr-FR" sz="1600" dirty="0" smtClean="0">
                <a:solidFill>
                  <a:schemeClr val="tx2">
                    <a:lumMod val="50000"/>
                  </a:schemeClr>
                </a:solidFill>
                <a:latin typeface="AR BERKLEY" panose="02000000000000000000" pitchFamily="2" charset="0"/>
              </a:rPr>
              <a:t>Perte du titre et de la pension de Ministre</a:t>
            </a:r>
          </a:p>
          <a:p>
            <a:pPr algn="ctr"/>
            <a:r>
              <a:rPr lang="fr-FR" sz="1600" dirty="0" smtClean="0">
                <a:solidFill>
                  <a:schemeClr val="accent6">
                    <a:lumMod val="50000"/>
                  </a:schemeClr>
                </a:solidFill>
                <a:latin typeface="AR BERKLEY" panose="02000000000000000000" pitchFamily="2" charset="0"/>
              </a:rPr>
              <a:t>1820-1821 </a:t>
            </a:r>
          </a:p>
          <a:p>
            <a:pPr algn="ctr"/>
            <a:r>
              <a:rPr lang="fr-FR" sz="1600" dirty="0" smtClean="0">
                <a:solidFill>
                  <a:schemeClr val="accent6">
                    <a:lumMod val="50000"/>
                  </a:schemeClr>
                </a:solidFill>
                <a:latin typeface="AR BERKLEY" panose="02000000000000000000" pitchFamily="2" charset="0"/>
              </a:rPr>
              <a:t>Ambassadeur de France à Londres</a:t>
            </a:r>
          </a:p>
          <a:p>
            <a:pPr algn="ctr"/>
            <a:r>
              <a:rPr lang="fr-FR" sz="1600" dirty="0" smtClean="0">
                <a:solidFill>
                  <a:schemeClr val="tx2">
                    <a:lumMod val="50000"/>
                  </a:schemeClr>
                </a:solidFill>
                <a:latin typeface="AR BERKLEY" panose="02000000000000000000" pitchFamily="2" charset="0"/>
              </a:rPr>
              <a:t>1822-1824 </a:t>
            </a:r>
          </a:p>
          <a:p>
            <a:pPr algn="ctr"/>
            <a:r>
              <a:rPr lang="fr-FR" sz="1600" dirty="0" smtClean="0">
                <a:solidFill>
                  <a:schemeClr val="tx2">
                    <a:lumMod val="50000"/>
                  </a:schemeClr>
                </a:solidFill>
                <a:latin typeface="AR BERKLEY" panose="02000000000000000000" pitchFamily="2" charset="0"/>
              </a:rPr>
              <a:t>Nomination au poste de Ministre des Affaires Etrangères</a:t>
            </a:r>
          </a:p>
          <a:p>
            <a:pPr algn="ctr"/>
            <a:r>
              <a:rPr lang="fr-FR" sz="1600" dirty="0" smtClean="0">
                <a:solidFill>
                  <a:schemeClr val="accent6">
                    <a:lumMod val="50000"/>
                  </a:schemeClr>
                </a:solidFill>
                <a:latin typeface="AR BERKLEY" panose="02000000000000000000" pitchFamily="2" charset="0"/>
              </a:rPr>
              <a:t>1828-1829</a:t>
            </a:r>
          </a:p>
          <a:p>
            <a:pPr algn="ctr"/>
            <a:r>
              <a:rPr lang="fr-FR" sz="1600" dirty="0" smtClean="0">
                <a:solidFill>
                  <a:schemeClr val="accent6">
                    <a:lumMod val="50000"/>
                  </a:schemeClr>
                </a:solidFill>
                <a:latin typeface="AR BERKLEY" panose="02000000000000000000" pitchFamily="2" charset="0"/>
              </a:rPr>
              <a:t>Ambassadeur de France à Rome</a:t>
            </a:r>
          </a:p>
          <a:p>
            <a:pPr algn="ctr"/>
            <a:r>
              <a:rPr lang="fr-FR" sz="1600" dirty="0" smtClean="0">
                <a:solidFill>
                  <a:schemeClr val="tx2">
                    <a:lumMod val="50000"/>
                  </a:schemeClr>
                </a:solidFill>
                <a:latin typeface="AR BERKLEY" panose="02000000000000000000" pitchFamily="2" charset="0"/>
              </a:rPr>
              <a:t>Juillet 1830</a:t>
            </a:r>
          </a:p>
          <a:p>
            <a:pPr algn="ctr"/>
            <a:r>
              <a:rPr lang="fr-FR" sz="1600" dirty="0" smtClean="0">
                <a:solidFill>
                  <a:schemeClr val="tx2">
                    <a:lumMod val="50000"/>
                  </a:schemeClr>
                </a:solidFill>
                <a:latin typeface="AR BERKLEY" panose="02000000000000000000" pitchFamily="2" charset="0"/>
              </a:rPr>
              <a:t>Refus de prestation de serment à Louis-Philippe.</a:t>
            </a:r>
            <a:endParaRPr lang="fr-FR" sz="1600" dirty="0">
              <a:solidFill>
                <a:schemeClr val="tx2">
                  <a:lumMod val="50000"/>
                </a:schemeClr>
              </a:solidFill>
              <a:latin typeface="AR BERKLEY" panose="02000000000000000000" pitchFamily="2" charset="0"/>
            </a:endParaRPr>
          </a:p>
        </p:txBody>
      </p:sp>
      <p:pic>
        <p:nvPicPr>
          <p:cNvPr id="7" name="Image 6"/>
          <p:cNvPicPr>
            <a:picLocks noChangeAspect="1"/>
          </p:cNvPicPr>
          <p:nvPr/>
        </p:nvPicPr>
        <p:blipFill rotWithShape="1">
          <a:blip r:embed="rId3" cstate="print">
            <a:extLst>
              <a:ext uri="{28A0092B-C50C-407E-A947-70E740481C1C}">
                <a14:useLocalDpi xmlns:a14="http://schemas.microsoft.com/office/drawing/2010/main" val="0"/>
              </a:ext>
            </a:extLst>
          </a:blip>
          <a:srcRect r="44115"/>
          <a:stretch/>
        </p:blipFill>
        <p:spPr>
          <a:xfrm>
            <a:off x="6318994" y="1460478"/>
            <a:ext cx="2080750" cy="2792455"/>
          </a:xfrm>
          <a:prstGeom prst="rect">
            <a:avLst/>
          </a:prstGeom>
          <a:ln w="76200">
            <a:solidFill>
              <a:schemeClr val="accent6">
                <a:lumMod val="75000"/>
              </a:schemeClr>
            </a:solidFill>
          </a:ln>
          <a:effectLst>
            <a:outerShdw blurRad="292100" dist="139700" dir="2700000" algn="tl" rotWithShape="0">
              <a:srgbClr val="333333">
                <a:alpha val="65000"/>
              </a:srgbClr>
            </a:outerShdw>
          </a:effectLst>
        </p:spPr>
      </p:pic>
      <p:pic>
        <p:nvPicPr>
          <p:cNvPr id="9" name="Image 8"/>
          <p:cNvPicPr>
            <a:picLocks noChangeAspect="1"/>
          </p:cNvPicPr>
          <p:nvPr/>
        </p:nvPicPr>
        <p:blipFill rotWithShape="1">
          <a:blip r:embed="rId4">
            <a:extLst>
              <a:ext uri="{28A0092B-C50C-407E-A947-70E740481C1C}">
                <a14:useLocalDpi xmlns:a14="http://schemas.microsoft.com/office/drawing/2010/main" val="0"/>
              </a:ext>
            </a:extLst>
          </a:blip>
          <a:srcRect l="47883" t="20425"/>
          <a:stretch/>
        </p:blipFill>
        <p:spPr>
          <a:xfrm>
            <a:off x="244579" y="696466"/>
            <a:ext cx="4204719" cy="4814922"/>
          </a:xfrm>
          <a:prstGeom prst="rect">
            <a:avLst/>
          </a:prstGeom>
          <a:ln w="76200">
            <a:solidFill>
              <a:schemeClr val="accent6">
                <a:lumMod val="75000"/>
              </a:schemeClr>
            </a:solidFill>
          </a:ln>
          <a:effectLst>
            <a:outerShdw blurRad="292100" dist="139700" dir="2700000" algn="tl" rotWithShape="0">
              <a:srgbClr val="333333">
                <a:alpha val="65000"/>
              </a:srgbClr>
            </a:outerShdw>
          </a:effectLst>
          <a:scene3d>
            <a:camera prst="orthographicFront"/>
            <a:lightRig rig="threePt" dir="t"/>
          </a:scene3d>
          <a:sp3d>
            <a:bevelT/>
          </a:sp3d>
        </p:spPr>
      </p:pic>
      <p:pic>
        <p:nvPicPr>
          <p:cNvPr id="10" name="Image 9"/>
          <p:cNvPicPr>
            <a:picLocks noChangeAspect="1"/>
          </p:cNvPicPr>
          <p:nvPr/>
        </p:nvPicPr>
        <p:blipFill rotWithShape="1">
          <a:blip r:embed="rId5">
            <a:extLst>
              <a:ext uri="{28A0092B-C50C-407E-A947-70E740481C1C}">
                <a14:useLocalDpi xmlns:a14="http://schemas.microsoft.com/office/drawing/2010/main" val="0"/>
              </a:ext>
            </a:extLst>
          </a:blip>
          <a:srcRect l="-1" r="38714"/>
          <a:stretch/>
        </p:blipFill>
        <p:spPr>
          <a:xfrm>
            <a:off x="5415153" y="845566"/>
            <a:ext cx="3888432" cy="4758513"/>
          </a:xfrm>
          <a:prstGeom prst="rect">
            <a:avLst/>
          </a:prstGeom>
          <a:ln w="76200">
            <a:solidFill>
              <a:schemeClr val="accent6">
                <a:lumMod val="75000"/>
              </a:schemeClr>
            </a:solidFill>
          </a:ln>
          <a:effectLst>
            <a:outerShdw blurRad="292100" dist="139700" dir="2700000" algn="tl" rotWithShape="0">
              <a:srgbClr val="333333">
                <a:alpha val="65000"/>
              </a:srgbClr>
            </a:outerShdw>
          </a:effectLst>
          <a:scene3d>
            <a:camera prst="orthographicFront"/>
            <a:lightRig rig="threePt" dir="t"/>
          </a:scene3d>
          <a:sp3d>
            <a:bevelT/>
          </a:sp3d>
        </p:spPr>
      </p:pic>
      <p:sp>
        <p:nvSpPr>
          <p:cNvPr id="3" name="ZoneTexte 2"/>
          <p:cNvSpPr txBox="1"/>
          <p:nvPr/>
        </p:nvSpPr>
        <p:spPr>
          <a:xfrm>
            <a:off x="4950842" y="48394"/>
            <a:ext cx="4680520" cy="830997"/>
          </a:xfrm>
          <a:prstGeom prst="rect">
            <a:avLst/>
          </a:prstGeom>
          <a:noFill/>
        </p:spPr>
        <p:txBody>
          <a:bodyPr wrap="square" rtlCol="0">
            <a:spAutoFit/>
          </a:bodyPr>
          <a:lstStyle/>
          <a:p>
            <a:pPr algn="ctr"/>
            <a:r>
              <a:rPr lang="fr-FR" sz="2400" dirty="0" smtClean="0">
                <a:solidFill>
                  <a:schemeClr val="accent6">
                    <a:lumMod val="50000"/>
                  </a:schemeClr>
                </a:solidFill>
                <a:latin typeface="AR BERKLEY" panose="02000000000000000000" pitchFamily="2" charset="0"/>
              </a:rPr>
              <a:t>François René de Chateaubriand en 1848, année de son décès.</a:t>
            </a:r>
            <a:endParaRPr lang="fr-FR" sz="2400" dirty="0">
              <a:solidFill>
                <a:schemeClr val="accent6">
                  <a:lumMod val="50000"/>
                </a:schemeClr>
              </a:solidFill>
              <a:latin typeface="AR BERKLEY" panose="02000000000000000000" pitchFamily="2" charset="0"/>
            </a:endParaRPr>
          </a:p>
        </p:txBody>
      </p:sp>
      <p:sp>
        <p:nvSpPr>
          <p:cNvPr id="11" name="Rectangle 10"/>
          <p:cNvSpPr/>
          <p:nvPr/>
        </p:nvSpPr>
        <p:spPr>
          <a:xfrm>
            <a:off x="9631362" y="5241354"/>
            <a:ext cx="360040" cy="288032"/>
          </a:xfrm>
          <a:prstGeom prst="rect">
            <a:avLst/>
          </a:prstGeom>
          <a:solidFill>
            <a:schemeClr val="bg2">
              <a:lumMod val="20000"/>
              <a:lumOff val="80000"/>
            </a:schemeClr>
          </a:solidFill>
          <a:ln w="38100">
            <a:solidFill>
              <a:schemeClr val="bg2">
                <a:lumMod val="20000"/>
                <a:lumOff val="8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accent6">
                    <a:lumMod val="50000"/>
                  </a:schemeClr>
                </a:solidFill>
                <a:latin typeface="AR BERKLEY" panose="02000000000000000000" pitchFamily="2" charset="0"/>
              </a:rPr>
              <a:t>24</a:t>
            </a:r>
            <a:endParaRPr lang="fr-FR" sz="1200" dirty="0">
              <a:solidFill>
                <a:schemeClr val="accent6">
                  <a:lumMod val="50000"/>
                </a:schemeClr>
              </a:solidFill>
              <a:latin typeface="AR BERKLEY" panose="02000000000000000000" pitchFamily="2" charset="0"/>
            </a:endParaRPr>
          </a:p>
        </p:txBody>
      </p:sp>
    </p:spTree>
    <p:extLst>
      <p:ext uri="{BB962C8B-B14F-4D97-AF65-F5344CB8AC3E}">
        <p14:creationId xmlns:p14="http://schemas.microsoft.com/office/powerpoint/2010/main" val="4025370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circle(in)">
                                      <p:cBhvr>
                                        <p:cTn id="12" dur="20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circle(in)">
                                      <p:cBhvr>
                                        <p:cTn id="1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ZoneTexte 1"/>
          <p:cNvSpPr txBox="1">
            <a:spLocks noChangeArrowheads="1"/>
          </p:cNvSpPr>
          <p:nvPr/>
        </p:nvSpPr>
        <p:spPr bwMode="auto">
          <a:xfrm>
            <a:off x="0" y="47625"/>
            <a:ext cx="10045700" cy="563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fr-FR" altLang="fr-FR" sz="1800" dirty="0">
                <a:solidFill>
                  <a:schemeClr val="accent6">
                    <a:lumMod val="50000"/>
                  </a:schemeClr>
                </a:solidFill>
                <a:latin typeface="AR BERKLEY" panose="02000000000000000000" pitchFamily="2" charset="0"/>
                <a:cs typeface="Times New Roman" pitchFamily="18" charset="0"/>
              </a:rPr>
              <a:t>Ce diaporama est à usage non commercial</a:t>
            </a:r>
          </a:p>
          <a:p>
            <a:pPr algn="ctr" eaLnBrk="1" hangingPunct="1">
              <a:spcBef>
                <a:spcPct val="0"/>
              </a:spcBef>
              <a:buFontTx/>
              <a:buNone/>
            </a:pPr>
            <a:r>
              <a:rPr lang="fr-FR" altLang="fr-FR" sz="1800" dirty="0">
                <a:solidFill>
                  <a:schemeClr val="accent6">
                    <a:lumMod val="50000"/>
                  </a:schemeClr>
                </a:solidFill>
                <a:latin typeface="AR BERKLEY" panose="02000000000000000000" pitchFamily="2" charset="0"/>
                <a:cs typeface="Times New Roman" pitchFamily="18" charset="0"/>
              </a:rPr>
              <a:t>Il ne doit pas être publié</a:t>
            </a:r>
          </a:p>
          <a:p>
            <a:pPr algn="ctr" eaLnBrk="1" hangingPunct="1">
              <a:spcBef>
                <a:spcPct val="0"/>
              </a:spcBef>
              <a:buFontTx/>
              <a:buNone/>
            </a:pPr>
            <a:r>
              <a:rPr lang="fr-FR" altLang="fr-FR" sz="1800" dirty="0">
                <a:solidFill>
                  <a:schemeClr val="accent6">
                    <a:lumMod val="50000"/>
                  </a:schemeClr>
                </a:solidFill>
                <a:latin typeface="AR BERKLEY" panose="02000000000000000000" pitchFamily="2" charset="0"/>
                <a:cs typeface="Times New Roman" pitchFamily="18" charset="0"/>
              </a:rPr>
              <a:t>Il est adressé gratuitement par courrier électronique aux amis des amis</a:t>
            </a:r>
          </a:p>
          <a:p>
            <a:pPr algn="ctr" eaLnBrk="1" hangingPunct="1">
              <a:spcBef>
                <a:spcPct val="0"/>
              </a:spcBef>
              <a:buFontTx/>
              <a:buNone/>
            </a:pPr>
            <a:r>
              <a:rPr lang="fr-FR" altLang="fr-FR" sz="1800" dirty="0">
                <a:solidFill>
                  <a:schemeClr val="accent6">
                    <a:lumMod val="50000"/>
                  </a:schemeClr>
                </a:solidFill>
                <a:latin typeface="AR BERKLEY" panose="02000000000000000000" pitchFamily="2" charset="0"/>
                <a:cs typeface="Times New Roman" pitchFamily="18" charset="0"/>
              </a:rPr>
              <a:t>Il ne doit pas être modifié</a:t>
            </a:r>
          </a:p>
          <a:p>
            <a:pPr algn="ctr" eaLnBrk="1" hangingPunct="1">
              <a:spcBef>
                <a:spcPct val="0"/>
              </a:spcBef>
              <a:buFontTx/>
              <a:buNone/>
            </a:pPr>
            <a:r>
              <a:rPr lang="fr-FR" altLang="fr-FR" sz="1800" dirty="0">
                <a:solidFill>
                  <a:schemeClr val="accent6">
                    <a:lumMod val="50000"/>
                  </a:schemeClr>
                </a:solidFill>
                <a:latin typeface="AR BERKLEY" panose="02000000000000000000" pitchFamily="2" charset="0"/>
                <a:cs typeface="Times New Roman" pitchFamily="18" charset="0"/>
              </a:rPr>
              <a:t>Aucune de ses vues ne doit en être extraite</a:t>
            </a:r>
          </a:p>
          <a:p>
            <a:pPr algn="ctr" eaLnBrk="1" hangingPunct="1">
              <a:spcBef>
                <a:spcPct val="0"/>
              </a:spcBef>
              <a:buFontTx/>
              <a:buNone/>
            </a:pPr>
            <a:r>
              <a:rPr lang="fr-FR" altLang="fr-FR" sz="1800" dirty="0">
                <a:solidFill>
                  <a:schemeClr val="accent6">
                    <a:lumMod val="50000"/>
                  </a:schemeClr>
                </a:solidFill>
                <a:latin typeface="AR BERKLEY" panose="02000000000000000000" pitchFamily="2" charset="0"/>
                <a:cs typeface="Times New Roman" pitchFamily="18" charset="0"/>
              </a:rPr>
              <a:t>Merci de respecter ces consignes</a:t>
            </a:r>
          </a:p>
          <a:p>
            <a:pPr algn="ctr" eaLnBrk="1" hangingPunct="1">
              <a:spcBef>
                <a:spcPct val="0"/>
              </a:spcBef>
              <a:buFontTx/>
              <a:buNone/>
            </a:pPr>
            <a:r>
              <a:rPr lang="fr-FR" altLang="fr-FR" sz="1800" dirty="0">
                <a:solidFill>
                  <a:schemeClr val="accent6">
                    <a:lumMod val="50000"/>
                  </a:schemeClr>
                </a:solidFill>
                <a:latin typeface="AR BERKLEY" panose="02000000000000000000" pitchFamily="2" charset="0"/>
                <a:cs typeface="Times New Roman" pitchFamily="18" charset="0"/>
              </a:rPr>
              <a:t>La réalisatrice : </a:t>
            </a:r>
            <a:r>
              <a:rPr lang="fr-FR" altLang="fr-FR" sz="1800" dirty="0" err="1">
                <a:solidFill>
                  <a:schemeClr val="accent6">
                    <a:lumMod val="50000"/>
                  </a:schemeClr>
                </a:solidFill>
                <a:latin typeface="AR BERKLEY" panose="02000000000000000000" pitchFamily="2" charset="0"/>
                <a:cs typeface="Times New Roman" pitchFamily="18" charset="0"/>
              </a:rPr>
              <a:t>Cath</a:t>
            </a:r>
            <a:r>
              <a:rPr lang="fr-FR" altLang="fr-FR" sz="1800" dirty="0">
                <a:solidFill>
                  <a:schemeClr val="accent6">
                    <a:lumMod val="50000"/>
                  </a:schemeClr>
                </a:solidFill>
                <a:latin typeface="AR BERKLEY" panose="02000000000000000000" pitchFamily="2" charset="0"/>
                <a:cs typeface="Times New Roman" pitchFamily="18" charset="0"/>
              </a:rPr>
              <a:t> ou l’Oiseau de Feu</a:t>
            </a:r>
          </a:p>
          <a:p>
            <a:pPr algn="ctr" eaLnBrk="1" hangingPunct="1">
              <a:spcBef>
                <a:spcPct val="0"/>
              </a:spcBef>
              <a:buFontTx/>
              <a:buNone/>
            </a:pPr>
            <a:endParaRPr lang="fr-FR" altLang="fr-FR" sz="1800" dirty="0">
              <a:latin typeface="Comic Sans MS" pitchFamily="66" charset="0"/>
              <a:cs typeface="Times New Roman" pitchFamily="18" charset="0"/>
            </a:endParaRPr>
          </a:p>
          <a:p>
            <a:pPr algn="ctr" eaLnBrk="1" hangingPunct="1">
              <a:spcBef>
                <a:spcPct val="0"/>
              </a:spcBef>
              <a:buFontTx/>
              <a:buNone/>
            </a:pPr>
            <a:endParaRPr lang="fr-FR" altLang="fr-FR" sz="1800" dirty="0">
              <a:latin typeface="Comic Sans MS" pitchFamily="66" charset="0"/>
              <a:cs typeface="Times New Roman" pitchFamily="18" charset="0"/>
            </a:endParaRPr>
          </a:p>
          <a:p>
            <a:pPr algn="ctr" eaLnBrk="1" hangingPunct="1">
              <a:spcBef>
                <a:spcPct val="0"/>
              </a:spcBef>
              <a:buFontTx/>
              <a:buNone/>
            </a:pPr>
            <a:endParaRPr lang="fr-FR" altLang="fr-FR" sz="1800" dirty="0">
              <a:latin typeface="Comic Sans MS" pitchFamily="66" charset="0"/>
              <a:cs typeface="Times New Roman" pitchFamily="18" charset="0"/>
            </a:endParaRPr>
          </a:p>
          <a:p>
            <a:pPr algn="ctr" eaLnBrk="1" hangingPunct="1">
              <a:spcBef>
                <a:spcPct val="0"/>
              </a:spcBef>
              <a:buFontTx/>
              <a:buNone/>
            </a:pPr>
            <a:endParaRPr lang="fr-FR" altLang="fr-FR" sz="1800" dirty="0">
              <a:latin typeface="Comic Sans MS" pitchFamily="66" charset="0"/>
              <a:cs typeface="Times New Roman" pitchFamily="18" charset="0"/>
            </a:endParaRPr>
          </a:p>
          <a:p>
            <a:pPr algn="ctr" eaLnBrk="1" hangingPunct="1">
              <a:spcBef>
                <a:spcPct val="0"/>
              </a:spcBef>
              <a:buFontTx/>
              <a:buNone/>
            </a:pPr>
            <a:endParaRPr lang="fr-FR" altLang="fr-FR" sz="1800" dirty="0">
              <a:latin typeface="Comic Sans MS" pitchFamily="66" charset="0"/>
              <a:cs typeface="Times New Roman" pitchFamily="18" charset="0"/>
            </a:endParaRPr>
          </a:p>
          <a:p>
            <a:pPr algn="ctr" eaLnBrk="1" hangingPunct="1">
              <a:spcBef>
                <a:spcPct val="0"/>
              </a:spcBef>
              <a:buFontTx/>
              <a:buNone/>
            </a:pPr>
            <a:r>
              <a:rPr lang="fr-FR" altLang="fr-FR" sz="1800" dirty="0">
                <a:solidFill>
                  <a:schemeClr val="accent6">
                    <a:lumMod val="50000"/>
                  </a:schemeClr>
                </a:solidFill>
                <a:latin typeface="AR BERKLEY" panose="02000000000000000000" pitchFamily="2" charset="0"/>
              </a:rPr>
              <a:t>Pour voir ou revoir ses diaporamas, vous avez deux possibilités :</a:t>
            </a:r>
          </a:p>
          <a:p>
            <a:pPr algn="ctr" eaLnBrk="1" hangingPunct="1">
              <a:spcBef>
                <a:spcPct val="0"/>
              </a:spcBef>
              <a:buFontTx/>
              <a:buNone/>
            </a:pPr>
            <a:r>
              <a:rPr lang="fr-FR" altLang="fr-FR" sz="1800" dirty="0">
                <a:solidFill>
                  <a:schemeClr val="accent6">
                    <a:lumMod val="50000"/>
                  </a:schemeClr>
                </a:solidFill>
                <a:latin typeface="AR BERKLEY" panose="02000000000000000000" pitchFamily="2" charset="0"/>
              </a:rPr>
              <a:t>Cliquez sur le site canadien de Léo :  </a:t>
            </a:r>
          </a:p>
          <a:p>
            <a:pPr algn="ctr" eaLnBrk="1" hangingPunct="1">
              <a:spcBef>
                <a:spcPct val="0"/>
              </a:spcBef>
              <a:buFontTx/>
              <a:buNone/>
            </a:pPr>
            <a:r>
              <a:rPr lang="fr-FR" altLang="fr-FR" sz="1800" u="sng" dirty="0">
                <a:solidFill>
                  <a:schemeClr val="accent6">
                    <a:lumMod val="50000"/>
                  </a:schemeClr>
                </a:solidFill>
                <a:effectLst>
                  <a:outerShdw blurRad="38100" dist="38100" dir="2700000" algn="tl">
                    <a:srgbClr val="000000">
                      <a:alpha val="43137"/>
                    </a:srgbClr>
                  </a:outerShdw>
                </a:effectLst>
                <a:latin typeface="AR BERKLEY" panose="02000000000000000000" pitchFamily="2" charset="0"/>
                <a:hlinkClick r:id="rId2"/>
              </a:rPr>
              <a:t>http://www.imagileonation.com/oiseau-de-feu.ws</a:t>
            </a:r>
            <a:endParaRPr lang="fr-FR" altLang="fr-FR" sz="1800" dirty="0">
              <a:solidFill>
                <a:schemeClr val="accent6">
                  <a:lumMod val="50000"/>
                </a:schemeClr>
              </a:solidFill>
              <a:effectLst>
                <a:outerShdw blurRad="38100" dist="38100" dir="2700000" algn="tl">
                  <a:srgbClr val="000000">
                    <a:alpha val="43137"/>
                  </a:srgbClr>
                </a:outerShdw>
              </a:effectLst>
              <a:latin typeface="AR BERKLEY" panose="02000000000000000000" pitchFamily="2" charset="0"/>
            </a:endParaRPr>
          </a:p>
          <a:p>
            <a:pPr algn="ctr" eaLnBrk="1" hangingPunct="1">
              <a:spcBef>
                <a:spcPct val="0"/>
              </a:spcBef>
              <a:buFontTx/>
              <a:buNone/>
            </a:pPr>
            <a:r>
              <a:rPr lang="fr-FR" altLang="fr-FR" sz="1800" dirty="0">
                <a:solidFill>
                  <a:schemeClr val="accent6">
                    <a:lumMod val="50000"/>
                  </a:schemeClr>
                </a:solidFill>
                <a:latin typeface="AR BERKLEY" panose="02000000000000000000" pitchFamily="2" charset="0"/>
              </a:rPr>
              <a:t>Ou bien allez sur Google et écrivez : </a:t>
            </a:r>
          </a:p>
          <a:p>
            <a:pPr algn="ctr" eaLnBrk="1" hangingPunct="1">
              <a:spcBef>
                <a:spcPct val="0"/>
              </a:spcBef>
              <a:buFontTx/>
              <a:buNone/>
            </a:pPr>
            <a:r>
              <a:rPr lang="fr-FR" altLang="fr-FR" sz="1800" dirty="0">
                <a:solidFill>
                  <a:schemeClr val="bg1"/>
                </a:solidFill>
                <a:latin typeface="AR BERKLEY" panose="02000000000000000000" pitchFamily="2" charset="0"/>
              </a:rPr>
              <a:t>Oiseau de Feu – Léo</a:t>
            </a:r>
          </a:p>
          <a:p>
            <a:pPr algn="ctr" eaLnBrk="1" hangingPunct="1">
              <a:spcBef>
                <a:spcPct val="0"/>
              </a:spcBef>
              <a:buFontTx/>
              <a:buNone/>
            </a:pPr>
            <a:r>
              <a:rPr lang="fr-FR" altLang="fr-FR" sz="1800" dirty="0">
                <a:solidFill>
                  <a:schemeClr val="accent6">
                    <a:lumMod val="50000"/>
                  </a:schemeClr>
                </a:solidFill>
                <a:latin typeface="AR BERKLEY" panose="02000000000000000000" pitchFamily="2" charset="0"/>
              </a:rPr>
              <a:t>Dans les deux cas, vous devez enregistrer le diaporama pour pouvoir le visionner.</a:t>
            </a:r>
          </a:p>
          <a:p>
            <a:pPr algn="ctr" eaLnBrk="1" hangingPunct="1">
              <a:spcBef>
                <a:spcPct val="0"/>
              </a:spcBef>
              <a:buFontTx/>
              <a:buNone/>
            </a:pPr>
            <a:r>
              <a:rPr lang="fr-FR" altLang="fr-FR" sz="1800" dirty="0">
                <a:solidFill>
                  <a:schemeClr val="accent6">
                    <a:lumMod val="50000"/>
                  </a:schemeClr>
                </a:solidFill>
                <a:latin typeface="AR BERKLEY" panose="02000000000000000000" pitchFamily="2" charset="0"/>
              </a:rPr>
              <a:t>Ou bien, cliquez sur son propre site :</a:t>
            </a:r>
          </a:p>
          <a:p>
            <a:pPr algn="ctr" eaLnBrk="1" hangingPunct="1">
              <a:spcBef>
                <a:spcPct val="0"/>
              </a:spcBef>
              <a:buFontTx/>
              <a:buNone/>
            </a:pPr>
            <a:r>
              <a:rPr lang="fr-FR" altLang="fr-FR" sz="1800" u="sng" dirty="0">
                <a:solidFill>
                  <a:schemeClr val="accent6">
                    <a:lumMod val="50000"/>
                  </a:schemeClr>
                </a:solidFill>
                <a:effectLst>
                  <a:outerShdw blurRad="38100" dist="38100" dir="2700000" algn="tl">
                    <a:srgbClr val="000000">
                      <a:alpha val="43137"/>
                    </a:srgbClr>
                  </a:outerShdw>
                </a:effectLst>
                <a:latin typeface="AR BERKLEY" panose="02000000000000000000" pitchFamily="2" charset="0"/>
                <a:hlinkClick r:id="rId3"/>
              </a:rPr>
              <a:t>http://www.chez-cath.fr/</a:t>
            </a:r>
            <a:endParaRPr lang="fr-FR" altLang="fr-FR" sz="1800" dirty="0">
              <a:solidFill>
                <a:schemeClr val="accent6">
                  <a:lumMod val="50000"/>
                </a:schemeClr>
              </a:solidFill>
              <a:effectLst>
                <a:outerShdw blurRad="38100" dist="38100" dir="2700000" algn="tl">
                  <a:srgbClr val="000000">
                    <a:alpha val="43137"/>
                  </a:srgbClr>
                </a:outerShdw>
              </a:effectLst>
              <a:latin typeface="AR BERKLEY" panose="02000000000000000000" pitchFamily="2" charset="0"/>
            </a:endParaRPr>
          </a:p>
        </p:txBody>
      </p:sp>
      <p:pic>
        <p:nvPicPr>
          <p:cNvPr id="3" name="Image 1"/>
          <p:cNvPicPr>
            <a:picLocks noChangeAspect="1"/>
          </p:cNvPicPr>
          <p:nvPr/>
        </p:nvPicPr>
        <p:blipFill>
          <a:blip r:embed="rId4"/>
          <a:srcRect/>
          <a:stretch>
            <a:fillRect/>
          </a:stretch>
        </p:blipFill>
        <p:spPr bwMode="auto">
          <a:xfrm>
            <a:off x="4479925" y="2065338"/>
            <a:ext cx="1263650" cy="126523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rot="20904054">
            <a:off x="357858" y="558775"/>
            <a:ext cx="2371163" cy="1569660"/>
          </a:xfrm>
          <a:prstGeom prst="rect">
            <a:avLst/>
          </a:prstGeom>
        </p:spPr>
        <p:txBody>
          <a:bodyPr wrap="none">
            <a:spAutoFit/>
          </a:bodyPr>
          <a:lstStyle/>
          <a:p>
            <a:pPr algn="ctr">
              <a:defRPr/>
            </a:pPr>
            <a:r>
              <a:rPr lang="fr-FR" altLang="fr-FR" sz="9600" b="1" dirty="0">
                <a:ln w="28575">
                  <a:solidFill>
                    <a:schemeClr val="accent6">
                      <a:lumMod val="75000"/>
                    </a:schemeClr>
                  </a:solidFill>
                </a:ln>
                <a:solidFill>
                  <a:schemeClr val="bg2">
                    <a:lumMod val="40000"/>
                    <a:lumOff val="60000"/>
                  </a:schemeClr>
                </a:solidFill>
                <a:latin typeface="AR BERKLEY" panose="02000000000000000000" pitchFamily="2" charset="0"/>
              </a:rPr>
              <a:t>Fin</a:t>
            </a:r>
          </a:p>
        </p:txBody>
      </p:sp>
      <p:pic>
        <p:nvPicPr>
          <p:cNvPr id="2" name="Imag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580801">
            <a:off x="8256217" y="1119769"/>
            <a:ext cx="1152128" cy="1536170"/>
          </a:xfrm>
          <a:prstGeom prst="rect">
            <a:avLst/>
          </a:prstGeom>
        </p:spPr>
      </p:pic>
      <p:sp>
        <p:nvSpPr>
          <p:cNvPr id="4" name="ZoneTexte 3"/>
          <p:cNvSpPr txBox="1"/>
          <p:nvPr/>
        </p:nvSpPr>
        <p:spPr>
          <a:xfrm>
            <a:off x="7543130" y="2697956"/>
            <a:ext cx="2232248" cy="523220"/>
          </a:xfrm>
          <a:prstGeom prst="rect">
            <a:avLst/>
          </a:prstGeom>
          <a:noFill/>
        </p:spPr>
        <p:txBody>
          <a:bodyPr wrap="square" rtlCol="0">
            <a:spAutoFit/>
          </a:bodyPr>
          <a:lstStyle/>
          <a:p>
            <a:pPr algn="ctr"/>
            <a:r>
              <a:rPr lang="fr-FR" sz="1400" dirty="0" smtClean="0">
                <a:solidFill>
                  <a:schemeClr val="accent6">
                    <a:lumMod val="50000"/>
                  </a:schemeClr>
                </a:solidFill>
                <a:latin typeface="AR BERKLEY" panose="02000000000000000000" pitchFamily="2" charset="0"/>
              </a:rPr>
              <a:t>Si je jouais de la bandoura par </a:t>
            </a:r>
            <a:r>
              <a:rPr lang="fr-FR" sz="1400" dirty="0" err="1" smtClean="0">
                <a:solidFill>
                  <a:schemeClr val="accent6">
                    <a:lumMod val="50000"/>
                  </a:schemeClr>
                </a:solidFill>
                <a:latin typeface="AR BERKLEY" panose="02000000000000000000" pitchFamily="2" charset="0"/>
              </a:rPr>
              <a:t>Ludmyla</a:t>
            </a:r>
            <a:r>
              <a:rPr lang="fr-FR" sz="1400" dirty="0" smtClean="0">
                <a:solidFill>
                  <a:schemeClr val="accent6">
                    <a:lumMod val="50000"/>
                  </a:schemeClr>
                </a:solidFill>
                <a:latin typeface="AR BERKLEY" panose="02000000000000000000" pitchFamily="2" charset="0"/>
              </a:rPr>
              <a:t> </a:t>
            </a:r>
            <a:r>
              <a:rPr lang="fr-FR" sz="1400" dirty="0" err="1" smtClean="0">
                <a:solidFill>
                  <a:schemeClr val="accent6">
                    <a:lumMod val="50000"/>
                  </a:schemeClr>
                </a:solidFill>
                <a:latin typeface="AR BERKLEY" panose="02000000000000000000" pitchFamily="2" charset="0"/>
              </a:rPr>
              <a:t>Kramar</a:t>
            </a:r>
            <a:endParaRPr lang="fr-FR" sz="1400" dirty="0">
              <a:solidFill>
                <a:schemeClr val="accent6">
                  <a:lumMod val="50000"/>
                </a:schemeClr>
              </a:solidFill>
              <a:latin typeface="AR BERKLEY" panose="02000000000000000000" pitchFamily="2" charset="0"/>
            </a:endParaRPr>
          </a:p>
        </p:txBody>
      </p:sp>
      <p:sp>
        <p:nvSpPr>
          <p:cNvPr id="8" name="ZoneTexte 7"/>
          <p:cNvSpPr txBox="1"/>
          <p:nvPr/>
        </p:nvSpPr>
        <p:spPr>
          <a:xfrm>
            <a:off x="54298" y="2837542"/>
            <a:ext cx="2710349" cy="523220"/>
          </a:xfrm>
          <a:prstGeom prst="rect">
            <a:avLst/>
          </a:prstGeom>
          <a:noFill/>
        </p:spPr>
        <p:txBody>
          <a:bodyPr wrap="square" rtlCol="0">
            <a:spAutoFit/>
          </a:bodyPr>
          <a:lstStyle/>
          <a:p>
            <a:pPr algn="ctr"/>
            <a:r>
              <a:rPr lang="fr-FR" sz="1400" dirty="0" smtClean="0">
                <a:solidFill>
                  <a:schemeClr val="accent6">
                    <a:lumMod val="50000"/>
                  </a:schemeClr>
                </a:solidFill>
                <a:latin typeface="AR BERKLEY" panose="02000000000000000000" pitchFamily="2" charset="0"/>
              </a:rPr>
              <a:t>Photos de la réalisatrice et nombreuses photos d’archives du net</a:t>
            </a:r>
            <a:endParaRPr lang="fr-FR" sz="1400" dirty="0">
              <a:solidFill>
                <a:schemeClr val="accent6">
                  <a:lumMod val="50000"/>
                </a:schemeClr>
              </a:solidFill>
              <a:latin typeface="AR BERKLEY" panose="02000000000000000000" pitchFamily="2" charset="0"/>
            </a:endParaRPr>
          </a:p>
        </p:txBody>
      </p:sp>
      <p:pic>
        <p:nvPicPr>
          <p:cNvPr id="9" name="Image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23504" y="3360762"/>
            <a:ext cx="883578" cy="905947"/>
          </a:xfrm>
          <a:prstGeom prst="ellipse">
            <a:avLst/>
          </a:prstGeom>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Personnalisé 15">
      <a:dk1>
        <a:srgbClr val="000000"/>
      </a:dk1>
      <a:lt1>
        <a:srgbClr val="FFFFFF"/>
      </a:lt1>
      <a:dk2>
        <a:srgbClr val="D1282E"/>
      </a:dk2>
      <a:lt2>
        <a:srgbClr val="C8C8B1"/>
      </a:lt2>
      <a:accent1>
        <a:srgbClr val="7A7A7A"/>
      </a:accent1>
      <a:accent2>
        <a:srgbClr val="F5C201"/>
      </a:accent2>
      <a:accent3>
        <a:srgbClr val="526DB0"/>
      </a:accent3>
      <a:accent4>
        <a:srgbClr val="989AAC"/>
      </a:accent4>
      <a:accent5>
        <a:srgbClr val="DC5924"/>
      </a:accent5>
      <a:accent6>
        <a:srgbClr val="B4B392"/>
      </a:accent6>
      <a:hlink>
        <a:srgbClr val="CC9900"/>
      </a:hlink>
      <a:folHlink>
        <a:srgbClr val="FFFF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1834</TotalTime>
  <Words>1694</Words>
  <Application>Microsoft Office PowerPoint</Application>
  <PresentationFormat>Personnalisé</PresentationFormat>
  <Paragraphs>227</Paragraphs>
  <Slides>25</Slides>
  <Notes>0</Notes>
  <HiddenSlides>0</HiddenSlides>
  <MMClips>0</MMClips>
  <ScaleCrop>false</ScaleCrop>
  <HeadingPairs>
    <vt:vector size="6" baseType="variant">
      <vt:variant>
        <vt:lpstr>Polices utilisées</vt:lpstr>
      </vt:variant>
      <vt:variant>
        <vt:i4>6</vt:i4>
      </vt:variant>
      <vt:variant>
        <vt:lpstr>Thème</vt:lpstr>
      </vt:variant>
      <vt:variant>
        <vt:i4>1</vt:i4>
      </vt:variant>
      <vt:variant>
        <vt:lpstr>Titres des diapositives</vt:lpstr>
      </vt:variant>
      <vt:variant>
        <vt:i4>25</vt:i4>
      </vt:variant>
    </vt:vector>
  </HeadingPairs>
  <TitlesOfParts>
    <vt:vector size="32" baseType="lpstr">
      <vt:lpstr>Arial</vt:lpstr>
      <vt:lpstr>AR BERKLEY</vt:lpstr>
      <vt:lpstr>AR BLANCA</vt:lpstr>
      <vt:lpstr>Calibri</vt:lpstr>
      <vt:lpstr>Times New Roman</vt:lpstr>
      <vt:lpstr>Comic Sans MS</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Catherine</dc:creator>
  <cp:lastModifiedBy>Catherine</cp:lastModifiedBy>
  <cp:revision>112</cp:revision>
  <dcterms:created xsi:type="dcterms:W3CDTF">2016-04-11T18:43:58Z</dcterms:created>
  <dcterms:modified xsi:type="dcterms:W3CDTF">2016-05-21T18:09:05Z</dcterms:modified>
</cp:coreProperties>
</file>