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7" r:id="rId5"/>
    <p:sldId id="259" r:id="rId6"/>
    <p:sldId id="258" r:id="rId7"/>
    <p:sldId id="261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504D"/>
    <a:srgbClr val="9BBB59"/>
    <a:srgbClr val="D7E4BD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tyle léger 2 - Accentuation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180" y="21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1000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251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617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92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693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076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371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497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397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4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0166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rect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grpSp>
        <p:nvGrpSpPr>
          <p:cNvPr id="2" name="Groupe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e lib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orme lib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orme lib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1B83B5D-27A1-4648-8BD5-7BE3331C3155}" type="datetimeFigureOut">
              <a:rPr lang="fr-FR" smtClean="0"/>
              <a:pPr/>
              <a:t>08/06/2018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r-FR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027247E-B1E8-430F-B8E3-FB81EEA00FB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587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00178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white"/>
                </a:solidFill>
              </a:rPr>
              <a:pPr/>
              <a:t>08/06/2018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white"/>
                </a:solidFill>
              </a:rPr>
              <a:pPr/>
              <a:t>‹N°›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141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white"/>
                </a:solidFill>
              </a:rPr>
              <a:pPr/>
              <a:t>08/06/2018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white"/>
                </a:solidFill>
              </a:rPr>
              <a:pPr/>
              <a:t>‹N°›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518438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1238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white"/>
                </a:solidFill>
              </a:rPr>
              <a:pPr/>
              <a:t>08/06/2018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white"/>
                </a:solidFill>
              </a:rPr>
              <a:pPr/>
              <a:t>‹N°›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88485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1950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211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1B83B5D-27A1-4648-8BD5-7BE3331C3155}" type="datetimeFigureOut">
              <a:rPr lang="fr-FR" smtClean="0">
                <a:solidFill>
                  <a:prstClr val="white"/>
                </a:solidFill>
              </a:rPr>
              <a:pPr/>
              <a:t>08/06/2018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027247E-B1E8-430F-B8E3-FB81EEA00FB5}" type="slidenum">
              <a:rPr lang="fr-FR" smtClean="0">
                <a:solidFill>
                  <a:prstClr val="white"/>
                </a:solidFill>
              </a:rPr>
              <a:pPr/>
              <a:t>‹N°›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Connecteur droit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049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4057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995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C4F37-0E45-4F76-8E59-9C7DD7331530}" type="datetimeFigureOut">
              <a:rPr lang="fr-FR" smtClean="0"/>
              <a:t>08/06/2018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90709-F61B-4EB5-B1D8-92E23E6B0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72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Triangle rect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Connecteur droit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1B83B5D-27A1-4648-8BD5-7BE3331C3155}" type="datetimeFigureOut">
              <a:rPr lang="fr-FR" smtClean="0">
                <a:solidFill>
                  <a:prstClr val="black"/>
                </a:solidFill>
              </a:rPr>
              <a:pPr/>
              <a:t>08/06/2018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027247E-B1E8-430F-B8E3-FB81EEA00FB5}" type="slidenum">
              <a:rPr lang="fr-FR" smtClean="0">
                <a:solidFill>
                  <a:prstClr val="black"/>
                </a:solidFill>
              </a:rPr>
              <a:pPr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87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e 4"/>
          <p:cNvSpPr/>
          <p:nvPr/>
        </p:nvSpPr>
        <p:spPr>
          <a:xfrm>
            <a:off x="2018967" y="5284020"/>
            <a:ext cx="4721848" cy="515696"/>
          </a:xfrm>
          <a:prstGeom prst="homePlate">
            <a:avLst/>
          </a:prstGeom>
          <a:solidFill>
            <a:srgbClr val="9BBB59"/>
          </a:solidFill>
          <a:ln w="38100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0" vert="horz" wrap="square" lIns="48006" tIns="24003" rIns="12002" bIns="24003" numCol="1" spcCol="1270" anchor="ctr" anchorCtr="0">
            <a:noAutofit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400" kern="1200" dirty="0" smtClean="0">
                <a:solidFill>
                  <a:schemeClr val="bg1"/>
                </a:solidFill>
              </a:rPr>
              <a:t>Présentiel</a:t>
            </a:r>
            <a:endParaRPr lang="fr-FR" sz="1400" kern="1200" dirty="0">
              <a:solidFill>
                <a:schemeClr val="bg1"/>
              </a:solidFill>
            </a:endParaRPr>
          </a:p>
        </p:txBody>
      </p:sp>
      <p:sp>
        <p:nvSpPr>
          <p:cNvPr id="4" name="Flèche droite 3"/>
          <p:cNvSpPr/>
          <p:nvPr/>
        </p:nvSpPr>
        <p:spPr>
          <a:xfrm>
            <a:off x="2018967" y="2132856"/>
            <a:ext cx="6441465" cy="3302429"/>
          </a:xfrm>
          <a:prstGeom prst="rightArrow">
            <a:avLst/>
          </a:prstGeom>
          <a:solidFill>
            <a:srgbClr val="D7E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11232" y="2526"/>
            <a:ext cx="8568952" cy="936103"/>
          </a:xfrm>
        </p:spPr>
        <p:txBody>
          <a:bodyPr>
            <a:noAutofit/>
          </a:bodyPr>
          <a:lstStyle/>
          <a:p>
            <a:r>
              <a:rPr lang="fr-FR" sz="2400" dirty="0"/>
              <a:t>REUSSIR VOS ENTRETIENS ANNUELS D’EVALUATIONS </a:t>
            </a:r>
            <a:br>
              <a:rPr lang="fr-FR" sz="2400" dirty="0"/>
            </a:br>
            <a:r>
              <a:rPr lang="fr-FR" sz="1600" i="1" dirty="0"/>
              <a:t>en 4 demi-journées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23528" y="2204864"/>
            <a:ext cx="1415594" cy="2808312"/>
          </a:xfrm>
          <a:solidFill>
            <a:srgbClr val="C0504D"/>
          </a:solidFill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fr-FR" sz="1800" b="1" dirty="0">
                <a:solidFill>
                  <a:schemeClr val="tx1"/>
                </a:solidFill>
              </a:rPr>
              <a:t>DMJ1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3</a:t>
            </a:r>
            <a:r>
              <a:rPr lang="fr-FR" sz="1800" b="1" dirty="0" smtClean="0">
                <a:solidFill>
                  <a:schemeClr val="bg1"/>
                </a:solidFill>
              </a:rPr>
              <a:t> sept 2018</a:t>
            </a:r>
            <a:r>
              <a:rPr lang="fr-FR" sz="1800" b="1" dirty="0">
                <a:solidFill>
                  <a:schemeClr val="bg1"/>
                </a:solidFill>
              </a:rPr>
              <a:t>:</a:t>
            </a:r>
          </a:p>
          <a:p>
            <a:endParaRPr lang="fr-FR" sz="1800" b="1" dirty="0">
              <a:solidFill>
                <a:schemeClr val="bg1"/>
              </a:solidFill>
            </a:endParaRPr>
          </a:p>
          <a:p>
            <a:r>
              <a:rPr lang="fr-FR" sz="1800" b="1" dirty="0">
                <a:solidFill>
                  <a:schemeClr val="bg1"/>
                </a:solidFill>
              </a:rPr>
              <a:t>Lancement</a:t>
            </a:r>
          </a:p>
          <a:p>
            <a:endParaRPr lang="fr-FR" sz="1800" dirty="0">
              <a:solidFill>
                <a:schemeClr val="bg1"/>
              </a:solidFill>
            </a:endParaRPr>
          </a:p>
          <a:p>
            <a:r>
              <a:rPr lang="fr-FR" sz="1800" dirty="0">
                <a:solidFill>
                  <a:schemeClr val="bg1"/>
                </a:solidFill>
              </a:rPr>
              <a:t> Objectifs</a:t>
            </a:r>
          </a:p>
          <a:p>
            <a:r>
              <a:rPr lang="fr-FR" sz="1800" dirty="0">
                <a:solidFill>
                  <a:schemeClr val="bg1"/>
                </a:solidFill>
              </a:rPr>
              <a:t>Enjeux</a:t>
            </a:r>
          </a:p>
          <a:p>
            <a:r>
              <a:rPr lang="fr-FR" sz="1800" dirty="0">
                <a:solidFill>
                  <a:schemeClr val="bg1"/>
                </a:solidFill>
              </a:rPr>
              <a:t> </a:t>
            </a:r>
            <a:r>
              <a:rPr lang="fr-FR" sz="1800" dirty="0" smtClean="0">
                <a:solidFill>
                  <a:schemeClr val="bg1"/>
                </a:solidFill>
              </a:rPr>
              <a:t>Contenus</a:t>
            </a:r>
          </a:p>
          <a:p>
            <a:r>
              <a:rPr lang="fr-FR" sz="1800" dirty="0" smtClean="0">
                <a:solidFill>
                  <a:schemeClr val="bg1"/>
                </a:solidFill>
              </a:rPr>
              <a:t>Découverte</a:t>
            </a:r>
          </a:p>
          <a:p>
            <a:endParaRPr lang="fr-FR" sz="1800" dirty="0">
              <a:solidFill>
                <a:schemeClr val="bg1"/>
              </a:solidFill>
            </a:endParaRPr>
          </a:p>
          <a:p>
            <a:endParaRPr lang="fr-FR" sz="1800" dirty="0">
              <a:solidFill>
                <a:schemeClr val="bg1"/>
              </a:solidFill>
            </a:endParaRPr>
          </a:p>
        </p:txBody>
      </p:sp>
      <p:sp>
        <p:nvSpPr>
          <p:cNvPr id="5" name="Sous-titre 2"/>
          <p:cNvSpPr txBox="1">
            <a:spLocks/>
          </p:cNvSpPr>
          <p:nvPr/>
        </p:nvSpPr>
        <p:spPr>
          <a:xfrm>
            <a:off x="2127902" y="3368448"/>
            <a:ext cx="1800000" cy="1080000"/>
          </a:xfrm>
          <a:prstGeom prst="rect">
            <a:avLst/>
          </a:prstGeom>
          <a:solidFill>
            <a:srgbClr val="9BBB59"/>
          </a:solidFill>
          <a:ln w="28575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b="1" dirty="0">
                <a:solidFill>
                  <a:schemeClr val="tx1"/>
                </a:solidFill>
              </a:rPr>
              <a:t>DMJ2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1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Préparer</a:t>
            </a:r>
          </a:p>
        </p:txBody>
      </p:sp>
      <p:sp>
        <p:nvSpPr>
          <p:cNvPr id="6" name="Sous-titre 2"/>
          <p:cNvSpPr txBox="1">
            <a:spLocks/>
          </p:cNvSpPr>
          <p:nvPr/>
        </p:nvSpPr>
        <p:spPr>
          <a:xfrm>
            <a:off x="4032010" y="3357111"/>
            <a:ext cx="1800000" cy="1080000"/>
          </a:xfrm>
          <a:prstGeom prst="rect">
            <a:avLst/>
          </a:prstGeom>
          <a:solidFill>
            <a:srgbClr val="9BBB59"/>
          </a:solidFill>
          <a:ln w="28575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b="1" dirty="0">
                <a:solidFill>
                  <a:schemeClr val="tx1"/>
                </a:solidFill>
              </a:rPr>
              <a:t>DMJ3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2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Mener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5912003" y="3364346"/>
            <a:ext cx="1800000" cy="1080000"/>
          </a:xfrm>
          <a:prstGeom prst="rect">
            <a:avLst/>
          </a:prstGeom>
          <a:solidFill>
            <a:srgbClr val="9BBB59"/>
          </a:solidFill>
          <a:ln w="28575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b="1" dirty="0">
                <a:solidFill>
                  <a:schemeClr val="tx1"/>
                </a:solidFill>
              </a:rPr>
              <a:t>DMJ4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3</a:t>
            </a:r>
          </a:p>
          <a:p>
            <a:r>
              <a:rPr lang="fr-FR" sz="1800" b="1" dirty="0">
                <a:solidFill>
                  <a:schemeClr val="bg1"/>
                </a:solidFill>
              </a:rPr>
              <a:t>Retranscrire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32286" y="3441467"/>
            <a:ext cx="674993" cy="608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3065789" y="1196752"/>
            <a:ext cx="1434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9BBB59"/>
                </a:solidFill>
              </a:rPr>
              <a:t>3 formateurs</a:t>
            </a:r>
          </a:p>
        </p:txBody>
      </p:sp>
      <p:grpSp>
        <p:nvGrpSpPr>
          <p:cNvPr id="12" name="Groupe 11"/>
          <p:cNvGrpSpPr/>
          <p:nvPr/>
        </p:nvGrpSpPr>
        <p:grpSpPr>
          <a:xfrm>
            <a:off x="298961" y="5157192"/>
            <a:ext cx="1440160" cy="648072"/>
            <a:chOff x="711" y="153707"/>
            <a:chExt cx="1848560" cy="304351"/>
          </a:xfrm>
        </p:grpSpPr>
        <p:sp>
          <p:nvSpPr>
            <p:cNvPr id="13" name="Pentagone 12"/>
            <p:cNvSpPr/>
            <p:nvPr/>
          </p:nvSpPr>
          <p:spPr>
            <a:xfrm>
              <a:off x="711" y="205788"/>
              <a:ext cx="1848560" cy="252270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Pentagone 4"/>
            <p:cNvSpPr/>
            <p:nvPr/>
          </p:nvSpPr>
          <p:spPr>
            <a:xfrm>
              <a:off x="711" y="153707"/>
              <a:ext cx="1785493" cy="304351"/>
            </a:xfrm>
            <a:prstGeom prst="rect">
              <a:avLst/>
            </a:prstGeom>
            <a:ln w="28575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24003" rIns="12002" bIns="24003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400" kern="1200" dirty="0"/>
                <a:t>E-learning</a:t>
              </a: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823" y="1052736"/>
            <a:ext cx="648072" cy="598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908720"/>
            <a:ext cx="773594" cy="1094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ZoneTexte 25"/>
          <p:cNvSpPr txBox="1"/>
          <p:nvPr/>
        </p:nvSpPr>
        <p:spPr>
          <a:xfrm>
            <a:off x="816163" y="932980"/>
            <a:ext cx="92295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9BBB59"/>
                </a:solidFill>
              </a:rPr>
              <a:t>500 managers dans toute la France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009" y="980728"/>
            <a:ext cx="844792" cy="751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ZoneTexte 27"/>
          <p:cNvSpPr txBox="1"/>
          <p:nvPr/>
        </p:nvSpPr>
        <p:spPr>
          <a:xfrm>
            <a:off x="5255661" y="1196752"/>
            <a:ext cx="12605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9BBB59"/>
                </a:solidFill>
              </a:rPr>
              <a:t>45 sessions</a:t>
            </a:r>
          </a:p>
        </p:txBody>
      </p:sp>
      <p:sp>
        <p:nvSpPr>
          <p:cNvPr id="31" name="Pentagone 4"/>
          <p:cNvSpPr/>
          <p:nvPr/>
        </p:nvSpPr>
        <p:spPr>
          <a:xfrm>
            <a:off x="2018967" y="1743890"/>
            <a:ext cx="6657489" cy="280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0" vert="horz" wrap="square" lIns="48006" tIns="24003" rIns="12002" bIns="24003" numCol="1" spcCol="1270" anchor="ctr" anchorCtr="0">
            <a:noAutofit/>
          </a:bodyPr>
          <a:lstStyle/>
          <a:p>
            <a:pPr lvl="0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400" i="1" dirty="0" smtClean="0"/>
              <a:t>Oct. 2018 													Mars 2021</a:t>
            </a:r>
            <a:endParaRPr lang="fr-FR" sz="1400" i="1" kern="12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798" y="1052736"/>
            <a:ext cx="892411" cy="572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ZoneTexte 32"/>
          <p:cNvSpPr txBox="1"/>
          <p:nvPr/>
        </p:nvSpPr>
        <p:spPr>
          <a:xfrm>
            <a:off x="7336039" y="1052736"/>
            <a:ext cx="14348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9BBB59"/>
                </a:solidFill>
              </a:rPr>
              <a:t>3 </a:t>
            </a:r>
            <a:r>
              <a:rPr lang="fr-FR" sz="1400" dirty="0">
                <a:solidFill>
                  <a:srgbClr val="9BBB59"/>
                </a:solidFill>
              </a:rPr>
              <a:t>sessions simultanées par mois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018967" y="2370299"/>
            <a:ext cx="4721848" cy="369332"/>
          </a:xfrm>
          <a:prstGeom prst="rect">
            <a:avLst/>
          </a:prstGeom>
          <a:solidFill>
            <a:srgbClr val="9BBB59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L’entretien d’évaluation en 3 </a:t>
            </a:r>
            <a:r>
              <a:rPr lang="fr-FR" b="1" dirty="0" smtClean="0">
                <a:solidFill>
                  <a:schemeClr val="bg1"/>
                </a:solidFill>
              </a:rPr>
              <a:t>étapes</a:t>
            </a:r>
            <a:endParaRPr lang="fr-FR" b="1" dirty="0">
              <a:solidFill>
                <a:schemeClr val="bg1"/>
              </a:solidFill>
            </a:endParaRPr>
          </a:p>
        </p:txBody>
      </p:sp>
      <p:grpSp>
        <p:nvGrpSpPr>
          <p:cNvPr id="41" name="Groupe 40"/>
          <p:cNvGrpSpPr/>
          <p:nvPr/>
        </p:nvGrpSpPr>
        <p:grpSpPr>
          <a:xfrm>
            <a:off x="173188" y="6063612"/>
            <a:ext cx="8845039" cy="504056"/>
            <a:chOff x="711" y="205788"/>
            <a:chExt cx="1848560" cy="252270"/>
          </a:xfrm>
        </p:grpSpPr>
        <p:sp>
          <p:nvSpPr>
            <p:cNvPr id="42" name="Pentagone 41"/>
            <p:cNvSpPr/>
            <p:nvPr/>
          </p:nvSpPr>
          <p:spPr>
            <a:xfrm>
              <a:off x="711" y="205788"/>
              <a:ext cx="1848560" cy="252270"/>
            </a:xfrm>
            <a:prstGeom prst="homePlate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sp>
        <p:sp>
          <p:nvSpPr>
            <p:cNvPr id="43" name="Pentagone 4"/>
            <p:cNvSpPr/>
            <p:nvPr/>
          </p:nvSpPr>
          <p:spPr>
            <a:xfrm>
              <a:off x="711" y="205788"/>
              <a:ext cx="1785493" cy="252270"/>
            </a:xfrm>
            <a:prstGeom prst="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48006" tIns="24003" rIns="12002" bIns="24003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dirty="0"/>
                <a:t>Plateforme participative (communauté, base documentaire)</a:t>
              </a:r>
              <a:endParaRPr lang="fr-FR" sz="1600" kern="1200" dirty="0"/>
            </a:p>
          </p:txBody>
        </p:sp>
      </p:grpSp>
      <p:sp>
        <p:nvSpPr>
          <p:cNvPr id="34" name="Pentagone 4"/>
          <p:cNvSpPr/>
          <p:nvPr/>
        </p:nvSpPr>
        <p:spPr>
          <a:xfrm>
            <a:off x="7285430" y="5284020"/>
            <a:ext cx="1391026" cy="521244"/>
          </a:xfrm>
          <a:prstGeom prst="homePlate">
            <a:avLst/>
          </a:prstGeom>
          <a:solidFill>
            <a:srgbClr val="C0504D"/>
          </a:solidFill>
          <a:ln w="28575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8006" tIns="24003" rIns="12002" bIns="24003" numCol="1" spcCol="1270" anchor="ctr" anchorCtr="0">
            <a:noAutofit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400" dirty="0" smtClean="0"/>
              <a:t>Evaluation</a:t>
            </a:r>
          </a:p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400" kern="1200" dirty="0" smtClean="0"/>
              <a:t>E-learning</a:t>
            </a:r>
            <a:endParaRPr lang="fr-FR" sz="1400" kern="1200" dirty="0"/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2018967" y="2003428"/>
            <a:ext cx="6585481" cy="2062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678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5536" y="188640"/>
            <a:ext cx="8424936" cy="64087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REUSSIR UN ENTRETIEN ANNUEL D’EVALUTION </a:t>
            </a:r>
          </a:p>
          <a:p>
            <a:endParaRPr lang="fr-FR" sz="1000" dirty="0">
              <a:solidFill>
                <a:schemeClr val="tx1"/>
              </a:solidFill>
            </a:endParaRPr>
          </a:p>
          <a:p>
            <a:endParaRPr lang="fr-FR" sz="1000" dirty="0" smtClean="0">
              <a:solidFill>
                <a:schemeClr val="tx1"/>
              </a:solidFill>
            </a:endParaRPr>
          </a:p>
          <a:p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b="1" dirty="0" smtClean="0">
                <a:ln>
                  <a:solidFill>
                    <a:srgbClr val="464646"/>
                  </a:solidFill>
                </a:ln>
                <a:solidFill>
                  <a:schemeClr val="tx1"/>
                </a:solidFill>
              </a:rPr>
              <a:t>OBJECTIFS</a:t>
            </a:r>
            <a:endParaRPr lang="fr-FR" sz="1000" b="1" dirty="0">
              <a:ln>
                <a:solidFill>
                  <a:srgbClr val="464646"/>
                </a:solidFill>
              </a:ln>
              <a:solidFill>
                <a:schemeClr val="tx1"/>
              </a:solidFill>
            </a:endParaRPr>
          </a:p>
          <a:p>
            <a:r>
              <a:rPr lang="fr-FR" sz="1000" dirty="0">
                <a:solidFill>
                  <a:schemeClr val="tx1"/>
                </a:solidFill>
              </a:rPr>
              <a:t>Préparer, mener et rapporter un entretien d’évaluation</a:t>
            </a:r>
            <a:r>
              <a:rPr lang="fr-FR" sz="1000" dirty="0" smtClean="0">
                <a:solidFill>
                  <a:schemeClr val="tx1"/>
                </a:solidFill>
              </a:rPr>
              <a:t>.</a:t>
            </a:r>
          </a:p>
          <a:p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b="1" dirty="0" smtClean="0">
                <a:ln>
                  <a:solidFill>
                    <a:srgbClr val="464646"/>
                  </a:solidFill>
                </a:ln>
                <a:solidFill>
                  <a:schemeClr val="tx1"/>
                </a:solidFill>
              </a:rPr>
              <a:t>PROGRAMME</a:t>
            </a:r>
            <a:endParaRPr lang="fr-FR" sz="1000" b="1" dirty="0">
              <a:ln>
                <a:solidFill>
                  <a:srgbClr val="464646"/>
                </a:solidFill>
              </a:ln>
              <a:solidFill>
                <a:schemeClr val="tx1"/>
              </a:solidFill>
            </a:endParaRPr>
          </a:p>
          <a:p>
            <a:r>
              <a:rPr lang="fr-FR" sz="1000" dirty="0">
                <a:solidFill>
                  <a:schemeClr val="tx1"/>
                </a:solidFill>
              </a:rPr>
              <a:t>Formation </a:t>
            </a:r>
            <a:r>
              <a:rPr lang="fr-FR" sz="1000" dirty="0" smtClean="0">
                <a:solidFill>
                  <a:schemeClr val="tx1"/>
                </a:solidFill>
              </a:rPr>
              <a:t>découpée </a:t>
            </a:r>
            <a:r>
              <a:rPr lang="fr-FR" sz="1000" dirty="0">
                <a:solidFill>
                  <a:schemeClr val="tx1"/>
                </a:solidFill>
              </a:rPr>
              <a:t>en 4 </a:t>
            </a:r>
            <a:r>
              <a:rPr lang="fr-FR" sz="1000" dirty="0" smtClean="0">
                <a:solidFill>
                  <a:schemeClr val="tx1"/>
                </a:solidFill>
              </a:rPr>
              <a:t>demi-journées (1matinée commune le 3/09/18 et 3 matinées consécutives en groupes)</a:t>
            </a:r>
          </a:p>
          <a:p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1</a:t>
            </a:r>
            <a:r>
              <a:rPr lang="fr-FR" sz="1000" baseline="30000" dirty="0" smtClean="0">
                <a:solidFill>
                  <a:schemeClr val="tx1"/>
                </a:solidFill>
              </a:rPr>
              <a:t>ère</a:t>
            </a:r>
            <a:r>
              <a:rPr lang="fr-FR" sz="1000" dirty="0" smtClean="0">
                <a:solidFill>
                  <a:schemeClr val="tx1"/>
                </a:solidFill>
              </a:rPr>
              <a:t> ½ journée</a:t>
            </a:r>
            <a:r>
              <a:rPr lang="fr-FR" sz="1000" dirty="0">
                <a:solidFill>
                  <a:schemeClr val="tx1"/>
                </a:solidFill>
              </a:rPr>
              <a:t> : </a:t>
            </a:r>
            <a:r>
              <a:rPr lang="fr-FR" sz="1000" dirty="0" smtClean="0">
                <a:solidFill>
                  <a:schemeClr val="tx1"/>
                </a:solidFill>
              </a:rPr>
              <a:t>Fédérer</a:t>
            </a:r>
            <a:r>
              <a:rPr lang="fr-FR" sz="1000" dirty="0">
                <a:solidFill>
                  <a:schemeClr val="tx1"/>
                </a:solidFill>
              </a:rPr>
              <a:t> </a:t>
            </a:r>
            <a:r>
              <a:rPr lang="fr-FR" sz="1000" dirty="0" smtClean="0">
                <a:solidFill>
                  <a:schemeClr val="tx1"/>
                </a:solidFill>
              </a:rPr>
              <a:t>et découvrir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* Présentation </a:t>
            </a:r>
            <a:r>
              <a:rPr lang="fr-FR" sz="1000" dirty="0">
                <a:solidFill>
                  <a:schemeClr val="tx1"/>
                </a:solidFill>
              </a:rPr>
              <a:t>des objectifs et attentes de l’organisation  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* </a:t>
            </a:r>
            <a:r>
              <a:rPr lang="fr-FR" sz="1000" dirty="0">
                <a:solidFill>
                  <a:schemeClr val="tx1"/>
                </a:solidFill>
              </a:rPr>
              <a:t>D</a:t>
            </a:r>
            <a:r>
              <a:rPr lang="fr-FR" sz="1000" dirty="0" smtClean="0">
                <a:solidFill>
                  <a:schemeClr val="tx1"/>
                </a:solidFill>
              </a:rPr>
              <a:t>émonstration </a:t>
            </a:r>
            <a:r>
              <a:rPr lang="fr-FR" sz="1000" dirty="0">
                <a:solidFill>
                  <a:schemeClr val="tx1"/>
                </a:solidFill>
              </a:rPr>
              <a:t>et prise en main de la plateforme collaborative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* Organisation d’un </a:t>
            </a:r>
            <a:r>
              <a:rPr lang="fr-FR" sz="1000" dirty="0" err="1" smtClean="0">
                <a:solidFill>
                  <a:schemeClr val="tx1"/>
                </a:solidFill>
              </a:rPr>
              <a:t>Serious</a:t>
            </a:r>
            <a:r>
              <a:rPr lang="fr-FR" sz="1000" dirty="0" smtClean="0">
                <a:solidFill>
                  <a:schemeClr val="tx1"/>
                </a:solidFill>
              </a:rPr>
              <a:t> </a:t>
            </a:r>
            <a:r>
              <a:rPr lang="fr-FR" sz="1000" dirty="0" err="1">
                <a:solidFill>
                  <a:schemeClr val="tx1"/>
                </a:solidFill>
              </a:rPr>
              <a:t>game</a:t>
            </a:r>
            <a:r>
              <a:rPr lang="fr-FR" sz="1000" dirty="0">
                <a:solidFill>
                  <a:schemeClr val="tx1"/>
                </a:solidFill>
              </a:rPr>
              <a:t> en simultané</a:t>
            </a:r>
          </a:p>
          <a:p>
            <a:r>
              <a:rPr lang="fr-FR" sz="1000" dirty="0">
                <a:solidFill>
                  <a:schemeClr val="tx1"/>
                </a:solidFill>
              </a:rPr>
              <a:t> 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2</a:t>
            </a:r>
            <a:r>
              <a:rPr lang="fr-FR" sz="1000" baseline="30000" dirty="0" smtClean="0">
                <a:solidFill>
                  <a:schemeClr val="tx1"/>
                </a:solidFill>
              </a:rPr>
              <a:t>ème</a:t>
            </a:r>
            <a:r>
              <a:rPr lang="fr-FR" sz="1000" dirty="0" smtClean="0">
                <a:solidFill>
                  <a:schemeClr val="tx1"/>
                </a:solidFill>
              </a:rPr>
              <a:t> ½ journée</a:t>
            </a:r>
            <a:r>
              <a:rPr lang="fr-FR" sz="1000" dirty="0">
                <a:solidFill>
                  <a:schemeClr val="tx1"/>
                </a:solidFill>
              </a:rPr>
              <a:t> : P</a:t>
            </a:r>
            <a:r>
              <a:rPr lang="fr-FR" sz="1000" dirty="0" smtClean="0">
                <a:solidFill>
                  <a:schemeClr val="tx1"/>
                </a:solidFill>
              </a:rPr>
              <a:t>réparer l’entretien</a:t>
            </a:r>
            <a:r>
              <a:rPr lang="fr-FR" sz="1000" dirty="0">
                <a:solidFill>
                  <a:schemeClr val="tx1"/>
                </a:solidFill>
              </a:rPr>
              <a:t> 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* Quand l’évalué devient évaluateur : passer de ses représentations aux (réalisations)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* S’approprier l’outil d’évaluation 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* Intégrer les obligations règlementaires et les obligations personnelles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3</a:t>
            </a:r>
            <a:r>
              <a:rPr lang="fr-FR" sz="1000" baseline="30000" dirty="0" smtClean="0">
                <a:solidFill>
                  <a:schemeClr val="tx1"/>
                </a:solidFill>
              </a:rPr>
              <a:t>ème</a:t>
            </a:r>
            <a:r>
              <a:rPr lang="fr-FR" sz="1000" dirty="0" smtClean="0">
                <a:solidFill>
                  <a:schemeClr val="tx1"/>
                </a:solidFill>
              </a:rPr>
              <a:t> ½ journée</a:t>
            </a:r>
            <a:r>
              <a:rPr lang="fr-FR" sz="1000" dirty="0">
                <a:solidFill>
                  <a:schemeClr val="tx1"/>
                </a:solidFill>
              </a:rPr>
              <a:t> : Mener </a:t>
            </a:r>
            <a:r>
              <a:rPr lang="fr-FR" sz="1000" dirty="0" smtClean="0">
                <a:solidFill>
                  <a:schemeClr val="tx1"/>
                </a:solidFill>
              </a:rPr>
              <a:t>l’entretien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* Adopter les bons comportements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* Savoir rendre les échanges constructifs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* Mise en situation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>
                <a:solidFill>
                  <a:schemeClr val="tx1"/>
                </a:solidFill>
              </a:rPr>
              <a:t> 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4</a:t>
            </a:r>
            <a:r>
              <a:rPr lang="fr-FR" sz="1000" baseline="30000" dirty="0" smtClean="0">
                <a:solidFill>
                  <a:schemeClr val="tx1"/>
                </a:solidFill>
              </a:rPr>
              <a:t>ème</a:t>
            </a:r>
            <a:r>
              <a:rPr lang="fr-FR" sz="1000" dirty="0" smtClean="0">
                <a:solidFill>
                  <a:schemeClr val="tx1"/>
                </a:solidFill>
              </a:rPr>
              <a:t> ½ journée : retranscrire l’entretien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* Etablir l’importance d’un compte rendu clair et objectif</a:t>
            </a:r>
          </a:p>
          <a:p>
            <a:r>
              <a:rPr lang="fr-FR" sz="1000" dirty="0" smtClean="0">
                <a:solidFill>
                  <a:schemeClr val="tx1"/>
                </a:solidFill>
              </a:rPr>
              <a:t>* Parvenir à rapporter fidèlement l’entretien</a:t>
            </a:r>
          </a:p>
          <a:p>
            <a:r>
              <a:rPr lang="fr-FR" sz="1000" dirty="0">
                <a:solidFill>
                  <a:schemeClr val="tx1"/>
                </a:solidFill>
              </a:rPr>
              <a:t> </a:t>
            </a:r>
          </a:p>
          <a:p>
            <a:r>
              <a:rPr lang="fr-FR" sz="1000" b="1" dirty="0">
                <a:ln>
                  <a:solidFill>
                    <a:srgbClr val="464646"/>
                  </a:solidFill>
                </a:ln>
                <a:solidFill>
                  <a:schemeClr val="tx1"/>
                </a:solidFill>
              </a:rPr>
              <a:t>MOYENS </a:t>
            </a:r>
            <a:r>
              <a:rPr lang="fr-FR" sz="1000" b="1" dirty="0" smtClean="0">
                <a:ln>
                  <a:solidFill>
                    <a:srgbClr val="464646"/>
                  </a:solidFill>
                </a:ln>
                <a:solidFill>
                  <a:schemeClr val="tx1"/>
                </a:solidFill>
              </a:rPr>
              <a:t>PEDAGOGIQUES</a:t>
            </a:r>
            <a:endParaRPr lang="fr-FR" sz="1000" b="1" dirty="0">
              <a:ln>
                <a:solidFill>
                  <a:srgbClr val="464646"/>
                </a:solidFill>
              </a:ln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Plateforme internet, </a:t>
            </a:r>
            <a:r>
              <a:rPr lang="fr-FR" sz="1000" dirty="0">
                <a:solidFill>
                  <a:schemeClr val="tx1"/>
                </a:solidFill>
              </a:rPr>
              <a:t>support papier, vidéo, période d’échanges, étude de </a:t>
            </a:r>
            <a:r>
              <a:rPr lang="fr-FR" sz="1000" dirty="0" smtClean="0">
                <a:solidFill>
                  <a:schemeClr val="tx1"/>
                </a:solidFill>
              </a:rPr>
              <a:t>cas, jeux de rôle</a:t>
            </a:r>
          </a:p>
          <a:p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b="1" dirty="0" smtClean="0">
                <a:ln>
                  <a:solidFill>
                    <a:srgbClr val="464646"/>
                  </a:solidFill>
                </a:ln>
                <a:solidFill>
                  <a:schemeClr val="tx1"/>
                </a:solidFill>
              </a:rPr>
              <a:t>PUBLICS</a:t>
            </a:r>
            <a:endParaRPr lang="fr-FR" sz="1000" b="1" dirty="0">
              <a:ln>
                <a:solidFill>
                  <a:srgbClr val="464646"/>
                </a:solidFill>
              </a:ln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Managers </a:t>
            </a:r>
            <a:r>
              <a:rPr lang="fr-FR" sz="1000" dirty="0">
                <a:solidFill>
                  <a:schemeClr val="tx1"/>
                </a:solidFill>
              </a:rPr>
              <a:t>de 1</a:t>
            </a:r>
            <a:r>
              <a:rPr lang="fr-FR" sz="1000" baseline="30000" dirty="0">
                <a:solidFill>
                  <a:schemeClr val="tx1"/>
                </a:solidFill>
              </a:rPr>
              <a:t>er</a:t>
            </a:r>
            <a:r>
              <a:rPr lang="fr-FR" sz="1000" dirty="0">
                <a:solidFill>
                  <a:schemeClr val="tx1"/>
                </a:solidFill>
              </a:rPr>
              <a:t> niveau (</a:t>
            </a:r>
            <a:r>
              <a:rPr lang="fr-FR" sz="1000" dirty="0" smtClean="0">
                <a:solidFill>
                  <a:schemeClr val="tx1"/>
                </a:solidFill>
              </a:rPr>
              <a:t>Agents de Maîtrise)</a:t>
            </a:r>
            <a:r>
              <a:rPr lang="fr-FR" sz="1000" dirty="0">
                <a:solidFill>
                  <a:schemeClr val="tx1"/>
                </a:solidFill>
              </a:rPr>
              <a:t> </a:t>
            </a:r>
            <a:endParaRPr lang="fr-FR" sz="1000" dirty="0" smtClean="0">
              <a:solidFill>
                <a:schemeClr val="tx1"/>
              </a:solidFill>
            </a:endParaRPr>
          </a:p>
          <a:p>
            <a:endParaRPr lang="fr-FR" sz="1000" b="1" dirty="0">
              <a:ln>
                <a:solidFill>
                  <a:srgbClr val="464646"/>
                </a:solidFill>
              </a:ln>
              <a:solidFill>
                <a:schemeClr val="tx1"/>
              </a:solidFill>
            </a:endParaRPr>
          </a:p>
          <a:p>
            <a:r>
              <a:rPr lang="fr-FR" sz="1000" b="1" dirty="0" smtClean="0">
                <a:ln>
                  <a:solidFill>
                    <a:srgbClr val="464646"/>
                  </a:solidFill>
                </a:ln>
                <a:solidFill>
                  <a:schemeClr val="tx1"/>
                </a:solidFill>
              </a:rPr>
              <a:t>PRE REQUIS</a:t>
            </a:r>
            <a:endParaRPr lang="fr-FR" sz="1000" b="1" dirty="0">
              <a:ln>
                <a:solidFill>
                  <a:srgbClr val="464646"/>
                </a:solidFill>
              </a:ln>
              <a:solidFill>
                <a:schemeClr val="tx1"/>
              </a:solidFill>
            </a:endParaRPr>
          </a:p>
          <a:p>
            <a:r>
              <a:rPr lang="fr-FR" sz="1000" dirty="0" smtClean="0">
                <a:solidFill>
                  <a:schemeClr val="tx1"/>
                </a:solidFill>
              </a:rPr>
              <a:t>Etre manager</a:t>
            </a:r>
            <a:endParaRPr lang="fr-FR" sz="1000" dirty="0">
              <a:solidFill>
                <a:schemeClr val="tx1"/>
              </a:solidFill>
            </a:endParaRPr>
          </a:p>
          <a:p>
            <a:r>
              <a:rPr lang="fr-FR" sz="1000" dirty="0">
                <a:solidFill>
                  <a:schemeClr val="tx1"/>
                </a:solidFill>
              </a:rPr>
              <a:t>Avoir des entretiens d’évaluation à mener</a:t>
            </a:r>
          </a:p>
        </p:txBody>
      </p:sp>
    </p:spTree>
    <p:extLst>
      <p:ext uri="{BB962C8B-B14F-4D97-AF65-F5344CB8AC3E}">
        <p14:creationId xmlns:p14="http://schemas.microsoft.com/office/powerpoint/2010/main" val="390085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au 4">
            <a:extLst>
              <a:ext uri="{FF2B5EF4-FFF2-40B4-BE49-F238E27FC236}">
                <a16:creationId xmlns="" xmlns:a16="http://schemas.microsoft.com/office/drawing/2014/main" id="{6AA46D73-3C80-4E60-8BF4-332BE0730A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998919"/>
              </p:ext>
            </p:extLst>
          </p:nvPr>
        </p:nvGraphicFramePr>
        <p:xfrm>
          <a:off x="306000" y="567508"/>
          <a:ext cx="8532000" cy="533787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080000">
                  <a:extLst>
                    <a:ext uri="{9D8B030D-6E8A-4147-A177-3AD203B41FA5}">
                      <a16:colId xmlns="" xmlns:a16="http://schemas.microsoft.com/office/drawing/2014/main" val="3829368315"/>
                    </a:ext>
                  </a:extLst>
                </a:gridCol>
                <a:gridCol w="89656">
                  <a:extLst>
                    <a:ext uri="{9D8B030D-6E8A-4147-A177-3AD203B41FA5}">
                      <a16:colId xmlns="" xmlns:a16="http://schemas.microsoft.com/office/drawing/2014/main" val="112143310"/>
                    </a:ext>
                  </a:extLst>
                </a:gridCol>
                <a:gridCol w="1350344"/>
                <a:gridCol w="540000">
                  <a:extLst>
                    <a:ext uri="{9D8B030D-6E8A-4147-A177-3AD203B41FA5}">
                      <a16:colId xmlns="" xmlns:a16="http://schemas.microsoft.com/office/drawing/2014/main" val="3016299544"/>
                    </a:ext>
                  </a:extLst>
                </a:gridCol>
                <a:gridCol w="1440000">
                  <a:extLst>
                    <a:ext uri="{9D8B030D-6E8A-4147-A177-3AD203B41FA5}">
                      <a16:colId xmlns="" xmlns:a16="http://schemas.microsoft.com/office/drawing/2014/main" val="81026899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3239043199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4034465689"/>
                    </a:ext>
                  </a:extLst>
                </a:gridCol>
                <a:gridCol w="1206384">
                  <a:extLst>
                    <a:ext uri="{9D8B030D-6E8A-4147-A177-3AD203B41FA5}">
                      <a16:colId xmlns="" xmlns:a16="http://schemas.microsoft.com/office/drawing/2014/main" val="2459905513"/>
                    </a:ext>
                  </a:extLst>
                </a:gridCol>
                <a:gridCol w="809616">
                  <a:extLst>
                    <a:ext uri="{9D8B030D-6E8A-4147-A177-3AD203B41FA5}">
                      <a16:colId xmlns="" xmlns:a16="http://schemas.microsoft.com/office/drawing/2014/main" val="2166056205"/>
                    </a:ext>
                  </a:extLst>
                </a:gridCol>
              </a:tblGrid>
              <a:tr h="448015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>
                          <a:solidFill>
                            <a:schemeClr val="bg1"/>
                          </a:solidFill>
                        </a:rPr>
                        <a:t>DMJ1 </a:t>
                      </a:r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LANCEMENT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2962161301"/>
                  </a:ext>
                </a:extLst>
              </a:tr>
              <a:tr h="432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Modules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Séquences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Durée (min)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Déroulement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Méthodes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Outils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Documentations stagiaires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Evaluation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2841748585"/>
                  </a:ext>
                </a:extLst>
              </a:tr>
              <a:tr h="448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A - Introduction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FR" sz="1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Arrivée des participants dans la salle / Petit déjeuner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Livret d'accompagnement</a:t>
                      </a:r>
                      <a:endParaRPr lang="fr-FR" sz="1000" dirty="0">
                        <a:effectLst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378224785"/>
                  </a:ext>
                </a:extLst>
              </a:tr>
              <a:tr h="448015"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B - Présentation </a:t>
                      </a:r>
                      <a:r>
                        <a:rPr lang="fr-FR" sz="1000" dirty="0">
                          <a:effectLst/>
                        </a:rPr>
                        <a:t>de la formation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smtClean="0">
                          <a:effectLst/>
                        </a:rPr>
                        <a:t>B</a:t>
                      </a:r>
                      <a:r>
                        <a:rPr lang="fr-FR" sz="1000" baseline="30000" dirty="0" smtClean="0">
                          <a:effectLst/>
                        </a:rPr>
                        <a:t>1  </a:t>
                      </a:r>
                      <a:r>
                        <a:rPr lang="fr-FR" sz="1000" baseline="0" dirty="0" smtClean="0">
                          <a:effectLst/>
                        </a:rPr>
                        <a:t>- </a:t>
                      </a:r>
                      <a:r>
                        <a:rPr lang="fr-FR" sz="1000" dirty="0" smtClean="0">
                          <a:effectLst/>
                        </a:rPr>
                        <a:t>Contexte </a:t>
                      </a:r>
                      <a:r>
                        <a:rPr lang="fr-FR" sz="1000" dirty="0">
                          <a:effectLst/>
                        </a:rPr>
                        <a:t>de la </a:t>
                      </a:r>
                      <a:r>
                        <a:rPr lang="fr-FR" sz="1000" dirty="0" smtClean="0">
                          <a:effectLst/>
                        </a:rPr>
                        <a:t>formation - Cadre juridique</a:t>
                      </a:r>
                      <a:endParaRPr lang="fr-FR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Connexion /Mise en route</a:t>
                      </a:r>
                      <a:br>
                        <a:rPr lang="fr-FR" sz="1000">
                          <a:effectLst/>
                        </a:rPr>
                      </a:br>
                      <a:r>
                        <a:rPr lang="fr-FR" sz="1000">
                          <a:effectLst/>
                        </a:rPr>
                        <a:t>Démarrage de la 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Exposé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3878253234"/>
                  </a:ext>
                </a:extLst>
              </a:tr>
              <a:tr h="109562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B</a:t>
                      </a:r>
                      <a:r>
                        <a:rPr lang="fr-FR" sz="1000" baseline="30000" dirty="0" smtClean="0">
                          <a:effectLst/>
                        </a:rPr>
                        <a:t>2  </a:t>
                      </a:r>
                      <a:r>
                        <a:rPr lang="fr-FR" sz="1000" baseline="0" dirty="0" smtClean="0">
                          <a:effectLst/>
                        </a:rPr>
                        <a:t>- </a:t>
                      </a:r>
                      <a:r>
                        <a:rPr lang="fr-FR" sz="1000" dirty="0" smtClean="0">
                          <a:effectLst/>
                        </a:rPr>
                        <a:t>Présentation </a:t>
                      </a:r>
                      <a:r>
                        <a:rPr lang="fr-FR" sz="1000" dirty="0">
                          <a:effectLst/>
                        </a:rPr>
                        <a:t>de la formation par les 3 formateurs (objectifs, déroulé, formation des groupes)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20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Suite de la vidéo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Exposé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-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2029591880"/>
                  </a:ext>
                </a:extLst>
              </a:tr>
              <a:tr h="448015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B</a:t>
                      </a:r>
                      <a:r>
                        <a:rPr lang="fr-FR" sz="1000" baseline="30000" dirty="0" smtClean="0">
                          <a:effectLst/>
                        </a:rPr>
                        <a:t>3  </a:t>
                      </a:r>
                      <a:r>
                        <a:rPr lang="fr-FR" sz="1000" baseline="0" dirty="0" smtClean="0">
                          <a:effectLst/>
                        </a:rPr>
                        <a:t>- </a:t>
                      </a:r>
                      <a:r>
                        <a:rPr lang="fr-FR" sz="1000" dirty="0" smtClean="0">
                          <a:effectLst/>
                        </a:rPr>
                        <a:t>Fonctionnement </a:t>
                      </a:r>
                      <a:r>
                        <a:rPr lang="fr-FR" sz="1000" dirty="0">
                          <a:effectLst/>
                        </a:rPr>
                        <a:t>de la formation ("règles du jeu")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Suite de la 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Exposé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1858354887"/>
                  </a:ext>
                </a:extLst>
              </a:tr>
              <a:tr h="224007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20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Questions/Réponses par chat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Participatif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-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2210324025"/>
                  </a:ext>
                </a:extLst>
              </a:tr>
              <a:tr h="224007">
                <a:tc gridSpan="9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Pause: 15 mn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3060283813"/>
                  </a:ext>
                </a:extLst>
              </a:tr>
              <a:tr h="448015">
                <a:tc rowSpan="3"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C - Naviguer </a:t>
                      </a:r>
                      <a:r>
                        <a:rPr lang="fr-FR" sz="1000" dirty="0">
                          <a:effectLst/>
                        </a:rPr>
                        <a:t>dans la plateforme collaborative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rowSpan="3"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r>
                        <a:rPr lang="fr-FR" sz="1000" dirty="0" smtClean="0">
                          <a:effectLst/>
                        </a:rPr>
                        <a:t>C</a:t>
                      </a:r>
                      <a:r>
                        <a:rPr lang="fr-FR" sz="1000" baseline="30000" dirty="0" smtClean="0">
                          <a:effectLst/>
                        </a:rPr>
                        <a:t>1  </a:t>
                      </a:r>
                      <a:r>
                        <a:rPr lang="fr-FR" sz="1000" baseline="0" dirty="0" smtClean="0">
                          <a:effectLst/>
                        </a:rPr>
                        <a:t>- </a:t>
                      </a:r>
                      <a:r>
                        <a:rPr lang="fr-FR" sz="1000" dirty="0" smtClean="0">
                          <a:effectLst/>
                        </a:rPr>
                        <a:t>Démonstration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30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plateforme </a:t>
                      </a:r>
                      <a:r>
                        <a:rPr lang="fr-FR" sz="1000" dirty="0">
                          <a:effectLst/>
                        </a:rPr>
                        <a:t>collaborative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-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3349760060"/>
                  </a:ext>
                </a:extLst>
              </a:tr>
              <a:tr h="224007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r>
                        <a:rPr lang="fr-FR" sz="1000" dirty="0" smtClean="0">
                          <a:effectLst/>
                        </a:rPr>
                        <a:t>C</a:t>
                      </a:r>
                      <a:r>
                        <a:rPr lang="fr-FR" sz="1000" baseline="30000" dirty="0" smtClean="0">
                          <a:effectLst/>
                        </a:rPr>
                        <a:t>2  </a:t>
                      </a:r>
                      <a:r>
                        <a:rPr lang="fr-FR" sz="1000" baseline="0" dirty="0" smtClean="0">
                          <a:effectLst/>
                        </a:rPr>
                        <a:t>-  Pratique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Inscription/Prise en mains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3900779257"/>
                  </a:ext>
                </a:extLst>
              </a:tr>
              <a:tr h="224007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r>
                        <a:rPr lang="fr-FR" sz="1000" dirty="0" smtClean="0">
                          <a:effectLst/>
                        </a:rPr>
                        <a:t>C</a:t>
                      </a:r>
                      <a:r>
                        <a:rPr lang="fr-FR" sz="1000" baseline="30000" dirty="0" smtClean="0">
                          <a:effectLst/>
                        </a:rPr>
                        <a:t>3  </a:t>
                      </a:r>
                      <a:r>
                        <a:rPr lang="fr-FR" sz="1000" baseline="0" dirty="0" smtClean="0">
                          <a:effectLst/>
                        </a:rPr>
                        <a:t>-  Mise en situation virtuelle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60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Serious game par 2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Participatif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Vidéo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-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1119940565"/>
                  </a:ext>
                </a:extLst>
              </a:tr>
              <a:tr h="224007">
                <a:tc gridSpan="9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839" marR="30839" marT="0" marB="0" anchor="ctr"/>
                </a:tc>
                <a:extLst>
                  <a:ext uri="{0D108BD9-81ED-4DB2-BD59-A6C34878D82A}">
                    <a16:rowId xmlns="" xmlns:a16="http://schemas.microsoft.com/office/drawing/2014/main" val="2254010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629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>
            <a:extLst>
              <a:ext uri="{FF2B5EF4-FFF2-40B4-BE49-F238E27FC236}">
                <a16:creationId xmlns="" xmlns:a16="http://schemas.microsoft.com/office/drawing/2014/main" id="{71AD45FB-620A-4B64-B42D-3D384CE8B8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95281"/>
              </p:ext>
            </p:extLst>
          </p:nvPr>
        </p:nvGraphicFramePr>
        <p:xfrm>
          <a:off x="323528" y="116632"/>
          <a:ext cx="8532448" cy="586434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080000">
                  <a:extLst>
                    <a:ext uri="{9D8B030D-6E8A-4147-A177-3AD203B41FA5}">
                      <a16:colId xmlns="" xmlns:a16="http://schemas.microsoft.com/office/drawing/2014/main" val="3198793981"/>
                    </a:ext>
                  </a:extLst>
                </a:gridCol>
                <a:gridCol w="1440000">
                  <a:extLst>
                    <a:ext uri="{9D8B030D-6E8A-4147-A177-3AD203B41FA5}">
                      <a16:colId xmlns="" xmlns:a16="http://schemas.microsoft.com/office/drawing/2014/main" val="146756539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924042234"/>
                    </a:ext>
                  </a:extLst>
                </a:gridCol>
                <a:gridCol w="1440000">
                  <a:extLst>
                    <a:ext uri="{9D8B030D-6E8A-4147-A177-3AD203B41FA5}">
                      <a16:colId xmlns="" xmlns:a16="http://schemas.microsoft.com/office/drawing/2014/main" val="3175785295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986052950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524223356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196747418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789229408"/>
                    </a:ext>
                  </a:extLst>
                </a:gridCol>
              </a:tblGrid>
              <a:tr h="360040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>
                          <a:solidFill>
                            <a:schemeClr val="bg1"/>
                          </a:solidFill>
                        </a:rPr>
                        <a:t>DMJ2 </a:t>
                      </a:r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PREPARER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13908" marR="13908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478009859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Module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Séquences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 smtClean="0">
                          <a:effectLst/>
                        </a:rPr>
                        <a:t>Durée (min)</a:t>
                      </a:r>
                      <a:endParaRPr lang="fr-FR" sz="1000" b="1" dirty="0">
                        <a:effectLst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Déroulement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Méthodes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Outils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effectLst/>
                        </a:rPr>
                        <a:t>Documents stagiaires</a:t>
                      </a:r>
                      <a:endParaRPr lang="fr-FR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Evaluation 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extLst>
                  <a:ext uri="{0D108BD9-81ED-4DB2-BD59-A6C34878D82A}">
                    <a16:rowId xmlns="" xmlns:a16="http://schemas.microsoft.com/office/drawing/2014/main" val="2061655134"/>
                  </a:ext>
                </a:extLst>
              </a:tr>
              <a:tr h="36000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A - Présentation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Tour de table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5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Accueil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Oral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4238254226"/>
                  </a:ext>
                </a:extLst>
              </a:tr>
              <a:tr h="3600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10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Présentation du formateur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247358227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Présentation des stagiaires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Présentations croisées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125841654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B - Introduction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10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Objectifs de la formation, déroulé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Oral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PPT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2111521840"/>
                  </a:ext>
                </a:extLst>
              </a:tr>
              <a:tr h="36000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C - Représentation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De la position d'évalué à celle d'évaluateur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Questionnement sur cette nouvelle attribution 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Brainstorming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Paper Board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834444554"/>
                  </a:ext>
                </a:extLst>
              </a:tr>
              <a:tr h="3600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Visionnage d'une 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3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Visionnage d'un entretien d'évaluation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Vidéo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3563458666"/>
                  </a:ext>
                </a:extLst>
              </a:tr>
              <a:tr h="3600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15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Echanges sur leur vécu et expérience d'évalué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Groupe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182232812"/>
                  </a:ext>
                </a:extLst>
              </a:tr>
              <a:tr h="36000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>
                          <a:effectLst/>
                        </a:rPr>
                        <a:t>  Pause: 15 mn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62791937"/>
                  </a:ext>
                </a:extLst>
              </a:tr>
              <a:tr h="36000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D - S'approprier </a:t>
                      </a:r>
                      <a:r>
                        <a:rPr lang="fr-FR" sz="1000" dirty="0">
                          <a:effectLst/>
                        </a:rPr>
                        <a:t>l'outil d'évaluation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Prise en main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distribution du document interne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>
                          <a:effectLst/>
                        </a:rPr>
                        <a:t>Document </a:t>
                      </a:r>
                      <a:r>
                        <a:rPr lang="fr-FR" sz="1000" dirty="0" smtClean="0">
                          <a:effectLst/>
                        </a:rPr>
                        <a:t>d'entretien</a:t>
                      </a:r>
                      <a:endParaRPr lang="fr-FR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630145358"/>
                  </a:ext>
                </a:extLst>
              </a:tr>
              <a:tr h="3600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Utilisation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60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aller sur le terrain pour le confronter </a:t>
                      </a:r>
                      <a:r>
                        <a:rPr lang="fr-FR" sz="1000" dirty="0" smtClean="0">
                          <a:effectLst/>
                        </a:rPr>
                        <a:t>à la réalité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d'évaluation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753216253"/>
                  </a:ext>
                </a:extLst>
              </a:tr>
              <a:tr h="3600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508621081"/>
                  </a:ext>
                </a:extLst>
              </a:tr>
              <a:tr h="3600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Débriefing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15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partage d'expérience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Discussion en salle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312382999"/>
                  </a:ext>
                </a:extLst>
              </a:tr>
              <a:tr h="7681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2720769629"/>
                  </a:ext>
                </a:extLst>
              </a:tr>
              <a:tr h="286128"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E - Préparation de l’entretien</a:t>
                      </a:r>
                    </a:p>
                  </a:txBody>
                  <a:tcPr marL="13908" marR="1390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Faire un suivi sur l’année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Réaliser une veille annuelle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Brainstorming</a:t>
                      </a: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2924822838"/>
                  </a:ext>
                </a:extLst>
              </a:tr>
              <a:tr h="7681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Avoir connaissance</a:t>
                      </a:r>
                      <a:r>
                        <a:rPr lang="fr-FR" sz="1000" baseline="0" dirty="0" smtClean="0">
                          <a:effectLst/>
                        </a:rPr>
                        <a:t> des fiches de poste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050487011"/>
                  </a:ext>
                </a:extLst>
              </a:tr>
              <a:tr h="141464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r>
                        <a:rPr lang="fr-FR" sz="1000" dirty="0" smtClean="0">
                          <a:effectLst/>
                        </a:rPr>
                        <a:t>J-15</a:t>
                      </a:r>
                      <a:r>
                        <a:rPr lang="fr-FR" sz="1000" baseline="0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000" baseline="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au jour J</a:t>
                      </a:r>
                      <a:endParaRPr lang="fr-FR" sz="1000" dirty="0" smtClean="0">
                        <a:effectLst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Question : comment bien préparer un EAE? 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604336112"/>
                  </a:ext>
                </a:extLst>
              </a:tr>
              <a:tr h="7681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5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Constitution de 3 groupes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3732909895"/>
                  </a:ext>
                </a:extLst>
              </a:tr>
              <a:tr h="7681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20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Réflexion 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1670809976"/>
                  </a:ext>
                </a:extLst>
              </a:tr>
              <a:tr h="141464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Mise en commun et conclusion du formateur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3275343955"/>
                  </a:ext>
                </a:extLst>
              </a:tr>
              <a:tr h="76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F - Synthèse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Bilan de la 1/2 journée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Quizz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908" marR="13908" marT="0" marB="0" anchor="b"/>
                </a:tc>
                <a:extLst>
                  <a:ext uri="{0D108BD9-81ED-4DB2-BD59-A6C34878D82A}">
                    <a16:rowId xmlns="" xmlns:a16="http://schemas.microsoft.com/office/drawing/2014/main" val="2700391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855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au 6">
            <a:extLst>
              <a:ext uri="{FF2B5EF4-FFF2-40B4-BE49-F238E27FC236}">
                <a16:creationId xmlns="" xmlns:a16="http://schemas.microsoft.com/office/drawing/2014/main" id="{367F70B9-5AAD-4CC0-BF3C-27CFDFB7D5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662265"/>
              </p:ext>
            </p:extLst>
          </p:nvPr>
        </p:nvGraphicFramePr>
        <p:xfrm>
          <a:off x="306000" y="447943"/>
          <a:ext cx="8532000" cy="594750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080000">
                  <a:extLst>
                    <a:ext uri="{9D8B030D-6E8A-4147-A177-3AD203B41FA5}">
                      <a16:colId xmlns="" xmlns:a16="http://schemas.microsoft.com/office/drawing/2014/main" val="1218871619"/>
                    </a:ext>
                  </a:extLst>
                </a:gridCol>
                <a:gridCol w="1440000">
                  <a:extLst>
                    <a:ext uri="{9D8B030D-6E8A-4147-A177-3AD203B41FA5}">
                      <a16:colId xmlns="" xmlns:a16="http://schemas.microsoft.com/office/drawing/2014/main" val="334841417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3981931166"/>
                    </a:ext>
                  </a:extLst>
                </a:gridCol>
                <a:gridCol w="1440000">
                  <a:extLst>
                    <a:ext uri="{9D8B030D-6E8A-4147-A177-3AD203B41FA5}">
                      <a16:colId xmlns="" xmlns:a16="http://schemas.microsoft.com/office/drawing/2014/main" val="980534343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903109234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3464567744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2800678862"/>
                    </a:ext>
                  </a:extLst>
                </a:gridCol>
                <a:gridCol w="1008000">
                  <a:extLst>
                    <a:ext uri="{9D8B030D-6E8A-4147-A177-3AD203B41FA5}">
                      <a16:colId xmlns="" xmlns:a16="http://schemas.microsoft.com/office/drawing/2014/main" val="576466605"/>
                    </a:ext>
                  </a:extLst>
                </a:gridCol>
              </a:tblGrid>
              <a:tr h="505122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>
                          <a:solidFill>
                            <a:schemeClr val="bg1"/>
                          </a:solidFill>
                        </a:rPr>
                        <a:t>DMJ2 </a:t>
                      </a:r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MENER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extLst>
                  <a:ext uri="{0D108BD9-81ED-4DB2-BD59-A6C34878D82A}">
                    <a16:rowId xmlns="" xmlns:a16="http://schemas.microsoft.com/office/drawing/2014/main" val="1888296650"/>
                  </a:ext>
                </a:extLst>
              </a:tr>
              <a:tr h="505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975" algn="l"/>
                        </a:tabLst>
                      </a:pPr>
                      <a:r>
                        <a:rPr lang="fr-FR" sz="1000" b="1" dirty="0">
                          <a:effectLst/>
                        </a:rPr>
                        <a:t>Modules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Séquences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 smtClean="0">
                          <a:effectLst/>
                        </a:rPr>
                        <a:t>Durée (min)</a:t>
                      </a:r>
                      <a:endParaRPr lang="fr-FR" sz="1000" b="1" dirty="0">
                        <a:effectLst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Déroulement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Méthodes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Outils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Document stagiaires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effectLst/>
                        </a:rPr>
                        <a:t>Evaluation</a:t>
                      </a:r>
                      <a:endParaRPr lang="fr-FR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extLst>
                  <a:ext uri="{0D108BD9-81ED-4DB2-BD59-A6C34878D82A}">
                    <a16:rowId xmlns="" xmlns:a16="http://schemas.microsoft.com/office/drawing/2014/main" val="1152618746"/>
                  </a:ext>
                </a:extLst>
              </a:tr>
              <a:tr h="33339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80975" algn="l"/>
                        </a:tabLst>
                      </a:pPr>
                      <a:r>
                        <a:rPr lang="fr-FR" sz="1000" dirty="0">
                          <a:effectLst/>
                        </a:rPr>
                        <a:t>A - Présentation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Introduction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Présentation du module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extLst>
                  <a:ext uri="{0D108BD9-81ED-4DB2-BD59-A6C34878D82A}">
                    <a16:rowId xmlns="" xmlns:a16="http://schemas.microsoft.com/office/drawing/2014/main" val="3286947998"/>
                  </a:ext>
                </a:extLst>
              </a:tr>
              <a:tr h="333392">
                <a:tc rowSpan="3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80975" algn="l"/>
                        </a:tabLst>
                      </a:pPr>
                      <a:r>
                        <a:rPr lang="fr-FR" sz="1000" dirty="0">
                          <a:effectLst/>
                        </a:rPr>
                        <a:t>B - Les bons </a:t>
                      </a:r>
                      <a:r>
                        <a:rPr lang="fr-FR" sz="1000" dirty="0" smtClean="0">
                          <a:effectLst/>
                        </a:rPr>
                        <a:t>comportements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80975" algn="l"/>
                        </a:tabLst>
                      </a:pPr>
                      <a:r>
                        <a:rPr lang="fr-F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Savoir-être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B</a:t>
                      </a:r>
                      <a:r>
                        <a:rPr lang="fr-FR" sz="1000" baseline="30000" dirty="0">
                          <a:effectLst/>
                        </a:rPr>
                        <a:t>1  </a:t>
                      </a:r>
                      <a:r>
                        <a:rPr lang="fr-FR" sz="1000" baseline="0" dirty="0">
                          <a:effectLst/>
                        </a:rPr>
                        <a:t>- </a:t>
                      </a:r>
                      <a:r>
                        <a:rPr lang="fr-FR" sz="1000" dirty="0">
                          <a:effectLst/>
                        </a:rPr>
                        <a:t>Soigner l’accueil et être disponible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40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Mise en route des vidéos/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Discussions en groupe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Courts extraits d’entretien qui mettent en évidence les pièges à </a:t>
                      </a:r>
                      <a:r>
                        <a:rPr lang="fr-FR" sz="1000" dirty="0" smtClean="0">
                          <a:effectLst/>
                        </a:rPr>
                        <a:t>éviter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Les lister sur </a:t>
                      </a:r>
                      <a:r>
                        <a:rPr lang="fr-FR" sz="1000" dirty="0" err="1" smtClean="0">
                          <a:effectLst/>
                        </a:rPr>
                        <a:t>Paperboard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6 Vidéos </a:t>
                      </a:r>
                      <a:endParaRPr lang="fr-FR" sz="10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err="1" smtClean="0">
                          <a:effectLst/>
                        </a:rPr>
                        <a:t>Paperboard</a:t>
                      </a:r>
                      <a:endParaRPr lang="fr-FR" sz="10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Document : résumé des erreurs à éviter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extLst>
                  <a:ext uri="{0D108BD9-81ED-4DB2-BD59-A6C34878D82A}">
                    <a16:rowId xmlns="" xmlns:a16="http://schemas.microsoft.com/office/drawing/2014/main" val="1626664345"/>
                  </a:ext>
                </a:extLst>
              </a:tr>
              <a:tr h="3333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B</a:t>
                      </a:r>
                      <a:r>
                        <a:rPr lang="fr-FR" sz="1000" baseline="30000" dirty="0">
                          <a:effectLst/>
                        </a:rPr>
                        <a:t>2  </a:t>
                      </a:r>
                      <a:r>
                        <a:rPr lang="fr-FR" sz="1000" baseline="0" dirty="0">
                          <a:effectLst/>
                        </a:rPr>
                        <a:t>- </a:t>
                      </a:r>
                      <a:r>
                        <a:rPr lang="fr-FR" sz="1000" dirty="0">
                          <a:effectLst/>
                        </a:rPr>
                        <a:t>Savoir écouter, questionner et reformuler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2615208"/>
                  </a:ext>
                </a:extLst>
              </a:tr>
              <a:tr h="16166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B</a:t>
                      </a:r>
                      <a:r>
                        <a:rPr lang="fr-FR" sz="1000" baseline="30000" dirty="0">
                          <a:effectLst/>
                        </a:rPr>
                        <a:t>3 </a:t>
                      </a:r>
                      <a:r>
                        <a:rPr lang="fr-FR" sz="1000" baseline="0" dirty="0">
                          <a:effectLst/>
                        </a:rPr>
                        <a:t>- </a:t>
                      </a:r>
                      <a:r>
                        <a:rPr lang="fr-FR" sz="1000" dirty="0">
                          <a:effectLst/>
                        </a:rPr>
                        <a:t>Avoir la bonne distance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1339716"/>
                  </a:ext>
                </a:extLst>
              </a:tr>
              <a:tr h="333392">
                <a:tc rowSpan="3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80975" algn="l"/>
                        </a:tabLst>
                      </a:pPr>
                      <a:r>
                        <a:rPr lang="fr-FR" sz="1000" dirty="0">
                          <a:effectLst/>
                        </a:rPr>
                        <a:t>C- Les échanges constructifs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</a:t>
                      </a:r>
                      <a:r>
                        <a:rPr lang="fr-FR" sz="1000" baseline="30000" dirty="0">
                          <a:effectLst/>
                        </a:rPr>
                        <a:t>1  </a:t>
                      </a:r>
                      <a:r>
                        <a:rPr lang="fr-FR" sz="1000" baseline="0" dirty="0">
                          <a:effectLst/>
                        </a:rPr>
                        <a:t>-</a:t>
                      </a:r>
                      <a:r>
                        <a:rPr lang="fr-FR" sz="1000" baseline="30000" dirty="0">
                          <a:effectLst/>
                        </a:rPr>
                        <a:t> </a:t>
                      </a:r>
                      <a:r>
                        <a:rPr lang="fr-FR" sz="1000" dirty="0">
                          <a:effectLst/>
                        </a:rPr>
                        <a:t>Faire le point sur la période écoulée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68473418"/>
                  </a:ext>
                </a:extLst>
              </a:tr>
              <a:tr h="3333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</a:t>
                      </a:r>
                      <a:r>
                        <a:rPr lang="fr-FR" sz="1000" baseline="30000" dirty="0">
                          <a:effectLst/>
                        </a:rPr>
                        <a:t>2  </a:t>
                      </a:r>
                      <a:r>
                        <a:rPr lang="fr-FR" sz="1000" baseline="0" dirty="0">
                          <a:effectLst/>
                        </a:rPr>
                        <a:t>- </a:t>
                      </a:r>
                      <a:r>
                        <a:rPr lang="fr-FR" sz="1000" dirty="0">
                          <a:effectLst/>
                        </a:rPr>
                        <a:t>Aborder les points positifs comme les points négatifs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06544469"/>
                  </a:ext>
                </a:extLst>
              </a:tr>
              <a:tr h="3333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</a:t>
                      </a:r>
                      <a:r>
                        <a:rPr lang="fr-FR" sz="1000" baseline="30000" dirty="0">
                          <a:effectLst/>
                        </a:rPr>
                        <a:t>3 </a:t>
                      </a:r>
                      <a:r>
                        <a:rPr lang="fr-FR" sz="1000" baseline="0" dirty="0">
                          <a:effectLst/>
                        </a:rPr>
                        <a:t>- </a:t>
                      </a:r>
                      <a:r>
                        <a:rPr lang="fr-FR" sz="1000" dirty="0">
                          <a:effectLst/>
                        </a:rPr>
                        <a:t>Partager des objectifs  à atteindre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75513647"/>
                  </a:ext>
                </a:extLst>
              </a:tr>
              <a:tr h="25361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fr-FR" sz="1000" dirty="0">
                          <a:effectLst/>
                        </a:rPr>
                        <a:t>Pause: 15 mn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95417818"/>
                  </a:ext>
                </a:extLst>
              </a:tr>
              <a:tr h="1020313"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80975" algn="l"/>
                        </a:tabLst>
                      </a:pPr>
                      <a:r>
                        <a:rPr lang="fr-FR" sz="1000" dirty="0">
                          <a:effectLst/>
                        </a:rPr>
                        <a:t>D -Expérimentation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Les règles d’or dans la pratique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80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Improvisation par équipe de 2/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Echanges entre les participants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Mise en situation opérationnelle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Démonstration participative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extLst>
                  <a:ext uri="{0D108BD9-81ED-4DB2-BD59-A6C34878D82A}">
                    <a16:rowId xmlns="" xmlns:a16="http://schemas.microsoft.com/office/drawing/2014/main" val="2274528462"/>
                  </a:ext>
                </a:extLst>
              </a:tr>
              <a:tr h="3333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10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Exposé « Les règles d’or »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Synthèse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PPT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Copies PPT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03984541"/>
                  </a:ext>
                </a:extLst>
              </a:tr>
              <a:tr h="50512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80975" algn="l"/>
                        </a:tabLst>
                      </a:pPr>
                      <a:r>
                        <a:rPr lang="fr-FR" sz="1000" dirty="0">
                          <a:effectLst/>
                        </a:rPr>
                        <a:t>E - Conclusion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Bilan de la 1/2 journée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45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Remplissage QUIZZ/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Correction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Travail individuel/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Groupe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Feuille de QUIZZ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QUIZZ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extLst>
                  <a:ext uri="{0D108BD9-81ED-4DB2-BD59-A6C34878D82A}">
                    <a16:rowId xmlns="" xmlns:a16="http://schemas.microsoft.com/office/drawing/2014/main" val="3485107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51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2000" dirty="0" smtClean="0"/>
              <a:t>Séquence « </a:t>
            </a:r>
            <a:r>
              <a:rPr lang="fr-FR" sz="2000" dirty="0" smtClean="0"/>
              <a:t>Les </a:t>
            </a:r>
            <a:r>
              <a:rPr lang="fr-FR" sz="2000" dirty="0"/>
              <a:t>règles d’or dans la </a:t>
            </a:r>
            <a:r>
              <a:rPr lang="fr-FR" sz="2000" dirty="0" smtClean="0"/>
              <a:t>pratique »</a:t>
            </a:r>
            <a:r>
              <a:rPr lang="fr-F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</a:t>
            </a:r>
            <a:r>
              <a:rPr lang="fr-FR" sz="2000" dirty="0" smtClean="0"/>
              <a:t>D </a:t>
            </a:r>
            <a:r>
              <a:rPr lang="fr-FR" sz="2000" dirty="0" smtClean="0"/>
              <a:t>– Expérimentation</a:t>
            </a:r>
            <a:br>
              <a:rPr lang="fr-FR" sz="2000" dirty="0" smtClean="0"/>
            </a:br>
            <a:r>
              <a:rPr lang="fr-FR" sz="2000" dirty="0" smtClean="0"/>
              <a:t>Objectif pédagogique : mener un entretien d’évaluation</a:t>
            </a:r>
            <a:br>
              <a:rPr lang="fr-FR" sz="2000" dirty="0" smtClean="0"/>
            </a:br>
            <a:endParaRPr lang="fr-FR" sz="2000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3171833"/>
              </p:ext>
            </p:extLst>
          </p:nvPr>
        </p:nvGraphicFramePr>
        <p:xfrm>
          <a:off x="398216" y="1673159"/>
          <a:ext cx="8229600" cy="3711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1728192"/>
                <a:gridCol w="2232248"/>
                <a:gridCol w="1584176"/>
                <a:gridCol w="2108920"/>
              </a:tblGrid>
              <a:tr h="236210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Durée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Intentions Pédagogiques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Méthodes pédagogiques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Moyens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Supports et outils</a:t>
                      </a:r>
                      <a:endParaRPr lang="fr-FR" sz="1000" dirty="0"/>
                    </a:p>
                  </a:txBody>
                  <a:tcPr/>
                </a:tc>
              </a:tr>
              <a:tr h="252389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3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Introduction sur la séquence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Exposé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</a:tr>
              <a:tr h="340394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2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Installation de la salle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Disposition</a:t>
                      </a:r>
                      <a:r>
                        <a:rPr lang="fr-FR" sz="1000" baseline="0" dirty="0" smtClean="0"/>
                        <a:t> de la scène et du public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Table et Chaises</a:t>
                      </a:r>
                      <a:endParaRPr lang="fr-FR" sz="1000" dirty="0"/>
                    </a:p>
                  </a:txBody>
                  <a:tcPr/>
                </a:tc>
              </a:tr>
              <a:tr h="737753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10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Distribution des rôles pour</a:t>
                      </a:r>
                      <a:r>
                        <a:rPr lang="fr-FR" sz="1000" baseline="0" dirty="0" smtClean="0"/>
                        <a:t> les pairs avec distribution des grilles préétablies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Prise</a:t>
                      </a:r>
                      <a:r>
                        <a:rPr lang="fr-FR" sz="1000" baseline="0" dirty="0" smtClean="0"/>
                        <a:t> de connaissance des grilles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baseline="0" dirty="0" smtClean="0"/>
                        <a:t>8 grilles d’évaluation pré remplies </a:t>
                      </a:r>
                    </a:p>
                    <a:p>
                      <a:r>
                        <a:rPr lang="fr-FR" sz="1000" baseline="0" dirty="0" smtClean="0"/>
                        <a:t>4 évaluateurs,</a:t>
                      </a:r>
                    </a:p>
                    <a:p>
                      <a:r>
                        <a:rPr lang="fr-FR" sz="1000" baseline="0" dirty="0" smtClean="0"/>
                        <a:t>4 évalués : le prétentieux, la mauvaise foi, la mauvaise volonté, le conflit</a:t>
                      </a:r>
                      <a:endParaRPr lang="fr-FR" sz="1000" dirty="0"/>
                    </a:p>
                  </a:txBody>
                  <a:tcPr/>
                </a:tc>
              </a:tr>
              <a:tr h="236210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8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 smtClean="0"/>
                    </a:p>
                    <a:p>
                      <a:r>
                        <a:rPr lang="fr-FR" sz="1000" dirty="0" smtClean="0"/>
                        <a:t>Mettre en pratique</a:t>
                      </a:r>
                      <a:r>
                        <a:rPr lang="fr-FR" sz="1000" baseline="0" dirty="0" smtClean="0"/>
                        <a:t> une évaluation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Improvisations 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Jeu de</a:t>
                      </a:r>
                      <a:r>
                        <a:rPr lang="fr-FR" sz="1000" baseline="0" dirty="0" smtClean="0"/>
                        <a:t> rôle/pair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</a:tr>
              <a:tr h="602235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5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Identifier des postures</a:t>
                      </a:r>
                      <a:r>
                        <a:rPr lang="fr-FR" sz="1000" baseline="0" dirty="0" smtClean="0"/>
                        <a:t> ou des attitudes différentes</a:t>
                      </a:r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Echanges</a:t>
                      </a:r>
                      <a:r>
                        <a:rPr lang="fr-FR" sz="1000" baseline="0" dirty="0" smtClean="0"/>
                        <a:t> groupe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Ressentis</a:t>
                      </a:r>
                      <a:r>
                        <a:rPr lang="fr-FR" sz="1000" baseline="0" dirty="0" smtClean="0"/>
                        <a:t> des 2 protagonistes</a:t>
                      </a:r>
                    </a:p>
                    <a:p>
                      <a:r>
                        <a:rPr lang="fr-FR" sz="1000" baseline="0" dirty="0" smtClean="0"/>
                        <a:t>Partage du groupe</a:t>
                      </a:r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</a:tr>
              <a:tr h="236210"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2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Intervention formateurs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 smtClean="0"/>
                        <a:t>Synthèse-Conseils</a:t>
                      </a: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000" dirty="0"/>
                    </a:p>
                  </a:txBody>
                  <a:tcPr/>
                </a:tc>
              </a:tr>
              <a:tr h="2362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10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Structurer 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smtClean="0">
                          <a:effectLst/>
                        </a:rPr>
                        <a:t>Exposé « Les règles d’or »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</a:rPr>
                        <a:t>Synthèse PPT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Copies PPT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</a:tr>
              <a:tr h="2362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Questions</a:t>
                      </a:r>
                      <a:r>
                        <a:rPr lang="fr-FR" sz="1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ouvertes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90" marR="61090" marT="0" marB="0" anchor="ctr"/>
                </a:tc>
              </a:tr>
            </a:tbl>
          </a:graphicData>
        </a:graphic>
      </p:graphicFrame>
      <p:sp>
        <p:nvSpPr>
          <p:cNvPr id="5" name="Accolade ouvrante 4"/>
          <p:cNvSpPr/>
          <p:nvPr/>
        </p:nvSpPr>
        <p:spPr>
          <a:xfrm>
            <a:off x="268175" y="2996952"/>
            <a:ext cx="197768" cy="108012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-54851" y="3344418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X4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601838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otond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Rotond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691</Words>
  <Application>Microsoft Office PowerPoint</Application>
  <PresentationFormat>Affichage à l'écran (4:3)</PresentationFormat>
  <Paragraphs>383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</vt:i4>
      </vt:variant>
    </vt:vector>
  </HeadingPairs>
  <TitlesOfParts>
    <vt:vector size="8" baseType="lpstr">
      <vt:lpstr>Thème Office</vt:lpstr>
      <vt:lpstr>Rotonde</vt:lpstr>
      <vt:lpstr>REUSSIR VOS ENTRETIENS ANNUELS D’EVALUATIONS  en 4 demi-journées</vt:lpstr>
      <vt:lpstr>Présentation PowerPoint</vt:lpstr>
      <vt:lpstr>Présentation PowerPoint</vt:lpstr>
      <vt:lpstr>Présentation PowerPoint</vt:lpstr>
      <vt:lpstr>Présentation PowerPoint</vt:lpstr>
      <vt:lpstr>Séquence « Les règles d’or dans la pratique » Module D – Expérimentation Objectif pédagogique : mener un entretien d’évaluation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VOTRE MISSION:  REUSSIR UN ENTRETIEN ANNUEL D’EVALUATION CLAVAGISTIQUE</dc:title>
  <dc:creator>formation10</dc:creator>
  <cp:lastModifiedBy>formation9</cp:lastModifiedBy>
  <cp:revision>123</cp:revision>
  <dcterms:created xsi:type="dcterms:W3CDTF">2018-06-08T12:32:59Z</dcterms:created>
  <dcterms:modified xsi:type="dcterms:W3CDTF">2018-06-08T11:49:58Z</dcterms:modified>
</cp:coreProperties>
</file>