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7" r:id="rId2"/>
    <p:sldId id="324" r:id="rId3"/>
    <p:sldId id="325" r:id="rId4"/>
    <p:sldId id="304" r:id="rId5"/>
    <p:sldId id="256" r:id="rId6"/>
    <p:sldId id="268" r:id="rId7"/>
    <p:sldId id="303" r:id="rId8"/>
    <p:sldId id="298" r:id="rId9"/>
    <p:sldId id="323" r:id="rId10"/>
    <p:sldId id="270" r:id="rId11"/>
    <p:sldId id="307" r:id="rId12"/>
    <p:sldId id="310" r:id="rId13"/>
    <p:sldId id="308" r:id="rId14"/>
    <p:sldId id="306" r:id="rId15"/>
    <p:sldId id="291" r:id="rId16"/>
    <p:sldId id="301" r:id="rId17"/>
    <p:sldId id="311" r:id="rId18"/>
    <p:sldId id="313" r:id="rId19"/>
    <p:sldId id="278" r:id="rId20"/>
    <p:sldId id="309" r:id="rId21"/>
    <p:sldId id="262" r:id="rId22"/>
    <p:sldId id="263" r:id="rId23"/>
    <p:sldId id="266" r:id="rId24"/>
    <p:sldId id="276" r:id="rId25"/>
    <p:sldId id="292" r:id="rId26"/>
    <p:sldId id="274" r:id="rId27"/>
    <p:sldId id="314" r:id="rId28"/>
    <p:sldId id="271" r:id="rId29"/>
    <p:sldId id="275" r:id="rId30"/>
    <p:sldId id="316" r:id="rId31"/>
    <p:sldId id="317" r:id="rId32"/>
    <p:sldId id="315" r:id="rId33"/>
    <p:sldId id="269" r:id="rId34"/>
    <p:sldId id="273" r:id="rId35"/>
    <p:sldId id="318" r:id="rId36"/>
    <p:sldId id="261" r:id="rId37"/>
    <p:sldId id="265" r:id="rId38"/>
    <p:sldId id="282" r:id="rId39"/>
    <p:sldId id="322" r:id="rId40"/>
    <p:sldId id="288" r:id="rId41"/>
    <p:sldId id="319" r:id="rId42"/>
    <p:sldId id="320" r:id="rId43"/>
    <p:sldId id="272" r:id="rId44"/>
    <p:sldId id="280" r:id="rId45"/>
    <p:sldId id="259" r:id="rId46"/>
    <p:sldId id="279" r:id="rId47"/>
    <p:sldId id="281" r:id="rId48"/>
    <p:sldId id="284" r:id="rId49"/>
    <p:sldId id="326" r:id="rId50"/>
    <p:sldId id="287" r:id="rId51"/>
    <p:sldId id="294" r:id="rId52"/>
    <p:sldId id="264" r:id="rId5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DD7D"/>
    <a:srgbClr val="FFD55D"/>
    <a:srgbClr val="4A2E26"/>
    <a:srgbClr val="FFFFD1"/>
    <a:srgbClr val="3D251F"/>
    <a:srgbClr val="F9D67F"/>
    <a:srgbClr val="6709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5" autoAdjust="0"/>
    <p:restoredTop sz="94627" autoAdjust="0"/>
  </p:normalViewPr>
  <p:slideViewPr>
    <p:cSldViewPr>
      <p:cViewPr varScale="1">
        <p:scale>
          <a:sx n="76" d="100"/>
          <a:sy n="76" d="100"/>
        </p:scale>
        <p:origin x="-1541"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3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466E421C-4726-4B3D-963F-BAA3B5413E77}" type="slidenum">
              <a:rPr lang="fr-FR" altLang="fr-FR"/>
              <a:pPr/>
              <a:t>‹N°›</a:t>
            </a:fld>
            <a:endParaRPr lang="fr-FR" altLang="fr-FR"/>
          </a:p>
        </p:txBody>
      </p:sp>
    </p:spTree>
    <p:extLst>
      <p:ext uri="{BB962C8B-B14F-4D97-AF65-F5344CB8AC3E}">
        <p14:creationId xmlns:p14="http://schemas.microsoft.com/office/powerpoint/2010/main" val="873175357"/>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FCD683A4-67AA-4731-98EB-6CD00E982891}" type="slidenum">
              <a:rPr lang="fr-FR" altLang="fr-FR"/>
              <a:pPr/>
              <a:t>‹N°›</a:t>
            </a:fld>
            <a:endParaRPr lang="fr-FR" altLang="fr-FR"/>
          </a:p>
        </p:txBody>
      </p:sp>
    </p:spTree>
    <p:extLst>
      <p:ext uri="{BB962C8B-B14F-4D97-AF65-F5344CB8AC3E}">
        <p14:creationId xmlns:p14="http://schemas.microsoft.com/office/powerpoint/2010/main" val="2867136420"/>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DDF9D1B6-ED5A-4349-8F82-8B4CC65BD20A}" type="slidenum">
              <a:rPr lang="fr-FR" altLang="fr-FR"/>
              <a:pPr/>
              <a:t>‹N°›</a:t>
            </a:fld>
            <a:endParaRPr lang="fr-FR" altLang="fr-FR"/>
          </a:p>
        </p:txBody>
      </p:sp>
    </p:spTree>
    <p:extLst>
      <p:ext uri="{BB962C8B-B14F-4D97-AF65-F5344CB8AC3E}">
        <p14:creationId xmlns:p14="http://schemas.microsoft.com/office/powerpoint/2010/main" val="3661300220"/>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AE9269AA-E69F-4AA4-8A99-38F58DE32942}" type="slidenum">
              <a:rPr lang="fr-FR" altLang="fr-FR"/>
              <a:pPr/>
              <a:t>‹N°›</a:t>
            </a:fld>
            <a:endParaRPr lang="fr-FR" altLang="fr-FR"/>
          </a:p>
        </p:txBody>
      </p:sp>
    </p:spTree>
    <p:extLst>
      <p:ext uri="{BB962C8B-B14F-4D97-AF65-F5344CB8AC3E}">
        <p14:creationId xmlns:p14="http://schemas.microsoft.com/office/powerpoint/2010/main" val="29306823"/>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fr-FR" altLang="fr-FR"/>
          </a:p>
        </p:txBody>
      </p:sp>
      <p:sp>
        <p:nvSpPr>
          <p:cNvPr id="8" name="Espace réservé du pied de page 7"/>
          <p:cNvSpPr>
            <a:spLocks noGrp="1"/>
          </p:cNvSpPr>
          <p:nvPr>
            <p:ph type="ftr" sz="quarter" idx="11"/>
          </p:nvPr>
        </p:nvSpPr>
        <p:spPr/>
        <p:txBody>
          <a:bodyPr/>
          <a:lstStyle>
            <a:lvl1pPr>
              <a:defRPr/>
            </a:lvl1pPr>
          </a:lstStyle>
          <a:p>
            <a:endParaRPr lang="fr-FR" altLang="fr-FR"/>
          </a:p>
        </p:txBody>
      </p:sp>
      <p:sp>
        <p:nvSpPr>
          <p:cNvPr id="9" name="Espace réservé du numéro de diapositive 8"/>
          <p:cNvSpPr>
            <a:spLocks noGrp="1"/>
          </p:cNvSpPr>
          <p:nvPr>
            <p:ph type="sldNum" sz="quarter" idx="12"/>
          </p:nvPr>
        </p:nvSpPr>
        <p:spPr/>
        <p:txBody>
          <a:bodyPr/>
          <a:lstStyle>
            <a:lvl1pPr>
              <a:defRPr/>
            </a:lvl1pPr>
          </a:lstStyle>
          <a:p>
            <a:fld id="{BD35D066-51EE-4923-9382-721FF4471DC0}" type="slidenum">
              <a:rPr lang="fr-FR" altLang="fr-FR"/>
              <a:pPr/>
              <a:t>‹N°›</a:t>
            </a:fld>
            <a:endParaRPr lang="fr-FR" altLang="fr-FR"/>
          </a:p>
        </p:txBody>
      </p:sp>
    </p:spTree>
    <p:extLst>
      <p:ext uri="{BB962C8B-B14F-4D97-AF65-F5344CB8AC3E}">
        <p14:creationId xmlns:p14="http://schemas.microsoft.com/office/powerpoint/2010/main" val="42952746"/>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fr-FR" altLang="fr-FR"/>
          </a:p>
        </p:txBody>
      </p:sp>
      <p:sp>
        <p:nvSpPr>
          <p:cNvPr id="4" name="Espace réservé du pied de page 3"/>
          <p:cNvSpPr>
            <a:spLocks noGrp="1"/>
          </p:cNvSpPr>
          <p:nvPr>
            <p:ph type="ftr" sz="quarter" idx="11"/>
          </p:nvPr>
        </p:nvSpPr>
        <p:spPr/>
        <p:txBody>
          <a:bodyPr/>
          <a:lstStyle>
            <a:lvl1pPr>
              <a:defRPr/>
            </a:lvl1pPr>
          </a:lstStyle>
          <a:p>
            <a:endParaRPr lang="fr-FR" altLang="fr-FR"/>
          </a:p>
        </p:txBody>
      </p:sp>
      <p:sp>
        <p:nvSpPr>
          <p:cNvPr id="5" name="Espace réservé du numéro de diapositive 4"/>
          <p:cNvSpPr>
            <a:spLocks noGrp="1"/>
          </p:cNvSpPr>
          <p:nvPr>
            <p:ph type="sldNum" sz="quarter" idx="12"/>
          </p:nvPr>
        </p:nvSpPr>
        <p:spPr/>
        <p:txBody>
          <a:bodyPr/>
          <a:lstStyle>
            <a:lvl1pPr>
              <a:defRPr/>
            </a:lvl1pPr>
          </a:lstStyle>
          <a:p>
            <a:fld id="{581B18E3-4020-4623-8952-16B65ACC13B5}" type="slidenum">
              <a:rPr lang="fr-FR" altLang="fr-FR"/>
              <a:pPr/>
              <a:t>‹N°›</a:t>
            </a:fld>
            <a:endParaRPr lang="fr-FR" altLang="fr-FR"/>
          </a:p>
        </p:txBody>
      </p:sp>
    </p:spTree>
    <p:extLst>
      <p:ext uri="{BB962C8B-B14F-4D97-AF65-F5344CB8AC3E}">
        <p14:creationId xmlns:p14="http://schemas.microsoft.com/office/powerpoint/2010/main" val="1803001616"/>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fr-FR" altLang="fr-FR"/>
          </a:p>
        </p:txBody>
      </p:sp>
      <p:sp>
        <p:nvSpPr>
          <p:cNvPr id="3" name="Espace réservé du pied de page 2"/>
          <p:cNvSpPr>
            <a:spLocks noGrp="1"/>
          </p:cNvSpPr>
          <p:nvPr>
            <p:ph type="ftr" sz="quarter" idx="11"/>
          </p:nvPr>
        </p:nvSpPr>
        <p:spPr/>
        <p:txBody>
          <a:bodyPr/>
          <a:lstStyle>
            <a:lvl1pPr>
              <a:defRPr/>
            </a:lvl1pPr>
          </a:lstStyle>
          <a:p>
            <a:endParaRPr lang="fr-FR" altLang="fr-FR"/>
          </a:p>
        </p:txBody>
      </p:sp>
      <p:sp>
        <p:nvSpPr>
          <p:cNvPr id="4" name="Espace réservé du numéro de diapositive 3"/>
          <p:cNvSpPr>
            <a:spLocks noGrp="1"/>
          </p:cNvSpPr>
          <p:nvPr>
            <p:ph type="sldNum" sz="quarter" idx="12"/>
          </p:nvPr>
        </p:nvSpPr>
        <p:spPr/>
        <p:txBody>
          <a:bodyPr/>
          <a:lstStyle>
            <a:lvl1pPr>
              <a:defRPr/>
            </a:lvl1pPr>
          </a:lstStyle>
          <a:p>
            <a:fld id="{E3242CBF-6CD5-445C-AE0E-E140731695B5}" type="slidenum">
              <a:rPr lang="fr-FR" altLang="fr-FR"/>
              <a:pPr/>
              <a:t>‹N°›</a:t>
            </a:fld>
            <a:endParaRPr lang="fr-FR" altLang="fr-FR"/>
          </a:p>
        </p:txBody>
      </p:sp>
    </p:spTree>
    <p:extLst>
      <p:ext uri="{BB962C8B-B14F-4D97-AF65-F5344CB8AC3E}">
        <p14:creationId xmlns:p14="http://schemas.microsoft.com/office/powerpoint/2010/main" val="3601356276"/>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293BA99E-7030-45A5-A114-E5A413349523}" type="slidenum">
              <a:rPr lang="fr-FR" altLang="fr-FR"/>
              <a:pPr/>
              <a:t>‹N°›</a:t>
            </a:fld>
            <a:endParaRPr lang="fr-FR" altLang="fr-FR"/>
          </a:p>
        </p:txBody>
      </p:sp>
    </p:spTree>
    <p:extLst>
      <p:ext uri="{BB962C8B-B14F-4D97-AF65-F5344CB8AC3E}">
        <p14:creationId xmlns:p14="http://schemas.microsoft.com/office/powerpoint/2010/main" val="2929055636"/>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fr-FR" altLang="fr-FR"/>
          </a:p>
        </p:txBody>
      </p:sp>
      <p:sp>
        <p:nvSpPr>
          <p:cNvPr id="6" name="Espace réservé du pied de page 5"/>
          <p:cNvSpPr>
            <a:spLocks noGrp="1"/>
          </p:cNvSpPr>
          <p:nvPr>
            <p:ph type="ftr" sz="quarter" idx="11"/>
          </p:nvPr>
        </p:nvSpPr>
        <p:spPr/>
        <p:txBody>
          <a:bodyPr/>
          <a:lstStyle>
            <a:lvl1pPr>
              <a:defRPr/>
            </a:lvl1pPr>
          </a:lstStyle>
          <a:p>
            <a:endParaRPr lang="fr-FR" altLang="fr-FR"/>
          </a:p>
        </p:txBody>
      </p:sp>
      <p:sp>
        <p:nvSpPr>
          <p:cNvPr id="7" name="Espace réservé du numéro de diapositive 6"/>
          <p:cNvSpPr>
            <a:spLocks noGrp="1"/>
          </p:cNvSpPr>
          <p:nvPr>
            <p:ph type="sldNum" sz="quarter" idx="12"/>
          </p:nvPr>
        </p:nvSpPr>
        <p:spPr/>
        <p:txBody>
          <a:bodyPr/>
          <a:lstStyle>
            <a:lvl1pPr>
              <a:defRPr/>
            </a:lvl1pPr>
          </a:lstStyle>
          <a:p>
            <a:fld id="{E5D28B77-F41A-4BE7-9C49-AD6F0E52DFD8}" type="slidenum">
              <a:rPr lang="fr-FR" altLang="fr-FR"/>
              <a:pPr/>
              <a:t>‹N°›</a:t>
            </a:fld>
            <a:endParaRPr lang="fr-FR" altLang="fr-FR"/>
          </a:p>
        </p:txBody>
      </p:sp>
    </p:spTree>
    <p:extLst>
      <p:ext uri="{BB962C8B-B14F-4D97-AF65-F5344CB8AC3E}">
        <p14:creationId xmlns:p14="http://schemas.microsoft.com/office/powerpoint/2010/main" val="3925324611"/>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165CB9B3-54B4-49FC-8024-C1FDF4EFDD6C}" type="slidenum">
              <a:rPr lang="fr-FR" altLang="fr-FR"/>
              <a:pPr/>
              <a:t>‹N°›</a:t>
            </a:fld>
            <a:endParaRPr lang="fr-FR" altLang="fr-FR"/>
          </a:p>
        </p:txBody>
      </p:sp>
    </p:spTree>
    <p:extLst>
      <p:ext uri="{BB962C8B-B14F-4D97-AF65-F5344CB8AC3E}">
        <p14:creationId xmlns:p14="http://schemas.microsoft.com/office/powerpoint/2010/main" val="710834323"/>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FR" altLang="fr-FR"/>
          </a:p>
        </p:txBody>
      </p:sp>
      <p:sp>
        <p:nvSpPr>
          <p:cNvPr id="5" name="Espace réservé du pied de page 4"/>
          <p:cNvSpPr>
            <a:spLocks noGrp="1"/>
          </p:cNvSpPr>
          <p:nvPr>
            <p:ph type="ftr" sz="quarter" idx="11"/>
          </p:nvPr>
        </p:nvSpPr>
        <p:spPr/>
        <p:txBody>
          <a:bodyPr/>
          <a:lstStyle>
            <a:lvl1pPr>
              <a:defRPr/>
            </a:lvl1pPr>
          </a:lstStyle>
          <a:p>
            <a:endParaRPr lang="fr-FR" altLang="fr-FR"/>
          </a:p>
        </p:txBody>
      </p:sp>
      <p:sp>
        <p:nvSpPr>
          <p:cNvPr id="6" name="Espace réservé du numéro de diapositive 5"/>
          <p:cNvSpPr>
            <a:spLocks noGrp="1"/>
          </p:cNvSpPr>
          <p:nvPr>
            <p:ph type="sldNum" sz="quarter" idx="12"/>
          </p:nvPr>
        </p:nvSpPr>
        <p:spPr/>
        <p:txBody>
          <a:bodyPr/>
          <a:lstStyle>
            <a:lvl1pPr>
              <a:defRPr/>
            </a:lvl1pPr>
          </a:lstStyle>
          <a:p>
            <a:fld id="{B5C9C438-A021-4FA6-BDC9-267A59C5D1A0}" type="slidenum">
              <a:rPr lang="fr-FR" altLang="fr-FR"/>
              <a:pPr/>
              <a:t>‹N°›</a:t>
            </a:fld>
            <a:endParaRPr lang="fr-FR" altLang="fr-FR"/>
          </a:p>
        </p:txBody>
      </p:sp>
    </p:spTree>
    <p:extLst>
      <p:ext uri="{BB962C8B-B14F-4D97-AF65-F5344CB8AC3E}">
        <p14:creationId xmlns:p14="http://schemas.microsoft.com/office/powerpoint/2010/main" val="2588528580"/>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D251F">
                <a:gamma/>
                <a:shade val="46275"/>
                <a:invGamma/>
              </a:srgbClr>
            </a:gs>
            <a:gs pos="50000">
              <a:srgbClr val="3D251F"/>
            </a:gs>
            <a:gs pos="100000">
              <a:srgbClr val="3D251F">
                <a:gamma/>
                <a:shade val="46275"/>
                <a:invGamma/>
              </a:srgbClr>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lt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75DA51F-AE18-4A5D-86BC-906A3ECF6920}"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hyperlink" Target="http://profshistoirelcl.canalblog.com/images/DIANE.JPG" TargetMode="External"/><Relationship Id="rId5" Type="http://schemas.openxmlformats.org/officeDocument/2006/relationships/hyperlink" Target="http://www.google.fr/imgres?imgurl=http://www.jamespradier.com/Pictures/Diane%2520d%27Anet%2520(3)%2520(small).jpg&amp;imgrefurl=http://www.jamespradier.com/Texts/Ventes_2009.htm&amp;usg=__pYkuvWZRmntxaazO6vIQM9D5QMw=&amp;h=120&amp;w=73&amp;sz=21&amp;hl=fr&amp;start=17&amp;zoom=1&amp;um=1&amp;itbs=1&amp;tbnid=eEqFq1zH8B1QOM:&amp;tbnh=88&amp;tbnw=54&amp;prev=/images%3Fq%3DFontaine%2Bla%2Bnymphe%2Bd%2527Anet%2Bch%25C3%25A2teau%2Bd%2527Anet%2B28%26um%3D1%26hl%3Dfr%26sa%3DN%26tbs%3Disch:1" TargetMode="External"/><Relationship Id="rId4" Type="http://schemas.openxmlformats.org/officeDocument/2006/relationships/hyperlink" Target="http://www.google.fr/imgres?imgurl=http://idata.over-blog.com/2/28/01/66/photos/diane_de_poitiers.jpg&amp;imgrefurl=http://garennes.patrimoine.over-blog.com/40-index.html&amp;usg=__SArQy4zKdKYcVkhLDg7mJk6oBf4=&amp;h=300&amp;w=218&amp;sz=19&amp;hl=fr&amp;start=6&amp;zoom=1&amp;um=1&amp;itbs=1&amp;tbnid=IcEJXPJztsNtLM:&amp;tbnh=116&amp;tbnw=84&amp;prev=/images%3Fq%3DFontaine%2Bla%2Bnymphe%2Bd%2527Anet%2Bch%25C3%25A2teau%2Bd%2527Anet%2B28%26um%3D1%26hl%3Dfr%26sa%3DN%26tbs%3Disch:1"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profshistoirelcl.canalblog.com/images/DIANE.JPG" TargetMode="Externa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profshistoirelcl.canalblog.com/images/DIANE.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profshistoirelcl.canalblog.com/images/DIANE.JPG"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hyperlink" Target="http://profshistoirelcl.canalblog.com/images/DIANE.JPG" TargetMode="External"/><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profshistoirelcl.canalblog.com/images/DIANE.JPG" TargetMode="Externa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profshistoirelcl.canalblog.com/images/DIANE.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upload.wikimedia.org/wikipedia/fr/3/33/Claude_de_Loraine.jpg"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1st-art-gallery.com/a/clickthru.cgi?id=artchive&amp;page=http://www.1st-art-gallery.com/%28studio-Of%29-Clouet/Marie-De-Lorraine,-Duchesse-D%27aumale-In-1576.html" TargetMode="Externa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upload.wikimedia.org/wikipedia/commons/1/13/Duc_de_Vendome_1706.PNG" TargetMode="Externa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upload.wikimedia.org/wikipedia/commons/b/bb/Duchesse_du_Maine.jpeg" TargetMode="Externa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upload.wikimedia.org/wikipedia/commons/8/82/Louis_Jean_Marie_de_Bourbon%2C_duc_de_Penthi%C3%A8vre.jpg"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fr.wikipedia.org/wiki/Fichier:Penthi%C3%A8vre,_Louis_Ad%C3%A9la%C3%AFde.jpg"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upload.wikimedia.org/wikipedia/commons/d/d1/Alexandre_Lenoir_by_Jacques_Louis_David.jpg"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4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3.jpeg"/><Relationship Id="rId7" Type="http://schemas.openxmlformats.org/officeDocument/2006/relationships/image" Target="../media/image7.jpeg"/><Relationship Id="rId2" Type="http://schemas.openxmlformats.org/officeDocument/2006/relationships/hyperlink" Target="http://www.imagileonation.com/oiseau-de-feu.ws" TargetMode="External"/><Relationship Id="rId1" Type="http://schemas.openxmlformats.org/officeDocument/2006/relationships/slideLayout" Target="../slideLayouts/slideLayout2.xml"/><Relationship Id="rId6" Type="http://schemas.openxmlformats.org/officeDocument/2006/relationships/hyperlink" Target="http://profshistoirelcl.canalblog.com/images/DIANE.JPG" TargetMode="External"/><Relationship Id="rId5" Type="http://schemas.openxmlformats.org/officeDocument/2006/relationships/image" Target="../media/image5.jpeg"/><Relationship Id="rId4" Type="http://schemas.openxmlformats.org/officeDocument/2006/relationships/image" Target="../media/image7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IMG_6694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92088"/>
            <a:ext cx="8642350" cy="6472237"/>
          </a:xfrm>
          <a:prstGeom prst="rect">
            <a:avLst/>
          </a:prstGeom>
          <a:noFill/>
          <a:ln w="19050">
            <a:solidFill>
              <a:srgbClr val="F9D67F"/>
            </a:solidFill>
            <a:miter lim="800000"/>
            <a:headEnd/>
            <a:tailEnd/>
          </a:ln>
          <a:extLst>
            <a:ext uri="{909E8E84-426E-40DD-AFC4-6F175D3DCCD1}">
              <a14:hiddenFill xmlns:a14="http://schemas.microsoft.com/office/drawing/2010/main">
                <a:solidFill>
                  <a:srgbClr val="FFFFFF"/>
                </a:solidFill>
              </a14:hiddenFill>
            </a:ext>
          </a:extLst>
        </p:spPr>
      </p:pic>
      <p:sp>
        <p:nvSpPr>
          <p:cNvPr id="13317" name="WordArt 5"/>
          <p:cNvSpPr>
            <a:spLocks noChangeArrowheads="1" noChangeShapeType="1" noTextEdit="1"/>
          </p:cNvSpPr>
          <p:nvPr/>
        </p:nvSpPr>
        <p:spPr bwMode="auto">
          <a:xfrm>
            <a:off x="323850" y="476697"/>
            <a:ext cx="7127875" cy="2808287"/>
          </a:xfrm>
          <a:prstGeom prst="rect">
            <a:avLst/>
          </a:prstGeom>
          <a:extLst>
            <a:ext uri="{AF507438-7753-43E0-B8FC-AC1667EBCBE1}">
              <a14:hiddenEffects xmlns:a14="http://schemas.microsoft.com/office/drawing/2010/main">
                <a:effectLst/>
              </a14:hiddenEffects>
            </a:ext>
          </a:extLst>
        </p:spPr>
        <p:txBody>
          <a:bodyPr wrap="none" fromWordArt="1">
            <a:prstTxWarp prst="textWave4">
              <a:avLst/>
            </a:prstTxWarp>
          </a:bodyPr>
          <a:lstStyle/>
          <a:p>
            <a:pPr algn="ctr"/>
            <a:r>
              <a:rPr lang="fr-FR" sz="3600" kern="10" dirty="0">
                <a:ln w="9525">
                  <a:solidFill>
                    <a:srgbClr val="670912"/>
                  </a:solidFill>
                  <a:round/>
                  <a:headEnd/>
                  <a:tailEnd/>
                </a:ln>
                <a:solidFill>
                  <a:srgbClr val="F9D67F"/>
                </a:solidFill>
                <a:latin typeface="Times New Roman"/>
                <a:cs typeface="Times New Roman"/>
              </a:rPr>
              <a:t>L'histoire du</a:t>
            </a:r>
          </a:p>
          <a:p>
            <a:pPr algn="ctr"/>
            <a:r>
              <a:rPr lang="fr-FR" sz="3600" kern="10" dirty="0">
                <a:ln w="9525">
                  <a:solidFill>
                    <a:srgbClr val="670912"/>
                  </a:solidFill>
                  <a:round/>
                  <a:headEnd/>
                  <a:tailEnd/>
                </a:ln>
                <a:solidFill>
                  <a:srgbClr val="F9D67F"/>
                </a:solidFill>
                <a:latin typeface="Times New Roman"/>
                <a:cs typeface="Times New Roman"/>
              </a:rPr>
              <a:t>Château d'Anet</a:t>
            </a:r>
          </a:p>
          <a:p>
            <a:pPr algn="ctr"/>
            <a:r>
              <a:rPr lang="fr-FR" sz="3600" kern="10" dirty="0">
                <a:ln w="9525">
                  <a:solidFill>
                    <a:srgbClr val="670912"/>
                  </a:solidFill>
                  <a:round/>
                  <a:headEnd/>
                  <a:tailEnd/>
                </a:ln>
                <a:solidFill>
                  <a:srgbClr val="F9D67F"/>
                </a:solidFill>
                <a:latin typeface="Times New Roman"/>
                <a:cs typeface="Times New Roman"/>
              </a:rPr>
              <a:t>et de </a:t>
            </a:r>
          </a:p>
          <a:p>
            <a:pPr algn="ctr"/>
            <a:r>
              <a:rPr lang="fr-FR" sz="3600" kern="10" dirty="0">
                <a:ln w="9525">
                  <a:solidFill>
                    <a:srgbClr val="670912"/>
                  </a:solidFill>
                  <a:round/>
                  <a:headEnd/>
                  <a:tailEnd/>
                </a:ln>
                <a:solidFill>
                  <a:srgbClr val="F9D67F"/>
                </a:solidFill>
                <a:latin typeface="Times New Roman"/>
                <a:cs typeface="Times New Roman"/>
              </a:rPr>
              <a:t>leurs propriétaires</a:t>
            </a:r>
          </a:p>
          <a:p>
            <a:pPr algn="ctr"/>
            <a:r>
              <a:rPr lang="fr-FR" sz="3600" kern="10" dirty="0" smtClean="0">
                <a:ln w="9525">
                  <a:solidFill>
                    <a:srgbClr val="670912"/>
                  </a:solidFill>
                  <a:round/>
                  <a:headEnd/>
                  <a:tailEnd/>
                </a:ln>
                <a:solidFill>
                  <a:srgbClr val="F9D67F"/>
                </a:solidFill>
                <a:latin typeface="Times New Roman"/>
                <a:cs typeface="Times New Roman"/>
              </a:rPr>
              <a:t>successifs</a:t>
            </a:r>
            <a:endParaRPr lang="fr-FR" sz="3600" kern="10" dirty="0">
              <a:ln w="9525">
                <a:solidFill>
                  <a:srgbClr val="670912"/>
                </a:solidFill>
                <a:round/>
                <a:headEnd/>
                <a:tailEnd/>
              </a:ln>
              <a:solidFill>
                <a:srgbClr val="F9D67F"/>
              </a:solidFill>
              <a:latin typeface="Times New Roman"/>
              <a:cs typeface="Times New Roman"/>
            </a:endParaRPr>
          </a:p>
        </p:txBody>
      </p:sp>
      <p:pic>
        <p:nvPicPr>
          <p:cNvPr id="13318" name="Picture 6" descr="Diane%20d'Anet%20(3)%20(large)"/>
          <p:cNvPicPr>
            <a:picLocks noChangeAspect="1" noChangeArrowheads="1"/>
          </p:cNvPicPr>
          <p:nvPr/>
        </p:nvPicPr>
        <p:blipFill>
          <a:blip r:embed="rId4" cstate="print">
            <a:extLst>
              <a:ext uri="{28A0092B-C50C-407E-A947-70E740481C1C}">
                <a14:useLocalDpi xmlns:a14="http://schemas.microsoft.com/office/drawing/2010/main" val="0"/>
              </a:ext>
            </a:extLst>
          </a:blip>
          <a:srcRect l="60097" b="2112"/>
          <a:stretch>
            <a:fillRect/>
          </a:stretch>
        </p:blipFill>
        <p:spPr bwMode="auto">
          <a:xfrm>
            <a:off x="7832725" y="188913"/>
            <a:ext cx="1060450" cy="1557337"/>
          </a:xfrm>
          <a:prstGeom prst="rect">
            <a:avLst/>
          </a:prstGeom>
          <a:noFill/>
          <a:extLst>
            <a:ext uri="{909E8E84-426E-40DD-AFC4-6F175D3DCCD1}">
              <a14:hiddenFill xmlns:a14="http://schemas.microsoft.com/office/drawing/2010/main">
                <a:solidFill>
                  <a:srgbClr val="FFFFFF"/>
                </a:solidFill>
              </a14:hiddenFill>
            </a:ext>
          </a:extLst>
        </p:spPr>
      </p:pic>
      <p:sp>
        <p:nvSpPr>
          <p:cNvPr id="13319" name="WordArt 7"/>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3320" name="Text Box 8"/>
          <p:cNvSpPr txBox="1">
            <a:spLocks noChangeArrowheads="1"/>
          </p:cNvSpPr>
          <p:nvPr/>
        </p:nvSpPr>
        <p:spPr bwMode="auto">
          <a:xfrm>
            <a:off x="539750" y="5876925"/>
            <a:ext cx="3168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Cliquez à chaque vue</a:t>
            </a:r>
          </a:p>
        </p:txBody>
      </p:sp>
    </p:spTree>
  </p:cSld>
  <p:clrMapOvr>
    <a:masterClrMapping/>
  </p:clrMapOvr>
  <p:transition spd="slow">
    <p:fade/>
    <p:sndAc>
      <p:stSnd loop="1">
        <p:snd r:embed="rId2" name="01 Piste 1.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circle(in)">
                                      <p:cBhvr>
                                        <p:cTn id="7" dur="2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51520" y="116632"/>
            <a:ext cx="8712968" cy="6592574"/>
          </a:xfrm>
          <a:prstGeom prst="rect">
            <a:avLst/>
          </a:prstGeom>
          <a:noFill/>
          <a:ln w="57150" cmpd="tri">
            <a:solidFill>
              <a:srgbClr val="FFD55D"/>
            </a:solidFill>
          </a:ln>
        </p:spPr>
        <p:txBody>
          <a:bodyPr wrap="square" rtlCol="0">
            <a:spAutoFit/>
          </a:bodyPr>
          <a:lstStyle/>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200" dirty="0" smtClean="0">
                <a:solidFill>
                  <a:srgbClr val="FFDD7D"/>
                </a:solidFill>
                <a:latin typeface="Times New Roman" panose="02020603050405020304" pitchFamily="18" charset="0"/>
                <a:cs typeface="Times New Roman" panose="02020603050405020304" pitchFamily="18" charset="0"/>
              </a:rPr>
              <a:t>Il existait à Anet un château fort et Philippe Auguste y fit plusieurs séjours avant de guerroyer contre les normands. Deux siècles plus tard, Charles V donne l’ordre de raser ce château suite à une révolte de Charles le Mauvais, roi de Navarre, comte d’Evreux et seigneur d’Anet.</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200" dirty="0" smtClean="0">
                <a:solidFill>
                  <a:srgbClr val="FFDD7D"/>
                </a:solidFill>
                <a:latin typeface="Times New Roman" panose="02020603050405020304" pitchFamily="18" charset="0"/>
                <a:cs typeface="Times New Roman" panose="02020603050405020304" pitchFamily="18" charset="0"/>
              </a:rPr>
              <a:t>En 1444, Charles VII donne à son fidèle conseiller Pierre de Brézé quatre seigneuries dont celles d’Anet et Jacques, le fils de ce dernier, y fait édifier un manoir. Louis de Brézé, son fils, en hérite en 1490. Il est grand Sénéchal de Normandie.</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200" dirty="0" smtClean="0">
                <a:solidFill>
                  <a:srgbClr val="FFDD7D"/>
                </a:solidFill>
                <a:latin typeface="Times New Roman" panose="02020603050405020304" pitchFamily="18" charset="0"/>
                <a:cs typeface="Times New Roman" panose="02020603050405020304" pitchFamily="18" charset="0"/>
              </a:rPr>
              <a:t>Louis de Brézé affectionnait cette triste demeure en raison de la proximité des forêts car il était un chasseur infatigable. François 1</a:t>
            </a:r>
            <a:r>
              <a:rPr lang="fr-FR" altLang="fr-FR" sz="2200" baseline="30000" dirty="0" smtClean="0">
                <a:solidFill>
                  <a:srgbClr val="FFDD7D"/>
                </a:solidFill>
                <a:latin typeface="Times New Roman" panose="02020603050405020304" pitchFamily="18" charset="0"/>
                <a:cs typeface="Times New Roman" panose="02020603050405020304" pitchFamily="18" charset="0"/>
              </a:rPr>
              <a:t>er</a:t>
            </a:r>
            <a:r>
              <a:rPr lang="fr-FR" altLang="fr-FR" sz="2200" dirty="0" smtClean="0">
                <a:solidFill>
                  <a:srgbClr val="FFDD7D"/>
                </a:solidFill>
                <a:latin typeface="Times New Roman" panose="02020603050405020304" pitchFamily="18" charset="0"/>
                <a:cs typeface="Times New Roman" panose="02020603050405020304" pitchFamily="18" charset="0"/>
              </a:rPr>
              <a:t> partageait cette même passion et se rendait régulièrement sur ses terres pour y poursuivre le cerf.</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200" dirty="0" smtClean="0">
                <a:solidFill>
                  <a:srgbClr val="FFDD7D"/>
                </a:solidFill>
                <a:latin typeface="Times New Roman" panose="02020603050405020304" pitchFamily="18" charset="0"/>
                <a:cs typeface="Times New Roman" panose="02020603050405020304" pitchFamily="18" charset="0"/>
              </a:rPr>
              <a:t>Veuf et âgé de 56 ans, Louis de Brézé chercha une autre épouse et, c’est tout naturellement qu’on lui présenta la jeune Diane de Poitiers, dame d’honneur d’Anne de Beaujeu puis de la Reine. Elle n’avait que 16 ans. </a:t>
            </a:r>
          </a:p>
          <a:p>
            <a:pPr>
              <a:lnSpc>
                <a:spcPct val="80000"/>
              </a:lnSpc>
              <a:buFontTx/>
              <a:buNone/>
            </a:pPr>
            <a:r>
              <a:rPr lang="fr-FR" altLang="fr-FR" sz="2200" dirty="0" smtClean="0">
                <a:solidFill>
                  <a:srgbClr val="FFDD7D"/>
                </a:solidFill>
                <a:latin typeface="Times New Roman" panose="02020603050405020304" pitchFamily="18" charset="0"/>
                <a:cs typeface="Times New Roman" panose="02020603050405020304" pitchFamily="18" charset="0"/>
              </a:rPr>
              <a:t>Le couple est uni et se respecte. Peu de temps après naissent deux filles : Françoise, née en 1518 et Louise, née en 1521.  Mais Louis de Brézé meurt en 1531. Diane, son épouse garde le titre de Grande </a:t>
            </a:r>
            <a:r>
              <a:rPr lang="fr-FR" altLang="fr-FR" sz="2200" dirty="0" err="1" smtClean="0">
                <a:solidFill>
                  <a:srgbClr val="FFDD7D"/>
                </a:solidFill>
                <a:latin typeface="Times New Roman" panose="02020603050405020304" pitchFamily="18" charset="0"/>
                <a:cs typeface="Times New Roman" panose="02020603050405020304" pitchFamily="18" charset="0"/>
              </a:rPr>
              <a:t>Sénéchale</a:t>
            </a:r>
            <a:r>
              <a:rPr lang="fr-FR" altLang="fr-FR" sz="2200" dirty="0" smtClean="0">
                <a:solidFill>
                  <a:srgbClr val="FFDD7D"/>
                </a:solidFill>
                <a:latin typeface="Times New Roman" panose="02020603050405020304" pitchFamily="18" charset="0"/>
                <a:cs typeface="Times New Roman" panose="02020603050405020304" pitchFamily="18" charset="0"/>
              </a:rPr>
              <a:t> et sa place auprès de la Reine Claude.</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p:txBody>
      </p:sp>
      <p:sp>
        <p:nvSpPr>
          <p:cNvPr id="5" name="Rectangle 4"/>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a:t>
            </a:r>
            <a:endParaRPr lang="fr-FR" dirty="0">
              <a:solidFill>
                <a:srgbClr val="663300"/>
              </a:solidFill>
            </a:endParaRPr>
          </a:p>
        </p:txBody>
      </p:sp>
    </p:spTree>
    <p:extLst>
      <p:ext uri="{BB962C8B-B14F-4D97-AF65-F5344CB8AC3E}">
        <p14:creationId xmlns:p14="http://schemas.microsoft.com/office/powerpoint/2010/main" val="4164828656"/>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51520" y="116632"/>
            <a:ext cx="8712968" cy="6543330"/>
          </a:xfrm>
          <a:prstGeom prst="rect">
            <a:avLst/>
          </a:prstGeom>
          <a:noFill/>
          <a:ln w="57150" cmpd="tri">
            <a:solidFill>
              <a:srgbClr val="FFD55D"/>
            </a:solidFill>
          </a:ln>
        </p:spPr>
        <p:txBody>
          <a:bodyPr wrap="square" rtlCol="0">
            <a:spAutoFit/>
          </a:bodyPr>
          <a:lstStyle/>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Puis, le roi François 1</a:t>
            </a:r>
            <a:r>
              <a:rPr lang="fr-FR" altLang="fr-FR" sz="2000" baseline="30000" dirty="0" smtClean="0">
                <a:solidFill>
                  <a:srgbClr val="FFDD7D"/>
                </a:solidFill>
                <a:latin typeface="Times New Roman" panose="02020603050405020304" pitchFamily="18" charset="0"/>
                <a:cs typeface="Times New Roman" panose="02020603050405020304" pitchFamily="18" charset="0"/>
              </a:rPr>
              <a:t>er</a:t>
            </a:r>
            <a:r>
              <a:rPr lang="fr-FR" altLang="fr-FR" sz="2000" dirty="0" smtClean="0">
                <a:solidFill>
                  <a:srgbClr val="FFDD7D"/>
                </a:solidFill>
                <a:latin typeface="Times New Roman" panose="02020603050405020304" pitchFamily="18" charset="0"/>
                <a:cs typeface="Times New Roman" panose="02020603050405020304" pitchFamily="18" charset="0"/>
              </a:rPr>
              <a:t> demande à Diane de parfaire l’éducation de cour de ses deux fils François et Henri. Mais ces derniers partiront en captivité à Madrid à la place de leur père et lorsqu’ils reviennent en France, leur mère n’est plus là. Diane continue donc à être, pour eux,  une « mère de substitution ».</a:t>
            </a:r>
          </a:p>
          <a:p>
            <a:pPr>
              <a:lnSpc>
                <a:spcPct val="80000"/>
              </a:lnSpc>
              <a:buFontTx/>
              <a:buNone/>
            </a:pPr>
            <a:endParaRPr lang="fr-FR" altLang="fr-FR" sz="20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Le prince Henri a un grand attachement à cette noble femme. Il la vénère. Elle le guide. Elle est intelligente, érudite et très belle.   Ils deviennent amants vers 1538. Ils ont 20 ans de différence.</a:t>
            </a:r>
          </a:p>
          <a:p>
            <a:pPr>
              <a:lnSpc>
                <a:spcPct val="80000"/>
              </a:lnSpc>
              <a:buFontTx/>
              <a:buNone/>
            </a:pPr>
            <a:endParaRPr lang="fr-FR" altLang="fr-FR" sz="20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Le dauphin François meurt puis le roi. Henri, marié à Catherine de Médicis,  devient roi à son tour. </a:t>
            </a:r>
          </a:p>
          <a:p>
            <a:pPr algn="ctr">
              <a:lnSpc>
                <a:spcPct val="80000"/>
              </a:lnSpc>
              <a:buFontTx/>
              <a:buNone/>
            </a:pPr>
            <a:endParaRPr lang="fr-FR" altLang="fr-FR" sz="2000" dirty="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Diane est à son apogée. Elle domine.</a:t>
            </a:r>
          </a:p>
          <a:p>
            <a:pPr>
              <a:lnSpc>
                <a:spcPct val="80000"/>
              </a:lnSpc>
              <a:buFontTx/>
              <a:buNone/>
            </a:pPr>
            <a:endParaRPr lang="fr-FR" altLang="fr-FR" sz="20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A partir de 1548, Diane décide de reconstruire le vieux manoir de Jacques de Brézé et fait de son château d’Anet un lieu de magnificence jamais égalée pour abriter ses amours avec le roi.</a:t>
            </a:r>
          </a:p>
          <a:p>
            <a:pPr>
              <a:lnSpc>
                <a:spcPct val="80000"/>
              </a:lnSpc>
              <a:buFontTx/>
              <a:buNone/>
            </a:pPr>
            <a:endParaRPr lang="fr-FR" altLang="fr-FR" sz="20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Elle choisit un jeune architecte Lyonnais, Philibert de l’Orme, des artistes tels le sculpteur Jean Goujon, le peintre et spécialiste des vitraux en grisaille Jean Cousin, l’émailleur céramiste </a:t>
            </a:r>
            <a:r>
              <a:rPr lang="fr-FR" altLang="fr-FR" sz="2000" dirty="0" err="1" smtClean="0">
                <a:solidFill>
                  <a:srgbClr val="FFDD7D"/>
                </a:solidFill>
                <a:latin typeface="Times New Roman" panose="02020603050405020304" pitchFamily="18" charset="0"/>
                <a:cs typeface="Times New Roman" panose="02020603050405020304" pitchFamily="18" charset="0"/>
              </a:rPr>
              <a:t>Abaquesne</a:t>
            </a:r>
            <a:r>
              <a:rPr lang="fr-FR" altLang="fr-FR" sz="2000" dirty="0" smtClean="0">
                <a:solidFill>
                  <a:srgbClr val="FFDD7D"/>
                </a:solidFill>
                <a:latin typeface="Times New Roman" panose="02020603050405020304" pitchFamily="18" charset="0"/>
                <a:cs typeface="Times New Roman" panose="02020603050405020304" pitchFamily="18" charset="0"/>
              </a:rPr>
              <a:t>, et tous les peintres-décorateurs de renom pour le décor de ses salons. Elles s’entourent aussi de poètes et de musiciens.</a:t>
            </a:r>
          </a:p>
          <a:p>
            <a:pPr>
              <a:lnSpc>
                <a:spcPct val="80000"/>
              </a:lnSpc>
              <a:buFontTx/>
              <a:buNone/>
            </a:pPr>
            <a:endParaRPr lang="fr-FR" altLang="fr-FR" sz="2000" dirty="0" smtClean="0">
              <a:solidFill>
                <a:srgbClr val="FFDD7D"/>
              </a:solidFill>
              <a:latin typeface="Times New Roman" panose="02020603050405020304" pitchFamily="18" charset="0"/>
              <a:cs typeface="Times New Roman" panose="02020603050405020304" pitchFamily="18" charset="0"/>
            </a:endParaRPr>
          </a:p>
          <a:p>
            <a:pPr>
              <a:lnSpc>
                <a:spcPct val="80000"/>
              </a:lnSpc>
              <a:buFontTx/>
              <a:buNone/>
            </a:pPr>
            <a:r>
              <a:rPr lang="fr-FR" altLang="fr-FR" sz="2000" dirty="0" smtClean="0">
                <a:solidFill>
                  <a:srgbClr val="FFDD7D"/>
                </a:solidFill>
                <a:latin typeface="Times New Roman" panose="02020603050405020304" pitchFamily="18" charset="0"/>
                <a:cs typeface="Times New Roman" panose="02020603050405020304" pitchFamily="18" charset="0"/>
              </a:rPr>
              <a:t>Désormais, les réceptions et fêtes vont se succéder à Anet.</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p:txBody>
      </p:sp>
      <p:sp>
        <p:nvSpPr>
          <p:cNvPr id="3" name="Rectangle 2"/>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a:t>
            </a:r>
            <a:endParaRPr lang="fr-FR" dirty="0">
              <a:solidFill>
                <a:srgbClr val="663300"/>
              </a:solidFill>
            </a:endParaRPr>
          </a:p>
        </p:txBody>
      </p:sp>
    </p:spTree>
    <p:extLst>
      <p:ext uri="{BB962C8B-B14F-4D97-AF65-F5344CB8AC3E}">
        <p14:creationId xmlns:p14="http://schemas.microsoft.com/office/powerpoint/2010/main" val="1979483036"/>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ECOUEN+HENRI+II+3"/>
          <p:cNvPicPr>
            <a:picLocks noChangeAspect="1" noChangeArrowheads="1"/>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539750" y="836613"/>
            <a:ext cx="3659188" cy="5761037"/>
          </a:xfrm>
          <a:prstGeom prst="rect">
            <a:avLst/>
          </a:prstGeom>
          <a:noFill/>
          <a:extLst>
            <a:ext uri="{909E8E84-426E-40DD-AFC4-6F175D3DCCD1}">
              <a14:hiddenFill xmlns:a14="http://schemas.microsoft.com/office/drawing/2010/main">
                <a:solidFill>
                  <a:srgbClr val="FFFFFF"/>
                </a:solidFill>
              </a14:hiddenFill>
            </a:ext>
          </a:extLst>
        </p:spPr>
      </p:pic>
      <p:sp>
        <p:nvSpPr>
          <p:cNvPr id="52232" name="Rectangle 8"/>
          <p:cNvSpPr>
            <a:spLocks noChangeArrowheads="1"/>
          </p:cNvSpPr>
          <p:nvPr/>
        </p:nvSpPr>
        <p:spPr bwMode="auto">
          <a:xfrm>
            <a:off x="4932363" y="908050"/>
            <a:ext cx="3887787" cy="568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52233" name="Picture 9" descr="duchessevalentino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2400" y="1125538"/>
            <a:ext cx="3300413" cy="5183187"/>
          </a:xfrm>
          <a:prstGeom prst="rect">
            <a:avLst/>
          </a:prstGeom>
          <a:noFill/>
          <a:ln w="571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2234" name="Text Box 10"/>
          <p:cNvSpPr txBox="1">
            <a:spLocks noChangeArrowheads="1"/>
          </p:cNvSpPr>
          <p:nvPr/>
        </p:nvSpPr>
        <p:spPr bwMode="auto">
          <a:xfrm>
            <a:off x="0" y="0"/>
            <a:ext cx="9144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roi Henri II et Diane de Poitiers                                                   </a:t>
            </a:r>
            <a:r>
              <a:rPr lang="fr-FR" altLang="fr-FR" sz="2400" dirty="0" smtClean="0">
                <a:solidFill>
                  <a:srgbClr val="FFDD7D"/>
                </a:solidFill>
                <a:latin typeface="Times New Roman" panose="02020603050405020304" pitchFamily="18" charset="0"/>
                <a:cs typeface="Times New Roman" panose="02020603050405020304" pitchFamily="18" charset="0"/>
              </a:rPr>
              <a:t>                      au </a:t>
            </a:r>
            <a:r>
              <a:rPr lang="fr-FR" altLang="fr-FR" sz="2400" dirty="0">
                <a:solidFill>
                  <a:srgbClr val="FFDD7D"/>
                </a:solidFill>
                <a:latin typeface="Times New Roman" panose="02020603050405020304" pitchFamily="18" charset="0"/>
                <a:cs typeface="Times New Roman" panose="02020603050405020304" pitchFamily="18" charset="0"/>
              </a:rPr>
              <a:t>moment de la construction du château d’Anet</a:t>
            </a:r>
          </a:p>
        </p:txBody>
      </p:sp>
      <p:sp>
        <p:nvSpPr>
          <p:cNvPr id="8" name="Rectangle 7"/>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IMG_675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58763"/>
            <a:ext cx="1441450" cy="1412875"/>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pic>
        <p:nvPicPr>
          <p:cNvPr id="2055" name="Picture 7" descr="chateau-d-a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203325"/>
            <a:ext cx="4738687" cy="2297113"/>
          </a:xfrm>
          <a:prstGeom prst="rect">
            <a:avLst/>
          </a:prstGeom>
          <a:noFill/>
          <a:extLst>
            <a:ext uri="{909E8E84-426E-40DD-AFC4-6F175D3DCCD1}">
              <a14:hiddenFill xmlns:a14="http://schemas.microsoft.com/office/drawing/2010/main">
                <a:solidFill>
                  <a:srgbClr val="FFFFFF"/>
                </a:solidFill>
              </a14:hiddenFill>
            </a:ext>
          </a:extLst>
        </p:spPr>
      </p:pic>
      <p:sp>
        <p:nvSpPr>
          <p:cNvPr id="2056" name="Text Box 8"/>
          <p:cNvSpPr txBox="1">
            <a:spLocks noChangeArrowheads="1"/>
          </p:cNvSpPr>
          <p:nvPr/>
        </p:nvSpPr>
        <p:spPr bwMode="auto">
          <a:xfrm>
            <a:off x="1979613" y="260350"/>
            <a:ext cx="475297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Croquis de Philibert de L’Orme architecte de Diane de Poitiers</a:t>
            </a:r>
          </a:p>
        </p:txBody>
      </p:sp>
      <p:sp>
        <p:nvSpPr>
          <p:cNvPr id="2058" name="Text Box 10"/>
          <p:cNvSpPr txBox="1">
            <a:spLocks noChangeArrowheads="1"/>
          </p:cNvSpPr>
          <p:nvPr/>
        </p:nvSpPr>
        <p:spPr bwMode="auto">
          <a:xfrm>
            <a:off x="2051050" y="3783013"/>
            <a:ext cx="45370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Portail, avec scène de chasse et la déesse Diane</a:t>
            </a:r>
          </a:p>
        </p:txBody>
      </p:sp>
      <p:sp>
        <p:nvSpPr>
          <p:cNvPr id="2059" name="Line 11"/>
          <p:cNvSpPr>
            <a:spLocks noChangeShapeType="1"/>
          </p:cNvSpPr>
          <p:nvPr/>
        </p:nvSpPr>
        <p:spPr bwMode="auto">
          <a:xfrm flipV="1">
            <a:off x="4356100" y="2924175"/>
            <a:ext cx="0" cy="9366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61" name="Line 13"/>
          <p:cNvSpPr>
            <a:spLocks noChangeShapeType="1"/>
          </p:cNvSpPr>
          <p:nvPr/>
        </p:nvSpPr>
        <p:spPr bwMode="auto">
          <a:xfrm flipV="1">
            <a:off x="4643438" y="2492375"/>
            <a:ext cx="0" cy="1649413"/>
          </a:xfrm>
          <a:prstGeom prst="line">
            <a:avLst/>
          </a:prstGeom>
          <a:noFill/>
          <a:ln w="28575">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63" name="Text Box 15"/>
          <p:cNvSpPr txBox="1">
            <a:spLocks noChangeArrowheads="1"/>
          </p:cNvSpPr>
          <p:nvPr/>
        </p:nvSpPr>
        <p:spPr bwMode="auto">
          <a:xfrm>
            <a:off x="0" y="2133600"/>
            <a:ext cx="19081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Aile gauche affectée aux appartements des invités</a:t>
            </a:r>
          </a:p>
        </p:txBody>
      </p:sp>
      <p:sp>
        <p:nvSpPr>
          <p:cNvPr id="2064" name="Line 16"/>
          <p:cNvSpPr>
            <a:spLocks noChangeShapeType="1"/>
          </p:cNvSpPr>
          <p:nvPr/>
        </p:nvSpPr>
        <p:spPr bwMode="auto">
          <a:xfrm>
            <a:off x="1692275" y="2708275"/>
            <a:ext cx="1943100" cy="0"/>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65" name="Text Box 17"/>
          <p:cNvSpPr txBox="1">
            <a:spLocks noChangeArrowheads="1"/>
          </p:cNvSpPr>
          <p:nvPr/>
        </p:nvSpPr>
        <p:spPr bwMode="auto">
          <a:xfrm>
            <a:off x="6732588" y="1773238"/>
            <a:ext cx="2411412"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C00000"/>
                </a:solidFill>
                <a:latin typeface="Times New Roman" panose="02020603050405020304" pitchFamily="18" charset="0"/>
                <a:cs typeface="Times New Roman" panose="02020603050405020304" pitchFamily="18" charset="0"/>
              </a:rPr>
              <a:t>Aile droite abritant              une immense salle des réception,                           dite galerie de Diane            </a:t>
            </a:r>
            <a:r>
              <a:rPr lang="fr-FR" altLang="fr-FR" dirty="0">
                <a:solidFill>
                  <a:srgbClr val="FFDD7D"/>
                </a:solidFill>
                <a:latin typeface="Times New Roman" panose="02020603050405020304" pitchFamily="18" charset="0"/>
                <a:cs typeface="Times New Roman" panose="02020603050405020304" pitchFamily="18" charset="0"/>
              </a:rPr>
              <a:t>et masquant la chapelle</a:t>
            </a:r>
          </a:p>
        </p:txBody>
      </p:sp>
      <p:sp>
        <p:nvSpPr>
          <p:cNvPr id="2066" name="Line 18"/>
          <p:cNvSpPr>
            <a:spLocks noChangeShapeType="1"/>
          </p:cNvSpPr>
          <p:nvPr/>
        </p:nvSpPr>
        <p:spPr bwMode="auto">
          <a:xfrm flipH="1">
            <a:off x="4994554" y="2420938"/>
            <a:ext cx="2447925" cy="215900"/>
          </a:xfrm>
          <a:prstGeom prst="line">
            <a:avLst/>
          </a:prstGeom>
          <a:noFill/>
          <a:ln w="28575">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67" name="Line 19"/>
          <p:cNvSpPr>
            <a:spLocks noChangeShapeType="1"/>
          </p:cNvSpPr>
          <p:nvPr/>
        </p:nvSpPr>
        <p:spPr bwMode="auto">
          <a:xfrm flipH="1" flipV="1">
            <a:off x="5076825" y="2420938"/>
            <a:ext cx="1727200" cy="7207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68" name="Text Box 20"/>
          <p:cNvSpPr txBox="1">
            <a:spLocks noChangeArrowheads="1"/>
          </p:cNvSpPr>
          <p:nvPr/>
        </p:nvSpPr>
        <p:spPr bwMode="auto">
          <a:xfrm>
            <a:off x="6877050" y="260350"/>
            <a:ext cx="2266950"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Portail de  </a:t>
            </a:r>
            <a:r>
              <a:rPr lang="fr-FR" altLang="fr-FR" dirty="0" smtClean="0">
                <a:solidFill>
                  <a:srgbClr val="FFDD7D"/>
                </a:solidFill>
                <a:latin typeface="Times New Roman" panose="02020603050405020304" pitchFamily="18" charset="0"/>
                <a:cs typeface="Times New Roman" panose="02020603050405020304" pitchFamily="18" charset="0"/>
              </a:rPr>
              <a:t>                     Charles </a:t>
            </a:r>
            <a:r>
              <a:rPr lang="fr-FR" altLang="fr-FR" dirty="0">
                <a:solidFill>
                  <a:srgbClr val="FFDD7D"/>
                </a:solidFill>
                <a:latin typeface="Times New Roman" panose="02020603050405020304" pitchFamily="18" charset="0"/>
                <a:cs typeface="Times New Roman" panose="02020603050405020304" pitchFamily="18" charset="0"/>
              </a:rPr>
              <a:t>le Mauvais </a:t>
            </a:r>
            <a:endParaRPr lang="fr-FR" altLang="fr-FR" dirty="0" smtClean="0">
              <a:solidFill>
                <a:srgbClr val="FFDD7D"/>
              </a:solidFill>
              <a:latin typeface="Times New Roman" panose="02020603050405020304" pitchFamily="18" charset="0"/>
              <a:cs typeface="Times New Roman" panose="02020603050405020304" pitchFamily="18" charset="0"/>
            </a:endParaRPr>
          </a:p>
          <a:p>
            <a:pPr algn="ctr">
              <a:spcBef>
                <a:spcPct val="50000"/>
              </a:spcBef>
            </a:pPr>
            <a:r>
              <a:rPr lang="fr-FR" altLang="fr-FR" dirty="0" smtClean="0">
                <a:solidFill>
                  <a:srgbClr val="FFDD7D"/>
                </a:solidFill>
                <a:latin typeface="Times New Roman" panose="02020603050405020304" pitchFamily="18" charset="0"/>
                <a:cs typeface="Times New Roman" panose="02020603050405020304" pitchFamily="18" charset="0"/>
              </a:rPr>
              <a:t> Fontaine                                 de </a:t>
            </a:r>
            <a:r>
              <a:rPr lang="fr-FR" altLang="fr-FR" dirty="0">
                <a:solidFill>
                  <a:srgbClr val="FFDD7D"/>
                </a:solidFill>
                <a:latin typeface="Times New Roman" panose="02020603050405020304" pitchFamily="18" charset="0"/>
                <a:cs typeface="Times New Roman" panose="02020603050405020304" pitchFamily="18" charset="0"/>
              </a:rPr>
              <a:t>la Nymphe d’Anet</a:t>
            </a:r>
          </a:p>
        </p:txBody>
      </p:sp>
      <p:sp>
        <p:nvSpPr>
          <p:cNvPr id="2069" name="Line 21"/>
          <p:cNvSpPr>
            <a:spLocks noChangeShapeType="1"/>
          </p:cNvSpPr>
          <p:nvPr/>
        </p:nvSpPr>
        <p:spPr bwMode="auto">
          <a:xfrm flipH="1">
            <a:off x="6084888" y="908050"/>
            <a:ext cx="1079500" cy="1441450"/>
          </a:xfrm>
          <a:prstGeom prst="line">
            <a:avLst/>
          </a:prstGeom>
          <a:noFill/>
          <a:ln w="28575">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fr-FR" dirty="0"/>
          </a:p>
        </p:txBody>
      </p:sp>
      <p:sp>
        <p:nvSpPr>
          <p:cNvPr id="2070" name="Line 22"/>
          <p:cNvSpPr>
            <a:spLocks noChangeShapeType="1"/>
          </p:cNvSpPr>
          <p:nvPr/>
        </p:nvSpPr>
        <p:spPr bwMode="auto">
          <a:xfrm flipH="1">
            <a:off x="5724523" y="1599177"/>
            <a:ext cx="2015828" cy="893197"/>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71" name="Text Box 23"/>
          <p:cNvSpPr txBox="1">
            <a:spLocks noChangeArrowheads="1"/>
          </p:cNvSpPr>
          <p:nvPr/>
        </p:nvSpPr>
        <p:spPr bwMode="auto">
          <a:xfrm>
            <a:off x="-107950" y="4652963"/>
            <a:ext cx="25209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Jardin entouré par une longue galerie terminée par deux pavillons d’angle carrés</a:t>
            </a:r>
          </a:p>
        </p:txBody>
      </p:sp>
      <p:sp>
        <p:nvSpPr>
          <p:cNvPr id="2072" name="Line 24"/>
          <p:cNvSpPr>
            <a:spLocks noChangeShapeType="1"/>
          </p:cNvSpPr>
          <p:nvPr/>
        </p:nvSpPr>
        <p:spPr bwMode="auto">
          <a:xfrm flipV="1">
            <a:off x="1287860" y="2224087"/>
            <a:ext cx="2393156" cy="24098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73" name="Text Box 25"/>
          <p:cNvSpPr txBox="1">
            <a:spLocks noChangeArrowheads="1"/>
          </p:cNvSpPr>
          <p:nvPr/>
        </p:nvSpPr>
        <p:spPr bwMode="auto">
          <a:xfrm>
            <a:off x="6804025" y="4652963"/>
            <a:ext cx="21605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Salle de festin                 ou de bal</a:t>
            </a:r>
          </a:p>
        </p:txBody>
      </p:sp>
      <p:sp>
        <p:nvSpPr>
          <p:cNvPr id="2074" name="Line 26"/>
          <p:cNvSpPr>
            <a:spLocks noChangeShapeType="1"/>
          </p:cNvSpPr>
          <p:nvPr/>
        </p:nvSpPr>
        <p:spPr bwMode="auto">
          <a:xfrm flipH="1" flipV="1">
            <a:off x="4171950" y="1721339"/>
            <a:ext cx="3312813" cy="2878609"/>
          </a:xfrm>
          <a:prstGeom prst="line">
            <a:avLst/>
          </a:prstGeom>
          <a:noFill/>
          <a:ln w="19050">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75" name="Text Box 27"/>
          <p:cNvSpPr txBox="1">
            <a:spLocks noChangeArrowheads="1"/>
          </p:cNvSpPr>
          <p:nvPr/>
        </p:nvSpPr>
        <p:spPr bwMode="auto">
          <a:xfrm>
            <a:off x="0" y="3651250"/>
            <a:ext cx="1692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C00000"/>
                </a:solidFill>
                <a:latin typeface="Times New Roman" panose="02020603050405020304" pitchFamily="18" charset="0"/>
                <a:cs typeface="Times New Roman" panose="02020603050405020304" pitchFamily="18" charset="0"/>
              </a:rPr>
              <a:t>Orangerie et volière</a:t>
            </a:r>
          </a:p>
        </p:txBody>
      </p:sp>
      <p:sp>
        <p:nvSpPr>
          <p:cNvPr id="2076" name="Line 28"/>
          <p:cNvSpPr>
            <a:spLocks noChangeShapeType="1"/>
          </p:cNvSpPr>
          <p:nvPr/>
        </p:nvSpPr>
        <p:spPr bwMode="auto">
          <a:xfrm flipV="1">
            <a:off x="1547813" y="2492375"/>
            <a:ext cx="936625" cy="1441450"/>
          </a:xfrm>
          <a:prstGeom prst="line">
            <a:avLst/>
          </a:prstGeom>
          <a:noFill/>
          <a:ln w="28575">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77" name="Text Box 29"/>
          <p:cNvSpPr txBox="1">
            <a:spLocks noChangeArrowheads="1"/>
          </p:cNvSpPr>
          <p:nvPr/>
        </p:nvSpPr>
        <p:spPr bwMode="auto">
          <a:xfrm>
            <a:off x="2555875" y="5300663"/>
            <a:ext cx="40322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Chapelle sépulcrale  </a:t>
            </a:r>
            <a:r>
              <a:rPr lang="fr-FR" altLang="fr-FR" dirty="0" smtClean="0">
                <a:solidFill>
                  <a:srgbClr val="FFDD7D"/>
                </a:solidFill>
                <a:latin typeface="Times New Roman" panose="02020603050405020304" pitchFamily="18" charset="0"/>
                <a:cs typeface="Times New Roman" panose="02020603050405020304" pitchFamily="18" charset="0"/>
              </a:rPr>
              <a:t>conçue                                  par </a:t>
            </a:r>
            <a:r>
              <a:rPr lang="fr-FR" altLang="fr-FR" dirty="0">
                <a:solidFill>
                  <a:srgbClr val="FFDD7D"/>
                </a:solidFill>
                <a:latin typeface="Times New Roman" panose="02020603050405020304" pitchFamily="18" charset="0"/>
                <a:cs typeface="Times New Roman" panose="02020603050405020304" pitchFamily="18" charset="0"/>
              </a:rPr>
              <a:t>Claude de </a:t>
            </a:r>
            <a:r>
              <a:rPr lang="fr-FR" altLang="fr-FR" dirty="0" err="1">
                <a:solidFill>
                  <a:srgbClr val="FFDD7D"/>
                </a:solidFill>
                <a:latin typeface="Times New Roman" panose="02020603050405020304" pitchFamily="18" charset="0"/>
                <a:cs typeface="Times New Roman" panose="02020603050405020304" pitchFamily="18" charset="0"/>
              </a:rPr>
              <a:t>Foucques</a:t>
            </a:r>
            <a:r>
              <a:rPr lang="fr-FR" altLang="fr-FR" dirty="0">
                <a:solidFill>
                  <a:srgbClr val="FFDD7D"/>
                </a:solidFill>
                <a:latin typeface="Times New Roman" panose="02020603050405020304" pitchFamily="18" charset="0"/>
                <a:cs typeface="Times New Roman" panose="02020603050405020304" pitchFamily="18" charset="0"/>
              </a:rPr>
              <a:t>                 </a:t>
            </a:r>
            <a:r>
              <a:rPr lang="fr-FR" altLang="fr-FR" dirty="0" smtClean="0">
                <a:solidFill>
                  <a:srgbClr val="FFDD7D"/>
                </a:solidFill>
                <a:latin typeface="Times New Roman" panose="02020603050405020304" pitchFamily="18" charset="0"/>
                <a:cs typeface="Times New Roman" panose="02020603050405020304" pitchFamily="18" charset="0"/>
              </a:rPr>
              <a:t>                             </a:t>
            </a:r>
            <a:r>
              <a:rPr lang="fr-FR" altLang="fr-FR" dirty="0">
                <a:solidFill>
                  <a:srgbClr val="FFDD7D"/>
                </a:solidFill>
                <a:latin typeface="Times New Roman" panose="02020603050405020304" pitchFamily="18" charset="0"/>
                <a:cs typeface="Times New Roman" panose="02020603050405020304" pitchFamily="18" charset="0"/>
              </a:rPr>
              <a:t>et abritant le tombeau </a:t>
            </a:r>
            <a:r>
              <a:rPr lang="fr-FR" altLang="fr-FR" dirty="0" smtClean="0">
                <a:solidFill>
                  <a:srgbClr val="FFDD7D"/>
                </a:solidFill>
                <a:latin typeface="Times New Roman" panose="02020603050405020304" pitchFamily="18" charset="0"/>
                <a:cs typeface="Times New Roman" panose="02020603050405020304" pitchFamily="18" charset="0"/>
              </a:rPr>
              <a:t>                                               de </a:t>
            </a:r>
            <a:r>
              <a:rPr lang="fr-FR" altLang="fr-FR" dirty="0">
                <a:solidFill>
                  <a:srgbClr val="FFDD7D"/>
                </a:solidFill>
                <a:latin typeface="Times New Roman" panose="02020603050405020304" pitchFamily="18" charset="0"/>
                <a:cs typeface="Times New Roman" panose="02020603050405020304" pitchFamily="18" charset="0"/>
              </a:rPr>
              <a:t>Diane de Poitiers</a:t>
            </a:r>
          </a:p>
        </p:txBody>
      </p:sp>
      <p:sp>
        <p:nvSpPr>
          <p:cNvPr id="2078" name="Line 30"/>
          <p:cNvSpPr>
            <a:spLocks noChangeShapeType="1"/>
          </p:cNvSpPr>
          <p:nvPr/>
        </p:nvSpPr>
        <p:spPr bwMode="auto">
          <a:xfrm flipH="1" flipV="1">
            <a:off x="2484438" y="3068638"/>
            <a:ext cx="1943100" cy="22320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79" name="Text Box 31"/>
          <p:cNvSpPr txBox="1">
            <a:spLocks noChangeArrowheads="1"/>
          </p:cNvSpPr>
          <p:nvPr/>
        </p:nvSpPr>
        <p:spPr bwMode="auto">
          <a:xfrm>
            <a:off x="6948488" y="3500438"/>
            <a:ext cx="2016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dirty="0">
                <a:solidFill>
                  <a:srgbClr val="C00000"/>
                </a:solidFill>
                <a:latin typeface="Times New Roman" panose="02020603050405020304" pitchFamily="18" charset="0"/>
                <a:cs typeface="Times New Roman" panose="02020603050405020304" pitchFamily="18" charset="0"/>
              </a:rPr>
              <a:t>L’ancien manoir de Jacques de Brézé</a:t>
            </a:r>
          </a:p>
        </p:txBody>
      </p:sp>
      <p:sp>
        <p:nvSpPr>
          <p:cNvPr id="2080" name="Line 32"/>
          <p:cNvSpPr>
            <a:spLocks noChangeShapeType="1"/>
          </p:cNvSpPr>
          <p:nvPr/>
        </p:nvSpPr>
        <p:spPr bwMode="auto">
          <a:xfrm flipH="1" flipV="1">
            <a:off x="5076825" y="2133600"/>
            <a:ext cx="2016125" cy="1511300"/>
          </a:xfrm>
          <a:prstGeom prst="line">
            <a:avLst/>
          </a:prstGeom>
          <a:noFill/>
          <a:ln w="28575">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082" name="AutoShape 34" descr="9k=">
            <a:hlinkClick r:id="rId4"/>
          </p:cNvPr>
          <p:cNvSpPr>
            <a:spLocks noChangeAspect="1" noChangeArrowheads="1"/>
          </p:cNvSpPr>
          <p:nvPr/>
        </p:nvSpPr>
        <p:spPr bwMode="auto">
          <a:xfrm>
            <a:off x="4171950" y="2876550"/>
            <a:ext cx="800100" cy="11049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fr-FR"/>
          </a:p>
        </p:txBody>
      </p:sp>
      <p:sp>
        <p:nvSpPr>
          <p:cNvPr id="2084" name="AutoShape 36" descr="Z">
            <a:hlinkClick r:id="rId5"/>
          </p:cNvPr>
          <p:cNvSpPr>
            <a:spLocks noChangeAspect="1" noChangeArrowheads="1"/>
          </p:cNvSpPr>
          <p:nvPr/>
        </p:nvSpPr>
        <p:spPr bwMode="auto">
          <a:xfrm>
            <a:off x="4314825" y="3009900"/>
            <a:ext cx="514350" cy="838200"/>
          </a:xfrm>
          <a:prstGeom prst="rect">
            <a:avLst/>
          </a:prstGeom>
          <a:noFill/>
          <a:ln>
            <a:noFill/>
          </a:ln>
          <a:extLst>
            <a:ext uri="{909E8E84-426E-40DD-AFC4-6F175D3DCCD1}">
              <a14:hiddenFill xmlns:a14="http://schemas.microsoft.com/office/drawing/2010/main">
                <a:solidFill>
                  <a:srgbClr val="FFFFFF"/>
                </a:solidFill>
              </a14:hiddenFill>
            </a:ext>
          </a:extLst>
        </p:spPr>
        <p:txBody>
          <a:bodyPr/>
          <a:lstStyle/>
          <a:p>
            <a:endParaRPr lang="fr-FR"/>
          </a:p>
        </p:txBody>
      </p:sp>
      <p:pic>
        <p:nvPicPr>
          <p:cNvPr id="2088" name="Picture 40" descr="Afficher l'image en taille réell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4388" y="5373688"/>
            <a:ext cx="1584325" cy="1408112"/>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090" name="Text Box 42"/>
          <p:cNvSpPr txBox="1">
            <a:spLocks noChangeArrowheads="1"/>
          </p:cNvSpPr>
          <p:nvPr/>
        </p:nvSpPr>
        <p:spPr bwMode="auto">
          <a:xfrm>
            <a:off x="0" y="5876925"/>
            <a:ext cx="24844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4000">
                <a:solidFill>
                  <a:srgbClr val="FFDD7D"/>
                </a:solidFill>
                <a:latin typeface="Script MT Bold" pitchFamily="66" charset="0"/>
              </a:rPr>
              <a:t>1548</a:t>
            </a:r>
          </a:p>
        </p:txBody>
      </p:sp>
      <p:sp>
        <p:nvSpPr>
          <p:cNvPr id="33" name="Text Box 12"/>
          <p:cNvSpPr txBox="1">
            <a:spLocks noChangeArrowheads="1"/>
          </p:cNvSpPr>
          <p:nvPr/>
        </p:nvSpPr>
        <p:spPr bwMode="auto">
          <a:xfrm>
            <a:off x="1908175" y="4149725"/>
            <a:ext cx="4895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C00000"/>
                </a:solidFill>
                <a:latin typeface="Times New Roman" panose="02020603050405020304" pitchFamily="18" charset="0"/>
                <a:cs typeface="Times New Roman" panose="02020603050405020304" pitchFamily="18" charset="0"/>
              </a:rPr>
              <a:t>Corps de logis principal : appartements de Diane et de son roi-amant Henri II et salles de réception</a:t>
            </a:r>
          </a:p>
        </p:txBody>
      </p:sp>
      <p:sp>
        <p:nvSpPr>
          <p:cNvPr id="34" name="Rectangle 33"/>
          <p:cNvSpPr/>
          <p:nvPr/>
        </p:nvSpPr>
        <p:spPr>
          <a:xfrm>
            <a:off x="6012160"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5</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G_6697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92225"/>
            <a:ext cx="8066088" cy="537686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4339" name="Text Box 3"/>
          <p:cNvSpPr txBox="1">
            <a:spLocks noChangeArrowheads="1"/>
          </p:cNvSpPr>
          <p:nvPr/>
        </p:nvSpPr>
        <p:spPr bwMode="auto">
          <a:xfrm>
            <a:off x="323850" y="0"/>
            <a:ext cx="85693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portail central.                                                                                      Au dessus, une scène de chasse : des automates                                            (le cerf déplace un pied, les chiens remuent la tête)</a:t>
            </a:r>
          </a:p>
        </p:txBody>
      </p:sp>
      <p:pic>
        <p:nvPicPr>
          <p:cNvPr id="14340" name="Picture 4" descr="Afficher l'image en taille réelle">
            <a:hlinkClick r:id="rId3"/>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73025" y="77788"/>
            <a:ext cx="1258888" cy="11191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6</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descr="Chateau-d-Anet-Fontaine-de-Diane-12bf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700213"/>
            <a:ext cx="7100887" cy="48482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0183" name="Rectangle 7"/>
          <p:cNvSpPr>
            <a:spLocks noGrp="1" noChangeArrowheads="1"/>
          </p:cNvSpPr>
          <p:nvPr>
            <p:ph type="title"/>
          </p:nvPr>
        </p:nvSpPr>
        <p:spPr/>
        <p:txBody>
          <a:bodyPr/>
          <a:lstStyle/>
          <a:p>
            <a:r>
              <a:rPr lang="fr-FR" altLang="fr-FR" sz="2800" dirty="0">
                <a:solidFill>
                  <a:srgbClr val="FFDD7D"/>
                </a:solidFill>
                <a:latin typeface="Times New Roman" panose="02020603050405020304" pitchFamily="18" charset="0"/>
                <a:cs typeface="Times New Roman" panose="02020603050405020304" pitchFamily="18" charset="0"/>
              </a:rPr>
              <a:t>La fontaine : la nymphe d’Anet.                                   L’originale ci-dessous est au Louvre                                                            mais de nombreuses copies existent</a:t>
            </a:r>
            <a:endParaRPr lang="fr-FR" altLang="fr-FR" sz="4000" dirty="0">
              <a:latin typeface="Times New Roman" panose="02020603050405020304" pitchFamily="18" charset="0"/>
              <a:cs typeface="Times New Roman" panose="02020603050405020304" pitchFamily="18" charset="0"/>
            </a:endParaRPr>
          </a:p>
        </p:txBody>
      </p:sp>
      <p:pic>
        <p:nvPicPr>
          <p:cNvPr id="50184" name="Picture 8" descr="Diane%20d'Anet%20(3)%20(large)"/>
          <p:cNvPicPr>
            <a:picLocks noChangeAspect="1" noChangeArrowheads="1"/>
          </p:cNvPicPr>
          <p:nvPr/>
        </p:nvPicPr>
        <p:blipFill>
          <a:blip r:embed="rId3" cstate="print">
            <a:extLst>
              <a:ext uri="{28A0092B-C50C-407E-A947-70E740481C1C}">
                <a14:useLocalDpi xmlns:a14="http://schemas.microsoft.com/office/drawing/2010/main" val="0"/>
              </a:ext>
            </a:extLst>
          </a:blip>
          <a:srcRect l="60097" b="2112"/>
          <a:stretch>
            <a:fillRect/>
          </a:stretch>
        </p:blipFill>
        <p:spPr bwMode="auto">
          <a:xfrm>
            <a:off x="7961313" y="188913"/>
            <a:ext cx="931862" cy="13684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50185" name="Picture 9" descr="Afficher l'image en taille réelle">
            <a:hlinkClick r:id="rId4"/>
          </p:cNvPr>
          <p:cNvPicPr>
            <a:picLocks noChangeAspect="1" noChangeArrowheads="1"/>
          </p:cNvPicPr>
          <p:nvPr/>
        </p:nvPicPr>
        <p:blipFill>
          <a:blip r:embed="rId5">
            <a:lum contrast="12000"/>
            <a:extLst>
              <a:ext uri="{28A0092B-C50C-407E-A947-70E740481C1C}">
                <a14:useLocalDpi xmlns:a14="http://schemas.microsoft.com/office/drawing/2010/main" val="0"/>
              </a:ext>
            </a:extLst>
          </a:blip>
          <a:srcRect/>
          <a:stretch>
            <a:fillRect/>
          </a:stretch>
        </p:blipFill>
        <p:spPr bwMode="auto">
          <a:xfrm>
            <a:off x="217488" y="293688"/>
            <a:ext cx="1258887" cy="11191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8" name="Rectangle 7"/>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7</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IMG_6708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8400" y="404813"/>
            <a:ext cx="4946650" cy="61737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45059" name="Text Box 3"/>
          <p:cNvSpPr txBox="1">
            <a:spLocks noChangeArrowheads="1"/>
          </p:cNvSpPr>
          <p:nvPr/>
        </p:nvSpPr>
        <p:spPr bwMode="auto">
          <a:xfrm>
            <a:off x="179388" y="2565400"/>
            <a:ext cx="3384550" cy="28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800" dirty="0">
                <a:solidFill>
                  <a:srgbClr val="FFDD7D"/>
                </a:solidFill>
                <a:latin typeface="Times New Roman" panose="02020603050405020304" pitchFamily="18" charset="0"/>
                <a:cs typeface="Times New Roman" panose="02020603050405020304" pitchFamily="18" charset="0"/>
              </a:rPr>
              <a:t>Vers la porte de Charles le Mauvais</a:t>
            </a:r>
          </a:p>
          <a:p>
            <a:pPr algn="ctr">
              <a:spcBef>
                <a:spcPct val="50000"/>
              </a:spcBef>
            </a:pPr>
            <a:r>
              <a:rPr lang="fr-FR" altLang="fr-FR" sz="2800" dirty="0">
                <a:solidFill>
                  <a:srgbClr val="FFDD7D"/>
                </a:solidFill>
                <a:latin typeface="Times New Roman" panose="02020603050405020304" pitchFamily="18" charset="0"/>
                <a:cs typeface="Times New Roman" panose="02020603050405020304" pitchFamily="18" charset="0"/>
              </a:rPr>
              <a:t>Copie de                      Diane chasseresse, l’originale étant au Louvre</a:t>
            </a:r>
          </a:p>
        </p:txBody>
      </p:sp>
      <p:pic>
        <p:nvPicPr>
          <p:cNvPr id="45060" name="Picture 4" descr="Diane%20d'Anet%20(3)%20(large)"/>
          <p:cNvPicPr>
            <a:picLocks noChangeAspect="1" noChangeArrowheads="1"/>
          </p:cNvPicPr>
          <p:nvPr/>
        </p:nvPicPr>
        <p:blipFill>
          <a:blip r:embed="rId3" cstate="print">
            <a:extLst>
              <a:ext uri="{28A0092B-C50C-407E-A947-70E740481C1C}">
                <a14:useLocalDpi xmlns:a14="http://schemas.microsoft.com/office/drawing/2010/main" val="0"/>
              </a:ext>
            </a:extLst>
          </a:blip>
          <a:srcRect l="60097" b="2112"/>
          <a:stretch>
            <a:fillRect/>
          </a:stretch>
        </p:blipFill>
        <p:spPr bwMode="auto">
          <a:xfrm>
            <a:off x="1476375" y="765175"/>
            <a:ext cx="931863" cy="13684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45061" name="WordArt 5"/>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8" name="Rectangle 7"/>
          <p:cNvSpPr/>
          <p:nvPr/>
        </p:nvSpPr>
        <p:spPr>
          <a:xfrm>
            <a:off x="179512"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8</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7" name="Picture 7" descr="image_thumb%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5663" y="333375"/>
            <a:ext cx="4784725" cy="6335713"/>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71688" name="Picture 8" descr="IMG_6755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263" y="258763"/>
            <a:ext cx="1441450" cy="1412875"/>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pic>
        <p:nvPicPr>
          <p:cNvPr id="71689" name="Picture 9" descr="IMG_6755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5084763"/>
            <a:ext cx="1441450" cy="1412875"/>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827584"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9</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G_6709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625" y="1436688"/>
            <a:ext cx="7850188" cy="523240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6387" name="Text Box 3"/>
          <p:cNvSpPr txBox="1">
            <a:spLocks noChangeArrowheads="1"/>
          </p:cNvSpPr>
          <p:nvPr/>
        </p:nvSpPr>
        <p:spPr bwMode="auto">
          <a:xfrm>
            <a:off x="0" y="0"/>
            <a:ext cx="91440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000" dirty="0">
                <a:solidFill>
                  <a:srgbClr val="FFDD7D"/>
                </a:solidFill>
                <a:latin typeface="Times New Roman" panose="02020603050405020304" pitchFamily="18" charset="0"/>
                <a:cs typeface="Times New Roman" panose="02020603050405020304" pitchFamily="18" charset="0"/>
              </a:rPr>
              <a:t>Seul bâtiment restant de l’époque de Diane de Poitiers             </a:t>
            </a:r>
            <a:r>
              <a:rPr lang="fr-FR" altLang="fr-FR" sz="2000" dirty="0" smtClean="0">
                <a:solidFill>
                  <a:srgbClr val="FFDD7D"/>
                </a:solidFill>
                <a:latin typeface="Times New Roman" panose="02020603050405020304" pitchFamily="18" charset="0"/>
                <a:cs typeface="Times New Roman" panose="02020603050405020304" pitchFamily="18" charset="0"/>
              </a:rPr>
              <a:t>                                                    Les lucarnes sont  </a:t>
            </a:r>
            <a:r>
              <a:rPr lang="fr-FR" altLang="fr-FR" sz="2000" dirty="0">
                <a:solidFill>
                  <a:srgbClr val="FFDD7D"/>
                </a:solidFill>
                <a:latin typeface="Times New Roman" panose="02020603050405020304" pitchFamily="18" charset="0"/>
                <a:cs typeface="Times New Roman" panose="02020603050405020304" pitchFamily="18" charset="0"/>
              </a:rPr>
              <a:t>différentes dont les plus petites sont couronnées d’un motif en forme de tombeau, symbole de deuil  </a:t>
            </a:r>
            <a:r>
              <a:rPr lang="fr-FR" altLang="fr-FR" sz="2000" dirty="0" smtClean="0">
                <a:solidFill>
                  <a:srgbClr val="FFDD7D"/>
                </a:solidFill>
                <a:latin typeface="Times New Roman" panose="02020603050405020304" pitchFamily="18" charset="0"/>
                <a:cs typeface="Times New Roman" panose="02020603050405020304" pitchFamily="18" charset="0"/>
              </a:rPr>
              <a:t>: Diane </a:t>
            </a:r>
            <a:r>
              <a:rPr lang="fr-FR" altLang="fr-FR" sz="2000" dirty="0">
                <a:solidFill>
                  <a:srgbClr val="FFDD7D"/>
                </a:solidFill>
                <a:latin typeface="Times New Roman" panose="02020603050405020304" pitchFamily="18" charset="0"/>
                <a:cs typeface="Times New Roman" panose="02020603050405020304" pitchFamily="18" charset="0"/>
              </a:rPr>
              <a:t>est veuve de Louis de </a:t>
            </a:r>
            <a:r>
              <a:rPr lang="fr-FR" altLang="fr-FR" sz="2000" dirty="0" smtClean="0">
                <a:solidFill>
                  <a:srgbClr val="FFDD7D"/>
                </a:solidFill>
                <a:latin typeface="Times New Roman" panose="02020603050405020304" pitchFamily="18" charset="0"/>
                <a:cs typeface="Times New Roman" panose="02020603050405020304" pitchFamily="18" charset="0"/>
              </a:rPr>
              <a:t>Brézé.</a:t>
            </a:r>
            <a:endParaRPr lang="fr-FR" altLang="fr-FR" sz="2000" dirty="0">
              <a:solidFill>
                <a:srgbClr val="FFDD7D"/>
              </a:solidFill>
              <a:latin typeface="Times New Roman" panose="02020603050405020304" pitchFamily="18" charset="0"/>
              <a:cs typeface="Times New Roman" panose="02020603050405020304" pitchFamily="18" charset="0"/>
            </a:endParaRPr>
          </a:p>
        </p:txBody>
      </p:sp>
      <p:pic>
        <p:nvPicPr>
          <p:cNvPr id="16389" name="Picture 5" descr="Afficher l'image en taille réelle">
            <a:hlinkClick r:id="rId3"/>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7019925" y="5300663"/>
            <a:ext cx="1258888" cy="11191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6390" name="WordArt 6"/>
          <p:cNvSpPr>
            <a:spLocks noChangeArrowheads="1" noChangeShapeType="1" noTextEdit="1"/>
          </p:cNvSpPr>
          <p:nvPr/>
        </p:nvSpPr>
        <p:spPr bwMode="auto">
          <a:xfrm>
            <a:off x="971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8" name="Rectangle 7"/>
          <p:cNvSpPr/>
          <p:nvPr/>
        </p:nvSpPr>
        <p:spPr>
          <a:xfrm>
            <a:off x="8460432"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10</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anet043"/>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2517775" y="954088"/>
            <a:ext cx="4286250" cy="571500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5301" name="Text Box 5"/>
          <p:cNvSpPr txBox="1">
            <a:spLocks noChangeArrowheads="1"/>
          </p:cNvSpPr>
          <p:nvPr/>
        </p:nvSpPr>
        <p:spPr bwMode="auto">
          <a:xfrm>
            <a:off x="0" y="0"/>
            <a:ext cx="91440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800" dirty="0">
                <a:solidFill>
                  <a:srgbClr val="FFDD7D"/>
                </a:solidFill>
                <a:latin typeface="Times New Roman" panose="02020603050405020304" pitchFamily="18" charset="0"/>
                <a:cs typeface="Times New Roman" panose="02020603050405020304" pitchFamily="18" charset="0"/>
              </a:rPr>
              <a:t>Le symbole des amants                                                                       les deux D et H enlacés et le croissant de lune de Diane</a:t>
            </a:r>
          </a:p>
        </p:txBody>
      </p:sp>
      <p:pic>
        <p:nvPicPr>
          <p:cNvPr id="55302" name="Picture 6" descr="Afficher l'image en taille réelle">
            <a:hlinkClick r:id="rId3"/>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7164388" y="2708275"/>
            <a:ext cx="1655762" cy="147320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55303" name="Picture 7" descr="IMG_6755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725" y="2808288"/>
            <a:ext cx="1441450" cy="1412875"/>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sp>
        <p:nvSpPr>
          <p:cNvPr id="8" name="Rectangle 7"/>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11</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descr="IMG_6711"/>
          <p:cNvPicPr>
            <a:picLocks noChangeAspect="1" noChangeArrowheads="1"/>
          </p:cNvPicPr>
          <p:nvPr/>
        </p:nvPicPr>
        <p:blipFill>
          <a:blip r:embed="rId2" cstate="print">
            <a:extLst>
              <a:ext uri="{28A0092B-C50C-407E-A947-70E740481C1C}">
                <a14:useLocalDpi xmlns:a14="http://schemas.microsoft.com/office/drawing/2010/main" val="0"/>
              </a:ext>
            </a:extLst>
          </a:blip>
          <a:srcRect b="4619"/>
          <a:stretch>
            <a:fillRect/>
          </a:stretch>
        </p:blipFill>
        <p:spPr bwMode="auto">
          <a:xfrm>
            <a:off x="827088" y="1628775"/>
            <a:ext cx="7559675" cy="504031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8372" name="Text Box 4"/>
          <p:cNvSpPr txBox="1">
            <a:spLocks noChangeArrowheads="1"/>
          </p:cNvSpPr>
          <p:nvPr/>
        </p:nvSpPr>
        <p:spPr bwMode="auto">
          <a:xfrm>
            <a:off x="0" y="260350"/>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L’aile droite masquait la chapelle.                                                                          Diane se rendait quotidiennement aux offices mais s’installait à la tribune d’où elle apercevait le prêtre et les paroissiens</a:t>
            </a:r>
            <a:r>
              <a:rPr lang="fr-FR" altLang="fr-FR" sz="2400" dirty="0">
                <a:solidFill>
                  <a:srgbClr val="FFDD7D"/>
                </a:solidFill>
                <a:latin typeface="Script MT Bold" pitchFamily="66" charset="0"/>
              </a:rPr>
              <a:t>.</a:t>
            </a:r>
          </a:p>
        </p:txBody>
      </p:sp>
      <p:pic>
        <p:nvPicPr>
          <p:cNvPr id="58373" name="Picture 5" descr="IMG_6711"/>
          <p:cNvPicPr>
            <a:picLocks noChangeAspect="1" noChangeArrowheads="1"/>
          </p:cNvPicPr>
          <p:nvPr/>
        </p:nvPicPr>
        <p:blipFill>
          <a:blip r:embed="rId3">
            <a:extLst>
              <a:ext uri="{28A0092B-C50C-407E-A947-70E740481C1C}">
                <a14:useLocalDpi xmlns:a14="http://schemas.microsoft.com/office/drawing/2010/main" val="0"/>
              </a:ext>
            </a:extLst>
          </a:blip>
          <a:srcRect l="58775" t="11292" r="37704" b="81154"/>
          <a:stretch>
            <a:fillRect/>
          </a:stretch>
        </p:blipFill>
        <p:spPr bwMode="auto">
          <a:xfrm>
            <a:off x="7307263" y="1773238"/>
            <a:ext cx="912812" cy="13684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58375" name="Picture 7" descr="IMG_6711"/>
          <p:cNvPicPr>
            <a:picLocks noChangeAspect="1" noChangeArrowheads="1"/>
          </p:cNvPicPr>
          <p:nvPr/>
        </p:nvPicPr>
        <p:blipFill>
          <a:blip r:embed="rId3">
            <a:extLst>
              <a:ext uri="{28A0092B-C50C-407E-A947-70E740481C1C}">
                <a14:useLocalDpi xmlns:a14="http://schemas.microsoft.com/office/drawing/2010/main" val="0"/>
              </a:ext>
            </a:extLst>
          </a:blip>
          <a:srcRect l="57787" t="11391" r="36967" b="78603"/>
          <a:stretch>
            <a:fillRect/>
          </a:stretch>
        </p:blipFill>
        <p:spPr bwMode="auto">
          <a:xfrm>
            <a:off x="5364163" y="-19326225"/>
            <a:ext cx="1944687" cy="2592387"/>
          </a:xfrm>
          <a:prstGeom prst="rect">
            <a:avLst/>
          </a:prstGeom>
          <a:noFill/>
          <a:extLst>
            <a:ext uri="{909E8E84-426E-40DD-AFC4-6F175D3DCCD1}">
              <a14:hiddenFill xmlns:a14="http://schemas.microsoft.com/office/drawing/2010/main">
                <a:solidFill>
                  <a:srgbClr val="FFFFFF"/>
                </a:solidFill>
              </a14:hiddenFill>
            </a:ext>
          </a:extLst>
        </p:spPr>
      </p:pic>
      <p:pic>
        <p:nvPicPr>
          <p:cNvPr id="58377" name="Picture 9" descr="IMG_6755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1916113"/>
            <a:ext cx="936625" cy="917575"/>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pic>
        <p:nvPicPr>
          <p:cNvPr id="58378" name="Picture 10" descr="Afficher l'image en taille réelle">
            <a:hlinkClick r:id="rId5"/>
          </p:cNvPr>
          <p:cNvPicPr>
            <a:picLocks noChangeAspect="1" noChangeArrowheads="1"/>
          </p:cNvPicPr>
          <p:nvPr/>
        </p:nvPicPr>
        <p:blipFill>
          <a:blip r:embed="rId6">
            <a:lum contrast="12000"/>
            <a:extLst>
              <a:ext uri="{28A0092B-C50C-407E-A947-70E740481C1C}">
                <a14:useLocalDpi xmlns:a14="http://schemas.microsoft.com/office/drawing/2010/main" val="0"/>
              </a:ext>
            </a:extLst>
          </a:blip>
          <a:srcRect/>
          <a:stretch>
            <a:fillRect/>
          </a:stretch>
        </p:blipFill>
        <p:spPr bwMode="auto">
          <a:xfrm>
            <a:off x="4284663" y="1628775"/>
            <a:ext cx="863600" cy="76835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8379" name="WordArt 11"/>
          <p:cNvSpPr>
            <a:spLocks noChangeArrowheads="1" noChangeShapeType="1" noTextEdit="1"/>
          </p:cNvSpPr>
          <p:nvPr/>
        </p:nvSpPr>
        <p:spPr bwMode="auto">
          <a:xfrm>
            <a:off x="7524750" y="6021388"/>
            <a:ext cx="576263"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1" name="Rectangle 10"/>
          <p:cNvSpPr/>
          <p:nvPr/>
        </p:nvSpPr>
        <p:spPr>
          <a:xfrm>
            <a:off x="8532440"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12</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anet0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025" y="765175"/>
            <a:ext cx="4483100" cy="597693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6325" name="Text Box 5"/>
          <p:cNvSpPr txBox="1">
            <a:spLocks noChangeArrowheads="1"/>
          </p:cNvSpPr>
          <p:nvPr/>
        </p:nvSpPr>
        <p:spPr bwMode="auto">
          <a:xfrm>
            <a:off x="0" y="1889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Cette façade de la chapelle de Philibert de l’Orme  n’a pas été modifiée</a:t>
            </a:r>
            <a:r>
              <a:rPr lang="fr-FR" altLang="fr-FR" sz="2400" dirty="0">
                <a:solidFill>
                  <a:srgbClr val="FFDD7D"/>
                </a:solidFill>
                <a:latin typeface="Script MT Bold" pitchFamily="66" charset="0"/>
              </a:rPr>
              <a:t>. </a:t>
            </a:r>
          </a:p>
        </p:txBody>
      </p:sp>
      <p:pic>
        <p:nvPicPr>
          <p:cNvPr id="56326" name="Picture 6" descr="IMG_6711"/>
          <p:cNvPicPr>
            <a:picLocks noChangeAspect="1" noChangeArrowheads="1"/>
          </p:cNvPicPr>
          <p:nvPr/>
        </p:nvPicPr>
        <p:blipFill>
          <a:blip r:embed="rId3">
            <a:extLst>
              <a:ext uri="{28A0092B-C50C-407E-A947-70E740481C1C}">
                <a14:useLocalDpi xmlns:a14="http://schemas.microsoft.com/office/drawing/2010/main" val="0"/>
              </a:ext>
            </a:extLst>
          </a:blip>
          <a:srcRect l="58775" t="11292" r="37704" b="81154"/>
          <a:stretch>
            <a:fillRect/>
          </a:stretch>
        </p:blipFill>
        <p:spPr bwMode="auto">
          <a:xfrm>
            <a:off x="7308850" y="2420938"/>
            <a:ext cx="1392238" cy="2087562"/>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56327" name="Picture 7" descr="Afficher l'image en taille réelle">
            <a:hlinkClick r:id="rId4"/>
          </p:cNvPr>
          <p:cNvPicPr>
            <a:picLocks noChangeAspect="1" noChangeArrowheads="1"/>
          </p:cNvPicPr>
          <p:nvPr/>
        </p:nvPicPr>
        <p:blipFill>
          <a:blip r:embed="rId5">
            <a:lum contrast="12000"/>
            <a:extLst>
              <a:ext uri="{28A0092B-C50C-407E-A947-70E740481C1C}">
                <a14:useLocalDpi xmlns:a14="http://schemas.microsoft.com/office/drawing/2010/main" val="0"/>
              </a:ext>
            </a:extLst>
          </a:blip>
          <a:srcRect/>
          <a:stretch>
            <a:fillRect/>
          </a:stretch>
        </p:blipFill>
        <p:spPr bwMode="auto">
          <a:xfrm>
            <a:off x="323850" y="2924175"/>
            <a:ext cx="1655763" cy="147320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6328" name="WordArt 8"/>
          <p:cNvSpPr>
            <a:spLocks noChangeArrowheads="1" noChangeShapeType="1" noTextEdit="1"/>
          </p:cNvSpPr>
          <p:nvPr/>
        </p:nvSpPr>
        <p:spPr bwMode="auto">
          <a:xfrm>
            <a:off x="5940425" y="60928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9" name="Rectangle 8"/>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13</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idx="1"/>
          </p:nvPr>
        </p:nvSpPr>
        <p:spPr>
          <a:xfrm>
            <a:off x="457200" y="188913"/>
            <a:ext cx="8229600" cy="4525962"/>
          </a:xfrm>
        </p:spPr>
        <p:txBody>
          <a:bodyPr/>
          <a:lstStyle/>
          <a:p>
            <a:pPr>
              <a:lnSpc>
                <a:spcPct val="80000"/>
              </a:lnSpc>
              <a:buFontTx/>
              <a:buNone/>
            </a:pPr>
            <a:r>
              <a:rPr lang="fr-FR" altLang="fr-FR" sz="2400" dirty="0">
                <a:solidFill>
                  <a:srgbClr val="FFDD7D"/>
                </a:solidFill>
                <a:latin typeface="Times New Roman" panose="02020603050405020304" pitchFamily="18" charset="0"/>
                <a:cs typeface="Times New Roman" panose="02020603050405020304" pitchFamily="18" charset="0"/>
              </a:rPr>
              <a:t>Henri II meurt accidentellement en 1559. Diane de Poitiers se retire dans son château d’Anet et y décède en 1566 et sera enterrée dans une chapelle donnant à l’extérieur du château</a:t>
            </a:r>
            <a:r>
              <a:rPr lang="fr-FR" altLang="fr-FR" sz="2400" dirty="0">
                <a:solidFill>
                  <a:srgbClr val="FFDD7D"/>
                </a:solidFill>
                <a:latin typeface="Script MT Bold" pitchFamily="66" charset="0"/>
              </a:rPr>
              <a:t>.</a:t>
            </a:r>
          </a:p>
          <a:p>
            <a:pPr>
              <a:lnSpc>
                <a:spcPct val="80000"/>
              </a:lnSpc>
              <a:buFontTx/>
              <a:buNone/>
            </a:pPr>
            <a:endParaRPr lang="fr-FR" altLang="fr-FR" sz="2400" dirty="0">
              <a:solidFill>
                <a:srgbClr val="FFDD7D"/>
              </a:solidFill>
              <a:latin typeface="Script MT Bold" pitchFamily="66" charset="0"/>
            </a:endParaRPr>
          </a:p>
        </p:txBody>
      </p:sp>
      <p:pic>
        <p:nvPicPr>
          <p:cNvPr id="54275" name="Picture 3" descr="anet020"/>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2733675" y="1268413"/>
            <a:ext cx="3998913" cy="532923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4276" name="Text Box 4"/>
          <p:cNvSpPr txBox="1">
            <a:spLocks noChangeArrowheads="1"/>
          </p:cNvSpPr>
          <p:nvPr/>
        </p:nvSpPr>
        <p:spPr bwMode="auto">
          <a:xfrm>
            <a:off x="71438" y="1412875"/>
            <a:ext cx="255587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Sa seconde fille, Louise, hérite du château. Elle est mariée à Claude de Lorraine.</a:t>
            </a:r>
          </a:p>
        </p:txBody>
      </p:sp>
      <p:pic>
        <p:nvPicPr>
          <p:cNvPr id="54277" name="Picture 5" descr="IMG_6802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950" y="4365625"/>
            <a:ext cx="1658938" cy="220186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4278" name="Text Box 6"/>
          <p:cNvSpPr txBox="1">
            <a:spLocks noChangeArrowheads="1"/>
          </p:cNvSpPr>
          <p:nvPr/>
        </p:nvSpPr>
        <p:spPr bwMode="auto">
          <a:xfrm>
            <a:off x="6732588" y="1196752"/>
            <a:ext cx="2411412"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couple fera construire la chapelle sépulcrale et demandera à Pierre Bontemps  de sculpter le tombeau</a:t>
            </a:r>
          </a:p>
          <a:p>
            <a:pPr>
              <a:spcBef>
                <a:spcPct val="50000"/>
              </a:spcBef>
            </a:pPr>
            <a:endParaRPr lang="fr-FR" altLang="fr-FR" sz="2400" dirty="0">
              <a:latin typeface="Script MT Bold" pitchFamily="66" charset="0"/>
            </a:endParaRPr>
          </a:p>
        </p:txBody>
      </p:sp>
      <p:pic>
        <p:nvPicPr>
          <p:cNvPr id="54279" name="Picture 7" descr="IMG_6799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3482975"/>
            <a:ext cx="2076450" cy="311467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14</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IMG_6765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965200"/>
            <a:ext cx="8353425" cy="581183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36868" name="Text Box 4"/>
          <p:cNvSpPr txBox="1">
            <a:spLocks noChangeArrowheads="1"/>
          </p:cNvSpPr>
          <p:nvPr/>
        </p:nvSpPr>
        <p:spPr bwMode="auto">
          <a:xfrm>
            <a:off x="250825" y="0"/>
            <a:ext cx="86423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Côté cour, derrière l’aile gauche du château, la chapelle mortuaire de Diane de Poitiers</a:t>
            </a:r>
          </a:p>
        </p:txBody>
      </p:sp>
      <p:sp>
        <p:nvSpPr>
          <p:cNvPr id="36869" name="WordArt 5"/>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15</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Text Box 5"/>
          <p:cNvSpPr txBox="1">
            <a:spLocks noChangeArrowheads="1"/>
          </p:cNvSpPr>
          <p:nvPr/>
        </p:nvSpPr>
        <p:spPr bwMode="auto">
          <a:xfrm>
            <a:off x="250825" y="30163"/>
            <a:ext cx="8642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800" dirty="0">
                <a:solidFill>
                  <a:srgbClr val="FFDD7D"/>
                </a:solidFill>
                <a:latin typeface="Times New Roman" panose="02020603050405020304" pitchFamily="18" charset="0"/>
                <a:cs typeface="Times New Roman" panose="02020603050405020304" pitchFamily="18" charset="0"/>
              </a:rPr>
              <a:t>Façade de la chapelle sépulcrale de Diane de Poitiers</a:t>
            </a:r>
          </a:p>
        </p:txBody>
      </p:sp>
      <p:pic>
        <p:nvPicPr>
          <p:cNvPr id="48134" name="Picture 6" descr="IMG_6805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88" y="703263"/>
            <a:ext cx="8656637" cy="57499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48135" name="WordArt 7"/>
          <p:cNvSpPr>
            <a:spLocks noChangeArrowheads="1" noChangeShapeType="1" noTextEdit="1"/>
          </p:cNvSpPr>
          <p:nvPr/>
        </p:nvSpPr>
        <p:spPr bwMode="auto">
          <a:xfrm>
            <a:off x="468313" y="5805488"/>
            <a:ext cx="576262"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16</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Fichier:Claude de Lorain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1013" y="2636838"/>
            <a:ext cx="1884362" cy="252095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59399" name="Picture 7" descr="francoise+de+brez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2636838"/>
            <a:ext cx="1352550" cy="24479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9400" name="Text Box 8"/>
          <p:cNvSpPr txBox="1">
            <a:spLocks noChangeArrowheads="1"/>
          </p:cNvSpPr>
          <p:nvPr/>
        </p:nvSpPr>
        <p:spPr bwMode="auto">
          <a:xfrm>
            <a:off x="395288" y="260350"/>
            <a:ext cx="835342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1566</a:t>
            </a:r>
          </a:p>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Claude de Lorraine est un seigneur puissant. Il fait parti de la famille des Guise. Il est gouverneur de Bourgogne et grand veneur de France. Grâce à sa femme, Louise de Brézé et fille de Diane de Poitiers, il peut jouir du château d’Anet et de son parc giboyeux.</a:t>
            </a:r>
          </a:p>
        </p:txBody>
      </p:sp>
      <p:sp>
        <p:nvSpPr>
          <p:cNvPr id="59401" name="Text Box 9"/>
          <p:cNvSpPr txBox="1">
            <a:spLocks noChangeArrowheads="1"/>
          </p:cNvSpPr>
          <p:nvPr/>
        </p:nvSpPr>
        <p:spPr bwMode="auto">
          <a:xfrm>
            <a:off x="323850" y="5486400"/>
            <a:ext cx="856932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Ils reçoivent dans leur château d’Anet  Catherine de Médicis et le roi Charles IX. </a:t>
            </a:r>
          </a:p>
        </p:txBody>
      </p:sp>
      <p:sp>
        <p:nvSpPr>
          <p:cNvPr id="8" name="Rectangle 7"/>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17</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6" name="Text Box 6"/>
          <p:cNvSpPr txBox="1">
            <a:spLocks noChangeArrowheads="1"/>
          </p:cNvSpPr>
          <p:nvPr/>
        </p:nvSpPr>
        <p:spPr bwMode="auto">
          <a:xfrm>
            <a:off x="323850" y="44450"/>
            <a:ext cx="8569325"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En 1576, Louise, devenue veuve,  lègue son château à son fils            Charles de Lorraine. Celui-ci recevra en 1581 Henri III. </a:t>
            </a:r>
          </a:p>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Il fonde, dans le parc du château d’Anet, un couvent de Cordeliers.</a:t>
            </a:r>
          </a:p>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Mais Charles, catholique, devient un adversaire acharné d’Henri IV et pour éviter la mort pour trahison, il doit fuir son château d’Anet.</a:t>
            </a:r>
          </a:p>
        </p:txBody>
      </p:sp>
      <p:pic>
        <p:nvPicPr>
          <p:cNvPr id="61448" name="Picture 8" descr="Marie de Lorraine, Duchesse d'Aumale in 1576 - (studio of) Clouet">
            <a:hlinkClick r:id="rId2"/>
          </p:cNvPr>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74700" y="2492375"/>
            <a:ext cx="1133475" cy="18002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1450" name="Text Box 10"/>
          <p:cNvSpPr txBox="1">
            <a:spLocks noChangeArrowheads="1"/>
          </p:cNvSpPr>
          <p:nvPr/>
        </p:nvSpPr>
        <p:spPr bwMode="auto">
          <a:xfrm>
            <a:off x="2484438" y="2349500"/>
            <a:ext cx="6659562"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Sa femme, Marie de Lorraine, est ruinée par son mari. Elle vend son château d’Anet en catastrophe en 1615  à Marie de Luxembourg, duchesse de </a:t>
            </a:r>
            <a:r>
              <a:rPr lang="fr-FR" altLang="fr-FR" sz="2200" dirty="0" err="1">
                <a:solidFill>
                  <a:srgbClr val="FFDD7D"/>
                </a:solidFill>
                <a:latin typeface="Times New Roman" panose="02020603050405020304" pitchFamily="18" charset="0"/>
                <a:cs typeface="Times New Roman" panose="02020603050405020304" pitchFamily="18" charset="0"/>
              </a:rPr>
              <a:t>Mercoeur</a:t>
            </a:r>
            <a:r>
              <a:rPr lang="fr-FR" altLang="fr-FR" sz="2200" dirty="0">
                <a:solidFill>
                  <a:srgbClr val="FFDD7D"/>
                </a:solidFill>
                <a:latin typeface="Times New Roman" panose="02020603050405020304" pitchFamily="18" charset="0"/>
                <a:cs typeface="Times New Roman" panose="02020603050405020304" pitchFamily="18" charset="0"/>
              </a:rPr>
              <a:t> et belle-sœur d’Henri III. Cette dernière a une fille, Françoise, qui vient d’épouser César de Vendôme, fils naturel d’Henri IV et de Gabrielle d’Estrées.</a:t>
            </a:r>
          </a:p>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César de Vendôme passera sa vie à comploter contre Richelieu et Mazarin. Il s’occupe peu du Château d’Anet et la duchesse, veuve, l’offrira à son petit fils, Louis-Joseph de Vendôme</a:t>
            </a:r>
            <a:r>
              <a:rPr lang="fr-FR" altLang="fr-FR" sz="2400" dirty="0">
                <a:solidFill>
                  <a:srgbClr val="FFDD7D"/>
                </a:solidFill>
                <a:latin typeface="Script MT Bold" pitchFamily="66" charset="0"/>
              </a:rPr>
              <a:t>.</a:t>
            </a:r>
          </a:p>
        </p:txBody>
      </p:sp>
      <p:sp>
        <p:nvSpPr>
          <p:cNvPr id="61451" name="Line 11"/>
          <p:cNvSpPr>
            <a:spLocks noChangeShapeType="1"/>
          </p:cNvSpPr>
          <p:nvPr/>
        </p:nvSpPr>
        <p:spPr bwMode="auto">
          <a:xfrm flipH="1">
            <a:off x="2051050" y="2781300"/>
            <a:ext cx="432594" cy="0"/>
          </a:xfrm>
          <a:prstGeom prst="line">
            <a:avLst/>
          </a:prstGeom>
          <a:noFill/>
          <a:ln w="38100">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pic>
        <p:nvPicPr>
          <p:cNvPr id="61453" name="Picture 13" descr="Pierre Mignard: César de Vendôme (copie anony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4437063"/>
            <a:ext cx="1698625" cy="2212975"/>
          </a:xfrm>
          <a:prstGeom prst="rect">
            <a:avLst/>
          </a:prstGeom>
          <a:noFill/>
          <a:extLst>
            <a:ext uri="{909E8E84-426E-40DD-AFC4-6F175D3DCCD1}">
              <a14:hiddenFill xmlns:a14="http://schemas.microsoft.com/office/drawing/2010/main">
                <a:solidFill>
                  <a:srgbClr val="FFFFFF"/>
                </a:solidFill>
              </a14:hiddenFill>
            </a:ext>
          </a:extLst>
        </p:spPr>
      </p:pic>
      <p:sp>
        <p:nvSpPr>
          <p:cNvPr id="61454" name="Line 14"/>
          <p:cNvSpPr>
            <a:spLocks noChangeShapeType="1"/>
          </p:cNvSpPr>
          <p:nvPr/>
        </p:nvSpPr>
        <p:spPr bwMode="auto">
          <a:xfrm flipH="1">
            <a:off x="2268538" y="5734050"/>
            <a:ext cx="215900" cy="0"/>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 name="Rectangle 9"/>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18</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IMG_6740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76250"/>
            <a:ext cx="3960813" cy="60801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1509" name="Text Box 5"/>
          <p:cNvSpPr txBox="1">
            <a:spLocks noChangeArrowheads="1"/>
          </p:cNvSpPr>
          <p:nvPr/>
        </p:nvSpPr>
        <p:spPr bwMode="auto">
          <a:xfrm>
            <a:off x="4572000" y="908050"/>
            <a:ext cx="457200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smtClean="0">
                <a:solidFill>
                  <a:srgbClr val="FFDD7D"/>
                </a:solidFill>
                <a:latin typeface="Times New Roman" panose="02020603050405020304" pitchFamily="18" charset="0"/>
                <a:cs typeface="Times New Roman" panose="02020603050405020304" pitchFamily="18" charset="0"/>
              </a:rPr>
              <a:t>Meuble renaissance en provenance du couvent des Cordeliers, échappé de justesse à l’incendie provoqué par les bombardements allemands en 1944</a:t>
            </a:r>
          </a:p>
          <a:p>
            <a:pPr algn="ctr">
              <a:spcBef>
                <a:spcPct val="50000"/>
              </a:spcBef>
            </a:pPr>
            <a:r>
              <a:rPr lang="fr-FR" altLang="fr-FR" sz="2400" dirty="0" smtClean="0">
                <a:solidFill>
                  <a:srgbClr val="FFDD7D"/>
                </a:solidFill>
                <a:latin typeface="Times New Roman" panose="02020603050405020304" pitchFamily="18" charset="0"/>
                <a:cs typeface="Times New Roman" panose="02020603050405020304" pitchFamily="18" charset="0"/>
              </a:rPr>
              <a:t>Charles de Lorraine a permis, dans le fond du parc de son domaine, la construction,                                             en </a:t>
            </a:r>
            <a:r>
              <a:rPr lang="fr-FR" altLang="fr-FR" sz="3200" dirty="0" smtClean="0">
                <a:solidFill>
                  <a:srgbClr val="FFDD7D"/>
                </a:solidFill>
                <a:latin typeface="Times New Roman" panose="02020603050405020304" pitchFamily="18" charset="0"/>
                <a:cs typeface="Times New Roman" panose="02020603050405020304" pitchFamily="18" charset="0"/>
              </a:rPr>
              <a:t>1583</a:t>
            </a:r>
            <a:r>
              <a:rPr lang="fr-FR" altLang="fr-FR" sz="2400" dirty="0" smtClean="0">
                <a:solidFill>
                  <a:srgbClr val="FFDD7D"/>
                </a:solidFill>
                <a:latin typeface="Times New Roman" panose="02020603050405020304" pitchFamily="18" charset="0"/>
                <a:cs typeface="Times New Roman" panose="02020603050405020304" pitchFamily="18" charset="0"/>
              </a:rPr>
              <a:t>,                                                  du couvent des Cordeliers.</a:t>
            </a:r>
          </a:p>
          <a:p>
            <a:pPr algn="ctr">
              <a:spcBef>
                <a:spcPct val="50000"/>
              </a:spcBef>
            </a:pPr>
            <a:r>
              <a:rPr lang="fr-FR" altLang="fr-FR" sz="2400" dirty="0" smtClean="0">
                <a:solidFill>
                  <a:srgbClr val="FFDD7D"/>
                </a:solidFill>
                <a:latin typeface="Times New Roman" panose="02020603050405020304" pitchFamily="18" charset="0"/>
                <a:cs typeface="Times New Roman" panose="02020603050405020304" pitchFamily="18" charset="0"/>
              </a:rPr>
              <a:t>Il fait achever également l’église paroissiale du village</a:t>
            </a:r>
            <a:r>
              <a:rPr lang="fr-FR" altLang="fr-FR" sz="2400" dirty="0" smtClean="0">
                <a:solidFill>
                  <a:srgbClr val="FFDD7D"/>
                </a:solidFill>
                <a:latin typeface="Script MT Bold" pitchFamily="66" charset="0"/>
              </a:rPr>
              <a:t>.</a:t>
            </a:r>
            <a:endParaRPr lang="fr-FR" altLang="fr-FR" sz="2400" dirty="0">
              <a:solidFill>
                <a:srgbClr val="FFDD7D"/>
              </a:solidFill>
              <a:latin typeface="Script MT Bold" pitchFamily="66" charset="0"/>
            </a:endParaRPr>
          </a:p>
        </p:txBody>
      </p:sp>
      <p:sp>
        <p:nvSpPr>
          <p:cNvPr id="21510" name="WordArt 6"/>
          <p:cNvSpPr>
            <a:spLocks noChangeArrowheads="1" noChangeShapeType="1" noTextEdit="1"/>
          </p:cNvSpPr>
          <p:nvPr/>
        </p:nvSpPr>
        <p:spPr bwMode="auto">
          <a:xfrm>
            <a:off x="755650" y="5805488"/>
            <a:ext cx="576263"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19</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9" name="Picture 5" descr="Fichier:Duc de Vendome 1706.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557338"/>
            <a:ext cx="3078162" cy="41036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7350" name="Text Box 6"/>
          <p:cNvSpPr txBox="1">
            <a:spLocks noChangeArrowheads="1"/>
          </p:cNvSpPr>
          <p:nvPr/>
        </p:nvSpPr>
        <p:spPr bwMode="auto">
          <a:xfrm>
            <a:off x="107950" y="5753100"/>
            <a:ext cx="345598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a:solidFill>
                  <a:srgbClr val="FFDD7D"/>
                </a:solidFill>
                <a:latin typeface="Times New Roman" panose="02020603050405020304" pitchFamily="18" charset="0"/>
                <a:cs typeface="Times New Roman" panose="02020603050405020304" pitchFamily="18" charset="0"/>
              </a:rPr>
              <a:t>Louis Joseph de Vendôme                      Le Duc en campagne par Murat 1706</a:t>
            </a:r>
          </a:p>
        </p:txBody>
      </p:sp>
      <p:sp>
        <p:nvSpPr>
          <p:cNvPr id="57352" name="Text Box 8"/>
          <p:cNvSpPr txBox="1">
            <a:spLocks noChangeArrowheads="1"/>
          </p:cNvSpPr>
          <p:nvPr/>
        </p:nvSpPr>
        <p:spPr bwMode="auto">
          <a:xfrm>
            <a:off x="179388" y="115888"/>
            <a:ext cx="878522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En 1669, Louis-Joseph de Vendôme, petit fils de César,  s’installe la plupart du temps à Anet et va moderniser le château qui n’a point été entretenu depuis de nombreuses années.</a:t>
            </a:r>
          </a:p>
        </p:txBody>
      </p:sp>
      <p:pic>
        <p:nvPicPr>
          <p:cNvPr id="57353" name="Picture 9" descr="IMG_6742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76900" y="1196975"/>
            <a:ext cx="3359150" cy="504031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7354" name="Text Box 10"/>
          <p:cNvSpPr txBox="1">
            <a:spLocks noChangeArrowheads="1"/>
          </p:cNvSpPr>
          <p:nvPr/>
        </p:nvSpPr>
        <p:spPr bwMode="auto">
          <a:xfrm>
            <a:off x="3348038" y="1298575"/>
            <a:ext cx="237490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L’aile gauche extérieurement n’est pas modifiée mais à l’intérieur, il aménage un vaste vestibule et un somptueux escalier avec une rampe en fer </a:t>
            </a:r>
            <a:r>
              <a:rPr lang="fr-FR" altLang="fr-FR" sz="2200" dirty="0">
                <a:solidFill>
                  <a:srgbClr val="FFDD7D"/>
                </a:solidFill>
                <a:latin typeface="Script MT Bold" pitchFamily="66" charset="0"/>
              </a:rPr>
              <a:t>forgé.</a:t>
            </a:r>
          </a:p>
          <a:p>
            <a:pPr>
              <a:spcBef>
                <a:spcPct val="50000"/>
              </a:spcBef>
            </a:pPr>
            <a:endParaRPr lang="fr-FR" altLang="fr-FR" sz="2400" dirty="0">
              <a:latin typeface="Script MT Bold" pitchFamily="66" charset="0"/>
            </a:endParaRPr>
          </a:p>
        </p:txBody>
      </p:sp>
      <p:pic>
        <p:nvPicPr>
          <p:cNvPr id="57355" name="Picture 11" descr="IMG_6716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3938" y="5111750"/>
            <a:ext cx="1800225" cy="1701800"/>
          </a:xfrm>
          <a:prstGeom prst="rect">
            <a:avLst/>
          </a:prstGeom>
          <a:noFill/>
          <a:extLst>
            <a:ext uri="{909E8E84-426E-40DD-AFC4-6F175D3DCCD1}">
              <a14:hiddenFill xmlns:a14="http://schemas.microsoft.com/office/drawing/2010/main">
                <a:solidFill>
                  <a:srgbClr val="FFFFFF"/>
                </a:solidFill>
              </a14:hiddenFill>
            </a:ext>
          </a:extLst>
        </p:spPr>
      </p:pic>
      <p:sp>
        <p:nvSpPr>
          <p:cNvPr id="57356" name="WordArt 12"/>
          <p:cNvSpPr>
            <a:spLocks noChangeArrowheads="1" noChangeShapeType="1" noTextEdit="1"/>
          </p:cNvSpPr>
          <p:nvPr/>
        </p:nvSpPr>
        <p:spPr bwMode="auto">
          <a:xfrm>
            <a:off x="5867400" y="5516563"/>
            <a:ext cx="576263"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1" name="Rectangle 10"/>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20</a:t>
            </a:r>
            <a:endParaRPr lang="fr-FR" dirty="0">
              <a:solidFill>
                <a:srgbClr val="663300"/>
              </a:solidFill>
            </a:endParaRPr>
          </a:p>
        </p:txBody>
      </p:sp>
    </p:spTree>
  </p:cSld>
  <p:clrMapOvr>
    <a:masterClrMapping/>
  </p:clrMapOvr>
  <p:transition spd="slow">
    <p:fade/>
    <p:sndAc>
      <p:stSnd loop="1">
        <p:snd r:embed="rId2" name="01 Piste 1.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G_6726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188" y="292100"/>
            <a:ext cx="3963987" cy="5945188"/>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8195" name="Picture 3" descr="IMG_6727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292100"/>
            <a:ext cx="3963987" cy="5945188"/>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8196" name="Text Box 4"/>
          <p:cNvSpPr txBox="1">
            <a:spLocks noChangeArrowheads="1"/>
          </p:cNvSpPr>
          <p:nvPr/>
        </p:nvSpPr>
        <p:spPr bwMode="auto">
          <a:xfrm>
            <a:off x="323850" y="6308725"/>
            <a:ext cx="8569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Les carreaux émaillés sont remplacés par du marbre blanc et noir</a:t>
            </a:r>
          </a:p>
        </p:txBody>
      </p:sp>
      <p:sp>
        <p:nvSpPr>
          <p:cNvPr id="8197" name="WordArt 5"/>
          <p:cNvSpPr>
            <a:spLocks noChangeArrowheads="1" noChangeShapeType="1" noTextEdit="1"/>
          </p:cNvSpPr>
          <p:nvPr/>
        </p:nvSpPr>
        <p:spPr bwMode="auto">
          <a:xfrm>
            <a:off x="468313" y="5661025"/>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8198" name="WordArt 6"/>
          <p:cNvSpPr>
            <a:spLocks noChangeArrowheads="1" noChangeShapeType="1" noTextEdit="1"/>
          </p:cNvSpPr>
          <p:nvPr/>
        </p:nvSpPr>
        <p:spPr bwMode="auto">
          <a:xfrm>
            <a:off x="8243888" y="5589588"/>
            <a:ext cx="576262"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9" name="Rectangle 8"/>
          <p:cNvSpPr/>
          <p:nvPr/>
        </p:nvSpPr>
        <p:spPr>
          <a:xfrm>
            <a:off x="4427984" y="587727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21</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IMG_6728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9213" y="455613"/>
            <a:ext cx="3963987" cy="5945187"/>
          </a:xfrm>
          <a:prstGeom prst="rect">
            <a:avLst/>
          </a:prstGeom>
          <a:solidFill>
            <a:schemeClr val="bg1"/>
          </a:solidFill>
          <a:ln w="28575">
            <a:solidFill>
              <a:srgbClr val="FFDD7D"/>
            </a:solidFill>
            <a:miter lim="800000"/>
            <a:headEnd/>
            <a:tailEnd/>
          </a:ln>
        </p:spPr>
      </p:pic>
      <p:sp>
        <p:nvSpPr>
          <p:cNvPr id="9220" name="WordArt 4"/>
          <p:cNvSpPr>
            <a:spLocks noChangeArrowheads="1" noChangeShapeType="1" noTextEdit="1"/>
          </p:cNvSpPr>
          <p:nvPr/>
        </p:nvSpPr>
        <p:spPr bwMode="auto">
          <a:xfrm>
            <a:off x="2843213" y="5734050"/>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6" name="Rectangle 5"/>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22</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IMG_6739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55613"/>
            <a:ext cx="3963988" cy="5945187"/>
          </a:xfrm>
          <a:prstGeom prst="rect">
            <a:avLst/>
          </a:prstGeom>
          <a:noFill/>
          <a:ln w="28575">
            <a:solidFill>
              <a:srgbClr val="F9D67F"/>
            </a:solidFill>
            <a:miter lim="800000"/>
            <a:headEnd/>
            <a:tailEnd/>
          </a:ln>
          <a:extLst>
            <a:ext uri="{909E8E84-426E-40DD-AFC4-6F175D3DCCD1}">
              <a14:hiddenFill xmlns:a14="http://schemas.microsoft.com/office/drawing/2010/main">
                <a:solidFill>
                  <a:srgbClr val="FFFFFF"/>
                </a:solidFill>
              </a14:hiddenFill>
            </a:ext>
          </a:extLst>
        </p:spPr>
      </p:pic>
      <p:sp>
        <p:nvSpPr>
          <p:cNvPr id="12294" name="Text Box 6"/>
          <p:cNvSpPr txBox="1">
            <a:spLocks noChangeArrowheads="1"/>
          </p:cNvSpPr>
          <p:nvPr/>
        </p:nvSpPr>
        <p:spPr bwMode="auto">
          <a:xfrm>
            <a:off x="4643438" y="260648"/>
            <a:ext cx="4500562"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Au rez-de-chaussée, il demande au peintre Claude III  Audran de peindre des grotesques au plafond.</a:t>
            </a:r>
          </a:p>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Il fait appel également au peintre animalier François Desportes  </a:t>
            </a:r>
          </a:p>
        </p:txBody>
      </p:sp>
      <p:pic>
        <p:nvPicPr>
          <p:cNvPr id="12295" name="Picture 7" descr="IMG_6729r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3059113"/>
            <a:ext cx="4392612" cy="3322637"/>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2296" name="Text Box 8"/>
          <p:cNvSpPr txBox="1">
            <a:spLocks noChangeArrowheads="1"/>
          </p:cNvSpPr>
          <p:nvPr/>
        </p:nvSpPr>
        <p:spPr bwMode="auto">
          <a:xfrm>
            <a:off x="5435600" y="2630488"/>
            <a:ext cx="2736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dirty="0" smtClean="0">
                <a:solidFill>
                  <a:srgbClr val="FFDD7D"/>
                </a:solidFill>
                <a:latin typeface="Times New Roman" panose="02020603050405020304" pitchFamily="18" charset="0"/>
                <a:cs typeface="Times New Roman" panose="02020603050405020304" pitchFamily="18" charset="0"/>
              </a:rPr>
              <a:t>Chauve-souris</a:t>
            </a:r>
            <a:endParaRPr lang="fr-FR" altLang="fr-FR" dirty="0">
              <a:solidFill>
                <a:srgbClr val="FFDD7D"/>
              </a:solidFill>
              <a:latin typeface="Times New Roman" panose="02020603050405020304" pitchFamily="18" charset="0"/>
              <a:cs typeface="Times New Roman" panose="02020603050405020304" pitchFamily="18" charset="0"/>
            </a:endParaRPr>
          </a:p>
        </p:txBody>
      </p:sp>
      <p:sp>
        <p:nvSpPr>
          <p:cNvPr id="12297" name="Line 9"/>
          <p:cNvSpPr>
            <a:spLocks noChangeShapeType="1"/>
          </p:cNvSpPr>
          <p:nvPr/>
        </p:nvSpPr>
        <p:spPr bwMode="auto">
          <a:xfrm flipH="1">
            <a:off x="6516688" y="2997200"/>
            <a:ext cx="360362"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298" name="WordArt 10"/>
          <p:cNvSpPr>
            <a:spLocks noChangeArrowheads="1" noChangeShapeType="1" noTextEdit="1"/>
          </p:cNvSpPr>
          <p:nvPr/>
        </p:nvSpPr>
        <p:spPr bwMode="auto">
          <a:xfrm>
            <a:off x="8459788" y="5876925"/>
            <a:ext cx="288925" cy="4318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2299" name="WordArt 11"/>
          <p:cNvSpPr>
            <a:spLocks noChangeArrowheads="1" noChangeShapeType="1" noTextEdit="1"/>
          </p:cNvSpPr>
          <p:nvPr/>
        </p:nvSpPr>
        <p:spPr bwMode="auto">
          <a:xfrm>
            <a:off x="1619250" y="5876925"/>
            <a:ext cx="360363" cy="50482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1" name="Rectangle 10"/>
          <p:cNvSpPr/>
          <p:nvPr/>
        </p:nvSpPr>
        <p:spPr>
          <a:xfrm>
            <a:off x="4283968" y="6413490"/>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23</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3"/>
          <p:cNvSpPr txBox="1">
            <a:spLocks noChangeArrowheads="1"/>
          </p:cNvSpPr>
          <p:nvPr/>
        </p:nvSpPr>
        <p:spPr bwMode="auto">
          <a:xfrm>
            <a:off x="179388" y="692696"/>
            <a:ext cx="4392612"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Les jardins sont complètement transformés par                                        le célèbre jardinier                                       Le Nôtre.</a:t>
            </a:r>
            <a:r>
              <a:rPr lang="fr-FR" altLang="fr-FR" sz="2400" dirty="0">
                <a:latin typeface="Times New Roman" panose="02020603050405020304" pitchFamily="18" charset="0"/>
                <a:cs typeface="Times New Roman" panose="02020603050405020304" pitchFamily="18" charset="0"/>
              </a:rPr>
              <a:t> </a:t>
            </a:r>
          </a:p>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jeu de paume, l’orangerie  et  les volières sont abattus.                          La grande galerie qui entoure               le jardin disparaît.</a:t>
            </a:r>
          </a:p>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La galerie voûtée au pied du corps du logis central et l’escalier central sont remplacés par des terrasses à degrés. Un grand canal est creusé.</a:t>
            </a:r>
          </a:p>
        </p:txBody>
      </p:sp>
      <p:pic>
        <p:nvPicPr>
          <p:cNvPr id="22532" name="Picture 4" descr="IMG_678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7250" y="260350"/>
            <a:ext cx="4225925" cy="6337300"/>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2533" name="WordArt 5"/>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2123728"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24</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G_6783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88913"/>
            <a:ext cx="7561263" cy="5040312"/>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37891" name="Text Box 3"/>
          <p:cNvSpPr txBox="1">
            <a:spLocks noChangeArrowheads="1"/>
          </p:cNvSpPr>
          <p:nvPr/>
        </p:nvSpPr>
        <p:spPr bwMode="auto">
          <a:xfrm>
            <a:off x="250825" y="5229225"/>
            <a:ext cx="871378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La vie fastueuse de ce grand seigneur et les dépenses entraînées par l’embellissement du château finissent par le ruiner. Il vendra alors son hôtel particulier de la rue St Honoré à Paris à l’emplacement actuel de la Place Vendôme.</a:t>
            </a:r>
          </a:p>
        </p:txBody>
      </p:sp>
      <p:sp>
        <p:nvSpPr>
          <p:cNvPr id="37892" name="WordArt 4"/>
          <p:cNvSpPr>
            <a:spLocks noChangeArrowheads="1" noChangeShapeType="1" noTextEdit="1"/>
          </p:cNvSpPr>
          <p:nvPr/>
        </p:nvSpPr>
        <p:spPr bwMode="auto">
          <a:xfrm>
            <a:off x="7451725" y="45815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25</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IMG_6794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301875"/>
            <a:ext cx="6553200" cy="4367213"/>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9461" name="Text Box 5"/>
          <p:cNvSpPr txBox="1">
            <a:spLocks noChangeArrowheads="1"/>
          </p:cNvSpPr>
          <p:nvPr/>
        </p:nvSpPr>
        <p:spPr bwMode="auto">
          <a:xfrm>
            <a:off x="251520" y="0"/>
            <a:ext cx="864096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Louis Joseph de Vendôme, maréchal ayant participé avec courage aux campagnes militaires de Louis XIV, reçoit quotidiennement dans son château : le roi, le grand dauphin et la cour royale, mais aussi les artistes La Fontaine, Molière, Lulli,  Dangeau….. Mais en 1712, il trouve la mort en Espagne, laissant une toute jeune femme, Marie-Anne de Bourbon-Condé, qui meurt quelques années plus tard, sans postérité.</a:t>
            </a:r>
          </a:p>
        </p:txBody>
      </p:sp>
      <p:sp>
        <p:nvSpPr>
          <p:cNvPr id="19462" name="WordArt 6"/>
          <p:cNvSpPr>
            <a:spLocks noChangeArrowheads="1" noChangeShapeType="1" noTextEdit="1"/>
          </p:cNvSpPr>
          <p:nvPr/>
        </p:nvSpPr>
        <p:spPr bwMode="auto">
          <a:xfrm>
            <a:off x="70929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26</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Text Box 3"/>
          <p:cNvSpPr txBox="1">
            <a:spLocks noChangeArrowheads="1"/>
          </p:cNvSpPr>
          <p:nvPr/>
        </p:nvSpPr>
        <p:spPr bwMode="auto">
          <a:xfrm>
            <a:off x="0" y="223480"/>
            <a:ext cx="9144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Le château d’Anet revient alors à la mère de la duchesse de Vendôme qui, pour faire face aux frais de succession, va vendre la bibliothèque de Diane de Poitiers. Puis, à sa mort, le château revient à la duchesse du Maine, Anne-Louise Bénédicte de Bourbon, sœur de Marie-Anne. Elle a 60 ans</a:t>
            </a:r>
            <a:r>
              <a:rPr lang="fr-FR" altLang="fr-FR" sz="2400" dirty="0">
                <a:solidFill>
                  <a:srgbClr val="FFDD7D"/>
                </a:solidFill>
                <a:latin typeface="Times New Roman" panose="02020603050405020304" pitchFamily="18" charset="0"/>
                <a:cs typeface="Times New Roman" panose="02020603050405020304" pitchFamily="18" charset="0"/>
              </a:rPr>
              <a:t>.</a:t>
            </a:r>
          </a:p>
        </p:txBody>
      </p:sp>
      <p:pic>
        <p:nvPicPr>
          <p:cNvPr id="62468" name="Picture 4" descr="Fichier:Duchesse du Maine.jpeg">
            <a:hlinkClick r:id="rId2"/>
          </p:cNvPr>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395288" y="2565400"/>
            <a:ext cx="2692400" cy="388778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2469" name="Text Box 5"/>
          <p:cNvSpPr txBox="1">
            <a:spLocks noChangeArrowheads="1"/>
          </p:cNvSpPr>
          <p:nvPr/>
        </p:nvSpPr>
        <p:spPr bwMode="auto">
          <a:xfrm>
            <a:off x="3419475" y="1807656"/>
            <a:ext cx="5545138"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Elle est mariée au fils de Louis XIV et de Mme de Montespan, Louis Auguste de Bourbon, duc du Maine. Elle est la petite fille du Grand Condé.</a:t>
            </a:r>
          </a:p>
        </p:txBody>
      </p:sp>
      <p:pic>
        <p:nvPicPr>
          <p:cNvPr id="62471" name="Picture 7" descr="superbe-gravure-duc-du-maine-banque-image-versailles-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663" y="2997200"/>
            <a:ext cx="2444750" cy="3625850"/>
          </a:xfrm>
          <a:prstGeom prst="rect">
            <a:avLst/>
          </a:prstGeom>
          <a:noFill/>
          <a:extLst>
            <a:ext uri="{909E8E84-426E-40DD-AFC4-6F175D3DCCD1}">
              <a14:hiddenFill xmlns:a14="http://schemas.microsoft.com/office/drawing/2010/main">
                <a:solidFill>
                  <a:srgbClr val="FFFFFF"/>
                </a:solidFill>
              </a14:hiddenFill>
            </a:ext>
          </a:extLst>
        </p:spPr>
      </p:pic>
      <p:sp>
        <p:nvSpPr>
          <p:cNvPr id="62472" name="Text Box 8"/>
          <p:cNvSpPr txBox="1">
            <a:spLocks noChangeArrowheads="1"/>
          </p:cNvSpPr>
          <p:nvPr/>
        </p:nvSpPr>
        <p:spPr bwMode="auto">
          <a:xfrm>
            <a:off x="3924300" y="3141663"/>
            <a:ext cx="2447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fr-FR" altLang="fr-FR"/>
          </a:p>
        </p:txBody>
      </p:sp>
      <p:sp>
        <p:nvSpPr>
          <p:cNvPr id="62476" name="Text Box 12"/>
          <p:cNvSpPr txBox="1">
            <a:spLocks noChangeArrowheads="1"/>
          </p:cNvSpPr>
          <p:nvPr/>
        </p:nvSpPr>
        <p:spPr bwMode="auto">
          <a:xfrm>
            <a:off x="3131840" y="3458031"/>
            <a:ext cx="331311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Au château d’Anet, elle entreprend des travaux d’embellissement, rappelant les peintres Audran et Huet pour la décoration des salons et des plafonds de l’aile gauche (celle que l’on visite toujours)</a:t>
            </a:r>
          </a:p>
        </p:txBody>
      </p:sp>
      <p:sp>
        <p:nvSpPr>
          <p:cNvPr id="62477" name="Text Box 13"/>
          <p:cNvSpPr txBox="1">
            <a:spLocks noChangeArrowheads="1"/>
          </p:cNvSpPr>
          <p:nvPr/>
        </p:nvSpPr>
        <p:spPr bwMode="auto">
          <a:xfrm>
            <a:off x="468313" y="2057475"/>
            <a:ext cx="25193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a:solidFill>
                  <a:srgbClr val="FFDD7D"/>
                </a:solidFill>
                <a:latin typeface="Script MT Bold" pitchFamily="66" charset="0"/>
              </a:rPr>
              <a:t>1732</a:t>
            </a:r>
          </a:p>
        </p:txBody>
      </p:sp>
      <p:sp>
        <p:nvSpPr>
          <p:cNvPr id="11" name="Rectangle 10"/>
          <p:cNvSpPr/>
          <p:nvPr/>
        </p:nvSpPr>
        <p:spPr>
          <a:xfrm>
            <a:off x="5724128"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27</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6" name="Picture 8" descr="Fichier:Louis Jean Marie de Bourbon, duc de Penthièvr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1123950"/>
            <a:ext cx="3487738" cy="453707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7423" name="Text Box 15"/>
          <p:cNvSpPr txBox="1">
            <a:spLocks noChangeArrowheads="1"/>
          </p:cNvSpPr>
          <p:nvPr/>
        </p:nvSpPr>
        <p:spPr bwMode="auto">
          <a:xfrm>
            <a:off x="179388" y="299839"/>
            <a:ext cx="5329237" cy="500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A la mort de la duchesse du Maine, ce sont successivement ses deux fils qui héritent du château. Mais ceux-ci n’ont pas d’enfant. </a:t>
            </a: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A </a:t>
            </a:r>
            <a:r>
              <a:rPr lang="fr-FR" altLang="fr-FR" sz="2200" dirty="0">
                <a:solidFill>
                  <a:srgbClr val="FFDD7D"/>
                </a:solidFill>
                <a:latin typeface="Times New Roman" panose="02020603050405020304" pitchFamily="18" charset="0"/>
                <a:cs typeface="Times New Roman" panose="02020603050405020304" pitchFamily="18" charset="0"/>
              </a:rPr>
              <a:t>leur mort, le château est vendu à Louis XV qui meurt avant que la vente ne soit réglée. Louis XVI demande alors au duc de Penthièvre, neveu du duc du Maine,  </a:t>
            </a:r>
            <a:r>
              <a:rPr lang="fr-FR" altLang="fr-FR" sz="2200" dirty="0" smtClean="0">
                <a:solidFill>
                  <a:srgbClr val="FFDD7D"/>
                </a:solidFill>
                <a:latin typeface="Times New Roman" panose="02020603050405020304" pitchFamily="18" charset="0"/>
                <a:cs typeface="Times New Roman" panose="02020603050405020304" pitchFamily="18" charset="0"/>
              </a:rPr>
              <a:t>d’acheter </a:t>
            </a:r>
            <a:r>
              <a:rPr lang="fr-FR" altLang="fr-FR" sz="2200" dirty="0">
                <a:solidFill>
                  <a:srgbClr val="FFDD7D"/>
                </a:solidFill>
                <a:latin typeface="Times New Roman" panose="02020603050405020304" pitchFamily="18" charset="0"/>
                <a:cs typeface="Times New Roman" panose="02020603050405020304" pitchFamily="18" charset="0"/>
              </a:rPr>
              <a:t>le château d’Anet.</a:t>
            </a:r>
          </a:p>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Le duc de Penthièvre possède de nombreux châteaux dont ceux de Rambouillet et de Dreux. Mais il affectionne le château d’Anet tout autant que celui de Rambouillet, château de son enfance</a:t>
            </a:r>
            <a:r>
              <a:rPr lang="fr-FR" altLang="fr-FR" sz="2200" dirty="0" smtClean="0">
                <a:solidFill>
                  <a:srgbClr val="FFDD7D"/>
                </a:solidFill>
                <a:latin typeface="Times New Roman" panose="02020603050405020304" pitchFamily="18" charset="0"/>
                <a:cs typeface="Times New Roman" panose="02020603050405020304" pitchFamily="18" charset="0"/>
              </a:rPr>
              <a:t>. </a:t>
            </a:r>
            <a:r>
              <a:rPr lang="fr-FR" altLang="fr-FR" sz="2200" dirty="0">
                <a:solidFill>
                  <a:srgbClr val="FFDD7D"/>
                </a:solidFill>
                <a:latin typeface="Times New Roman" panose="02020603050405020304" pitchFamily="18" charset="0"/>
                <a:cs typeface="Times New Roman" panose="02020603050405020304" pitchFamily="18" charset="0"/>
              </a:rPr>
              <a:t>Il y vient souvent.</a:t>
            </a:r>
          </a:p>
        </p:txBody>
      </p:sp>
      <p:sp>
        <p:nvSpPr>
          <p:cNvPr id="17424" name="Text Box 16"/>
          <p:cNvSpPr txBox="1">
            <a:spLocks noChangeArrowheads="1"/>
          </p:cNvSpPr>
          <p:nvPr/>
        </p:nvSpPr>
        <p:spPr bwMode="auto">
          <a:xfrm>
            <a:off x="180975" y="5775325"/>
            <a:ext cx="878363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Peu de temps après le décès du duc de Penthièvre, la Révolution Française éclate. Le château d’Anet est mis sous séquestre.</a:t>
            </a:r>
          </a:p>
        </p:txBody>
      </p:sp>
      <p:sp>
        <p:nvSpPr>
          <p:cNvPr id="17425" name="Text Box 17"/>
          <p:cNvSpPr txBox="1">
            <a:spLocks noChangeArrowheads="1"/>
          </p:cNvSpPr>
          <p:nvPr/>
        </p:nvSpPr>
        <p:spPr bwMode="auto">
          <a:xfrm>
            <a:off x="5580063" y="188913"/>
            <a:ext cx="32400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a:solidFill>
                  <a:srgbClr val="FFDD7D"/>
                </a:solidFill>
                <a:latin typeface="Script MT Bold" pitchFamily="66" charset="0"/>
              </a:rPr>
              <a:t>1775</a:t>
            </a:r>
          </a:p>
        </p:txBody>
      </p:sp>
      <p:sp>
        <p:nvSpPr>
          <p:cNvPr id="8" name="Rectangle 7"/>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28</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G_6717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173163"/>
            <a:ext cx="8291513" cy="5568950"/>
          </a:xfrm>
          <a:prstGeom prst="rect">
            <a:avLst/>
          </a:prstGeom>
          <a:noFill/>
          <a:ln w="2857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0483" name="Text Box 3"/>
          <p:cNvSpPr txBox="1">
            <a:spLocks noChangeArrowheads="1"/>
          </p:cNvSpPr>
          <p:nvPr/>
        </p:nvSpPr>
        <p:spPr bwMode="auto">
          <a:xfrm>
            <a:off x="250825" y="188913"/>
            <a:ext cx="86423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DD7D"/>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Table de</a:t>
            </a:r>
            <a:r>
              <a:rPr lang="fr-FR" altLang="fr-FR" dirty="0">
                <a:latin typeface="Times New Roman" panose="02020603050405020304" pitchFamily="18" charset="0"/>
                <a:cs typeface="Times New Roman" panose="02020603050405020304" pitchFamily="18" charset="0"/>
              </a:rPr>
              <a:t> </a:t>
            </a:r>
            <a:r>
              <a:rPr lang="fr-FR" altLang="fr-FR" sz="2400" dirty="0">
                <a:solidFill>
                  <a:srgbClr val="FFDD7D"/>
                </a:solidFill>
                <a:latin typeface="Times New Roman" panose="02020603050405020304" pitchFamily="18" charset="0"/>
                <a:cs typeface="Times New Roman" panose="02020603050405020304" pitchFamily="18" charset="0"/>
              </a:rPr>
              <a:t>chasse, chaise à porteur ayant appartenues au duc de Penthièvre</a:t>
            </a:r>
          </a:p>
        </p:txBody>
      </p:sp>
      <p:sp>
        <p:nvSpPr>
          <p:cNvPr id="20484" name="WordArt 4"/>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611560"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29</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300px-Penthi%C3%A8vre%2C_Louis_Ad%C3%A9la%C3%AF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908050"/>
            <a:ext cx="3959225" cy="489743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4519" name="Text Box 7"/>
          <p:cNvSpPr txBox="1">
            <a:spLocks noChangeArrowheads="1"/>
          </p:cNvSpPr>
          <p:nvPr/>
        </p:nvSpPr>
        <p:spPr bwMode="auto">
          <a:xfrm>
            <a:off x="0" y="115888"/>
            <a:ext cx="4572000"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1795</a:t>
            </a:r>
            <a:r>
              <a:rPr lang="fr-FR" altLang="fr-FR" sz="2400" dirty="0">
                <a:solidFill>
                  <a:srgbClr val="FFDD7D"/>
                </a:solidFill>
                <a:latin typeface="Times New Roman" panose="02020603050405020304" pitchFamily="18" charset="0"/>
                <a:cs typeface="Times New Roman" panose="02020603050405020304" pitchFamily="18" charset="0"/>
              </a:rPr>
              <a:t>,                                                                                                                 des sans culottes profanent la sépulture de Diane de Poitiers et ses ossements vont être jetés dans la fosse commune du cimetière de               la paroisse d’Anet.</a:t>
            </a:r>
          </a:p>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1798</a:t>
            </a:r>
            <a:r>
              <a:rPr lang="fr-FR" altLang="fr-FR" sz="2400" dirty="0">
                <a:solidFill>
                  <a:srgbClr val="FFDD7D"/>
                </a:solidFill>
                <a:latin typeface="Times New Roman" panose="02020603050405020304" pitchFamily="18" charset="0"/>
                <a:cs typeface="Times New Roman" panose="02020603050405020304" pitchFamily="18" charset="0"/>
              </a:rPr>
              <a:t>,                                                                                                                            la duchesse d’Orléans,                          fille du duc de Penthièvre et              femme de Philippe Egalité                    qui vient d’être guillotiné,                         doit s’exiler.</a:t>
            </a:r>
          </a:p>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château est vidé de ses biens. Tout est vendu, éparpillé ou saccagé.</a:t>
            </a:r>
          </a:p>
          <a:p>
            <a:pPr>
              <a:spcBef>
                <a:spcPct val="50000"/>
              </a:spcBef>
            </a:pPr>
            <a:endParaRPr lang="fr-FR" altLang="fr-FR" sz="2400" dirty="0">
              <a:solidFill>
                <a:srgbClr val="FFDD7D"/>
              </a:solidFill>
              <a:latin typeface="Script MT Bold" pitchFamily="66" charset="0"/>
            </a:endParaRPr>
          </a:p>
        </p:txBody>
      </p:sp>
      <p:sp>
        <p:nvSpPr>
          <p:cNvPr id="6" name="Rectangle 5"/>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30</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Fichier:Alexandre Lenoir by Jacques Louis David.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260350"/>
            <a:ext cx="1900237" cy="2305050"/>
          </a:xfrm>
          <a:prstGeom prst="rect">
            <a:avLst/>
          </a:prstGeom>
          <a:noFill/>
          <a:ln w="19050">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5539" name="Text Box 3"/>
          <p:cNvSpPr txBox="1">
            <a:spLocks noChangeArrowheads="1"/>
          </p:cNvSpPr>
          <p:nvPr/>
        </p:nvSpPr>
        <p:spPr bwMode="auto">
          <a:xfrm>
            <a:off x="3203575" y="188913"/>
            <a:ext cx="5940425" cy="2662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1802                                                      </a:t>
            </a: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Alexandre </a:t>
            </a:r>
            <a:r>
              <a:rPr lang="fr-FR" altLang="fr-FR" sz="2200" dirty="0">
                <a:solidFill>
                  <a:srgbClr val="FFDD7D"/>
                </a:solidFill>
                <a:latin typeface="Times New Roman" panose="02020603050405020304" pitchFamily="18" charset="0"/>
                <a:cs typeface="Times New Roman" panose="02020603050405020304" pitchFamily="18" charset="0"/>
              </a:rPr>
              <a:t>Lenoir, créateur du musée des monuments français à Paris, a pu faire acheter par l’Etat une grande partie des éléments dispersés du tombeau de Diane, ainsi que la fontaine de Diane au Cerf, et bien d’autres objets. Tout ceci est rassemblé dans son musée</a:t>
            </a:r>
            <a:r>
              <a:rPr lang="fr-FR" altLang="fr-FR" sz="2400" dirty="0">
                <a:solidFill>
                  <a:srgbClr val="FFDD7D"/>
                </a:solidFill>
                <a:latin typeface="Script MT Bold" pitchFamily="66" charset="0"/>
              </a:rPr>
              <a:t>.</a:t>
            </a:r>
          </a:p>
        </p:txBody>
      </p:sp>
      <p:sp>
        <p:nvSpPr>
          <p:cNvPr id="65540" name="Text Box 4"/>
          <p:cNvSpPr txBox="1">
            <a:spLocks noChangeArrowheads="1"/>
          </p:cNvSpPr>
          <p:nvPr/>
        </p:nvSpPr>
        <p:spPr bwMode="auto">
          <a:xfrm>
            <a:off x="250825" y="2708275"/>
            <a:ext cx="8893175"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1804                                                                           </a:t>
            </a: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Le </a:t>
            </a:r>
            <a:r>
              <a:rPr lang="fr-FR" altLang="fr-FR" sz="2200" dirty="0">
                <a:solidFill>
                  <a:srgbClr val="FFDD7D"/>
                </a:solidFill>
                <a:latin typeface="Times New Roman" panose="02020603050405020304" pitchFamily="18" charset="0"/>
                <a:cs typeface="Times New Roman" panose="02020603050405020304" pitchFamily="18" charset="0"/>
              </a:rPr>
              <a:t>nouveau propriétaire du château d’Anet, entrepreneur, décide d’abattre tous les arbres de la propriété et procède à la démolition des bâtiments. Il fait sauter à la dynamite le corps central ainsi que l’aile droite (devant la chapelle) du château.</a:t>
            </a:r>
          </a:p>
          <a:p>
            <a:pPr>
              <a:spcBef>
                <a:spcPct val="50000"/>
              </a:spcBef>
            </a:pPr>
            <a:r>
              <a:rPr lang="fr-FR" altLang="fr-FR" sz="2200" dirty="0">
                <a:solidFill>
                  <a:srgbClr val="FFDD7D"/>
                </a:solidFill>
                <a:latin typeface="Times New Roman" panose="02020603050405020304" pitchFamily="18" charset="0"/>
                <a:cs typeface="Times New Roman" panose="02020603050405020304" pitchFamily="18" charset="0"/>
              </a:rPr>
              <a:t>Les habitants d’Anet s’insurgent. Le propriétaire prend la fuite.</a:t>
            </a:r>
          </a:p>
          <a:p>
            <a:pP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1820                                                                            </a:t>
            </a:r>
          </a:p>
          <a:p>
            <a:pP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La duchesse d’Orléans, rentrée d’exile, rachète la propriété mais elle meurt en 1821.</a:t>
            </a:r>
            <a:r>
              <a:rPr lang="fr-FR" altLang="fr-FR" sz="2200" dirty="0" smtClean="0">
                <a:latin typeface="Times New Roman" panose="02020603050405020304" pitchFamily="18" charset="0"/>
                <a:cs typeface="Times New Roman" panose="02020603050405020304" pitchFamily="18" charset="0"/>
              </a:rPr>
              <a:t>.</a:t>
            </a:r>
            <a:endParaRPr lang="fr-FR" altLang="fr-FR" sz="2200" dirty="0">
              <a:latin typeface="Times New Roman" panose="02020603050405020304" pitchFamily="18" charset="0"/>
              <a:cs typeface="Times New Roman" panose="02020603050405020304" pitchFamily="18" charset="0"/>
            </a:endParaRP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31</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3" name="Text Box 5"/>
          <p:cNvSpPr txBox="1">
            <a:spLocks noChangeArrowheads="1"/>
          </p:cNvSpPr>
          <p:nvPr/>
        </p:nvSpPr>
        <p:spPr bwMode="auto">
          <a:xfrm>
            <a:off x="251272" y="462146"/>
            <a:ext cx="4176712" cy="606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1821                                                                            </a:t>
            </a:r>
            <a:r>
              <a:rPr lang="fr-FR" altLang="fr-FR" sz="2200" dirty="0">
                <a:solidFill>
                  <a:srgbClr val="FFDD7D"/>
                </a:solidFill>
                <a:latin typeface="Times New Roman" panose="02020603050405020304" pitchFamily="18" charset="0"/>
                <a:cs typeface="Times New Roman" panose="02020603050405020304" pitchFamily="18" charset="0"/>
              </a:rPr>
              <a:t>Louis-Philippe hérite du domaine d’Anet mais la propriété est en mauvais état. Il cherche un acquéreur qui l’achète mais n’y demeure pas.</a:t>
            </a:r>
          </a:p>
          <a:p>
            <a:pP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1840                                                                                </a:t>
            </a:r>
            <a:r>
              <a:rPr lang="fr-FR" altLang="fr-FR" sz="2200" dirty="0">
                <a:solidFill>
                  <a:srgbClr val="FFDD7D"/>
                </a:solidFill>
                <a:latin typeface="Times New Roman" panose="02020603050405020304" pitchFamily="18" charset="0"/>
                <a:cs typeface="Times New Roman" panose="02020603050405020304" pitchFamily="18" charset="0"/>
              </a:rPr>
              <a:t>Le comte Adolphe de Caraman achète le château et commence une grande restauration. D’abord la chapelle dont les travaux se terminent en 1851 puis le grand portail. Une copie de la Nymphe de Cellini remplace l’originale qui est au Louvre. Il réinstalle le groupe animalier (le cerf et les chiens).</a:t>
            </a:r>
          </a:p>
        </p:txBody>
      </p:sp>
      <p:pic>
        <p:nvPicPr>
          <p:cNvPr id="63497" name="Picture 9" descr="IMG_6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425" y="260350"/>
            <a:ext cx="4225925" cy="633730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3498" name="WordArt 10"/>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399593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32</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G_6702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23925"/>
            <a:ext cx="8893175" cy="574516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5365" name="Text Box 5"/>
          <p:cNvSpPr txBox="1">
            <a:spLocks noChangeArrowheads="1"/>
          </p:cNvSpPr>
          <p:nvPr/>
        </p:nvSpPr>
        <p:spPr bwMode="auto">
          <a:xfrm>
            <a:off x="684213" y="260350"/>
            <a:ext cx="7991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Copie de la Nymphe de Cellini. L’originale est au Louvre</a:t>
            </a:r>
          </a:p>
        </p:txBody>
      </p:sp>
      <p:sp>
        <p:nvSpPr>
          <p:cNvPr id="15366" name="WordArt 6"/>
          <p:cNvSpPr>
            <a:spLocks noChangeArrowheads="1" noChangeShapeType="1" noTextEdit="1"/>
          </p:cNvSpPr>
          <p:nvPr/>
        </p:nvSpPr>
        <p:spPr bwMode="auto">
          <a:xfrm>
            <a:off x="8316913" y="5949950"/>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323528"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33</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G_6710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900113"/>
            <a:ext cx="8569325" cy="576897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8437" name="Text Box 5"/>
          <p:cNvSpPr txBox="1">
            <a:spLocks noChangeArrowheads="1"/>
          </p:cNvSpPr>
          <p:nvPr/>
        </p:nvSpPr>
        <p:spPr bwMode="auto">
          <a:xfrm>
            <a:off x="0" y="0"/>
            <a:ext cx="9144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Au temps de Diane de Poitiers, le cerf et les chiens étaient des automates.              L’horloge a été également remplacée.</a:t>
            </a:r>
          </a:p>
        </p:txBody>
      </p:sp>
      <p:sp>
        <p:nvSpPr>
          <p:cNvPr id="18438" name="WordArt 6"/>
          <p:cNvSpPr>
            <a:spLocks noChangeArrowheads="1" noChangeShapeType="1" noTextEdit="1"/>
          </p:cNvSpPr>
          <p:nvPr/>
        </p:nvSpPr>
        <p:spPr bwMode="auto">
          <a:xfrm>
            <a:off x="3851275" y="6021388"/>
            <a:ext cx="576263"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34</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txBox="1">
            <a:spLocks noChangeArrowheads="1"/>
          </p:cNvSpPr>
          <p:nvPr/>
        </p:nvSpPr>
        <p:spPr bwMode="auto">
          <a:xfrm>
            <a:off x="179388" y="188640"/>
            <a:ext cx="4752975" cy="6401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smtClean="0">
                <a:solidFill>
                  <a:srgbClr val="FFDD7D"/>
                </a:solidFill>
                <a:latin typeface="Times New Roman" panose="02020603050405020304" pitchFamily="18" charset="0"/>
                <a:cs typeface="Times New Roman" panose="02020603050405020304" pitchFamily="18" charset="0"/>
              </a:rPr>
              <a:t>1860         </a:t>
            </a:r>
            <a:r>
              <a:rPr lang="fr-FR" altLang="fr-FR" sz="2400" dirty="0" smtClean="0">
                <a:solidFill>
                  <a:srgbClr val="FFDD7D"/>
                </a:solidFill>
                <a:latin typeface="Times New Roman" panose="02020603050405020304" pitchFamily="18" charset="0"/>
                <a:cs typeface="Times New Roman" panose="02020603050405020304" pitchFamily="18" charset="0"/>
              </a:rPr>
              <a:t>  </a:t>
            </a:r>
            <a:r>
              <a:rPr lang="fr-FR" altLang="fr-FR" sz="2200" dirty="0" smtClean="0">
                <a:solidFill>
                  <a:srgbClr val="FFDD7D"/>
                </a:solidFill>
                <a:latin typeface="Times New Roman" panose="02020603050405020304" pitchFamily="18" charset="0"/>
                <a:cs typeface="Times New Roman" panose="02020603050405020304" pitchFamily="18" charset="0"/>
              </a:rPr>
              <a:t>                                                                 Le comte de Caraman doit se dessaisir de ce bien qui a englouti sa fortune et le vend à Ferdinand </a:t>
            </a:r>
            <a:r>
              <a:rPr lang="fr-FR" altLang="fr-FR" sz="2200" dirty="0" err="1" smtClean="0">
                <a:solidFill>
                  <a:srgbClr val="FFDD7D"/>
                </a:solidFill>
                <a:latin typeface="Times New Roman" panose="02020603050405020304" pitchFamily="18" charset="0"/>
                <a:cs typeface="Times New Roman" panose="02020603050405020304" pitchFamily="18" charset="0"/>
              </a:rPr>
              <a:t>Moreeau</a:t>
            </a:r>
            <a:r>
              <a:rPr lang="fr-FR" altLang="fr-FR" sz="2200" dirty="0" smtClean="0">
                <a:solidFill>
                  <a:srgbClr val="FFDD7D"/>
                </a:solidFill>
                <a:latin typeface="Times New Roman" panose="02020603050405020304" pitchFamily="18" charset="0"/>
                <a:cs typeface="Times New Roman" panose="02020603050405020304" pitchFamily="18" charset="0"/>
              </a:rPr>
              <a:t>, Député de la Seine et Conseiller Général d’Eure-et-Loir. Celui-ci va poursuivre les travaux de restauration</a:t>
            </a:r>
          </a:p>
          <a:p>
            <a:pPr algn="ctr">
              <a:spcBef>
                <a:spcPct val="50000"/>
              </a:spcBef>
            </a:pPr>
            <a:r>
              <a:rPr lang="fr-FR" altLang="fr-FR" sz="2200" dirty="0" smtClean="0">
                <a:solidFill>
                  <a:srgbClr val="FFDD7D"/>
                </a:solidFill>
                <a:latin typeface="Times New Roman" panose="02020603050405020304" pitchFamily="18" charset="0"/>
                <a:cs typeface="Times New Roman" panose="02020603050405020304" pitchFamily="18" charset="0"/>
              </a:rPr>
              <a:t>Il rachète le lit de Diane de Poitiers,              des buffets, des vitraux, des bibelots,   des tapisseries ayant appartenu au château.</a:t>
            </a:r>
          </a:p>
          <a:p>
            <a:pPr algn="ctr">
              <a:spcBef>
                <a:spcPct val="50000"/>
              </a:spcBef>
            </a:pP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gn="ctr">
              <a:spcBef>
                <a:spcPct val="50000"/>
              </a:spcBef>
            </a:pPr>
            <a:r>
              <a:rPr lang="fr-FR" altLang="fr-FR" sz="3200" dirty="0" smtClean="0">
                <a:solidFill>
                  <a:srgbClr val="FFDD7D"/>
                </a:solidFill>
                <a:latin typeface="Times New Roman" panose="02020603050405020304" pitchFamily="18" charset="0"/>
                <a:cs typeface="Times New Roman" panose="02020603050405020304" pitchFamily="18" charset="0"/>
              </a:rPr>
              <a:t>1868        </a:t>
            </a:r>
            <a:r>
              <a:rPr lang="fr-FR" altLang="fr-FR" sz="2200" dirty="0" smtClean="0">
                <a:solidFill>
                  <a:srgbClr val="FFDD7D"/>
                </a:solidFill>
                <a:latin typeface="Times New Roman" panose="02020603050405020304" pitchFamily="18" charset="0"/>
                <a:cs typeface="Times New Roman" panose="02020603050405020304" pitchFamily="18" charset="0"/>
              </a:rPr>
              <a:t>                                                                       Ferdinand Moreau rachète des terres aux alentours qui faisaient partie du domaine.</a:t>
            </a:r>
            <a:endParaRPr lang="fr-FR" altLang="fr-FR" sz="2200" dirty="0">
              <a:solidFill>
                <a:srgbClr val="FFDD7D"/>
              </a:solidFill>
              <a:latin typeface="Times New Roman" panose="02020603050405020304" pitchFamily="18" charset="0"/>
              <a:cs typeface="Times New Roman" panose="02020603050405020304" pitchFamily="18" charset="0"/>
            </a:endParaRPr>
          </a:p>
        </p:txBody>
      </p:sp>
      <p:pic>
        <p:nvPicPr>
          <p:cNvPr id="66564" name="Picture 4" descr="IMG_67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188913"/>
            <a:ext cx="3463925" cy="519588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6565" name="Text Box 5"/>
          <p:cNvSpPr txBox="1">
            <a:spLocks noChangeArrowheads="1"/>
          </p:cNvSpPr>
          <p:nvPr/>
        </p:nvSpPr>
        <p:spPr bwMode="auto">
          <a:xfrm>
            <a:off x="5004048" y="5038144"/>
            <a:ext cx="403383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1879</a:t>
            </a:r>
            <a:r>
              <a:rPr lang="fr-FR" altLang="fr-FR" sz="2400" dirty="0">
                <a:solidFill>
                  <a:srgbClr val="FFDD7D"/>
                </a:solidFill>
                <a:latin typeface="Times New Roman" panose="02020603050405020304" pitchFamily="18" charset="0"/>
                <a:cs typeface="Times New Roman" panose="02020603050405020304" pitchFamily="18" charset="0"/>
              </a:rPr>
              <a:t> </a:t>
            </a:r>
            <a:r>
              <a:rPr lang="fr-FR" altLang="fr-FR" sz="2200" dirty="0">
                <a:solidFill>
                  <a:srgbClr val="FFDD7D"/>
                </a:solidFill>
                <a:latin typeface="Times New Roman" panose="02020603050405020304" pitchFamily="18" charset="0"/>
                <a:cs typeface="Times New Roman" panose="02020603050405020304" pitchFamily="18" charset="0"/>
              </a:rPr>
              <a:t>                                          </a:t>
            </a:r>
            <a:r>
              <a:rPr lang="fr-FR" altLang="fr-FR" sz="2200" dirty="0" smtClean="0">
                <a:solidFill>
                  <a:srgbClr val="FFDD7D"/>
                </a:solidFill>
                <a:latin typeface="Times New Roman" panose="02020603050405020304" pitchFamily="18" charset="0"/>
                <a:cs typeface="Times New Roman" panose="02020603050405020304" pitchFamily="18" charset="0"/>
              </a:rPr>
              <a:t>            on </a:t>
            </a:r>
            <a:r>
              <a:rPr lang="fr-FR" altLang="fr-FR" sz="2200" dirty="0">
                <a:solidFill>
                  <a:srgbClr val="FFDD7D"/>
                </a:solidFill>
                <a:latin typeface="Times New Roman" panose="02020603050405020304" pitchFamily="18" charset="0"/>
                <a:cs typeface="Times New Roman" panose="02020603050405020304" pitchFamily="18" charset="0"/>
              </a:rPr>
              <a:t>découvre le cryptoportique qui, depuis plus de 200 ans, était enfoui sous terre</a:t>
            </a:r>
            <a:r>
              <a:rPr lang="fr-FR" altLang="fr-FR" sz="2400" dirty="0">
                <a:solidFill>
                  <a:srgbClr val="FFDD7D"/>
                </a:solidFill>
                <a:latin typeface="Script MT Bold" pitchFamily="66" charset="0"/>
              </a:rPr>
              <a:t>.</a:t>
            </a:r>
          </a:p>
        </p:txBody>
      </p:sp>
      <p:sp>
        <p:nvSpPr>
          <p:cNvPr id="66566" name="WordArt 6"/>
          <p:cNvSpPr>
            <a:spLocks noChangeArrowheads="1" noChangeShapeType="1" noTextEdit="1"/>
          </p:cNvSpPr>
          <p:nvPr/>
        </p:nvSpPr>
        <p:spPr bwMode="auto">
          <a:xfrm>
            <a:off x="5364163" y="4868863"/>
            <a:ext cx="360362" cy="4318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dirty="0" err="1">
                <a:ln w="9525">
                  <a:solidFill>
                    <a:srgbClr val="670912"/>
                  </a:solidFill>
                  <a:round/>
                  <a:headEnd/>
                  <a:tailEnd/>
                </a:ln>
                <a:solidFill>
                  <a:srgbClr val="FFDD7D"/>
                </a:solidFill>
                <a:latin typeface="Script MT Bold"/>
              </a:rPr>
              <a:t>Cath</a:t>
            </a:r>
            <a:endParaRPr lang="fr-FR" sz="3600" kern="10" dirty="0">
              <a:ln w="9525">
                <a:solidFill>
                  <a:srgbClr val="670912"/>
                </a:solidFill>
                <a:round/>
                <a:headEnd/>
                <a:tailEnd/>
              </a:ln>
              <a:solidFill>
                <a:srgbClr val="FFDD7D"/>
              </a:solidFill>
              <a:latin typeface="Script MT Bold"/>
            </a:endParaRPr>
          </a:p>
        </p:txBody>
      </p:sp>
      <p:sp>
        <p:nvSpPr>
          <p:cNvPr id="8" name="Rectangle 7"/>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35</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IMG_6756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688" y="549275"/>
            <a:ext cx="4079875" cy="611981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7174" name="Text Box 6"/>
          <p:cNvSpPr txBox="1">
            <a:spLocks noChangeArrowheads="1"/>
          </p:cNvSpPr>
          <p:nvPr/>
        </p:nvSpPr>
        <p:spPr bwMode="auto">
          <a:xfrm>
            <a:off x="2843213" y="44450"/>
            <a:ext cx="3598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lit de Diane de Poitiers</a:t>
            </a:r>
          </a:p>
        </p:txBody>
      </p:sp>
      <p:pic>
        <p:nvPicPr>
          <p:cNvPr id="7175" name="Picture 7" descr="IMG_6757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2663" y="549275"/>
            <a:ext cx="4079875" cy="611981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7176" name="WordArt 8"/>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177" name="WordArt 9"/>
          <p:cNvSpPr>
            <a:spLocks noChangeArrowheads="1" noChangeShapeType="1" noTextEdit="1"/>
          </p:cNvSpPr>
          <p:nvPr/>
        </p:nvSpPr>
        <p:spPr bwMode="auto">
          <a:xfrm>
            <a:off x="3779838" y="692150"/>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9" name="Rectangle 8"/>
          <p:cNvSpPr/>
          <p:nvPr/>
        </p:nvSpPr>
        <p:spPr>
          <a:xfrm>
            <a:off x="435597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36</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G_6758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88913"/>
            <a:ext cx="2614613" cy="3095625"/>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IMG_6759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888" y="2997200"/>
            <a:ext cx="2851150" cy="35306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G_6761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1916113"/>
            <a:ext cx="3200400" cy="3317875"/>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p:cNvSpPr txBox="1">
            <a:spLocks noChangeArrowheads="1"/>
          </p:cNvSpPr>
          <p:nvPr/>
        </p:nvSpPr>
        <p:spPr bwMode="auto">
          <a:xfrm>
            <a:off x="2916238" y="476250"/>
            <a:ext cx="62277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Boiseries de la chambre de Diane de Poitiers</a:t>
            </a:r>
          </a:p>
        </p:txBody>
      </p:sp>
      <p:sp>
        <p:nvSpPr>
          <p:cNvPr id="10246" name="Text Box 6"/>
          <p:cNvSpPr txBox="1">
            <a:spLocks noChangeArrowheads="1"/>
          </p:cNvSpPr>
          <p:nvPr/>
        </p:nvSpPr>
        <p:spPr bwMode="auto">
          <a:xfrm>
            <a:off x="612775" y="4149725"/>
            <a:ext cx="1655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Grotesques</a:t>
            </a:r>
          </a:p>
        </p:txBody>
      </p:sp>
      <p:sp>
        <p:nvSpPr>
          <p:cNvPr id="9" name="Rectangle 8"/>
          <p:cNvSpPr/>
          <p:nvPr/>
        </p:nvSpPr>
        <p:spPr>
          <a:xfrm>
            <a:off x="4067944"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37</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G_6763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2763" y="1341438"/>
            <a:ext cx="3032125" cy="3743325"/>
          </a:xfrm>
          <a:prstGeom prst="rect">
            <a:avLst/>
          </a:prstGeom>
          <a:noFill/>
          <a:extLst>
            <a:ext uri="{909E8E84-426E-40DD-AFC4-6F175D3DCCD1}">
              <a14:hiddenFill xmlns:a14="http://schemas.microsoft.com/office/drawing/2010/main">
                <a:solidFill>
                  <a:srgbClr val="FFFFFF"/>
                </a:solidFill>
              </a14:hiddenFill>
            </a:ext>
          </a:extLst>
        </p:spPr>
      </p:pic>
      <p:pic>
        <p:nvPicPr>
          <p:cNvPr id="28675" name="Picture 3" descr="P1090070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5375" y="188913"/>
            <a:ext cx="2860675" cy="3384550"/>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P1090071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3429000"/>
            <a:ext cx="2708275" cy="3181350"/>
          </a:xfrm>
          <a:prstGeom prst="rect">
            <a:avLst/>
          </a:prstGeom>
          <a:noFill/>
          <a:extLst>
            <a:ext uri="{909E8E84-426E-40DD-AFC4-6F175D3DCCD1}">
              <a14:hiddenFill xmlns:a14="http://schemas.microsoft.com/office/drawing/2010/main">
                <a:solidFill>
                  <a:srgbClr val="FFFFFF"/>
                </a:solidFill>
              </a14:hiddenFill>
            </a:ext>
          </a:extLst>
        </p:spPr>
      </p:pic>
      <p:sp>
        <p:nvSpPr>
          <p:cNvPr id="28677" name="Text Box 5"/>
          <p:cNvSpPr txBox="1">
            <a:spLocks noChangeArrowheads="1"/>
          </p:cNvSpPr>
          <p:nvPr/>
        </p:nvSpPr>
        <p:spPr bwMode="auto">
          <a:xfrm>
            <a:off x="250825" y="260350"/>
            <a:ext cx="576103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Boiseries de la chambre de Diane de Poitiers</a:t>
            </a:r>
          </a:p>
          <a:p>
            <a:pPr>
              <a:spcBef>
                <a:spcPct val="50000"/>
              </a:spcBef>
            </a:pPr>
            <a:endParaRPr lang="fr-FR" altLang="fr-FR" sz="2400" dirty="0">
              <a:latin typeface="Times New Roman" panose="02020603050405020304" pitchFamily="18" charset="0"/>
              <a:cs typeface="Times New Roman" panose="02020603050405020304" pitchFamily="18" charset="0"/>
            </a:endParaRPr>
          </a:p>
        </p:txBody>
      </p:sp>
      <p:sp>
        <p:nvSpPr>
          <p:cNvPr id="28678" name="Text Box 6"/>
          <p:cNvSpPr txBox="1">
            <a:spLocks noChangeArrowheads="1"/>
          </p:cNvSpPr>
          <p:nvPr/>
        </p:nvSpPr>
        <p:spPr bwMode="auto">
          <a:xfrm>
            <a:off x="5076825" y="5589588"/>
            <a:ext cx="30241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Grotesque</a:t>
            </a:r>
            <a:r>
              <a:rPr lang="fr-FR" altLang="fr-FR" sz="2400" dirty="0">
                <a:solidFill>
                  <a:srgbClr val="FFDD7D"/>
                </a:solidFill>
                <a:latin typeface="Script MT Bold" pitchFamily="66" charset="0"/>
              </a:rPr>
              <a:t>s</a:t>
            </a:r>
          </a:p>
          <a:p>
            <a:pPr>
              <a:spcBef>
                <a:spcPct val="50000"/>
              </a:spcBef>
            </a:pPr>
            <a:endParaRPr lang="fr-FR" altLang="fr-FR" sz="2400" dirty="0">
              <a:latin typeface="Script MT Bold" pitchFamily="66" charset="0"/>
            </a:endParaRPr>
          </a:p>
        </p:txBody>
      </p:sp>
      <p:sp>
        <p:nvSpPr>
          <p:cNvPr id="9" name="Rectangle 8"/>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38</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Text Box 3"/>
          <p:cNvSpPr txBox="1">
            <a:spLocks noChangeArrowheads="1"/>
          </p:cNvSpPr>
          <p:nvPr/>
        </p:nvSpPr>
        <p:spPr bwMode="auto">
          <a:xfrm>
            <a:off x="1763713" y="44450"/>
            <a:ext cx="5688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boudoir attenant à la chambre de Diane</a:t>
            </a:r>
          </a:p>
        </p:txBody>
      </p:sp>
      <p:pic>
        <p:nvPicPr>
          <p:cNvPr id="70661" name="Picture 5" descr="IMG_6760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1163" y="620713"/>
            <a:ext cx="3094037" cy="604837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70662" name="WordArt 6"/>
          <p:cNvSpPr>
            <a:spLocks noChangeArrowheads="1" noChangeShapeType="1" noTextEdit="1"/>
          </p:cNvSpPr>
          <p:nvPr/>
        </p:nvSpPr>
        <p:spPr bwMode="auto">
          <a:xfrm>
            <a:off x="5364163" y="6237288"/>
            <a:ext cx="504825" cy="3603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39</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P1090067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5888"/>
            <a:ext cx="3776662" cy="4321175"/>
          </a:xfrm>
          <a:prstGeom prst="rect">
            <a:avLst/>
          </a:prstGeom>
          <a:noFill/>
          <a:extLst>
            <a:ext uri="{909E8E84-426E-40DD-AFC4-6F175D3DCCD1}">
              <a14:hiddenFill xmlns:a14="http://schemas.microsoft.com/office/drawing/2010/main">
                <a:solidFill>
                  <a:srgbClr val="FFFFFF"/>
                </a:solidFill>
              </a14:hiddenFill>
            </a:ext>
          </a:extLst>
        </p:spPr>
      </p:pic>
      <p:pic>
        <p:nvPicPr>
          <p:cNvPr id="33795" name="Picture 3" descr="P1090068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7013" y="3573463"/>
            <a:ext cx="2459037" cy="2955925"/>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P1090069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2438" y="115888"/>
            <a:ext cx="2038350" cy="6597650"/>
          </a:xfrm>
          <a:prstGeom prst="rect">
            <a:avLst/>
          </a:prstGeom>
          <a:noFill/>
          <a:extLst>
            <a:ext uri="{909E8E84-426E-40DD-AFC4-6F175D3DCCD1}">
              <a14:hiddenFill xmlns:a14="http://schemas.microsoft.com/office/drawing/2010/main">
                <a:solidFill>
                  <a:srgbClr val="FFFFFF"/>
                </a:solidFill>
              </a14:hiddenFill>
            </a:ext>
          </a:extLst>
        </p:spPr>
      </p:pic>
      <p:sp>
        <p:nvSpPr>
          <p:cNvPr id="33797" name="Text Box 5"/>
          <p:cNvSpPr txBox="1">
            <a:spLocks noChangeArrowheads="1"/>
          </p:cNvSpPr>
          <p:nvPr/>
        </p:nvSpPr>
        <p:spPr bwMode="auto">
          <a:xfrm>
            <a:off x="71438" y="4437112"/>
            <a:ext cx="41402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Les quelques vitraux du château                               au temps de Diane de Poitiers, récupérés lors des ventes               aux enchères,                         sont immédiatement réinstallés                                dans leur lieu primitif</a:t>
            </a:r>
            <a:r>
              <a:rPr lang="fr-FR" altLang="fr-FR" sz="2400" dirty="0">
                <a:solidFill>
                  <a:srgbClr val="FFDD7D"/>
                </a:solidFill>
                <a:latin typeface="Script MT Bold" pitchFamily="66" charset="0"/>
              </a:rPr>
              <a:t>.</a:t>
            </a:r>
          </a:p>
        </p:txBody>
      </p:sp>
      <p:sp>
        <p:nvSpPr>
          <p:cNvPr id="8" name="Rectangle 7"/>
          <p:cNvSpPr/>
          <p:nvPr/>
        </p:nvSpPr>
        <p:spPr>
          <a:xfrm>
            <a:off x="8316416" y="33265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40</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179388" y="-26988"/>
            <a:ext cx="5545137"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1884                                                                          </a:t>
            </a:r>
            <a:r>
              <a:rPr lang="fr-FR" altLang="fr-FR" sz="2400" dirty="0">
                <a:solidFill>
                  <a:srgbClr val="FFDD7D"/>
                </a:solidFill>
                <a:latin typeface="Times New Roman" panose="02020603050405020304" pitchFamily="18" charset="0"/>
                <a:cs typeface="Times New Roman" panose="02020603050405020304" pitchFamily="18" charset="0"/>
              </a:rPr>
              <a:t>Ferdinand Moreau meurt. Sa fille est mariée à Guy de </a:t>
            </a:r>
            <a:r>
              <a:rPr lang="fr-FR" altLang="fr-FR" sz="2400" dirty="0" err="1">
                <a:solidFill>
                  <a:srgbClr val="FFDD7D"/>
                </a:solidFill>
                <a:latin typeface="Times New Roman" panose="02020603050405020304" pitchFamily="18" charset="0"/>
                <a:cs typeface="Times New Roman" panose="02020603050405020304" pitchFamily="18" charset="0"/>
              </a:rPr>
              <a:t>Leusse</a:t>
            </a:r>
            <a:r>
              <a:rPr lang="fr-FR" altLang="fr-FR" sz="2400" dirty="0">
                <a:solidFill>
                  <a:srgbClr val="FFDD7D"/>
                </a:solidFill>
                <a:latin typeface="Times New Roman" panose="02020603050405020304" pitchFamily="18" charset="0"/>
                <a:cs typeface="Times New Roman" panose="02020603050405020304" pitchFamily="18" charset="0"/>
              </a:rPr>
              <a:t>. Ils vont, tous deux, continuer la restauration du domaine, notamment les jardins. Le vitraux en grisaille de la chapelle ont été détruits sous la Révolution et sont remplacés.</a:t>
            </a:r>
          </a:p>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1914 </a:t>
            </a:r>
            <a:r>
              <a:rPr lang="fr-FR" altLang="fr-FR" sz="2400" dirty="0">
                <a:solidFill>
                  <a:srgbClr val="FFDD7D"/>
                </a:solidFill>
                <a:latin typeface="Times New Roman" panose="02020603050405020304" pitchFamily="18" charset="0"/>
                <a:cs typeface="Times New Roman" panose="02020603050405020304" pitchFamily="18" charset="0"/>
              </a:rPr>
              <a:t>                                                   Mme de </a:t>
            </a:r>
            <a:r>
              <a:rPr lang="fr-FR" altLang="fr-FR" sz="2400" dirty="0" err="1">
                <a:solidFill>
                  <a:srgbClr val="FFDD7D"/>
                </a:solidFill>
                <a:latin typeface="Times New Roman" panose="02020603050405020304" pitchFamily="18" charset="0"/>
                <a:cs typeface="Times New Roman" panose="02020603050405020304" pitchFamily="18" charset="0"/>
              </a:rPr>
              <a:t>Leusse</a:t>
            </a:r>
            <a:r>
              <a:rPr lang="fr-FR" altLang="fr-FR" sz="2400" dirty="0">
                <a:solidFill>
                  <a:srgbClr val="FFDD7D"/>
                </a:solidFill>
                <a:latin typeface="Times New Roman" panose="02020603050405020304" pitchFamily="18" charset="0"/>
                <a:cs typeface="Times New Roman" panose="02020603050405020304" pitchFamily="18" charset="0"/>
              </a:rPr>
              <a:t> installe l’hôpital de la Croix Rouge qu’elle dirige avec dévouement. Elle ouvre son château au public</a:t>
            </a:r>
          </a:p>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1940                                            </a:t>
            </a:r>
            <a:r>
              <a:rPr lang="fr-FR" altLang="fr-FR" sz="2400" dirty="0">
                <a:solidFill>
                  <a:srgbClr val="FFDD7D"/>
                </a:solidFill>
                <a:latin typeface="Times New Roman" panose="02020603050405020304" pitchFamily="18" charset="0"/>
                <a:cs typeface="Times New Roman" panose="02020603050405020304" pitchFamily="18" charset="0"/>
              </a:rPr>
              <a:t> le superbe couvent des Cordeliers construit au fond du parc en 1583 est détruit par les bombardements.</a:t>
            </a:r>
            <a:endParaRPr lang="fr-FR" altLang="fr-FR" sz="3200" dirty="0">
              <a:solidFill>
                <a:srgbClr val="FFDD7D"/>
              </a:solidFill>
              <a:latin typeface="Times New Roman" panose="02020603050405020304" pitchFamily="18" charset="0"/>
              <a:cs typeface="Times New Roman" panose="02020603050405020304" pitchFamily="18" charset="0"/>
            </a:endParaRPr>
          </a:p>
        </p:txBody>
      </p:sp>
      <p:pic>
        <p:nvPicPr>
          <p:cNvPr id="67590" name="Picture 6" descr="P10900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0263" y="260350"/>
            <a:ext cx="3125787" cy="643731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07504"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41</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179388" y="-26988"/>
            <a:ext cx="8964612"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1944                                                                           </a:t>
            </a:r>
            <a:r>
              <a:rPr lang="fr-FR" altLang="fr-FR" sz="2400" dirty="0">
                <a:solidFill>
                  <a:srgbClr val="FFDD7D"/>
                </a:solidFill>
                <a:latin typeface="Times New Roman" panose="02020603050405020304" pitchFamily="18" charset="0"/>
                <a:cs typeface="Times New Roman" panose="02020603050405020304" pitchFamily="18" charset="0"/>
              </a:rPr>
              <a:t>Décès de la comtesse de </a:t>
            </a:r>
            <a:r>
              <a:rPr lang="fr-FR" altLang="fr-FR" sz="2400" dirty="0" err="1">
                <a:solidFill>
                  <a:srgbClr val="FFDD7D"/>
                </a:solidFill>
                <a:latin typeface="Times New Roman" panose="02020603050405020304" pitchFamily="18" charset="0"/>
                <a:cs typeface="Times New Roman" panose="02020603050405020304" pitchFamily="18" charset="0"/>
              </a:rPr>
              <a:t>Leusse</a:t>
            </a:r>
            <a:r>
              <a:rPr lang="fr-FR" altLang="fr-FR" sz="2400" dirty="0">
                <a:solidFill>
                  <a:srgbClr val="FFDD7D"/>
                </a:solidFill>
                <a:latin typeface="Times New Roman" panose="02020603050405020304" pitchFamily="18" charset="0"/>
                <a:cs typeface="Times New Roman" panose="02020603050405020304" pitchFamily="18" charset="0"/>
              </a:rPr>
              <a:t>.                                                              Le château a été légué à sa petite fille, mariée à Charles de </a:t>
            </a:r>
            <a:r>
              <a:rPr lang="fr-FR" altLang="fr-FR" sz="2400" dirty="0" err="1">
                <a:solidFill>
                  <a:srgbClr val="FFDD7D"/>
                </a:solidFill>
                <a:latin typeface="Times New Roman" panose="02020603050405020304" pitchFamily="18" charset="0"/>
                <a:cs typeface="Times New Roman" panose="02020603050405020304" pitchFamily="18" charset="0"/>
              </a:rPr>
              <a:t>Yturbe</a:t>
            </a:r>
            <a:r>
              <a:rPr lang="fr-FR" altLang="fr-FR" sz="2400" dirty="0">
                <a:solidFill>
                  <a:srgbClr val="FFDD7D"/>
                </a:solidFill>
                <a:latin typeface="Times New Roman" panose="02020603050405020304" pitchFamily="18" charset="0"/>
                <a:cs typeface="Times New Roman" panose="02020603050405020304" pitchFamily="18" charset="0"/>
              </a:rPr>
              <a:t>.                   Ils continuent ensemble de nombreux travaux de restauration. </a:t>
            </a:r>
          </a:p>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1959-1967                                                                             </a:t>
            </a:r>
            <a:r>
              <a:rPr lang="fr-FR" altLang="fr-FR" sz="2400" dirty="0">
                <a:solidFill>
                  <a:srgbClr val="FFDD7D"/>
                </a:solidFill>
                <a:latin typeface="Times New Roman" panose="02020603050405020304" pitchFamily="18" charset="0"/>
                <a:cs typeface="Times New Roman" panose="02020603050405020304" pitchFamily="18" charset="0"/>
              </a:rPr>
              <a:t>La chapelle funéraire de Diane de Poitiers est entièrement restaurée pour recevoir à nouveau le sarcophage et la statue de Diane de Poitiers.</a:t>
            </a:r>
            <a:endParaRPr lang="fr-FR" altLang="fr-FR" sz="3200" dirty="0">
              <a:solidFill>
                <a:srgbClr val="FFDD7D"/>
              </a:solidFill>
              <a:latin typeface="Times New Roman" panose="02020603050405020304" pitchFamily="18" charset="0"/>
              <a:cs typeface="Times New Roman" panose="02020603050405020304" pitchFamily="18" charset="0"/>
            </a:endParaRPr>
          </a:p>
        </p:txBody>
      </p:sp>
      <p:pic>
        <p:nvPicPr>
          <p:cNvPr id="68615" name="Picture 7" descr="20429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213100"/>
            <a:ext cx="5329237" cy="3541713"/>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68616" name="Text Box 8"/>
          <p:cNvSpPr txBox="1">
            <a:spLocks noChangeArrowheads="1"/>
          </p:cNvSpPr>
          <p:nvPr/>
        </p:nvSpPr>
        <p:spPr bwMode="auto">
          <a:xfrm>
            <a:off x="5578475" y="3860800"/>
            <a:ext cx="338601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3200" dirty="0">
                <a:solidFill>
                  <a:srgbClr val="FFDD7D"/>
                </a:solidFill>
                <a:latin typeface="Times New Roman" panose="02020603050405020304" pitchFamily="18" charset="0"/>
                <a:cs typeface="Times New Roman" panose="02020603050405020304" pitchFamily="18" charset="0"/>
              </a:rPr>
              <a:t>1979  </a:t>
            </a:r>
            <a:r>
              <a:rPr lang="fr-FR" altLang="fr-FR" sz="2400" dirty="0">
                <a:solidFill>
                  <a:srgbClr val="FFDD7D"/>
                </a:solidFill>
                <a:latin typeface="Times New Roman" panose="02020603050405020304" pitchFamily="18" charset="0"/>
                <a:cs typeface="Times New Roman" panose="02020603050405020304" pitchFamily="18" charset="0"/>
              </a:rPr>
              <a:t>                                                  Les magnifiques autels de Philibert de l’Orme sont remontés dans la chapelle</a:t>
            </a:r>
            <a:r>
              <a:rPr lang="fr-FR" altLang="fr-FR" sz="2400" dirty="0">
                <a:solidFill>
                  <a:srgbClr val="FFDD7D"/>
                </a:solidFill>
                <a:latin typeface="Script MT Bold" pitchFamily="66" charset="0"/>
              </a:rPr>
              <a:t>.</a:t>
            </a:r>
          </a:p>
          <a:p>
            <a:pPr>
              <a:spcBef>
                <a:spcPct val="50000"/>
              </a:spcBef>
            </a:pPr>
            <a:endParaRPr lang="fr-FR" altLang="fr-FR" sz="2400" dirty="0">
              <a:latin typeface="Script MT Bold" pitchFamily="66" charset="0"/>
            </a:endParaRP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42</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IMG_6744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42350" cy="576103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4580" name="Text Box 4"/>
          <p:cNvSpPr txBox="1">
            <a:spLocks noChangeArrowheads="1"/>
          </p:cNvSpPr>
          <p:nvPr/>
        </p:nvSpPr>
        <p:spPr bwMode="auto">
          <a:xfrm>
            <a:off x="179388" y="260350"/>
            <a:ext cx="8964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Le grand salon au plafond à caisson est complètement réaménagé</a:t>
            </a:r>
          </a:p>
        </p:txBody>
      </p:sp>
      <p:sp>
        <p:nvSpPr>
          <p:cNvPr id="24581" name="WordArt 5"/>
          <p:cNvSpPr>
            <a:spLocks noChangeArrowheads="1" noChangeShapeType="1" noTextEdit="1"/>
          </p:cNvSpPr>
          <p:nvPr/>
        </p:nvSpPr>
        <p:spPr bwMode="auto">
          <a:xfrm>
            <a:off x="5219700" y="6237288"/>
            <a:ext cx="431800" cy="4318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43</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G_6747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4368800" cy="2735263"/>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descr="IMG_6748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357563"/>
            <a:ext cx="3455987" cy="3257550"/>
          </a:xfrm>
          <a:prstGeom prst="rect">
            <a:avLst/>
          </a:prstGeom>
          <a:noFill/>
          <a:extLst>
            <a:ext uri="{909E8E84-426E-40DD-AFC4-6F175D3DCCD1}">
              <a14:hiddenFill xmlns:a14="http://schemas.microsoft.com/office/drawing/2010/main">
                <a:solidFill>
                  <a:srgbClr val="FFFFFF"/>
                </a:solidFill>
              </a14:hiddenFill>
            </a:ext>
          </a:extLst>
        </p:spPr>
      </p:pic>
      <p:sp>
        <p:nvSpPr>
          <p:cNvPr id="26628" name="Text Box 4"/>
          <p:cNvSpPr txBox="1">
            <a:spLocks noChangeArrowheads="1"/>
          </p:cNvSpPr>
          <p:nvPr/>
        </p:nvSpPr>
        <p:spPr bwMode="auto">
          <a:xfrm>
            <a:off x="468313" y="3500438"/>
            <a:ext cx="403225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Ces caissons représentent les emblèmes-écussons des propriétaires successifs du château.</a:t>
            </a:r>
          </a:p>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A Anet, le premier château          date de l’époque                               de Philippe Auguste</a:t>
            </a:r>
            <a:r>
              <a:rPr lang="fr-FR" altLang="fr-FR" sz="2400" dirty="0">
                <a:solidFill>
                  <a:srgbClr val="FFDD7D"/>
                </a:solidFill>
                <a:latin typeface="Script MT Bold" pitchFamily="66" charset="0"/>
              </a:rPr>
              <a:t>.</a:t>
            </a:r>
          </a:p>
        </p:txBody>
      </p:sp>
      <p:sp>
        <p:nvSpPr>
          <p:cNvPr id="26629" name="Line 5"/>
          <p:cNvSpPr>
            <a:spLocks noChangeShapeType="1"/>
          </p:cNvSpPr>
          <p:nvPr/>
        </p:nvSpPr>
        <p:spPr bwMode="auto">
          <a:xfrm flipV="1">
            <a:off x="2484438" y="3068638"/>
            <a:ext cx="0" cy="5048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6630" name="Text Box 6"/>
          <p:cNvSpPr txBox="1">
            <a:spLocks noChangeArrowheads="1"/>
          </p:cNvSpPr>
          <p:nvPr/>
        </p:nvSpPr>
        <p:spPr bwMode="auto">
          <a:xfrm>
            <a:off x="4787900" y="1670050"/>
            <a:ext cx="4356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Emblème                                              de Diane de Poitiers et d’Henri II</a:t>
            </a:r>
          </a:p>
        </p:txBody>
      </p:sp>
      <p:sp>
        <p:nvSpPr>
          <p:cNvPr id="26631" name="Line 7"/>
          <p:cNvSpPr>
            <a:spLocks noChangeShapeType="1"/>
          </p:cNvSpPr>
          <p:nvPr/>
        </p:nvSpPr>
        <p:spPr bwMode="auto">
          <a:xfrm>
            <a:off x="6948488" y="2708275"/>
            <a:ext cx="0" cy="504825"/>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 name="Rectangle 9"/>
          <p:cNvSpPr/>
          <p:nvPr/>
        </p:nvSpPr>
        <p:spPr>
          <a:xfrm>
            <a:off x="8316416" y="260648"/>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44</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IMG_6751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76250"/>
            <a:ext cx="3963988" cy="594518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5126" name="Text Box 6"/>
          <p:cNvSpPr txBox="1">
            <a:spLocks noChangeArrowheads="1"/>
          </p:cNvSpPr>
          <p:nvPr/>
        </p:nvSpPr>
        <p:spPr bwMode="auto">
          <a:xfrm>
            <a:off x="5003800" y="1125538"/>
            <a:ext cx="3671888"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Ce salon renferme des meubles et objets hétéroclites. </a:t>
            </a:r>
          </a:p>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Cheminée de la Renaissance.</a:t>
            </a:r>
          </a:p>
          <a:p>
            <a:pP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Par feu du XVIIIe siècle,</a:t>
            </a:r>
          </a:p>
          <a:p>
            <a:pPr>
              <a:spcBef>
                <a:spcPct val="50000"/>
              </a:spcBef>
            </a:pPr>
            <a:r>
              <a:rPr lang="fr-FR" altLang="fr-FR" sz="2400" dirty="0" smtClean="0">
                <a:solidFill>
                  <a:srgbClr val="FFDD7D"/>
                </a:solidFill>
                <a:latin typeface="Times New Roman" panose="02020603050405020304" pitchFamily="18" charset="0"/>
                <a:cs typeface="Times New Roman" panose="02020603050405020304" pitchFamily="18" charset="0"/>
              </a:rPr>
              <a:t>Canapés et pieds de lampe de notre époque……..</a:t>
            </a:r>
            <a:endParaRPr lang="fr-FR" altLang="fr-FR" sz="2400" dirty="0">
              <a:solidFill>
                <a:srgbClr val="FFDD7D"/>
              </a:solidFill>
              <a:latin typeface="Times New Roman" panose="02020603050405020304" pitchFamily="18" charset="0"/>
              <a:cs typeface="Times New Roman" panose="02020603050405020304" pitchFamily="18" charset="0"/>
            </a:endParaRPr>
          </a:p>
        </p:txBody>
      </p:sp>
      <p:sp>
        <p:nvSpPr>
          <p:cNvPr id="5127" name="WordArt 7"/>
          <p:cNvSpPr>
            <a:spLocks noChangeArrowheads="1" noChangeShapeType="1" noTextEdit="1"/>
          </p:cNvSpPr>
          <p:nvPr/>
        </p:nvSpPr>
        <p:spPr bwMode="auto">
          <a:xfrm>
            <a:off x="3779838" y="5589588"/>
            <a:ext cx="576262" cy="5762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45</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G_6745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765175"/>
            <a:ext cx="8642350" cy="576103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5603" name="Text Box 3"/>
          <p:cNvSpPr txBox="1">
            <a:spLocks noChangeArrowheads="1"/>
          </p:cNvSpPr>
          <p:nvPr/>
        </p:nvSpPr>
        <p:spPr bwMode="auto">
          <a:xfrm>
            <a:off x="250825" y="188913"/>
            <a:ext cx="8642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Chaque objet a son histoire et se rapporte à un hôte de ce château</a:t>
            </a:r>
          </a:p>
        </p:txBody>
      </p:sp>
      <p:sp>
        <p:nvSpPr>
          <p:cNvPr id="25604" name="WordArt 4"/>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107504"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46</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IMG_6754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484188"/>
            <a:ext cx="6840538" cy="560863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27652" name="Text Box 4"/>
          <p:cNvSpPr txBox="1">
            <a:spLocks noChangeArrowheads="1"/>
          </p:cNvSpPr>
          <p:nvPr/>
        </p:nvSpPr>
        <p:spPr bwMode="auto">
          <a:xfrm>
            <a:off x="250825" y="6211888"/>
            <a:ext cx="8642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Ce tableau représente la famille du Duc de Penthièvre.</a:t>
            </a:r>
            <a:r>
              <a:rPr lang="fr-FR" altLang="fr-FR" dirty="0">
                <a:latin typeface="Times New Roman" panose="02020603050405020304" pitchFamily="18" charset="0"/>
                <a:cs typeface="Times New Roman" panose="02020603050405020304" pitchFamily="18" charset="0"/>
              </a:rPr>
              <a:t> </a:t>
            </a:r>
          </a:p>
        </p:txBody>
      </p:sp>
      <p:sp>
        <p:nvSpPr>
          <p:cNvPr id="27653" name="WordArt 5"/>
          <p:cNvSpPr>
            <a:spLocks noChangeArrowheads="1" noChangeShapeType="1" noTextEdit="1"/>
          </p:cNvSpPr>
          <p:nvPr/>
        </p:nvSpPr>
        <p:spPr bwMode="auto">
          <a:xfrm>
            <a:off x="7308850" y="54451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47</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G_6772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3962400" cy="631825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30723" name="Text Box 3"/>
          <p:cNvSpPr txBox="1">
            <a:spLocks noChangeArrowheads="1"/>
          </p:cNvSpPr>
          <p:nvPr/>
        </p:nvSpPr>
        <p:spPr bwMode="auto">
          <a:xfrm>
            <a:off x="4716463" y="188913"/>
            <a:ext cx="41767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Cheminée de la salle à manger</a:t>
            </a:r>
          </a:p>
        </p:txBody>
      </p:sp>
      <p:pic>
        <p:nvPicPr>
          <p:cNvPr id="30724" name="Picture 4" descr="IMG_6771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908050"/>
            <a:ext cx="2447925" cy="3671888"/>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30725" name="Text Box 5"/>
          <p:cNvSpPr txBox="1">
            <a:spLocks noChangeArrowheads="1"/>
          </p:cNvSpPr>
          <p:nvPr/>
        </p:nvSpPr>
        <p:spPr bwMode="auto">
          <a:xfrm>
            <a:off x="4356100" y="4679950"/>
            <a:ext cx="47879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altLang="fr-FR" sz="2400" dirty="0">
                <a:solidFill>
                  <a:srgbClr val="FFDD7D"/>
                </a:solidFill>
                <a:latin typeface="Times New Roman" panose="02020603050405020304" pitchFamily="18" charset="0"/>
                <a:cs typeface="Times New Roman" panose="02020603050405020304" pitchFamily="18" charset="0"/>
              </a:rPr>
              <a:t>Sur la table, cet objet est une </a:t>
            </a:r>
            <a:r>
              <a:rPr lang="fr-FR" altLang="fr-FR" sz="2400" dirty="0" smtClean="0">
                <a:solidFill>
                  <a:srgbClr val="FFDD7D"/>
                </a:solidFill>
                <a:latin typeface="Times New Roman" panose="02020603050405020304" pitchFamily="18" charset="0"/>
                <a:cs typeface="Times New Roman" panose="02020603050405020304" pitchFamily="18" charset="0"/>
              </a:rPr>
              <a:t>timbale. La </a:t>
            </a:r>
            <a:r>
              <a:rPr lang="fr-FR" altLang="fr-FR" sz="2400" dirty="0">
                <a:solidFill>
                  <a:srgbClr val="FFDD7D"/>
                </a:solidFill>
                <a:latin typeface="Times New Roman" panose="02020603050405020304" pitchFamily="18" charset="0"/>
                <a:cs typeface="Times New Roman" panose="02020603050405020304" pitchFamily="18" charset="0"/>
              </a:rPr>
              <a:t>partie supérieure doit contenir le vin, la partie inférieure, une fois retournée, sera réservée, à la fin du repas, pour le champagne.</a:t>
            </a:r>
          </a:p>
        </p:txBody>
      </p:sp>
      <p:sp>
        <p:nvSpPr>
          <p:cNvPr id="30726" name="Line 6"/>
          <p:cNvSpPr>
            <a:spLocks noChangeShapeType="1"/>
          </p:cNvSpPr>
          <p:nvPr/>
        </p:nvSpPr>
        <p:spPr bwMode="auto">
          <a:xfrm flipH="1">
            <a:off x="4500563" y="404813"/>
            <a:ext cx="358775" cy="0"/>
          </a:xfrm>
          <a:prstGeom prst="line">
            <a:avLst/>
          </a:prstGeom>
          <a:noFill/>
          <a:ln w="28575">
            <a:solidFill>
              <a:srgbClr val="FFDD7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0727" name="WordArt 7"/>
          <p:cNvSpPr>
            <a:spLocks noChangeArrowheads="1" noChangeShapeType="1" noTextEdit="1"/>
          </p:cNvSpPr>
          <p:nvPr/>
        </p:nvSpPr>
        <p:spPr bwMode="auto">
          <a:xfrm>
            <a:off x="3563938" y="5876925"/>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30728" name="WordArt 8"/>
          <p:cNvSpPr>
            <a:spLocks noChangeArrowheads="1" noChangeShapeType="1" noTextEdit="1"/>
          </p:cNvSpPr>
          <p:nvPr/>
        </p:nvSpPr>
        <p:spPr bwMode="auto">
          <a:xfrm>
            <a:off x="5795963" y="4005263"/>
            <a:ext cx="360362" cy="4318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11" name="Rectangle 10"/>
          <p:cNvSpPr/>
          <p:nvPr/>
        </p:nvSpPr>
        <p:spPr>
          <a:xfrm>
            <a:off x="8532440" y="634148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48</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51520" y="279338"/>
            <a:ext cx="8712968" cy="6133987"/>
          </a:xfrm>
          <a:prstGeom prst="rect">
            <a:avLst/>
          </a:prstGeom>
          <a:noFill/>
          <a:ln w="57150" cmpd="tri">
            <a:solidFill>
              <a:srgbClr val="FFD55D"/>
            </a:solidFill>
          </a:ln>
        </p:spPr>
        <p:txBody>
          <a:bodyPr wrap="square" rtlCol="0">
            <a:spAutoFit/>
          </a:bodyPr>
          <a:lstStyle/>
          <a:p>
            <a:pPr algn="ctr">
              <a:spcBef>
                <a:spcPct val="50000"/>
              </a:spcBef>
            </a:pPr>
            <a:endParaRPr lang="fr-FR" altLang="fr-FR" sz="1500" dirty="0" smtClean="0">
              <a:solidFill>
                <a:srgbClr val="FFDD7D"/>
              </a:solidFill>
              <a:latin typeface="Times New Roman" panose="02020603050405020304" pitchFamily="18" charset="0"/>
              <a:cs typeface="Times New Roman" panose="02020603050405020304" pitchFamily="18" charset="0"/>
            </a:endParaRPr>
          </a:p>
          <a:p>
            <a:pPr algn="ctr">
              <a:spcBef>
                <a:spcPct val="50000"/>
              </a:spcBef>
            </a:pPr>
            <a:r>
              <a:rPr lang="fr-FR" altLang="fr-FR" sz="3200" dirty="0" smtClean="0">
                <a:solidFill>
                  <a:srgbClr val="FFDD7D"/>
                </a:solidFill>
                <a:latin typeface="Times New Roman" panose="02020603050405020304" pitchFamily="18" charset="0"/>
                <a:cs typeface="Times New Roman" panose="02020603050405020304" pitchFamily="18" charset="0"/>
              </a:rPr>
              <a:t>1998  </a:t>
            </a:r>
            <a:r>
              <a:rPr lang="fr-FR" altLang="fr-FR" sz="2800" dirty="0" smtClean="0">
                <a:solidFill>
                  <a:srgbClr val="FFDD7D"/>
                </a:solidFill>
                <a:latin typeface="Times New Roman" panose="02020603050405020304" pitchFamily="18" charset="0"/>
                <a:cs typeface="Times New Roman" panose="02020603050405020304" pitchFamily="18" charset="0"/>
              </a:rPr>
              <a:t>                                    </a:t>
            </a:r>
          </a:p>
          <a:p>
            <a:pPr>
              <a:spcBef>
                <a:spcPct val="50000"/>
              </a:spcBef>
            </a:pPr>
            <a:r>
              <a:rPr lang="fr-FR" altLang="fr-FR" sz="2000" dirty="0" smtClean="0">
                <a:solidFill>
                  <a:srgbClr val="FFDD7D"/>
                </a:solidFill>
                <a:latin typeface="Times New Roman" panose="02020603050405020304" pitchFamily="18" charset="0"/>
                <a:cs typeface="Times New Roman" panose="02020603050405020304" pitchFamily="18" charset="0"/>
              </a:rPr>
              <a:t>Jean de </a:t>
            </a:r>
            <a:r>
              <a:rPr lang="fr-FR" altLang="fr-FR" sz="2000" dirty="0" err="1" smtClean="0">
                <a:solidFill>
                  <a:srgbClr val="FFDD7D"/>
                </a:solidFill>
                <a:latin typeface="Times New Roman" panose="02020603050405020304" pitchFamily="18" charset="0"/>
                <a:cs typeface="Times New Roman" panose="02020603050405020304" pitchFamily="18" charset="0"/>
              </a:rPr>
              <a:t>Yturbe</a:t>
            </a:r>
            <a:r>
              <a:rPr lang="fr-FR" altLang="fr-FR" sz="2000" dirty="0" smtClean="0">
                <a:solidFill>
                  <a:srgbClr val="FFDD7D"/>
                </a:solidFill>
                <a:latin typeface="Times New Roman" panose="02020603050405020304" pitchFamily="18" charset="0"/>
                <a:cs typeface="Times New Roman" panose="02020603050405020304" pitchFamily="18" charset="0"/>
              </a:rPr>
              <a:t> hérite de sa mère et continue, avec sa femme,  l’œuvre de restauration de ses parents et grands-parents. Travaux de chauffage et d’électricité du château, réfection complète des salons. Travaux importants dans le parc.</a:t>
            </a:r>
          </a:p>
          <a:p>
            <a:pPr algn="ctr">
              <a:spcBef>
                <a:spcPct val="50000"/>
              </a:spcBef>
            </a:pPr>
            <a:r>
              <a:rPr lang="fr-FR" altLang="fr-FR" sz="3200" dirty="0" smtClean="0">
                <a:solidFill>
                  <a:srgbClr val="FFDD7D"/>
                </a:solidFill>
                <a:latin typeface="Times New Roman" panose="02020603050405020304" pitchFamily="18" charset="0"/>
                <a:cs typeface="Times New Roman" panose="02020603050405020304" pitchFamily="18" charset="0"/>
              </a:rPr>
              <a:t>29 Mai 2010 </a:t>
            </a:r>
          </a:p>
          <a:p>
            <a:pPr>
              <a:spcBef>
                <a:spcPct val="50000"/>
              </a:spcBef>
            </a:pPr>
            <a:r>
              <a:rPr lang="fr-FR" altLang="fr-FR" sz="2000" dirty="0" smtClean="0">
                <a:solidFill>
                  <a:srgbClr val="F9D67F"/>
                </a:solidFill>
                <a:latin typeface="Times New Roman" panose="02020603050405020304" pitchFamily="18" charset="0"/>
                <a:cs typeface="Times New Roman" panose="02020603050405020304" pitchFamily="18" charset="0"/>
              </a:rPr>
              <a:t>Retour des ossements de Diane de Poitiers dans la chapelle funéraire.</a:t>
            </a:r>
          </a:p>
          <a:p>
            <a:pPr>
              <a:spcBef>
                <a:spcPct val="50000"/>
              </a:spcBef>
            </a:pPr>
            <a:r>
              <a:rPr lang="fr-FR" altLang="fr-FR" sz="2000" dirty="0" smtClean="0">
                <a:solidFill>
                  <a:srgbClr val="F9D67F"/>
                </a:solidFill>
                <a:latin typeface="Times New Roman" panose="02020603050405020304" pitchFamily="18" charset="0"/>
                <a:cs typeface="Times New Roman" panose="02020603050405020304" pitchFamily="18" charset="0"/>
              </a:rPr>
              <a:t>La dépouille de Diane de Poitiers avait été jetée dans la fosse commune de l’église paroissiale d’Anet lors de la Révolution. Une équipe de chercheurs a retrouvé sa trace il y a 2 ans grâce à l’ADN analysée dans la mèche de cheveux que les châtelains avait religieusement conservée. </a:t>
            </a:r>
          </a:p>
          <a:p>
            <a:pPr>
              <a:spcBef>
                <a:spcPct val="50000"/>
              </a:spcBef>
            </a:pPr>
            <a:r>
              <a:rPr lang="fr-FR" altLang="fr-FR" sz="2000" dirty="0" smtClean="0">
                <a:solidFill>
                  <a:srgbClr val="F9D67F"/>
                </a:solidFill>
                <a:latin typeface="Times New Roman" panose="02020603050405020304" pitchFamily="18" charset="0"/>
                <a:cs typeface="Times New Roman" panose="02020603050405020304" pitchFamily="18" charset="0"/>
              </a:rPr>
              <a:t>Jean de </a:t>
            </a:r>
            <a:r>
              <a:rPr lang="fr-FR" altLang="fr-FR" sz="2000" dirty="0" err="1" smtClean="0">
                <a:solidFill>
                  <a:srgbClr val="F9D67F"/>
                </a:solidFill>
                <a:latin typeface="Times New Roman" panose="02020603050405020304" pitchFamily="18" charset="0"/>
                <a:cs typeface="Times New Roman" panose="02020603050405020304" pitchFamily="18" charset="0"/>
              </a:rPr>
              <a:t>Yturbe</a:t>
            </a:r>
            <a:r>
              <a:rPr lang="fr-FR" altLang="fr-FR" sz="2000" dirty="0" smtClean="0">
                <a:solidFill>
                  <a:srgbClr val="F9D67F"/>
                </a:solidFill>
                <a:latin typeface="Times New Roman" panose="02020603050405020304" pitchFamily="18" charset="0"/>
                <a:cs typeface="Times New Roman" panose="02020603050405020304" pitchFamily="18" charset="0"/>
              </a:rPr>
              <a:t> a alors réuni à Anet toute l’aristocratie en lien avec Diane de Poitiers ainsi que de nombreux acteurs et villageois d’Anet pour commémorer cet évènement</a:t>
            </a:r>
            <a:r>
              <a:rPr lang="fr-FR" altLang="fr-FR" sz="2400" dirty="0" smtClean="0">
                <a:solidFill>
                  <a:srgbClr val="F9D67F"/>
                </a:solidFill>
                <a:latin typeface="Times New Roman" panose="02020603050405020304" pitchFamily="18" charset="0"/>
                <a:cs typeface="Times New Roman" panose="02020603050405020304" pitchFamily="18" charset="0"/>
              </a:rPr>
              <a:t>.</a:t>
            </a:r>
          </a:p>
          <a:p>
            <a:pPr>
              <a:lnSpc>
                <a:spcPct val="80000"/>
              </a:lnSpc>
              <a:buFontTx/>
              <a:buNone/>
            </a:pPr>
            <a:endParaRPr lang="fr-FR" altLang="fr-FR" sz="2200" dirty="0" smtClean="0">
              <a:solidFill>
                <a:srgbClr val="FFDD7D"/>
              </a:solidFill>
              <a:latin typeface="Times New Roman" panose="02020603050405020304" pitchFamily="18" charset="0"/>
              <a:cs typeface="Times New Roman" panose="02020603050405020304" pitchFamily="18" charset="0"/>
            </a:endParaRPr>
          </a:p>
        </p:txBody>
      </p:sp>
      <p:sp>
        <p:nvSpPr>
          <p:cNvPr id="3" name="Rectangle 2"/>
          <p:cNvSpPr/>
          <p:nvPr/>
        </p:nvSpPr>
        <p:spPr>
          <a:xfrm>
            <a:off x="8316416" y="5877272"/>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49</a:t>
            </a:r>
            <a:endParaRPr lang="fr-FR" dirty="0">
              <a:solidFill>
                <a:srgbClr val="663300"/>
              </a:solidFill>
            </a:endParaRPr>
          </a:p>
        </p:txBody>
      </p:sp>
    </p:spTree>
    <p:extLst>
      <p:ext uri="{BB962C8B-B14F-4D97-AF65-F5344CB8AC3E}">
        <p14:creationId xmlns:p14="http://schemas.microsoft.com/office/powerpoint/2010/main" val="3510849478"/>
      </p:ext>
    </p:extLst>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G_6790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188913"/>
            <a:ext cx="4273550" cy="6408737"/>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43011" name="WordArt 3"/>
          <p:cNvSpPr>
            <a:spLocks noChangeArrowheads="1" noChangeShapeType="1" noTextEdit="1"/>
          </p:cNvSpPr>
          <p:nvPr/>
        </p:nvSpPr>
        <p:spPr bwMode="auto">
          <a:xfrm>
            <a:off x="5795963" y="5734050"/>
            <a:ext cx="576262"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6" name="Rectangle 5"/>
          <p:cNvSpPr/>
          <p:nvPr/>
        </p:nvSpPr>
        <p:spPr>
          <a:xfrm>
            <a:off x="8316416" y="6197466"/>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50</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IMG_669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80400" cy="49117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39941" name="WordArt 5"/>
          <p:cNvSpPr>
            <a:spLocks noChangeArrowheads="1" noChangeShapeType="1" noTextEdit="1"/>
          </p:cNvSpPr>
          <p:nvPr/>
        </p:nvSpPr>
        <p:spPr bwMode="auto">
          <a:xfrm>
            <a:off x="2627313" y="188913"/>
            <a:ext cx="3889375" cy="1008062"/>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dirty="0">
                <a:ln w="9525">
                  <a:solidFill>
                    <a:srgbClr val="670912"/>
                  </a:solidFill>
                  <a:round/>
                  <a:headEnd/>
                  <a:tailEnd/>
                </a:ln>
                <a:solidFill>
                  <a:srgbClr val="FFDD7D"/>
                </a:solidFill>
                <a:latin typeface="Times New Roman" panose="02020603050405020304" pitchFamily="18" charset="0"/>
                <a:cs typeface="Times New Roman" panose="02020603050405020304" pitchFamily="18" charset="0"/>
              </a:rPr>
              <a:t>Fin de la visite</a:t>
            </a:r>
          </a:p>
        </p:txBody>
      </p:sp>
      <p:sp>
        <p:nvSpPr>
          <p:cNvPr id="39942" name="WordArt 6"/>
          <p:cNvSpPr>
            <a:spLocks noChangeArrowheads="1" noChangeShapeType="1" noTextEdit="1"/>
          </p:cNvSpPr>
          <p:nvPr/>
        </p:nvSpPr>
        <p:spPr bwMode="auto">
          <a:xfrm>
            <a:off x="7956550" y="5876925"/>
            <a:ext cx="576263" cy="5762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a:ln w="9525">
                  <a:solidFill>
                    <a:srgbClr val="670912"/>
                  </a:solidFill>
                  <a:round/>
                  <a:headEnd/>
                  <a:tailEnd/>
                </a:ln>
                <a:solidFill>
                  <a:srgbClr val="FFDD7D"/>
                </a:solidFill>
                <a:latin typeface="Script MT Bold"/>
              </a:rPr>
              <a:t>Cath</a:t>
            </a:r>
          </a:p>
        </p:txBody>
      </p:sp>
      <p:sp>
        <p:nvSpPr>
          <p:cNvPr id="7" name="Rectangle 6"/>
          <p:cNvSpPr/>
          <p:nvPr/>
        </p:nvSpPr>
        <p:spPr>
          <a:xfrm>
            <a:off x="179512" y="6269474"/>
            <a:ext cx="504056" cy="399886"/>
          </a:xfrm>
          <a:prstGeom prst="rect">
            <a:avLst/>
          </a:prstGeom>
          <a:solidFill>
            <a:srgbClr val="FFDD7D"/>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663300"/>
                </a:solidFill>
              </a:rPr>
              <a:t>51</a:t>
            </a:r>
            <a:endParaRPr lang="fr-FR" dirty="0">
              <a:solidFill>
                <a:srgbClr val="663300"/>
              </a:solidFill>
            </a:endParaRP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ChangeArrowheads="1"/>
          </p:cNvSpPr>
          <p:nvPr/>
        </p:nvSpPr>
        <p:spPr bwMode="auto">
          <a:xfrm>
            <a:off x="0" y="1654175"/>
            <a:ext cx="9144000"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FR" altLang="fr-FR" sz="2400" dirty="0">
                <a:solidFill>
                  <a:srgbClr val="FFDD7D"/>
                </a:solidFill>
                <a:latin typeface="Times New Roman" panose="02020603050405020304" pitchFamily="18" charset="0"/>
                <a:cs typeface="Times New Roman" panose="02020603050405020304" pitchFamily="18" charset="0"/>
              </a:rPr>
              <a:t>Ce diaporama est à usage non commercial</a:t>
            </a:r>
          </a:p>
          <a:p>
            <a:pPr algn="ctr"/>
            <a:r>
              <a:rPr lang="fr-FR" altLang="fr-FR" sz="2400" dirty="0">
                <a:solidFill>
                  <a:srgbClr val="FFDD7D"/>
                </a:solidFill>
                <a:latin typeface="Times New Roman" panose="02020603050405020304" pitchFamily="18" charset="0"/>
                <a:cs typeface="Times New Roman" panose="02020603050405020304" pitchFamily="18" charset="0"/>
              </a:rPr>
              <a:t>Il ne doit pas être publié</a:t>
            </a:r>
          </a:p>
          <a:p>
            <a:pPr algn="ctr"/>
            <a:r>
              <a:rPr lang="fr-FR" altLang="fr-FR" sz="2400" dirty="0">
                <a:solidFill>
                  <a:srgbClr val="FFDD7D"/>
                </a:solidFill>
                <a:latin typeface="Times New Roman" panose="02020603050405020304" pitchFamily="18" charset="0"/>
                <a:cs typeface="Times New Roman" panose="02020603050405020304" pitchFamily="18" charset="0"/>
              </a:rPr>
              <a:t>Il est adressé gratuitement par courrier électronique aux amis des amis</a:t>
            </a:r>
          </a:p>
          <a:p>
            <a:pPr algn="ctr"/>
            <a:r>
              <a:rPr lang="fr-FR" altLang="fr-FR" sz="2400" dirty="0">
                <a:solidFill>
                  <a:srgbClr val="FFDD7D"/>
                </a:solidFill>
                <a:latin typeface="Times New Roman" panose="02020603050405020304" pitchFamily="18" charset="0"/>
                <a:cs typeface="Times New Roman" panose="02020603050405020304" pitchFamily="18" charset="0"/>
              </a:rPr>
              <a:t>Il ne doit pas être modifié</a:t>
            </a:r>
          </a:p>
          <a:p>
            <a:pPr algn="ctr"/>
            <a:r>
              <a:rPr lang="fr-FR" altLang="fr-FR" sz="2400" dirty="0">
                <a:solidFill>
                  <a:srgbClr val="FFDD7D"/>
                </a:solidFill>
                <a:latin typeface="Times New Roman" panose="02020603050405020304" pitchFamily="18" charset="0"/>
                <a:cs typeface="Times New Roman" panose="02020603050405020304" pitchFamily="18" charset="0"/>
              </a:rPr>
              <a:t>Aucune de ses vues ne doit en être extraite</a:t>
            </a:r>
          </a:p>
          <a:p>
            <a:pPr algn="ctr"/>
            <a:r>
              <a:rPr lang="fr-FR" altLang="fr-FR" sz="2400" dirty="0">
                <a:solidFill>
                  <a:srgbClr val="FFDD7D"/>
                </a:solidFill>
                <a:latin typeface="Times New Roman" panose="02020603050405020304" pitchFamily="18" charset="0"/>
                <a:cs typeface="Times New Roman" panose="02020603050405020304" pitchFamily="18" charset="0"/>
              </a:rPr>
              <a:t>Merci de respecter ces </a:t>
            </a:r>
            <a:r>
              <a:rPr lang="fr-FR" altLang="fr-FR" sz="2400" dirty="0" smtClean="0">
                <a:solidFill>
                  <a:srgbClr val="FFDD7D"/>
                </a:solidFill>
                <a:latin typeface="Times New Roman" panose="02020603050405020304" pitchFamily="18" charset="0"/>
                <a:cs typeface="Times New Roman" panose="02020603050405020304" pitchFamily="18" charset="0"/>
              </a:rPr>
              <a:t>consignes</a:t>
            </a:r>
          </a:p>
          <a:p>
            <a:pPr algn="ctr"/>
            <a:endParaRPr lang="fr-FR" altLang="fr-FR" sz="2400" dirty="0">
              <a:solidFill>
                <a:srgbClr val="FFDD7D"/>
              </a:solidFill>
              <a:latin typeface="Times New Roman" panose="02020603050405020304" pitchFamily="18" charset="0"/>
              <a:cs typeface="Times New Roman" panose="02020603050405020304" pitchFamily="18" charset="0"/>
            </a:endParaRPr>
          </a:p>
          <a:p>
            <a:pPr algn="ctr"/>
            <a:endParaRPr lang="fr-FR" altLang="fr-FR" sz="2400" dirty="0" smtClean="0">
              <a:solidFill>
                <a:srgbClr val="FFDD7D"/>
              </a:solidFill>
              <a:latin typeface="Times New Roman" panose="02020603050405020304" pitchFamily="18" charset="0"/>
              <a:cs typeface="Times New Roman" panose="02020603050405020304" pitchFamily="18" charset="0"/>
            </a:endParaRPr>
          </a:p>
          <a:p>
            <a:pPr algn="ctr"/>
            <a:endParaRPr lang="fr-FR" altLang="fr-FR" sz="2400" dirty="0">
              <a:solidFill>
                <a:srgbClr val="FFDD7D"/>
              </a:solidFill>
              <a:latin typeface="Times New Roman" panose="02020603050405020304" pitchFamily="18" charset="0"/>
              <a:cs typeface="Times New Roman" panose="02020603050405020304" pitchFamily="18" charset="0"/>
            </a:endParaRPr>
          </a:p>
          <a:p>
            <a:pPr algn="ct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gn="ctr"/>
            <a:endParaRPr lang="fr-FR" altLang="fr-FR" sz="2200" dirty="0">
              <a:solidFill>
                <a:srgbClr val="FFDD7D"/>
              </a:solidFill>
              <a:latin typeface="Times New Roman" panose="02020603050405020304" pitchFamily="18" charset="0"/>
              <a:cs typeface="Times New Roman" panose="02020603050405020304" pitchFamily="18" charset="0"/>
            </a:endParaRPr>
          </a:p>
          <a:p>
            <a:pPr algn="ctr"/>
            <a:r>
              <a:rPr lang="fr-FR" altLang="fr-FR" sz="2200" dirty="0" smtClean="0">
                <a:solidFill>
                  <a:srgbClr val="FFDD7D"/>
                </a:solidFill>
                <a:latin typeface="Times New Roman" panose="02020603050405020304" pitchFamily="18" charset="0"/>
                <a:cs typeface="Times New Roman" panose="02020603050405020304" pitchFamily="18" charset="0"/>
              </a:rPr>
              <a:t>Ce diaporama est hébergé sur le site </a:t>
            </a:r>
          </a:p>
          <a:p>
            <a:pPr algn="ctr"/>
            <a:r>
              <a:rPr lang="fr-FR" altLang="fr-FR" sz="2200" dirty="0" smtClean="0">
                <a:solidFill>
                  <a:srgbClr val="FFDD7D"/>
                </a:solidFill>
                <a:latin typeface="Times New Roman" panose="02020603050405020304" pitchFamily="18" charset="0"/>
                <a:cs typeface="Times New Roman" panose="02020603050405020304" pitchFamily="18" charset="0"/>
                <a:hlinkClick r:id="rId2"/>
              </a:rPr>
              <a:t>www.imagileonation.com/oiseau-de-feu.ws</a:t>
            </a:r>
            <a:endParaRPr lang="fr-FR" altLang="fr-FR" sz="2200" dirty="0" smtClean="0">
              <a:solidFill>
                <a:srgbClr val="FFDD7D"/>
              </a:solidFill>
              <a:latin typeface="Times New Roman" panose="02020603050405020304" pitchFamily="18" charset="0"/>
              <a:cs typeface="Times New Roman" panose="02020603050405020304" pitchFamily="18" charset="0"/>
            </a:endParaRPr>
          </a:p>
          <a:p>
            <a:pPr algn="ctr"/>
            <a:endParaRPr lang="fr-FR" altLang="fr-FR" sz="2400" dirty="0">
              <a:solidFill>
                <a:srgbClr val="FFDD7D"/>
              </a:solidFill>
              <a:latin typeface="Times New Roman" panose="02020603050405020304" pitchFamily="18" charset="0"/>
              <a:cs typeface="Times New Roman" panose="02020603050405020304" pitchFamily="18" charset="0"/>
            </a:endParaRPr>
          </a:p>
        </p:txBody>
      </p:sp>
      <p:sp>
        <p:nvSpPr>
          <p:cNvPr id="11268" name="WordArt 4"/>
          <p:cNvSpPr>
            <a:spLocks noChangeArrowheads="1" noChangeShapeType="1" noTextEdit="1"/>
          </p:cNvSpPr>
          <p:nvPr/>
        </p:nvSpPr>
        <p:spPr bwMode="auto">
          <a:xfrm>
            <a:off x="4139952" y="4004543"/>
            <a:ext cx="865187" cy="93662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r-FR" sz="3600" kern="10" dirty="0" err="1">
                <a:ln w="9525">
                  <a:solidFill>
                    <a:srgbClr val="670912"/>
                  </a:solidFill>
                  <a:round/>
                  <a:headEnd/>
                  <a:tailEnd/>
                </a:ln>
                <a:solidFill>
                  <a:srgbClr val="FFDD7D"/>
                </a:solidFill>
                <a:latin typeface="Script MT Bold"/>
              </a:rPr>
              <a:t>Cath</a:t>
            </a:r>
            <a:endParaRPr lang="fr-FR" sz="3600" kern="10" dirty="0">
              <a:ln w="9525">
                <a:solidFill>
                  <a:srgbClr val="670912"/>
                </a:solidFill>
                <a:round/>
                <a:headEnd/>
                <a:tailEnd/>
              </a:ln>
              <a:solidFill>
                <a:srgbClr val="FFDD7D"/>
              </a:solidFill>
              <a:latin typeface="Script MT Bold"/>
            </a:endParaRPr>
          </a:p>
        </p:txBody>
      </p:sp>
      <p:pic>
        <p:nvPicPr>
          <p:cNvPr id="11269" name="Picture 5" descr="P1000778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260350"/>
            <a:ext cx="1360488" cy="139065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11270" name="Picture 6" descr="P1000778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1725" y="260350"/>
            <a:ext cx="1368425" cy="1390650"/>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pic>
        <p:nvPicPr>
          <p:cNvPr id="11271" name="Picture 7" descr="IMG_6755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803812">
            <a:off x="731838" y="5181600"/>
            <a:ext cx="1309688" cy="1284287"/>
          </a:xfrm>
          <a:prstGeom prst="rect">
            <a:avLst/>
          </a:prstGeom>
          <a:noFill/>
          <a:ln w="9525">
            <a:solidFill>
              <a:srgbClr val="F9D67F"/>
            </a:solidFill>
            <a:miter lim="800000"/>
            <a:headEnd/>
            <a:tailEnd/>
          </a:ln>
          <a:extLst>
            <a:ext uri="{909E8E84-426E-40DD-AFC4-6F175D3DCCD1}">
              <a14:hiddenFill xmlns:a14="http://schemas.microsoft.com/office/drawing/2010/main">
                <a:solidFill>
                  <a:srgbClr val="FFFFFF"/>
                </a:solidFill>
              </a14:hiddenFill>
            </a:ext>
          </a:extLst>
        </p:spPr>
      </p:pic>
      <p:pic>
        <p:nvPicPr>
          <p:cNvPr id="11272" name="Picture 8" descr="Afficher l'image en taille réell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1275" y="188913"/>
            <a:ext cx="1368425" cy="1216025"/>
          </a:xfrm>
          <a:prstGeom prst="rect">
            <a:avLst/>
          </a:prstGeom>
          <a:noFill/>
          <a:ln w="9525">
            <a:solidFill>
              <a:srgbClr val="FFDD7D"/>
            </a:solidFill>
            <a:miter lim="800000"/>
            <a:headEnd/>
            <a:tailEnd/>
          </a:ln>
          <a:extLst>
            <a:ext uri="{909E8E84-426E-40DD-AFC4-6F175D3DCCD1}">
              <a14:hiddenFill xmlns:a14="http://schemas.microsoft.com/office/drawing/2010/main">
                <a:solidFill>
                  <a:srgbClr val="FFFFFF"/>
                </a:solidFill>
              </a14:hiddenFill>
            </a:ext>
          </a:extLst>
        </p:spPr>
      </p:pic>
      <p:sp>
        <p:nvSpPr>
          <p:cNvPr id="11273" name="Text Box 9"/>
          <p:cNvSpPr txBox="1">
            <a:spLocks noChangeArrowheads="1"/>
          </p:cNvSpPr>
          <p:nvPr/>
        </p:nvSpPr>
        <p:spPr bwMode="auto">
          <a:xfrm>
            <a:off x="7092279" y="6211888"/>
            <a:ext cx="18723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fr-FR" altLang="fr-FR" sz="2400" dirty="0" smtClean="0">
                <a:solidFill>
                  <a:srgbClr val="FFDD7D"/>
                </a:solidFill>
                <a:latin typeface="Times New Roman" panose="02020603050405020304" pitchFamily="18" charset="0"/>
                <a:cs typeface="Times New Roman" panose="02020603050405020304" pitchFamily="18" charset="0"/>
              </a:rPr>
              <a:t>Lully</a:t>
            </a:r>
            <a:endParaRPr lang="fr-FR" altLang="fr-FR" sz="2400" dirty="0">
              <a:solidFill>
                <a:srgbClr val="FFDD7D"/>
              </a:solidFill>
              <a:latin typeface="Times New Roman" panose="02020603050405020304" pitchFamily="18" charset="0"/>
              <a:cs typeface="Times New Roman" panose="02020603050405020304" pitchFamily="18" charset="0"/>
            </a:endParaRPr>
          </a:p>
        </p:txBody>
      </p:sp>
      <p:pic>
        <p:nvPicPr>
          <p:cNvPr id="2" name="Image 1"/>
          <p:cNvPicPr>
            <a:picLocks noChangeAspect="1"/>
          </p:cNvPicPr>
          <p:nvPr/>
        </p:nvPicPr>
        <p:blipFill>
          <a:blip r:embed="rId8"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503386" y="4906781"/>
            <a:ext cx="1050117" cy="1285637"/>
          </a:xfrm>
          <a:prstGeom prst="rect">
            <a:avLst/>
          </a:prstGeom>
        </p:spPr>
      </p:pic>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1418</TotalTime>
  <Words>2585</Words>
  <Application>Microsoft Office PowerPoint</Application>
  <PresentationFormat>Affichage à l'écran (4:3)</PresentationFormat>
  <Paragraphs>239</Paragraphs>
  <Slides>52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52</vt:i4>
      </vt:variant>
    </vt:vector>
  </HeadingPairs>
  <TitlesOfParts>
    <vt:vector size="56" baseType="lpstr">
      <vt:lpstr>Arial</vt:lpstr>
      <vt:lpstr>Script MT Bold</vt:lpstr>
      <vt:lpstr>Times New Roman</vt: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La fontaine : la nymphe d’Anet.                                   L’originale ci-dessous est au Louvre                                                            mais de nombreuses copies existent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&lt;MARTINET</dc:creator>
  <cp:lastModifiedBy>Catherine</cp:lastModifiedBy>
  <cp:revision>36</cp:revision>
  <dcterms:created xsi:type="dcterms:W3CDTF">2010-12-04T08:48:40Z</dcterms:created>
  <dcterms:modified xsi:type="dcterms:W3CDTF">2014-11-11T13:21:45Z</dcterms:modified>
</cp:coreProperties>
</file>