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97" r:id="rId2"/>
    <p:sldId id="310" r:id="rId3"/>
    <p:sldId id="298" r:id="rId4"/>
    <p:sldId id="299" r:id="rId5"/>
    <p:sldId id="300" r:id="rId6"/>
    <p:sldId id="301" r:id="rId7"/>
    <p:sldId id="303" r:id="rId8"/>
    <p:sldId id="274" r:id="rId9"/>
    <p:sldId id="304" r:id="rId10"/>
    <p:sldId id="270" r:id="rId11"/>
    <p:sldId id="257" r:id="rId12"/>
    <p:sldId id="305" r:id="rId13"/>
    <p:sldId id="265" r:id="rId14"/>
    <p:sldId id="284" r:id="rId15"/>
    <p:sldId id="308" r:id="rId16"/>
    <p:sldId id="309" r:id="rId17"/>
    <p:sldId id="312" r:id="rId18"/>
    <p:sldId id="313" r:id="rId19"/>
    <p:sldId id="314" r:id="rId20"/>
    <p:sldId id="315" r:id="rId21"/>
    <p:sldId id="316" r:id="rId22"/>
    <p:sldId id="280" r:id="rId23"/>
    <p:sldId id="318" r:id="rId24"/>
    <p:sldId id="319" r:id="rId25"/>
    <p:sldId id="296" r:id="rId26"/>
  </p:sldIdLst>
  <p:sldSz cx="12192000" cy="6858000"/>
  <p:notesSz cx="6858000" cy="9144000"/>
  <p:embeddedFontLst>
    <p:embeddedFont>
      <p:font typeface="Calibri Light" panose="020F0302020204030204" pitchFamily="34" charset="0"/>
      <p:regular r:id="rId27"/>
      <p:italic r:id="rId28"/>
    </p:embeddedFont>
    <p:embeddedFont>
      <p:font typeface="Berlin Sans FB" panose="020E0602020502020306" pitchFamily="34" charset="0"/>
      <p:regular r:id="rId29"/>
      <p:bold r:id="rId30"/>
    </p:embeddedFont>
    <p:embeddedFont>
      <p:font typeface="Calibri" panose="020F0502020204030204" pitchFamily="34" charset="0"/>
      <p:regular r:id="rId31"/>
      <p:bold r:id="rId32"/>
      <p:italic r:id="rId33"/>
      <p:boldItalic r:id="rId34"/>
    </p:embeddedFont>
  </p:embeddedFontLst>
  <p:defaultTextStyle>
    <a:defPPr>
      <a:defRPr lang="fr-F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D22PQH3Nrzh+k7t+VsxSiQ==" hashData="oVyk/+Z99kuQNhYcWiY2Zht1mEjy/gMR8o7CNQyXfkmo8Qxv1qTdT1OEhQRpiQhi+vFDr2sYBtmng7Qv6VNsJw=="/>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45948"/>
    <a:srgbClr val="798363"/>
    <a:srgbClr val="9C4A30"/>
    <a:srgbClr val="800000"/>
    <a:srgbClr val="5A2B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2" autoAdjust="0"/>
    <p:restoredTop sz="94660"/>
  </p:normalViewPr>
  <p:slideViewPr>
    <p:cSldViewPr snapToGrid="0" showGuides="1">
      <p:cViewPr varScale="1">
        <p:scale>
          <a:sx n="64" d="100"/>
          <a:sy n="64" d="100"/>
        </p:scale>
        <p:origin x="96" y="90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0481F8C9-66FE-418D-99E1-EABCEABF03FD}" type="datetimeFigureOut">
              <a:rPr lang="fr-FR"/>
              <a:pPr>
                <a:defRPr/>
              </a:pPr>
              <a:t>16/12/2016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47AD53F-7F5F-4D89-B0E7-FBF175B25E34}" type="slidenum">
              <a:rPr lang="fr-FR"/>
              <a:pPr>
                <a:defRPr/>
              </a:pPr>
              <a:t>‹N°›</a:t>
            </a:fld>
            <a:endParaRPr lang="fr-FR"/>
          </a:p>
        </p:txBody>
      </p:sp>
    </p:spTree>
    <p:extLst>
      <p:ext uri="{BB962C8B-B14F-4D97-AF65-F5344CB8AC3E}">
        <p14:creationId xmlns:p14="http://schemas.microsoft.com/office/powerpoint/2010/main" val="1529764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BC97D248-321E-479A-9B02-A194D53B76FB}" type="datetimeFigureOut">
              <a:rPr lang="fr-FR"/>
              <a:pPr>
                <a:defRPr/>
              </a:pPr>
              <a:t>16/12/2016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BA97FCD-9BA6-4941-B756-BE60DD7D0A0F}" type="slidenum">
              <a:rPr lang="fr-FR"/>
              <a:pPr>
                <a:defRPr/>
              </a:pPr>
              <a:t>‹N°›</a:t>
            </a:fld>
            <a:endParaRPr lang="fr-FR"/>
          </a:p>
        </p:txBody>
      </p:sp>
    </p:spTree>
    <p:extLst>
      <p:ext uri="{BB962C8B-B14F-4D97-AF65-F5344CB8AC3E}">
        <p14:creationId xmlns:p14="http://schemas.microsoft.com/office/powerpoint/2010/main" val="3253322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4022A960-B4BE-4E96-A697-6DBD520D581C}" type="datetimeFigureOut">
              <a:rPr lang="fr-FR"/>
              <a:pPr>
                <a:defRPr/>
              </a:pPr>
              <a:t>16/12/2016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17AE2D0-55E5-4597-BBA3-813B11AF0DD8}" type="slidenum">
              <a:rPr lang="fr-FR"/>
              <a:pPr>
                <a:defRPr/>
              </a:pPr>
              <a:t>‹N°›</a:t>
            </a:fld>
            <a:endParaRPr lang="fr-FR"/>
          </a:p>
        </p:txBody>
      </p:sp>
    </p:spTree>
    <p:extLst>
      <p:ext uri="{BB962C8B-B14F-4D97-AF65-F5344CB8AC3E}">
        <p14:creationId xmlns:p14="http://schemas.microsoft.com/office/powerpoint/2010/main" val="4019113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8BFDCCD7-6F23-4BA8-B014-3061DF1A30F4}" type="datetimeFigureOut">
              <a:rPr lang="fr-FR"/>
              <a:pPr>
                <a:defRPr/>
              </a:pPr>
              <a:t>16/12/2016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B3DD91ED-9FFB-4D3E-ACE1-31AF6E377706}" type="slidenum">
              <a:rPr lang="fr-FR"/>
              <a:pPr>
                <a:defRPr/>
              </a:pPr>
              <a:t>‹N°›</a:t>
            </a:fld>
            <a:endParaRPr lang="fr-FR"/>
          </a:p>
        </p:txBody>
      </p:sp>
    </p:spTree>
    <p:extLst>
      <p:ext uri="{BB962C8B-B14F-4D97-AF65-F5344CB8AC3E}">
        <p14:creationId xmlns:p14="http://schemas.microsoft.com/office/powerpoint/2010/main" val="3545577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EA611500-0D4B-4309-871F-45644147AEE0}" type="datetimeFigureOut">
              <a:rPr lang="fr-FR"/>
              <a:pPr>
                <a:defRPr/>
              </a:pPr>
              <a:t>16/12/2016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6389B99B-D39E-4B17-ABAC-C36893980E95}" type="slidenum">
              <a:rPr lang="fr-FR"/>
              <a:pPr>
                <a:defRPr/>
              </a:pPr>
              <a:t>‹N°›</a:t>
            </a:fld>
            <a:endParaRPr lang="fr-FR"/>
          </a:p>
        </p:txBody>
      </p:sp>
    </p:spTree>
    <p:extLst>
      <p:ext uri="{BB962C8B-B14F-4D97-AF65-F5344CB8AC3E}">
        <p14:creationId xmlns:p14="http://schemas.microsoft.com/office/powerpoint/2010/main" val="1057039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p:cNvSpPr>
            <a:spLocks noGrp="1"/>
          </p:cNvSpPr>
          <p:nvPr>
            <p:ph type="dt" sz="half" idx="10"/>
          </p:nvPr>
        </p:nvSpPr>
        <p:spPr/>
        <p:txBody>
          <a:bodyPr/>
          <a:lstStyle>
            <a:lvl1pPr>
              <a:defRPr/>
            </a:lvl1pPr>
          </a:lstStyle>
          <a:p>
            <a:pPr>
              <a:defRPr/>
            </a:pPr>
            <a:fld id="{C37A0480-E67A-4855-B51F-C46B052E923D}" type="datetimeFigureOut">
              <a:rPr lang="fr-FR"/>
              <a:pPr>
                <a:defRPr/>
              </a:pPr>
              <a:t>16/12/2016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BE12CF3F-8D1E-4E34-8E9B-8A0B12949F5D}" type="slidenum">
              <a:rPr lang="fr-FR"/>
              <a:pPr>
                <a:defRPr/>
              </a:pPr>
              <a:t>‹N°›</a:t>
            </a:fld>
            <a:endParaRPr lang="fr-FR"/>
          </a:p>
        </p:txBody>
      </p:sp>
    </p:spTree>
    <p:extLst>
      <p:ext uri="{BB962C8B-B14F-4D97-AF65-F5344CB8AC3E}">
        <p14:creationId xmlns:p14="http://schemas.microsoft.com/office/powerpoint/2010/main" val="3098516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83A62F29-92C5-4EBF-94C5-1B1B57A2535D}" type="datetimeFigureOut">
              <a:rPr lang="fr-FR"/>
              <a:pPr>
                <a:defRPr/>
              </a:pPr>
              <a:t>16/12/2016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F22A6662-183F-420F-98B5-A26A485C02DB}" type="slidenum">
              <a:rPr lang="fr-FR"/>
              <a:pPr>
                <a:defRPr/>
              </a:pPr>
              <a:t>‹N°›</a:t>
            </a:fld>
            <a:endParaRPr lang="fr-FR"/>
          </a:p>
        </p:txBody>
      </p:sp>
    </p:spTree>
    <p:extLst>
      <p:ext uri="{BB962C8B-B14F-4D97-AF65-F5344CB8AC3E}">
        <p14:creationId xmlns:p14="http://schemas.microsoft.com/office/powerpoint/2010/main" val="3868470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1BB0BA1-8487-4B8A-A053-EB71C6EC0134}" type="datetimeFigureOut">
              <a:rPr lang="fr-FR"/>
              <a:pPr>
                <a:defRPr/>
              </a:pPr>
              <a:t>16/12/2016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C29011A-3ACA-4181-A09C-DC60C4A6953A}" type="slidenum">
              <a:rPr lang="fr-FR"/>
              <a:pPr>
                <a:defRPr/>
              </a:pPr>
              <a:t>‹N°›</a:t>
            </a:fld>
            <a:endParaRPr lang="fr-FR"/>
          </a:p>
        </p:txBody>
      </p:sp>
    </p:spTree>
    <p:extLst>
      <p:ext uri="{BB962C8B-B14F-4D97-AF65-F5344CB8AC3E}">
        <p14:creationId xmlns:p14="http://schemas.microsoft.com/office/powerpoint/2010/main" val="3307538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575DC3E-DBB2-472E-8A57-E0812426FB89}" type="datetimeFigureOut">
              <a:rPr lang="fr-FR"/>
              <a:pPr>
                <a:defRPr/>
              </a:pPr>
              <a:t>16/12/2016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7EA77E8-85D0-42CF-B2F9-DB2610358456}" type="slidenum">
              <a:rPr lang="fr-FR"/>
              <a:pPr>
                <a:defRPr/>
              </a:pPr>
              <a:t>‹N°›</a:t>
            </a:fld>
            <a:endParaRPr lang="fr-FR"/>
          </a:p>
        </p:txBody>
      </p:sp>
    </p:spTree>
    <p:extLst>
      <p:ext uri="{BB962C8B-B14F-4D97-AF65-F5344CB8AC3E}">
        <p14:creationId xmlns:p14="http://schemas.microsoft.com/office/powerpoint/2010/main" val="3045638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5295A658-94BA-400F-9A9A-49D72C950069}" type="datetimeFigureOut">
              <a:rPr lang="fr-FR"/>
              <a:pPr>
                <a:defRPr/>
              </a:pPr>
              <a:t>16/12/2016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2BDFFBF-92E4-487F-A978-24078C7D70C6}" type="slidenum">
              <a:rPr lang="fr-FR"/>
              <a:pPr>
                <a:defRPr/>
              </a:pPr>
              <a:t>‹N°›</a:t>
            </a:fld>
            <a:endParaRPr lang="fr-FR"/>
          </a:p>
        </p:txBody>
      </p:sp>
    </p:spTree>
    <p:extLst>
      <p:ext uri="{BB962C8B-B14F-4D97-AF65-F5344CB8AC3E}">
        <p14:creationId xmlns:p14="http://schemas.microsoft.com/office/powerpoint/2010/main" val="23674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895EE1EB-2F68-4A5C-AB18-7648DC41CAE2}" type="datetimeFigureOut">
              <a:rPr lang="fr-FR"/>
              <a:pPr>
                <a:defRPr/>
              </a:pPr>
              <a:t>16/12/2016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6C8D579-6DAB-432D-A4C4-CA21F475E991}" type="slidenum">
              <a:rPr lang="fr-FR"/>
              <a:pPr>
                <a:defRPr/>
              </a:pPr>
              <a:t>‹N°›</a:t>
            </a:fld>
            <a:endParaRPr lang="fr-FR"/>
          </a:p>
        </p:txBody>
      </p:sp>
    </p:spTree>
    <p:extLst>
      <p:ext uri="{BB962C8B-B14F-4D97-AF65-F5344CB8AC3E}">
        <p14:creationId xmlns:p14="http://schemas.microsoft.com/office/powerpoint/2010/main" val="2187586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A9D18E"/>
            </a:gs>
            <a:gs pos="74001">
              <a:srgbClr val="B5D2EC"/>
            </a:gs>
            <a:gs pos="83000">
              <a:srgbClr val="B5D2EC"/>
            </a:gs>
            <a:gs pos="100000">
              <a:srgbClr val="CEE1F2"/>
            </a:gs>
          </a:gsLst>
          <a:lin ang="5400000" scaled="1"/>
        </a:gra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Modifiez le style du titre</a:t>
            </a:r>
          </a:p>
        </p:txBody>
      </p:sp>
      <p:sp>
        <p:nvSpPr>
          <p:cNvPr id="1027" name="Espace réservé du texte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FC541655-7BCD-44D9-968A-BF72EDCF3505}" type="datetimeFigureOut">
              <a:rPr lang="fr-FR"/>
              <a:pPr>
                <a:defRPr/>
              </a:pPr>
              <a:t>16/12/2016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9B937C15-914F-45DF-916F-C88E35C9E723}"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www.chez-cath.fr/" TargetMode="External"/><Relationship Id="rId2" Type="http://schemas.openxmlformats.org/officeDocument/2006/relationships/hyperlink" Target="http://www.imagileonation.com/oiseau-de-feu.ws" TargetMode="Externa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rcRect t="30945" b="1028"/>
          <a:stretch>
            <a:fillRect/>
          </a:stretch>
        </p:blipFill>
        <p:spPr bwMode="auto">
          <a:xfrm>
            <a:off x="3822700" y="1049338"/>
            <a:ext cx="4546600" cy="54991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p:nvPr/>
        </p:nvSpPr>
        <p:spPr>
          <a:xfrm>
            <a:off x="2065417" y="-301447"/>
            <a:ext cx="8109019" cy="1569660"/>
          </a:xfrm>
          <a:prstGeom prst="rect">
            <a:avLst/>
          </a:prstGeom>
          <a:noFill/>
        </p:spPr>
        <p:txBody>
          <a:bodyPr>
            <a:spAutoFit/>
          </a:bodyPr>
          <a:lstStyle/>
          <a:p>
            <a:pPr algn="ctr" eaLnBrk="1" fontAlgn="auto" hangingPunct="1">
              <a:spcBef>
                <a:spcPts val="0"/>
              </a:spcBef>
              <a:spcAft>
                <a:spcPts val="0"/>
              </a:spcAft>
              <a:defRPr/>
            </a:pPr>
            <a:r>
              <a:rPr lang="fr-FR" sz="9600" dirty="0">
                <a:ln w="19050">
                  <a:solidFill>
                    <a:schemeClr val="accent4">
                      <a:lumMod val="60000"/>
                      <a:lumOff val="40000"/>
                    </a:schemeClr>
                  </a:solidFill>
                </a:ln>
                <a:solidFill>
                  <a:srgbClr val="845948"/>
                </a:solidFill>
                <a:latin typeface="Berlin Sans FB" panose="020E0602020502020306" pitchFamily="34" charset="0"/>
              </a:rPr>
              <a:t>Grant Wood</a:t>
            </a:r>
          </a:p>
        </p:txBody>
      </p:sp>
      <p:sp>
        <p:nvSpPr>
          <p:cNvPr id="8" name="ZoneTexte 7"/>
          <p:cNvSpPr txBox="1"/>
          <p:nvPr/>
        </p:nvSpPr>
        <p:spPr>
          <a:xfrm>
            <a:off x="904426" y="2272601"/>
            <a:ext cx="2208962" cy="1569660"/>
          </a:xfrm>
          <a:prstGeom prst="rect">
            <a:avLst/>
          </a:prstGeom>
          <a:noFill/>
        </p:spPr>
        <p:txBody>
          <a:bodyPr>
            <a:spAutoFit/>
          </a:bodyPr>
          <a:lstStyle/>
          <a:p>
            <a:pPr algn="ctr" eaLnBrk="1" fontAlgn="auto" hangingPunct="1">
              <a:spcBef>
                <a:spcPts val="0"/>
              </a:spcBef>
              <a:spcAft>
                <a:spcPts val="0"/>
              </a:spcAft>
              <a:defRPr/>
            </a:pPr>
            <a:r>
              <a:rPr lang="fr-FR" sz="9600" dirty="0">
                <a:ln w="19050">
                  <a:solidFill>
                    <a:schemeClr val="accent4">
                      <a:lumMod val="60000"/>
                      <a:lumOff val="40000"/>
                    </a:schemeClr>
                  </a:solidFill>
                </a:ln>
                <a:solidFill>
                  <a:srgbClr val="845948"/>
                </a:solidFill>
                <a:latin typeface="Berlin Sans FB" panose="020E0602020502020306" pitchFamily="34" charset="0"/>
              </a:rPr>
              <a:t>1891</a:t>
            </a:r>
          </a:p>
        </p:txBody>
      </p:sp>
      <p:sp>
        <p:nvSpPr>
          <p:cNvPr id="9" name="ZoneTexte 8"/>
          <p:cNvSpPr txBox="1"/>
          <p:nvPr/>
        </p:nvSpPr>
        <p:spPr>
          <a:xfrm>
            <a:off x="9153074" y="2274281"/>
            <a:ext cx="2478558" cy="1569660"/>
          </a:xfrm>
          <a:prstGeom prst="rect">
            <a:avLst/>
          </a:prstGeom>
          <a:noFill/>
        </p:spPr>
        <p:txBody>
          <a:bodyPr>
            <a:spAutoFit/>
          </a:bodyPr>
          <a:lstStyle/>
          <a:p>
            <a:pPr algn="ctr" eaLnBrk="1" fontAlgn="auto" hangingPunct="1">
              <a:spcBef>
                <a:spcPts val="0"/>
              </a:spcBef>
              <a:spcAft>
                <a:spcPts val="0"/>
              </a:spcAft>
              <a:defRPr/>
            </a:pPr>
            <a:r>
              <a:rPr lang="fr-FR" sz="9600" dirty="0">
                <a:ln w="19050">
                  <a:solidFill>
                    <a:schemeClr val="accent4">
                      <a:lumMod val="60000"/>
                      <a:lumOff val="40000"/>
                    </a:schemeClr>
                  </a:solidFill>
                </a:ln>
                <a:solidFill>
                  <a:srgbClr val="845948"/>
                </a:solidFill>
                <a:latin typeface="Berlin Sans FB" panose="020E0602020502020306" pitchFamily="34" charset="0"/>
              </a:rPr>
              <a:t>1942</a:t>
            </a:r>
          </a:p>
        </p:txBody>
      </p:sp>
      <p:sp>
        <p:nvSpPr>
          <p:cNvPr id="2054" name="ZoneTexte 9"/>
          <p:cNvSpPr txBox="1">
            <a:spLocks noChangeArrowheads="1"/>
          </p:cNvSpPr>
          <p:nvPr/>
        </p:nvSpPr>
        <p:spPr bwMode="auto">
          <a:xfrm>
            <a:off x="4433888" y="6523038"/>
            <a:ext cx="3321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fr-FR" altLang="fr-FR" dirty="0">
                <a:solidFill>
                  <a:srgbClr val="845948"/>
                </a:solidFill>
                <a:latin typeface="Berlin Sans FB" panose="020E0602020502020306" pitchFamily="34" charset="0"/>
              </a:rPr>
              <a:t>Autoportrait (1932)</a:t>
            </a:r>
          </a:p>
        </p:txBody>
      </p:sp>
      <p:sp>
        <p:nvSpPr>
          <p:cNvPr id="3" name="Rectangle 2"/>
          <p:cNvSpPr/>
          <p:nvPr/>
        </p:nvSpPr>
        <p:spPr>
          <a:xfrm>
            <a:off x="8945712" y="4377395"/>
            <a:ext cx="2768707" cy="1754326"/>
          </a:xfrm>
          <a:prstGeom prst="rect">
            <a:avLst/>
          </a:prstGeom>
        </p:spPr>
        <p:txBody>
          <a:bodyPr wrap="none">
            <a:spAutoFit/>
          </a:bodyPr>
          <a:lstStyle/>
          <a:p>
            <a:pPr algn="ctr"/>
            <a:r>
              <a:rPr lang="fr-FR" sz="3600" dirty="0">
                <a:solidFill>
                  <a:srgbClr val="845948"/>
                </a:solidFill>
                <a:latin typeface="Berlin Sans FB" panose="020E0602020502020306" pitchFamily="34" charset="0"/>
              </a:rPr>
              <a:t>Le peintre </a:t>
            </a:r>
          </a:p>
          <a:p>
            <a:pPr algn="ctr"/>
            <a:r>
              <a:rPr lang="fr-FR" sz="3600" dirty="0">
                <a:solidFill>
                  <a:srgbClr val="845948"/>
                </a:solidFill>
                <a:latin typeface="Berlin Sans FB" panose="020E0602020502020306" pitchFamily="34" charset="0"/>
              </a:rPr>
              <a:t>de la ruralité </a:t>
            </a:r>
          </a:p>
          <a:p>
            <a:pPr algn="ctr"/>
            <a:r>
              <a:rPr lang="fr-FR" sz="3600" dirty="0">
                <a:solidFill>
                  <a:srgbClr val="845948"/>
                </a:solidFill>
                <a:latin typeface="Berlin Sans FB" panose="020E0602020502020306" pitchFamily="34" charset="0"/>
              </a:rPr>
              <a:t>américaine</a:t>
            </a:r>
          </a:p>
        </p:txBody>
      </p:sp>
      <p:sp>
        <p:nvSpPr>
          <p:cNvPr id="10" name="Rectangle 9"/>
          <p:cNvSpPr/>
          <p:nvPr/>
        </p:nvSpPr>
        <p:spPr>
          <a:xfrm>
            <a:off x="749420" y="4410527"/>
            <a:ext cx="2430473" cy="1200329"/>
          </a:xfrm>
          <a:prstGeom prst="rect">
            <a:avLst/>
          </a:prstGeom>
        </p:spPr>
        <p:txBody>
          <a:bodyPr wrap="none">
            <a:spAutoFit/>
          </a:bodyPr>
          <a:lstStyle/>
          <a:p>
            <a:pPr algn="ctr"/>
            <a:r>
              <a:rPr lang="fr-FR" sz="3600" dirty="0">
                <a:solidFill>
                  <a:srgbClr val="845948"/>
                </a:solidFill>
                <a:latin typeface="Berlin Sans FB" panose="020E0602020502020306" pitchFamily="34" charset="0"/>
              </a:rPr>
              <a:t>Cliquez à </a:t>
            </a:r>
          </a:p>
          <a:p>
            <a:pPr algn="ctr"/>
            <a:r>
              <a:rPr lang="fr-FR" sz="3600" dirty="0">
                <a:solidFill>
                  <a:srgbClr val="845948"/>
                </a:solidFill>
                <a:latin typeface="Berlin Sans FB" panose="020E0602020502020306" pitchFamily="34" charset="0"/>
              </a:rPr>
              <a:t>chaque vue</a:t>
            </a:r>
          </a:p>
        </p:txBody>
      </p:sp>
    </p:spTree>
  </p:cSld>
  <p:clrMapOvr>
    <a:masterClrMapping/>
  </p:clrMapOvr>
  <mc:AlternateContent xmlns:mc="http://schemas.openxmlformats.org/markup-compatibility/2006" xmlns:p14="http://schemas.microsoft.com/office/powerpoint/2010/main">
    <mc:Choice Requires="p14">
      <p:transition spd="slow" p14:dur="2000">
        <p:sndAc>
          <p:stSnd loop="1">
            <p:snd r:embed="rId2" name="10 Scarlett-0001.wav"/>
          </p:stSnd>
        </p:sndAc>
      </p:transition>
    </mc:Choice>
    <mc:Fallback xmlns="">
      <p:transition spd="slow">
        <p:sndAc>
          <p:stSnd loop="1">
            <p:snd r:embed="rId4" name="10 Scarlett-0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80">
                                          <p:stCondLst>
                                            <p:cond delay="0"/>
                                          </p:stCondLst>
                                        </p:cTn>
                                        <p:tgtEl>
                                          <p:spTgt spid="3"/>
                                        </p:tgtEl>
                                      </p:cBhvr>
                                    </p:animEffect>
                                    <p:anim calcmode="lin" valueType="num">
                                      <p:cBhvr>
                                        <p:cTn id="2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gtEl>
                                      </p:cBhvr>
                                      <p:to x="100000" y="60000"/>
                                    </p:animScale>
                                    <p:animScale>
                                      <p:cBhvr>
                                        <p:cTn id="32" dur="166" decel="50000">
                                          <p:stCondLst>
                                            <p:cond delay="676"/>
                                          </p:stCondLst>
                                        </p:cTn>
                                        <p:tgtEl>
                                          <p:spTgt spid="3"/>
                                        </p:tgtEl>
                                      </p:cBhvr>
                                      <p:to x="100000" y="100000"/>
                                    </p:animScale>
                                    <p:animScale>
                                      <p:cBhvr>
                                        <p:cTn id="33" dur="26">
                                          <p:stCondLst>
                                            <p:cond delay="1312"/>
                                          </p:stCondLst>
                                        </p:cTn>
                                        <p:tgtEl>
                                          <p:spTgt spid="3"/>
                                        </p:tgtEl>
                                      </p:cBhvr>
                                      <p:to x="100000" y="80000"/>
                                    </p:animScale>
                                    <p:animScale>
                                      <p:cBhvr>
                                        <p:cTn id="34" dur="166" decel="50000">
                                          <p:stCondLst>
                                            <p:cond delay="1338"/>
                                          </p:stCondLst>
                                        </p:cTn>
                                        <p:tgtEl>
                                          <p:spTgt spid="3"/>
                                        </p:tgtEl>
                                      </p:cBhvr>
                                      <p:to x="100000" y="100000"/>
                                    </p:animScale>
                                    <p:animScale>
                                      <p:cBhvr>
                                        <p:cTn id="35" dur="26">
                                          <p:stCondLst>
                                            <p:cond delay="1642"/>
                                          </p:stCondLst>
                                        </p:cTn>
                                        <p:tgtEl>
                                          <p:spTgt spid="3"/>
                                        </p:tgtEl>
                                      </p:cBhvr>
                                      <p:to x="100000" y="90000"/>
                                    </p:animScale>
                                    <p:animScale>
                                      <p:cBhvr>
                                        <p:cTn id="36" dur="166" decel="50000">
                                          <p:stCondLst>
                                            <p:cond delay="1668"/>
                                          </p:stCondLst>
                                        </p:cTn>
                                        <p:tgtEl>
                                          <p:spTgt spid="3"/>
                                        </p:tgtEl>
                                      </p:cBhvr>
                                      <p:to x="100000" y="100000"/>
                                    </p:animScale>
                                    <p:animScale>
                                      <p:cBhvr>
                                        <p:cTn id="37" dur="26">
                                          <p:stCondLst>
                                            <p:cond delay="1808"/>
                                          </p:stCondLst>
                                        </p:cTn>
                                        <p:tgtEl>
                                          <p:spTgt spid="3"/>
                                        </p:tgtEl>
                                      </p:cBhvr>
                                      <p:to x="100000" y="95000"/>
                                    </p:animScale>
                                    <p:animScale>
                                      <p:cBhvr>
                                        <p:cTn id="38"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0143" y="226031"/>
            <a:ext cx="3577259" cy="6371619"/>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845948"/>
                </a:solidFill>
                <a:latin typeface="Berlin Sans FB" panose="020E0602020502020306" pitchFamily="34" charset="0"/>
              </a:rPr>
              <a:t>Grant Wood (1891-1942) fut un peintre américain natif de l’Iowa, région du Middle-ouest des Etats Unis d’Amérique.</a:t>
            </a:r>
          </a:p>
          <a:p>
            <a:endParaRPr lang="fr-FR" dirty="0">
              <a:solidFill>
                <a:srgbClr val="845948"/>
              </a:solidFill>
              <a:latin typeface="Berlin Sans FB" panose="020E0602020502020306" pitchFamily="34" charset="0"/>
            </a:endParaRPr>
          </a:p>
          <a:p>
            <a:r>
              <a:rPr lang="fr-FR" sz="1700" dirty="0">
                <a:solidFill>
                  <a:srgbClr val="845948"/>
                </a:solidFill>
                <a:latin typeface="Berlin Sans FB" panose="020E0602020502020306" pitchFamily="34" charset="0"/>
              </a:rPr>
              <a:t>Son père, homme sévère et rigoureux, était cultivateur. Il possédait une ferme de 80 hectares.</a:t>
            </a:r>
          </a:p>
          <a:p>
            <a:r>
              <a:rPr lang="fr-FR" sz="1700" dirty="0">
                <a:solidFill>
                  <a:srgbClr val="845948"/>
                </a:solidFill>
                <a:latin typeface="Berlin Sans FB" panose="020E0602020502020306" pitchFamily="34" charset="0"/>
              </a:rPr>
              <a:t>C’était un homme érudit et particulièrement austère. Il suivait les règles strictes des Quakers (issus d’une déviance de la religion anglicane).  Il avait trois fils qui, pour lui, devaient impérativement lui succéder. Il n’admettait pas que Grant passe du temps à dessiner. Il clamait haut et fort que l’Art, sous toutes ses formes, n’était pas un travail pour un homme mais une occupation pour les femmes.</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Grant n’avait que dix ans lorsque son père décéda. Sa mère, ne pouvant s’occuper de l’exploitation</a:t>
            </a:r>
          </a:p>
        </p:txBody>
      </p:sp>
      <p:sp>
        <p:nvSpPr>
          <p:cNvPr id="8" name="Rectangle 7"/>
          <p:cNvSpPr/>
          <p:nvPr/>
        </p:nvSpPr>
        <p:spPr>
          <a:xfrm>
            <a:off x="4226943" y="206755"/>
            <a:ext cx="3717985" cy="6371619"/>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s’installa en ville. Ce fut une chance pour le jeune garçon qui devint élève au lycée « Washington High </a:t>
            </a:r>
            <a:r>
              <a:rPr lang="fr-FR" dirty="0" err="1">
                <a:solidFill>
                  <a:srgbClr val="845948"/>
                </a:solidFill>
                <a:latin typeface="Berlin Sans FB" panose="020E0602020502020306" pitchFamily="34" charset="0"/>
              </a:rPr>
              <a:t>School</a:t>
            </a:r>
            <a:r>
              <a:rPr lang="fr-FR" dirty="0">
                <a:solidFill>
                  <a:srgbClr val="845948"/>
                </a:solidFill>
                <a:latin typeface="Berlin Sans FB" panose="020E0602020502020306" pitchFamily="34" charset="0"/>
              </a:rPr>
              <a:t> » de Cedar Rapids, puis élève de la Minneapolis </a:t>
            </a:r>
            <a:r>
              <a:rPr lang="fr-FR" dirty="0" err="1">
                <a:solidFill>
                  <a:srgbClr val="845948"/>
                </a:solidFill>
                <a:latin typeface="Berlin Sans FB" panose="020E0602020502020306" pitchFamily="34" charset="0"/>
              </a:rPr>
              <a:t>School</a:t>
            </a:r>
            <a:r>
              <a:rPr lang="fr-FR" dirty="0">
                <a:solidFill>
                  <a:srgbClr val="845948"/>
                </a:solidFill>
                <a:latin typeface="Berlin Sans FB" panose="020E0602020502020306" pitchFamily="34" charset="0"/>
              </a:rPr>
              <a:t> of Design and </a:t>
            </a:r>
            <a:r>
              <a:rPr lang="fr-FR" dirty="0" err="1">
                <a:solidFill>
                  <a:srgbClr val="845948"/>
                </a:solidFill>
                <a:latin typeface="Berlin Sans FB" panose="020E0602020502020306" pitchFamily="34" charset="0"/>
              </a:rPr>
              <a:t>Handicraft</a:t>
            </a:r>
            <a:r>
              <a:rPr lang="fr-FR" dirty="0">
                <a:solidFill>
                  <a:srgbClr val="845948"/>
                </a:solidFill>
                <a:latin typeface="Berlin Sans FB" panose="020E0602020502020306" pitchFamily="34" charset="0"/>
              </a:rPr>
              <a:t> en 1910. </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Il trouva un emploi de designer dans un atelier d’argenterie à Chicago et en devint le directeur.</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Durant une dizaine d’années, il </a:t>
            </a:r>
            <a:r>
              <a:rPr lang="fr-FR" dirty="0" err="1">
                <a:solidFill>
                  <a:srgbClr val="845948"/>
                </a:solidFill>
                <a:latin typeface="Berlin Sans FB" panose="020E0602020502020306" pitchFamily="34" charset="0"/>
              </a:rPr>
              <a:t>pei-gnit</a:t>
            </a:r>
            <a:r>
              <a:rPr lang="fr-FR" dirty="0">
                <a:solidFill>
                  <a:srgbClr val="845948"/>
                </a:solidFill>
                <a:latin typeface="Berlin Sans FB" panose="020E0602020502020306" pitchFamily="34" charset="0"/>
              </a:rPr>
              <a:t>, pour lui, des toiles représentant des paysages bucoliques. Sa première exposition de 23 tableaux eut lieu en 1919 dans le hall d’un grand magasin de la ville de </a:t>
            </a:r>
            <a:r>
              <a:rPr lang="fr-FR" dirty="0" err="1">
                <a:solidFill>
                  <a:srgbClr val="845948"/>
                </a:solidFill>
                <a:latin typeface="Berlin Sans FB" panose="020E0602020502020306" pitchFamily="34" charset="0"/>
              </a:rPr>
              <a:t>Cédar</a:t>
            </a:r>
            <a:r>
              <a:rPr lang="fr-FR" dirty="0">
                <a:solidFill>
                  <a:srgbClr val="845948"/>
                </a:solidFill>
                <a:latin typeface="Berlin Sans FB" panose="020E0602020502020306" pitchFamily="34" charset="0"/>
              </a:rPr>
              <a:t> Rapids et elle remporta un vif succès. Suite à cette exposition, un poste de professeur d’Art dans le collège de cette petite ville lui fut proposé mais quelques mois plus tard, il le quitta pour se rendre à Paris afin « d’y trouver la</a:t>
            </a:r>
          </a:p>
          <a:p>
            <a:endParaRPr lang="fr-FR" dirty="0">
              <a:solidFill>
                <a:srgbClr val="845948"/>
              </a:solidFill>
              <a:latin typeface="Berlin Sans FB" panose="020E0602020502020306" pitchFamily="34" charset="0"/>
            </a:endParaRPr>
          </a:p>
        </p:txBody>
      </p:sp>
      <p:sp>
        <p:nvSpPr>
          <p:cNvPr id="9" name="Rectangle 8"/>
          <p:cNvSpPr/>
          <p:nvPr/>
        </p:nvSpPr>
        <p:spPr>
          <a:xfrm>
            <a:off x="8237493" y="200391"/>
            <a:ext cx="3619727" cy="6371619"/>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845948"/>
                </a:solidFill>
                <a:latin typeface="Berlin Sans FB" panose="020E0602020502020306" pitchFamily="34" charset="0"/>
              </a:rPr>
              <a:t>liberté ». Il étouffait à Cedar Rapids.</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En effet, l’Amérique était à ce moment là très puritaine. La </a:t>
            </a:r>
            <a:r>
              <a:rPr lang="fr-FR" dirty="0" err="1">
                <a:solidFill>
                  <a:srgbClr val="845948"/>
                </a:solidFill>
                <a:latin typeface="Berlin Sans FB" panose="020E0602020502020306" pitchFamily="34" charset="0"/>
              </a:rPr>
              <a:t>fré-quentation</a:t>
            </a:r>
            <a:r>
              <a:rPr lang="fr-FR" dirty="0">
                <a:solidFill>
                  <a:srgbClr val="845948"/>
                </a:solidFill>
                <a:latin typeface="Berlin Sans FB" panose="020E0602020502020306" pitchFamily="34" charset="0"/>
              </a:rPr>
              <a:t> des églises le dimanche, l’abstinence sexuelle et la </a:t>
            </a:r>
            <a:r>
              <a:rPr lang="fr-FR" dirty="0" err="1">
                <a:solidFill>
                  <a:srgbClr val="845948"/>
                </a:solidFill>
                <a:latin typeface="Berlin Sans FB" panose="020E0602020502020306" pitchFamily="34" charset="0"/>
              </a:rPr>
              <a:t>prohibi-tion</a:t>
            </a:r>
            <a:r>
              <a:rPr lang="fr-FR" dirty="0">
                <a:solidFill>
                  <a:srgbClr val="845948"/>
                </a:solidFill>
                <a:latin typeface="Berlin Sans FB" panose="020E0602020502020306" pitchFamily="34" charset="0"/>
              </a:rPr>
              <a:t> de l’alcool étaient de règle.</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A Paris, il logea bd de Port-Royal où déjà une communauté d’artistes américains avait trouvé refuge. Il s’inscrivit à l’Académie Julian où il fit connaissance d’artistes </a:t>
            </a:r>
            <a:r>
              <a:rPr lang="fr-FR" dirty="0" err="1">
                <a:solidFill>
                  <a:srgbClr val="845948"/>
                </a:solidFill>
                <a:latin typeface="Berlin Sans FB" panose="020E0602020502020306" pitchFamily="34" charset="0"/>
              </a:rPr>
              <a:t>impression-nistes</a:t>
            </a:r>
            <a:r>
              <a:rPr lang="fr-FR" dirty="0">
                <a:solidFill>
                  <a:srgbClr val="845948"/>
                </a:solidFill>
                <a:latin typeface="Berlin Sans FB" panose="020E0602020502020306" pitchFamily="34" charset="0"/>
              </a:rPr>
              <a:t>. Ayant vécu une vie austère à </a:t>
            </a:r>
            <a:r>
              <a:rPr lang="fr-FR" dirty="0" err="1">
                <a:solidFill>
                  <a:srgbClr val="845948"/>
                </a:solidFill>
                <a:latin typeface="Berlin Sans FB" panose="020E0602020502020306" pitchFamily="34" charset="0"/>
              </a:rPr>
              <a:t>Cédar</a:t>
            </a:r>
            <a:r>
              <a:rPr lang="fr-FR" dirty="0">
                <a:solidFill>
                  <a:srgbClr val="845948"/>
                </a:solidFill>
                <a:latin typeface="Berlin Sans FB" panose="020E0602020502020306" pitchFamily="34" charset="0"/>
              </a:rPr>
              <a:t> Rapids, il ne put s’adonner pleinement à la vie libre des artistes parisiens.</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En 1928, il partit à Munich pour y découvrir l’art de la Renaissance allemande. Puis il retourna à la fin de la même année et </a:t>
            </a:r>
            <a:r>
              <a:rPr lang="fr-FR" dirty="0" err="1">
                <a:solidFill>
                  <a:srgbClr val="845948"/>
                </a:solidFill>
                <a:latin typeface="Berlin Sans FB" panose="020E0602020502020306" pitchFamily="34" charset="0"/>
              </a:rPr>
              <a:t>définitive-ment</a:t>
            </a:r>
            <a:r>
              <a:rPr lang="fr-FR" dirty="0">
                <a:solidFill>
                  <a:srgbClr val="845948"/>
                </a:solidFill>
                <a:latin typeface="Berlin Sans FB" panose="020E0602020502020306" pitchFamily="34" charset="0"/>
              </a:rPr>
              <a:t> dans sa région natale.</a:t>
            </a:r>
          </a:p>
        </p:txBody>
      </p:sp>
      <p:sp>
        <p:nvSpPr>
          <p:cNvPr id="2" name="Rectangle 1"/>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rcRect t="34842" b="1212"/>
          <a:stretch>
            <a:fillRect/>
          </a:stretch>
        </p:blipFill>
        <p:spPr bwMode="auto">
          <a:xfrm>
            <a:off x="393676" y="206088"/>
            <a:ext cx="5320598" cy="602326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ChangeArrowheads="1"/>
          </p:cNvSpPr>
          <p:nvPr/>
        </p:nvSpPr>
        <p:spPr bwMode="auto">
          <a:xfrm>
            <a:off x="2168027" y="6364260"/>
            <a:ext cx="1844675" cy="368300"/>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fr-FR" dirty="0">
                <a:solidFill>
                  <a:srgbClr val="845948"/>
                </a:solidFill>
                <a:latin typeface="Berlin Sans FB" panose="020E0602020502020306" pitchFamily="34" charset="0"/>
              </a:rPr>
              <a:t>American Gothic </a:t>
            </a:r>
            <a:endParaRPr lang="fr-FR" altLang="fr-FR" dirty="0">
              <a:solidFill>
                <a:srgbClr val="845948"/>
              </a:solidFill>
              <a:latin typeface="Berlin Sans FB" panose="020E0602020502020306" pitchFamily="34" charset="0"/>
            </a:endParaRPr>
          </a:p>
        </p:txBody>
      </p:sp>
      <p:sp>
        <p:nvSpPr>
          <p:cNvPr id="4" name="Rectangle 3"/>
          <p:cNvSpPr/>
          <p:nvPr/>
        </p:nvSpPr>
        <p:spPr>
          <a:xfrm>
            <a:off x="5906125" y="85233"/>
            <a:ext cx="5951096" cy="4231936"/>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rgbClr val="845948"/>
                </a:solidFill>
                <a:latin typeface="Berlin Sans FB" panose="020E0602020502020306" pitchFamily="34" charset="0"/>
              </a:rPr>
              <a:t>Le krach de 1929 aux Etats Unis</a:t>
            </a:r>
          </a:p>
          <a:p>
            <a:endParaRPr lang="fr-FR" dirty="0">
              <a:solidFill>
                <a:srgbClr val="845948"/>
              </a:solidFill>
              <a:latin typeface="Berlin Sans FB" panose="020E0602020502020306" pitchFamily="34" charset="0"/>
            </a:endParaRPr>
          </a:p>
          <a:p>
            <a:r>
              <a:rPr lang="fr-FR" dirty="0">
                <a:solidFill>
                  <a:srgbClr val="845948"/>
                </a:solidFill>
                <a:latin typeface="Berlin Sans FB" panose="020E0602020502020306" pitchFamily="34" charset="0"/>
              </a:rPr>
              <a:t>Les années 1920 marquent une période de forte croissance en Amérique et en Europe. La production industrielle est à son apogée. Entreprises et particuliers se lancent dans les crédits.</a:t>
            </a:r>
          </a:p>
          <a:p>
            <a:r>
              <a:rPr lang="fr-FR" dirty="0">
                <a:solidFill>
                  <a:srgbClr val="845948"/>
                </a:solidFill>
                <a:latin typeface="Berlin Sans FB" panose="020E0602020502020306" pitchFamily="34" charset="0"/>
              </a:rPr>
              <a:t>Dès le début de l’année 1929,  la production automobile chute, entraînant la baisse des actions et du 24 au 29 octobre 1929, les bourses de Chicago, de Buffalo, de New York ferment leurs portes. Les industriels et les petits épargnants se retrouvent ruinés.</a:t>
            </a:r>
          </a:p>
          <a:p>
            <a:r>
              <a:rPr lang="fr-FR" dirty="0">
                <a:solidFill>
                  <a:srgbClr val="845948"/>
                </a:solidFill>
                <a:latin typeface="Berlin Sans FB" panose="020E0602020502020306" pitchFamily="34" charset="0"/>
              </a:rPr>
              <a:t>Les artistes peintres américains vont témoigner – par leurs peintures - d’une réalité grave et anxiogène et vont se révolter face aux inégalités et aux discriminations.  Cette période (1930-1940) sera appelée « The Age of </a:t>
            </a:r>
            <a:r>
              <a:rPr lang="fr-FR" dirty="0" err="1">
                <a:solidFill>
                  <a:srgbClr val="845948"/>
                </a:solidFill>
                <a:latin typeface="Berlin Sans FB" panose="020E0602020502020306" pitchFamily="34" charset="0"/>
              </a:rPr>
              <a:t>Anxiety</a:t>
            </a:r>
            <a:r>
              <a:rPr lang="fr-FR" dirty="0">
                <a:solidFill>
                  <a:srgbClr val="845948"/>
                </a:solidFill>
                <a:latin typeface="Berlin Sans FB" panose="020E0602020502020306" pitchFamily="34" charset="0"/>
              </a:rPr>
              <a:t> ».</a:t>
            </a:r>
          </a:p>
        </p:txBody>
      </p:sp>
      <p:sp>
        <p:nvSpPr>
          <p:cNvPr id="5" name="Rectangle 4"/>
          <p:cNvSpPr/>
          <p:nvPr/>
        </p:nvSpPr>
        <p:spPr>
          <a:xfrm>
            <a:off x="5906125" y="4437089"/>
            <a:ext cx="5998562" cy="2295471"/>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845948"/>
                </a:solidFill>
                <a:latin typeface="Berlin Sans FB" panose="020E0602020502020306" pitchFamily="34" charset="0"/>
              </a:rPr>
              <a:t>Grant Wood peint en 1930 « American Gothic ». </a:t>
            </a:r>
          </a:p>
          <a:p>
            <a:r>
              <a:rPr lang="fr-FR" dirty="0">
                <a:solidFill>
                  <a:srgbClr val="845948"/>
                </a:solidFill>
                <a:latin typeface="Berlin Sans FB" panose="020E0602020502020306" pitchFamily="34" charset="0"/>
              </a:rPr>
              <a:t>Il demande à sa jeune sœur Nan et à son dentiste de poser devant une ferme à la fenêtre de style gothique. Ils incarnent la fille et le père,  très rigides, très puritains. La fourche représente le travail. Grant Wood veut montrer la réalité rurale américaine. Le tableau est peu apprécié des américains mais il deviendra, plus tard, le tableau phare de cette époque.</a:t>
            </a:r>
          </a:p>
        </p:txBody>
      </p:sp>
      <p:sp>
        <p:nvSpPr>
          <p:cNvPr id="6" name="Rectangle 5"/>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62" r="28325"/>
          <a:stretch/>
        </p:blipFill>
        <p:spPr>
          <a:xfrm>
            <a:off x="2283498" y="234950"/>
            <a:ext cx="7625004" cy="6075806"/>
          </a:xfrm>
          <a:prstGeom prst="rect">
            <a:avLst/>
          </a:prstGeom>
          <a:ln>
            <a:noFill/>
          </a:ln>
          <a:effectLst>
            <a:outerShdw blurRad="292100" dist="139700" dir="2700000" algn="tl" rotWithShape="0">
              <a:srgbClr val="333333">
                <a:alpha val="65000"/>
              </a:srgbClr>
            </a:outerShdw>
          </a:effectLst>
        </p:spPr>
      </p:pic>
      <p:sp>
        <p:nvSpPr>
          <p:cNvPr id="5123" name="Rectangle 2"/>
          <p:cNvSpPr>
            <a:spLocks noChangeArrowheads="1"/>
          </p:cNvSpPr>
          <p:nvPr/>
        </p:nvSpPr>
        <p:spPr bwMode="auto">
          <a:xfrm>
            <a:off x="4393620" y="6436050"/>
            <a:ext cx="3389312"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fr-FR" sz="1600" dirty="0">
                <a:solidFill>
                  <a:srgbClr val="845948"/>
                </a:solidFill>
                <a:latin typeface="Berlin Sans FB" panose="020E0602020502020306" pitchFamily="34" charset="0"/>
              </a:rPr>
              <a:t>De </a:t>
            </a:r>
            <a:r>
              <a:rPr lang="en-US" altLang="fr-FR" sz="1600" dirty="0" err="1">
                <a:solidFill>
                  <a:srgbClr val="845948"/>
                </a:solidFill>
                <a:latin typeface="Berlin Sans FB" panose="020E0602020502020306" pitchFamily="34" charset="0"/>
              </a:rPr>
              <a:t>minuit</a:t>
            </a:r>
            <a:r>
              <a:rPr lang="en-US" altLang="fr-FR" sz="1600" dirty="0">
                <a:solidFill>
                  <a:srgbClr val="845948"/>
                </a:solidFill>
                <a:latin typeface="Berlin Sans FB" panose="020E0602020502020306" pitchFamily="34" charset="0"/>
              </a:rPr>
              <a:t>, Tour de Paul </a:t>
            </a:r>
            <a:r>
              <a:rPr lang="en-US" altLang="fr-FR" sz="1600" dirty="0" err="1">
                <a:solidFill>
                  <a:srgbClr val="845948"/>
                </a:solidFill>
                <a:latin typeface="Berlin Sans FB" panose="020E0602020502020306" pitchFamily="34" charset="0"/>
              </a:rPr>
              <a:t>Revère</a:t>
            </a:r>
            <a:r>
              <a:rPr lang="en-US" altLang="fr-FR" sz="1600" dirty="0">
                <a:solidFill>
                  <a:srgbClr val="845948"/>
                </a:solidFill>
                <a:latin typeface="Berlin Sans FB" panose="020E0602020502020306" pitchFamily="34" charset="0"/>
              </a:rPr>
              <a:t> (1931)</a:t>
            </a:r>
            <a:endParaRPr lang="fr-FR" altLang="fr-FR" sz="1600" dirty="0">
              <a:solidFill>
                <a:srgbClr val="845948"/>
              </a:solidFill>
              <a:latin typeface="Berlin Sans FB" panose="020E0602020502020306" pitchFamily="34" charset="0"/>
            </a:endParaRPr>
          </a:p>
        </p:txBody>
      </p:sp>
      <p:sp>
        <p:nvSpPr>
          <p:cNvPr id="5" name="Rectangle 4"/>
          <p:cNvSpPr/>
          <p:nvPr/>
        </p:nvSpPr>
        <p:spPr>
          <a:xfrm>
            <a:off x="91933" y="5167218"/>
            <a:ext cx="2099176" cy="1078302"/>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rgbClr val="845948"/>
                </a:solidFill>
                <a:latin typeface="Berlin Sans FB" panose="020E0602020502020306" pitchFamily="34" charset="0"/>
              </a:rPr>
              <a:t>Grant Wood s’inspire d’une légende.</a:t>
            </a:r>
          </a:p>
        </p:txBody>
      </p:sp>
      <p:sp>
        <p:nvSpPr>
          <p:cNvPr id="6" name="Rectangle 5"/>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08" r="28821"/>
          <a:stretch/>
        </p:blipFill>
        <p:spPr>
          <a:xfrm>
            <a:off x="2097088" y="68263"/>
            <a:ext cx="7997825" cy="6384925"/>
          </a:xfrm>
          <a:prstGeom prst="rect">
            <a:avLst/>
          </a:prstGeom>
          <a:ln>
            <a:noFill/>
          </a:ln>
          <a:effectLst>
            <a:outerShdw blurRad="292100" dist="139700" dir="2700000" algn="tl" rotWithShape="0">
              <a:srgbClr val="333333">
                <a:alpha val="65000"/>
              </a:srgbClr>
            </a:outerShdw>
          </a:effectLst>
        </p:spPr>
      </p:pic>
      <p:sp>
        <p:nvSpPr>
          <p:cNvPr id="6147" name="Rectangle 2"/>
          <p:cNvSpPr>
            <a:spLocks noChangeArrowheads="1"/>
          </p:cNvSpPr>
          <p:nvPr/>
        </p:nvSpPr>
        <p:spPr bwMode="auto">
          <a:xfrm>
            <a:off x="4884738" y="6513513"/>
            <a:ext cx="2438400"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Ville de pierres dans L’Iowa</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62" r="27688"/>
          <a:stretch/>
        </p:blipFill>
        <p:spPr>
          <a:xfrm>
            <a:off x="2233267" y="111484"/>
            <a:ext cx="7879257" cy="6220305"/>
          </a:xfrm>
          <a:prstGeom prst="rect">
            <a:avLst/>
          </a:prstGeom>
          <a:ln>
            <a:noFill/>
          </a:ln>
          <a:effectLst>
            <a:outerShdw blurRad="292100" dist="139700" dir="2700000" algn="tl" rotWithShape="0">
              <a:srgbClr val="333333">
                <a:alpha val="65000"/>
              </a:srgbClr>
            </a:outerShdw>
          </a:effectLst>
        </p:spPr>
      </p:pic>
      <p:sp>
        <p:nvSpPr>
          <p:cNvPr id="7171" name="Rectangle 2"/>
          <p:cNvSpPr>
            <a:spLocks noChangeArrowheads="1"/>
          </p:cNvSpPr>
          <p:nvPr/>
        </p:nvSpPr>
        <p:spPr bwMode="auto">
          <a:xfrm>
            <a:off x="5246678" y="6418804"/>
            <a:ext cx="1709737"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Labour d’automne</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6816"/>
          <a:stretch/>
        </p:blipFill>
        <p:spPr>
          <a:xfrm>
            <a:off x="2643809" y="173514"/>
            <a:ext cx="6838846" cy="6088080"/>
          </a:xfrm>
          <a:prstGeom prst="rect">
            <a:avLst/>
          </a:prstGeom>
          <a:ln>
            <a:noFill/>
          </a:ln>
          <a:effectLst>
            <a:outerShdw blurRad="292100" dist="139700" dir="2700000" algn="tl" rotWithShape="0">
              <a:srgbClr val="333333">
                <a:alpha val="65000"/>
              </a:srgbClr>
            </a:outerShdw>
          </a:effectLst>
        </p:spPr>
      </p:pic>
      <p:sp>
        <p:nvSpPr>
          <p:cNvPr id="8195" name="Rectangle 2"/>
          <p:cNvSpPr>
            <a:spLocks noChangeArrowheads="1"/>
          </p:cNvSpPr>
          <p:nvPr/>
        </p:nvSpPr>
        <p:spPr bwMode="auto">
          <a:xfrm>
            <a:off x="5233371" y="6412050"/>
            <a:ext cx="1739900"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Chênes d’automne</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7627743" y="4909032"/>
            <a:ext cx="3251200" cy="338138"/>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Lieu de naissance de Herbert Hoover</a:t>
            </a: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r="28962"/>
          <a:stretch/>
        </p:blipFill>
        <p:spPr>
          <a:xfrm>
            <a:off x="6265539" y="233364"/>
            <a:ext cx="5708974" cy="4519792"/>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919" r="33119"/>
          <a:stretch/>
        </p:blipFill>
        <p:spPr>
          <a:xfrm>
            <a:off x="224796" y="1820174"/>
            <a:ext cx="5670036" cy="4835404"/>
          </a:xfrm>
          <a:prstGeom prst="rect">
            <a:avLst/>
          </a:prstGeom>
          <a:ln>
            <a:noFill/>
          </a:ln>
          <a:effectLst>
            <a:outerShdw blurRad="292100" dist="139700" dir="2700000" algn="tl" rotWithShape="0">
              <a:srgbClr val="333333">
                <a:alpha val="65000"/>
              </a:srgbClr>
            </a:outerShdw>
          </a:effectLst>
        </p:spPr>
      </p:pic>
      <p:sp>
        <p:nvSpPr>
          <p:cNvPr id="6" name="Rectangle 4"/>
          <p:cNvSpPr>
            <a:spLocks noChangeArrowheads="1"/>
          </p:cNvSpPr>
          <p:nvPr/>
        </p:nvSpPr>
        <p:spPr bwMode="auto">
          <a:xfrm>
            <a:off x="2201778" y="1347050"/>
            <a:ext cx="1685925" cy="338138"/>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Journée de l’arbre</a:t>
            </a:r>
          </a:p>
        </p:txBody>
      </p:sp>
      <p:sp>
        <p:nvSpPr>
          <p:cNvPr id="7" name="Rectangle 6"/>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7311"/>
          <a:stretch/>
        </p:blipFill>
        <p:spPr>
          <a:xfrm>
            <a:off x="2555875" y="103188"/>
            <a:ext cx="7075488" cy="6350000"/>
          </a:xfrm>
          <a:prstGeom prst="rect">
            <a:avLst/>
          </a:prstGeom>
          <a:ln>
            <a:noFill/>
          </a:ln>
          <a:effectLst>
            <a:outerShdw blurRad="292100" dist="139700" dir="2700000" algn="tl" rotWithShape="0">
              <a:srgbClr val="333333">
                <a:alpha val="65000"/>
              </a:srgbClr>
            </a:outerShdw>
          </a:effectLst>
        </p:spPr>
      </p:pic>
      <p:sp>
        <p:nvSpPr>
          <p:cNvPr id="10243" name="Rectangle 2"/>
          <p:cNvSpPr>
            <a:spLocks noChangeArrowheads="1"/>
          </p:cNvSpPr>
          <p:nvPr/>
        </p:nvSpPr>
        <p:spPr bwMode="auto">
          <a:xfrm>
            <a:off x="5729288" y="6530975"/>
            <a:ext cx="750887" cy="338138"/>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Haying</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50000"/>
          <a:stretch/>
        </p:blipFill>
        <p:spPr>
          <a:xfrm>
            <a:off x="465138" y="241300"/>
            <a:ext cx="5286375" cy="5946775"/>
          </a:xfrm>
          <a:prstGeom prst="rect">
            <a:avLst/>
          </a:prstGeom>
          <a:ln>
            <a:noFill/>
          </a:ln>
          <a:effectLst>
            <a:outerShdw blurRad="292100" dist="139700" dir="2700000" algn="tl" rotWithShape="0">
              <a:srgbClr val="333333">
                <a:alpha val="65000"/>
              </a:srgbClr>
            </a:outerShdw>
          </a:effectLst>
        </p:spPr>
      </p:pic>
      <p:sp>
        <p:nvSpPr>
          <p:cNvPr id="12291" name="Rectangle 4"/>
          <p:cNvSpPr>
            <a:spLocks noChangeArrowheads="1"/>
          </p:cNvSpPr>
          <p:nvPr/>
        </p:nvSpPr>
        <p:spPr bwMode="auto">
          <a:xfrm>
            <a:off x="1995488" y="6357938"/>
            <a:ext cx="2087562" cy="339725"/>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Printemps dans le pays</a:t>
            </a:r>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r="47641"/>
          <a:stretch/>
        </p:blipFill>
        <p:spPr>
          <a:xfrm>
            <a:off x="6340475" y="257175"/>
            <a:ext cx="5521325" cy="5930900"/>
          </a:xfrm>
          <a:prstGeom prst="rect">
            <a:avLst/>
          </a:prstGeom>
          <a:ln>
            <a:noFill/>
          </a:ln>
          <a:effectLst>
            <a:outerShdw blurRad="292100" dist="139700" dir="2700000" algn="tl" rotWithShape="0">
              <a:srgbClr val="333333">
                <a:alpha val="65000"/>
              </a:srgbClr>
            </a:outerShdw>
          </a:effectLst>
        </p:spPr>
      </p:pic>
      <p:sp>
        <p:nvSpPr>
          <p:cNvPr id="12293" name="Rectangle 6"/>
          <p:cNvSpPr>
            <a:spLocks noChangeArrowheads="1"/>
          </p:cNvSpPr>
          <p:nvPr/>
        </p:nvSpPr>
        <p:spPr bwMode="auto">
          <a:xfrm>
            <a:off x="8421688" y="6332538"/>
            <a:ext cx="2044700"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Printemps dans la ville</a:t>
            </a:r>
          </a:p>
        </p:txBody>
      </p:sp>
      <p:sp>
        <p:nvSpPr>
          <p:cNvPr id="7" name="Rectangle 6"/>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39363"/>
          <a:stretch/>
        </p:blipFill>
        <p:spPr>
          <a:xfrm>
            <a:off x="173038" y="541338"/>
            <a:ext cx="5795962" cy="5376862"/>
          </a:xfrm>
          <a:prstGeom prst="rect">
            <a:avLst/>
          </a:prstGeom>
          <a:ln>
            <a:noFill/>
          </a:ln>
          <a:effectLst>
            <a:outerShdw blurRad="292100" dist="139700" dir="2700000" algn="tl" rotWithShape="0">
              <a:srgbClr val="333333">
                <a:alpha val="65000"/>
              </a:srgbClr>
            </a:outerShdw>
          </a:effectLst>
        </p:spPr>
      </p:pic>
      <p:sp>
        <p:nvSpPr>
          <p:cNvPr id="13315" name="Rectangle 4"/>
          <p:cNvSpPr>
            <a:spLocks noChangeArrowheads="1"/>
          </p:cNvSpPr>
          <p:nvPr/>
        </p:nvSpPr>
        <p:spPr bwMode="auto">
          <a:xfrm>
            <a:off x="1951038" y="6219825"/>
            <a:ext cx="2409825" cy="339725"/>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Meules de foin dans l’Iowa</a:t>
            </a:r>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r="39434"/>
          <a:stretch/>
        </p:blipFill>
        <p:spPr>
          <a:xfrm>
            <a:off x="6254750" y="547688"/>
            <a:ext cx="5783263" cy="5370512"/>
          </a:xfrm>
          <a:prstGeom prst="rect">
            <a:avLst/>
          </a:prstGeom>
          <a:ln>
            <a:noFill/>
          </a:ln>
          <a:effectLst>
            <a:outerShdw blurRad="292100" dist="139700" dir="2700000" algn="tl" rotWithShape="0">
              <a:srgbClr val="333333">
                <a:alpha val="65000"/>
              </a:srgbClr>
            </a:outerShdw>
          </a:effectLst>
        </p:spPr>
      </p:pic>
      <p:sp>
        <p:nvSpPr>
          <p:cNvPr id="13317" name="Rectangle 6"/>
          <p:cNvSpPr>
            <a:spLocks noChangeArrowheads="1"/>
          </p:cNvSpPr>
          <p:nvPr/>
        </p:nvSpPr>
        <p:spPr bwMode="auto">
          <a:xfrm>
            <a:off x="8882063" y="6223000"/>
            <a:ext cx="1435100" cy="338138"/>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Paysage (1931)</a:t>
            </a:r>
          </a:p>
        </p:txBody>
      </p:sp>
      <p:sp>
        <p:nvSpPr>
          <p:cNvPr id="7" name="Rectangle 6"/>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8160"/>
          <a:stretch/>
        </p:blipFill>
        <p:spPr>
          <a:xfrm>
            <a:off x="6392863" y="768350"/>
            <a:ext cx="5699125" cy="5184775"/>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32996"/>
          <a:stretch/>
        </p:blipFill>
        <p:spPr>
          <a:xfrm>
            <a:off x="103188" y="768350"/>
            <a:ext cx="6176962" cy="5184775"/>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495" t="880" r="590" b="4277"/>
          <a:stretch/>
        </p:blipFill>
        <p:spPr>
          <a:xfrm>
            <a:off x="354013" y="138113"/>
            <a:ext cx="11434762" cy="6167437"/>
          </a:xfrm>
          <a:prstGeom prst="rect">
            <a:avLst/>
          </a:prstGeom>
          <a:ln>
            <a:noFill/>
          </a:ln>
          <a:effectLst>
            <a:outerShdw blurRad="292100" dist="139700" dir="2700000" algn="tl" rotWithShape="0">
              <a:srgbClr val="333333">
                <a:alpha val="65000"/>
              </a:srgbClr>
            </a:outerShdw>
          </a:effectLst>
        </p:spPr>
      </p:pic>
      <p:sp>
        <p:nvSpPr>
          <p:cNvPr id="15363" name="Rectangle 4"/>
          <p:cNvSpPr>
            <a:spLocks noChangeArrowheads="1"/>
          </p:cNvSpPr>
          <p:nvPr/>
        </p:nvSpPr>
        <p:spPr bwMode="auto">
          <a:xfrm>
            <a:off x="4738688" y="6453188"/>
            <a:ext cx="2687637" cy="338137"/>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a:solidFill>
                  <a:srgbClr val="845948"/>
                </a:solidFill>
              </a:rPr>
              <a:t>Sœurs de la Révolution (1932)</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rcRect t="37233"/>
          <a:stretch>
            <a:fillRect/>
          </a:stretch>
        </p:blipFill>
        <p:spPr bwMode="auto">
          <a:xfrm>
            <a:off x="3328988" y="112713"/>
            <a:ext cx="5534025" cy="61753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4"/>
          <p:cNvSpPr>
            <a:spLocks noChangeArrowheads="1"/>
          </p:cNvSpPr>
          <p:nvPr/>
        </p:nvSpPr>
        <p:spPr bwMode="auto">
          <a:xfrm>
            <a:off x="4775200" y="6429375"/>
            <a:ext cx="2657475" cy="338138"/>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Autoportrait au pastel  (1935)</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rcRect t="33711"/>
          <a:stretch>
            <a:fillRect/>
          </a:stretch>
        </p:blipFill>
        <p:spPr bwMode="auto">
          <a:xfrm>
            <a:off x="3344862" y="223044"/>
            <a:ext cx="5502275" cy="6484937"/>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rcRect t="27170"/>
          <a:stretch>
            <a:fillRect/>
          </a:stretch>
        </p:blipFill>
        <p:spPr bwMode="auto">
          <a:xfrm>
            <a:off x="388938" y="223838"/>
            <a:ext cx="4891087" cy="6332537"/>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26667"/>
          <a:stretch/>
        </p:blipFill>
        <p:spPr>
          <a:xfrm rot="16200000">
            <a:off x="6056147" y="992742"/>
            <a:ext cx="6297103" cy="483016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26792"/>
          <a:stretch/>
        </p:blipFill>
        <p:spPr>
          <a:xfrm rot="16200000">
            <a:off x="-50203" y="1094628"/>
            <a:ext cx="6174031" cy="4743898"/>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27296"/>
          <a:stretch/>
        </p:blipFill>
        <p:spPr>
          <a:xfrm rot="16200000">
            <a:off x="6047837" y="1078211"/>
            <a:ext cx="6174032" cy="4776729"/>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17</a:t>
            </a:r>
          </a:p>
        </p:txBody>
      </p:sp>
    </p:spTree>
    <p:extLst>
      <p:ext uri="{BB962C8B-B14F-4D97-AF65-F5344CB8AC3E}">
        <p14:creationId xmlns:p14="http://schemas.microsoft.com/office/powerpoint/2010/main" val="1331981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9292"/>
          <a:stretch/>
        </p:blipFill>
        <p:spPr>
          <a:xfrm>
            <a:off x="282441" y="129396"/>
            <a:ext cx="7056994" cy="6538823"/>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502" r="25786"/>
          <a:stretch/>
        </p:blipFill>
        <p:spPr>
          <a:xfrm rot="16200000">
            <a:off x="7546038" y="2672112"/>
            <a:ext cx="4533020" cy="3459194"/>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18</a:t>
            </a:r>
          </a:p>
        </p:txBody>
      </p:sp>
    </p:spTree>
    <p:extLst>
      <p:ext uri="{BB962C8B-B14F-4D97-AF65-F5344CB8AC3E}">
        <p14:creationId xmlns:p14="http://schemas.microsoft.com/office/powerpoint/2010/main" val="651979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20377"/>
          <a:stretch/>
        </p:blipFill>
        <p:spPr>
          <a:xfrm rot="16200000">
            <a:off x="-611038" y="1017109"/>
            <a:ext cx="5460521" cy="3857624"/>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1" r="25032"/>
          <a:stretch/>
        </p:blipFill>
        <p:spPr>
          <a:xfrm rot="16200000">
            <a:off x="3525329" y="2358517"/>
            <a:ext cx="5141342" cy="3857624"/>
          </a:xfrm>
          <a:prstGeom prst="rect">
            <a:avLst/>
          </a:prstGeom>
          <a:ln>
            <a:noFill/>
          </a:ln>
          <a:effectLst>
            <a:outerShdw blurRad="292100" dist="139700" dir="2700000" algn="tl" rotWithShape="0">
              <a:srgbClr val="333333">
                <a:alpha val="65000"/>
              </a:srgbClr>
            </a:outerShdw>
          </a:effectLst>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r="25032"/>
          <a:stretch/>
        </p:blipFill>
        <p:spPr>
          <a:xfrm rot="16200000">
            <a:off x="7502106" y="857520"/>
            <a:ext cx="5141343" cy="3857624"/>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19</a:t>
            </a:r>
          </a:p>
        </p:txBody>
      </p:sp>
    </p:spTree>
    <p:extLst>
      <p:ext uri="{BB962C8B-B14F-4D97-AF65-F5344CB8AC3E}">
        <p14:creationId xmlns:p14="http://schemas.microsoft.com/office/powerpoint/2010/main" val="972609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0024"/>
          <a:stretch/>
        </p:blipFill>
        <p:spPr>
          <a:xfrm>
            <a:off x="2334617" y="172527"/>
            <a:ext cx="7654772" cy="6153229"/>
          </a:xfrm>
          <a:prstGeom prst="rect">
            <a:avLst/>
          </a:prstGeom>
          <a:ln>
            <a:noFill/>
          </a:ln>
          <a:effectLst>
            <a:outerShdw blurRad="292100" dist="139700" dir="2700000" algn="tl" rotWithShape="0">
              <a:srgbClr val="333333">
                <a:alpha val="65000"/>
              </a:srgbClr>
            </a:outerShdw>
          </a:effectLst>
        </p:spPr>
      </p:pic>
      <p:sp>
        <p:nvSpPr>
          <p:cNvPr id="3" name="Rectangle 4"/>
          <p:cNvSpPr>
            <a:spLocks noChangeArrowheads="1"/>
          </p:cNvSpPr>
          <p:nvPr/>
        </p:nvSpPr>
        <p:spPr bwMode="auto">
          <a:xfrm>
            <a:off x="4775200" y="6429375"/>
            <a:ext cx="2915606" cy="338554"/>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La tornade dans le Kansas (1929)</a:t>
            </a: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20</a:t>
            </a:r>
          </a:p>
        </p:txBody>
      </p:sp>
    </p:spTree>
    <p:extLst>
      <p:ext uri="{BB962C8B-B14F-4D97-AF65-F5344CB8AC3E}">
        <p14:creationId xmlns:p14="http://schemas.microsoft.com/office/powerpoint/2010/main" val="26800077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4481"/>
          <a:stretch/>
        </p:blipFill>
        <p:spPr>
          <a:xfrm>
            <a:off x="6236899" y="1285336"/>
            <a:ext cx="5827765" cy="5003319"/>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49410"/>
          <a:stretch/>
        </p:blipFill>
        <p:spPr>
          <a:xfrm>
            <a:off x="345057" y="189776"/>
            <a:ext cx="5554977" cy="6176513"/>
          </a:xfrm>
          <a:prstGeom prst="rect">
            <a:avLst/>
          </a:prstGeom>
          <a:ln>
            <a:noFill/>
          </a:ln>
          <a:effectLst>
            <a:outerShdw blurRad="292100" dist="139700" dir="2700000" algn="tl" rotWithShape="0">
              <a:srgbClr val="333333">
                <a:alpha val="65000"/>
              </a:srgbClr>
            </a:outerShdw>
          </a:effectLst>
        </p:spPr>
      </p:pic>
      <p:sp>
        <p:nvSpPr>
          <p:cNvPr id="4" name="Rectangle 4"/>
          <p:cNvSpPr>
            <a:spLocks noChangeArrowheads="1"/>
          </p:cNvSpPr>
          <p:nvPr/>
        </p:nvSpPr>
        <p:spPr bwMode="auto">
          <a:xfrm>
            <a:off x="2773875" y="6429375"/>
            <a:ext cx="861646" cy="338554"/>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Sa mère</a:t>
            </a:r>
          </a:p>
        </p:txBody>
      </p:sp>
      <p:sp>
        <p:nvSpPr>
          <p:cNvPr id="5" name="Rectangle 4"/>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21</a:t>
            </a:r>
          </a:p>
        </p:txBody>
      </p:sp>
    </p:spTree>
    <p:extLst>
      <p:ext uri="{BB962C8B-B14F-4D97-AF65-F5344CB8AC3E}">
        <p14:creationId xmlns:p14="http://schemas.microsoft.com/office/powerpoint/2010/main" val="1563512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4269"/>
          <a:stretch/>
        </p:blipFill>
        <p:spPr>
          <a:xfrm>
            <a:off x="260240" y="137414"/>
            <a:ext cx="3889064" cy="3328100"/>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1" t="-663" r="21509" b="663"/>
          <a:stretch/>
        </p:blipFill>
        <p:spPr>
          <a:xfrm>
            <a:off x="3833007" y="3539990"/>
            <a:ext cx="4525986" cy="3243533"/>
          </a:xfrm>
          <a:prstGeom prst="rect">
            <a:avLst/>
          </a:prstGeom>
          <a:ln>
            <a:noFill/>
          </a:ln>
          <a:effectLst>
            <a:outerShdw blurRad="292100" dist="139700" dir="2700000" algn="tl" rotWithShape="0">
              <a:srgbClr val="333333">
                <a:alpha val="65000"/>
              </a:srgbClr>
            </a:outerShdw>
          </a:effectLst>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r="31086"/>
          <a:stretch/>
        </p:blipFill>
        <p:spPr>
          <a:xfrm>
            <a:off x="7808836" y="62936"/>
            <a:ext cx="4168692" cy="3402577"/>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613212" y="4791332"/>
            <a:ext cx="5113538" cy="1942101"/>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dirty="0">
              <a:solidFill>
                <a:srgbClr val="845948"/>
              </a:solidFill>
              <a:latin typeface="Berlin Sans FB" panose="020E0602020502020306" pitchFamily="34" charset="0"/>
            </a:endParaRPr>
          </a:p>
          <a:p>
            <a:r>
              <a:rPr lang="fr-FR" sz="1600" dirty="0">
                <a:solidFill>
                  <a:srgbClr val="845948"/>
                </a:solidFill>
                <a:latin typeface="Berlin Sans FB" panose="020E0602020502020306" pitchFamily="34" charset="0"/>
              </a:rPr>
              <a:t>Ce tableau est exposé pour la première fois à  l’automne 1930 à Chicago. Les réactions sont diverses, allant de l’ironie à la colère.</a:t>
            </a:r>
          </a:p>
          <a:p>
            <a:r>
              <a:rPr lang="fr-FR" sz="1600" dirty="0">
                <a:solidFill>
                  <a:srgbClr val="845948"/>
                </a:solidFill>
                <a:latin typeface="Berlin Sans FB" panose="020E0602020502020306" pitchFamily="34" charset="0"/>
              </a:rPr>
              <a:t>Le Boston </a:t>
            </a:r>
            <a:r>
              <a:rPr lang="fr-FR" sz="1600" dirty="0" err="1">
                <a:solidFill>
                  <a:srgbClr val="845948"/>
                </a:solidFill>
                <a:latin typeface="Berlin Sans FB" panose="020E0602020502020306" pitchFamily="34" charset="0"/>
              </a:rPr>
              <a:t>Hérald</a:t>
            </a:r>
            <a:r>
              <a:rPr lang="fr-FR" sz="1600" dirty="0">
                <a:solidFill>
                  <a:srgbClr val="845948"/>
                </a:solidFill>
                <a:latin typeface="Berlin Sans FB" panose="020E0602020502020306" pitchFamily="34" charset="0"/>
              </a:rPr>
              <a:t> écrit : « nous ne savons rien de l’artiste mais il a dû souffrir terriblement dans sa jeunesse ! ». Le New York Times, quant à lui, parle « d’un peintre de granges et de silos, important sur le moment mais sans substance ».</a:t>
            </a:r>
          </a:p>
          <a:p>
            <a:endParaRPr lang="fr-FR" dirty="0">
              <a:solidFill>
                <a:srgbClr val="845948"/>
              </a:solidFill>
              <a:latin typeface="Berlin Sans FB" panose="020E0602020502020306" pitchFamily="34" charset="0"/>
            </a:endParaRPr>
          </a:p>
        </p:txBody>
      </p:sp>
      <p:sp>
        <p:nvSpPr>
          <p:cNvPr id="4" name="Rectangle 3"/>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23</a:t>
            </a: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rcRect t="34842" b="1212"/>
          <a:stretch>
            <a:fillRect/>
          </a:stretch>
        </p:blipFill>
        <p:spPr bwMode="auto">
          <a:xfrm>
            <a:off x="3509682" y="834738"/>
            <a:ext cx="5320598" cy="602326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009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4"/>
          <p:cNvSpPr>
            <a:spLocks noChangeArrowheads="1"/>
          </p:cNvSpPr>
          <p:nvPr/>
        </p:nvSpPr>
        <p:spPr bwMode="auto">
          <a:xfrm>
            <a:off x="4318001" y="5475218"/>
            <a:ext cx="3599703" cy="338554"/>
          </a:xfrm>
          <a:prstGeom prst="rect">
            <a:avLst/>
          </a:prstGeom>
          <a:gradFill rotWithShape="1">
            <a:gsLst>
              <a:gs pos="0">
                <a:srgbClr val="B7BDAA"/>
              </a:gs>
              <a:gs pos="50000">
                <a:srgbClr val="D2D6CB"/>
              </a:gs>
              <a:gs pos="100000">
                <a:srgbClr val="E9EAE5"/>
              </a:gs>
            </a:gsLst>
            <a:lin ang="13500000" scaled="1"/>
          </a:gradFill>
          <a:ln w="9525">
            <a:solidFill>
              <a:srgbClr val="845948"/>
            </a:solid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fr-FR" altLang="fr-FR" sz="1600" dirty="0">
                <a:solidFill>
                  <a:srgbClr val="845948"/>
                </a:solidFill>
              </a:rPr>
              <a:t>John </a:t>
            </a:r>
            <a:r>
              <a:rPr lang="fr-FR" altLang="fr-FR" sz="1600" dirty="0" err="1">
                <a:solidFill>
                  <a:srgbClr val="845948"/>
                </a:solidFill>
              </a:rPr>
              <a:t>Steuart</a:t>
            </a:r>
            <a:r>
              <a:rPr lang="fr-FR" altLang="fr-FR" sz="1600" dirty="0">
                <a:solidFill>
                  <a:srgbClr val="845948"/>
                </a:solidFill>
              </a:rPr>
              <a:t> Curry et Grant Wood (1932)</a:t>
            </a:r>
          </a:p>
        </p:txBody>
      </p:sp>
      <p:sp>
        <p:nvSpPr>
          <p:cNvPr id="6" name="Rectangle 5"/>
          <p:cNvSpPr/>
          <p:nvPr/>
        </p:nvSpPr>
        <p:spPr>
          <a:xfrm>
            <a:off x="3189714" y="100075"/>
            <a:ext cx="5687770" cy="1569700"/>
          </a:xfrm>
          <a:prstGeom prst="rect">
            <a:avLst/>
          </a:prstGeom>
          <a:noFill/>
          <a:ln w="28575" cmpd="thickThin">
            <a:solidFill>
              <a:srgbClr val="84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dirty="0">
              <a:solidFill>
                <a:srgbClr val="845948"/>
              </a:solidFill>
              <a:latin typeface="Berlin Sans FB" panose="020E0602020502020306" pitchFamily="34" charset="0"/>
            </a:endParaRPr>
          </a:p>
          <a:p>
            <a:r>
              <a:rPr lang="fr-FR" sz="1600" dirty="0">
                <a:solidFill>
                  <a:srgbClr val="845948"/>
                </a:solidFill>
                <a:latin typeface="Berlin Sans FB" panose="020E0602020502020306" pitchFamily="34" charset="0"/>
              </a:rPr>
              <a:t>Ce tableau acquiert une grande renommée mais il va être pastiché, caricaturé, transformé en BD comme la Joconde de Léonard de Vinci. A la mort de Grant, sa sœur Nan se bat pour faire reconnaître son frère comme l’un des artistes les plus talentueux des années 1930 et fera admettre ses œuvres dans les plus importants musées des Etats Unis.</a:t>
            </a:r>
          </a:p>
          <a:p>
            <a:endParaRPr lang="fr-FR" dirty="0">
              <a:solidFill>
                <a:srgbClr val="845948"/>
              </a:solidFill>
              <a:latin typeface="Berlin Sans FB" panose="020E0602020502020306" pitchFamily="34" charset="0"/>
            </a:endParaRPr>
          </a:p>
        </p:txBody>
      </p:sp>
      <p:sp>
        <p:nvSpPr>
          <p:cNvPr id="7" name="Rectangle 6"/>
          <p:cNvSpPr/>
          <p:nvPr/>
        </p:nvSpPr>
        <p:spPr>
          <a:xfrm>
            <a:off x="5342230" y="5603223"/>
            <a:ext cx="1494320" cy="1323439"/>
          </a:xfrm>
          <a:prstGeom prst="rect">
            <a:avLst/>
          </a:prstGeom>
        </p:spPr>
        <p:txBody>
          <a:bodyPr wrap="none">
            <a:spAutoFit/>
          </a:bodyPr>
          <a:lstStyle/>
          <a:p>
            <a:pPr algn="ctr"/>
            <a:r>
              <a:rPr lang="fr-FR" sz="8000" dirty="0">
                <a:solidFill>
                  <a:srgbClr val="845948"/>
                </a:solidFill>
                <a:latin typeface="Berlin Sans FB" panose="020E0602020502020306" pitchFamily="34" charset="0"/>
              </a:rPr>
              <a:t>Fin</a:t>
            </a:r>
          </a:p>
        </p:txBody>
      </p:sp>
      <p:sp>
        <p:nvSpPr>
          <p:cNvPr id="8" name="Rectangle 7"/>
          <p:cNvSpPr/>
          <p:nvPr/>
        </p:nvSpPr>
        <p:spPr>
          <a:xfrm>
            <a:off x="11723298" y="6572010"/>
            <a:ext cx="396815" cy="225605"/>
          </a:xfrm>
          <a:prstGeom prst="rect">
            <a:avLst/>
          </a:prstGeom>
          <a:solidFill>
            <a:srgbClr val="845948"/>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accent6">
                    <a:lumMod val="40000"/>
                    <a:lumOff val="60000"/>
                  </a:schemeClr>
                </a:solidFill>
              </a:rPr>
              <a:t>24</a:t>
            </a:r>
          </a:p>
        </p:txBody>
      </p:sp>
    </p:spTree>
    <p:extLst>
      <p:ext uri="{BB962C8B-B14F-4D97-AF65-F5344CB8AC3E}">
        <p14:creationId xmlns:p14="http://schemas.microsoft.com/office/powerpoint/2010/main" val="47920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5053" y="152744"/>
            <a:ext cx="11335109" cy="2031325"/>
          </a:xfrm>
          <a:prstGeom prst="rect">
            <a:avLst/>
          </a:prstGeom>
        </p:spPr>
        <p:txBody>
          <a:bodyPr wrap="square">
            <a:spAutoFit/>
          </a:bodyPr>
          <a:lstStyle/>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Ce diaporama est à usage non commercial</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Il ne doit pas être publié</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Il est adressé gratuitement par courrier électronique aux amis des amis</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Il ne doit pas être modifié</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Aucune de ses vues ne doit en être extraite</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Merci de respecter ces consignes</a:t>
            </a:r>
          </a:p>
          <a:p>
            <a:pPr algn="ctr" eaLnBrk="1" hangingPunct="1"/>
            <a:r>
              <a:rPr lang="fr-FR" altLang="fr-FR" dirty="0">
                <a:solidFill>
                  <a:srgbClr val="845948"/>
                </a:solidFill>
                <a:latin typeface="Berlin Sans FB" panose="020E0602020502020306" pitchFamily="34" charset="0"/>
                <a:cs typeface="Times New Roman" panose="02020603050405020304" pitchFamily="18" charset="0"/>
              </a:rPr>
              <a:t>La réalisatrice : </a:t>
            </a:r>
            <a:r>
              <a:rPr lang="fr-FR" altLang="fr-FR" dirty="0" err="1">
                <a:solidFill>
                  <a:srgbClr val="845948"/>
                </a:solidFill>
                <a:latin typeface="Berlin Sans FB" panose="020E0602020502020306" pitchFamily="34" charset="0"/>
                <a:cs typeface="Times New Roman" panose="02020603050405020304" pitchFamily="18" charset="0"/>
              </a:rPr>
              <a:t>Cath</a:t>
            </a:r>
            <a:r>
              <a:rPr lang="fr-FR" altLang="fr-FR" dirty="0">
                <a:solidFill>
                  <a:srgbClr val="845948"/>
                </a:solidFill>
                <a:latin typeface="Berlin Sans FB" panose="020E0602020502020306" pitchFamily="34" charset="0"/>
                <a:cs typeface="Times New Roman" panose="02020603050405020304" pitchFamily="18" charset="0"/>
              </a:rPr>
              <a:t> ou l’Oiseau de Feu</a:t>
            </a:r>
            <a:endParaRPr lang="fr-FR" dirty="0">
              <a:solidFill>
                <a:srgbClr val="845948"/>
              </a:solidFill>
              <a:latin typeface="Berlin Sans FB" panose="020E0602020502020306" pitchFamily="34" charset="0"/>
            </a:endParaRPr>
          </a:p>
        </p:txBody>
      </p:sp>
      <p:sp>
        <p:nvSpPr>
          <p:cNvPr id="3" name="Rectangle 2"/>
          <p:cNvSpPr/>
          <p:nvPr/>
        </p:nvSpPr>
        <p:spPr>
          <a:xfrm>
            <a:off x="198408" y="4413703"/>
            <a:ext cx="11775056" cy="2308324"/>
          </a:xfrm>
          <a:prstGeom prst="rect">
            <a:avLst/>
          </a:prstGeom>
        </p:spPr>
        <p:txBody>
          <a:bodyPr wrap="square">
            <a:spAutoFit/>
          </a:bodyPr>
          <a:lstStyle/>
          <a:p>
            <a:pPr algn="ctr" eaLnBrk="1" hangingPunct="1"/>
            <a:r>
              <a:rPr lang="fr-FR" altLang="fr-FR" dirty="0">
                <a:solidFill>
                  <a:srgbClr val="845948"/>
                </a:solidFill>
                <a:latin typeface="Berlin Sans FB" panose="020E0602020502020306" pitchFamily="34" charset="0"/>
              </a:rPr>
              <a:t>Pour voir ou revoir ses diaporamas, vous avez deux possibilités :</a:t>
            </a:r>
          </a:p>
          <a:p>
            <a:pPr algn="ctr" eaLnBrk="1" hangingPunct="1"/>
            <a:r>
              <a:rPr lang="fr-FR" altLang="fr-FR" dirty="0">
                <a:solidFill>
                  <a:srgbClr val="845948"/>
                </a:solidFill>
                <a:latin typeface="Berlin Sans FB" panose="020E0602020502020306" pitchFamily="34" charset="0"/>
              </a:rPr>
              <a:t>Cliquez sur le site canadien de Léo :  </a:t>
            </a:r>
          </a:p>
          <a:p>
            <a:pPr algn="ctr" eaLnBrk="1" hangingPunct="1"/>
            <a:r>
              <a:rPr lang="fr-FR" altLang="fr-FR" u="sng" dirty="0">
                <a:latin typeface="Berlin Sans FB" panose="020E0602020502020306" pitchFamily="34" charset="0"/>
                <a:hlinkClick r:id="rId2"/>
              </a:rPr>
              <a:t>http://www.imagileonation.com/oiseau-de-feu.ws</a:t>
            </a:r>
            <a:endParaRPr lang="fr-FR" altLang="fr-FR" dirty="0">
              <a:latin typeface="Berlin Sans FB" panose="020E0602020502020306" pitchFamily="34" charset="0"/>
            </a:endParaRPr>
          </a:p>
          <a:p>
            <a:pPr algn="ctr" eaLnBrk="1" hangingPunct="1"/>
            <a:r>
              <a:rPr lang="fr-FR" altLang="fr-FR" dirty="0">
                <a:solidFill>
                  <a:srgbClr val="845948"/>
                </a:solidFill>
                <a:latin typeface="Berlin Sans FB" panose="020E0602020502020306" pitchFamily="34" charset="0"/>
              </a:rPr>
              <a:t>Ou bien allez sur Google et écrivez : </a:t>
            </a:r>
          </a:p>
          <a:p>
            <a:pPr algn="ctr" eaLnBrk="1" hangingPunct="1"/>
            <a:r>
              <a:rPr lang="fr-FR" altLang="fr-FR" dirty="0">
                <a:solidFill>
                  <a:srgbClr val="0000FF"/>
                </a:solidFill>
                <a:latin typeface="Berlin Sans FB" panose="020E0602020502020306" pitchFamily="34" charset="0"/>
              </a:rPr>
              <a:t>Oiseau de Feu – Léo</a:t>
            </a:r>
          </a:p>
          <a:p>
            <a:pPr algn="ctr" eaLnBrk="1" hangingPunct="1"/>
            <a:r>
              <a:rPr lang="fr-FR" altLang="fr-FR" dirty="0">
                <a:solidFill>
                  <a:srgbClr val="845948"/>
                </a:solidFill>
                <a:latin typeface="Berlin Sans FB" panose="020E0602020502020306" pitchFamily="34" charset="0"/>
              </a:rPr>
              <a:t>Dans les deux cas, vous devez enregistrer le diaporama pour pouvoir le visionner.</a:t>
            </a:r>
          </a:p>
          <a:p>
            <a:pPr algn="ctr" eaLnBrk="1" hangingPunct="1"/>
            <a:r>
              <a:rPr lang="fr-FR" altLang="fr-FR" dirty="0">
                <a:solidFill>
                  <a:srgbClr val="845948"/>
                </a:solidFill>
                <a:latin typeface="Berlin Sans FB" panose="020E0602020502020306" pitchFamily="34" charset="0"/>
              </a:rPr>
              <a:t>Ou bien, cliquez sur son propre site :</a:t>
            </a:r>
          </a:p>
          <a:p>
            <a:pPr algn="ctr" eaLnBrk="1" hangingPunct="1"/>
            <a:r>
              <a:rPr lang="fr-FR" altLang="fr-FR" u="sng" dirty="0">
                <a:latin typeface="Berlin Sans FB" panose="020E0602020502020306" pitchFamily="34" charset="0"/>
                <a:hlinkClick r:id="rId3"/>
              </a:rPr>
              <a:t>http://www.chez-cath.fr/</a:t>
            </a:r>
            <a:endParaRPr lang="fr-FR" dirty="0">
              <a:latin typeface="Berlin Sans FB" panose="020E0602020502020306" pitchFamily="34" charset="0"/>
            </a:endParaRPr>
          </a:p>
        </p:txBody>
      </p:sp>
      <p:pic>
        <p:nvPicPr>
          <p:cNvPr id="4" name="Image 3"/>
          <p:cNvPicPr>
            <a:picLocks noChangeAspect="1"/>
          </p:cNvPicPr>
          <p:nvPr/>
        </p:nvPicPr>
        <p:blipFill>
          <a:blip r:embed="rId4"/>
          <a:stretch>
            <a:fillRect/>
          </a:stretch>
        </p:blipFill>
        <p:spPr>
          <a:xfrm>
            <a:off x="4996137" y="2135095"/>
            <a:ext cx="2199726" cy="2069747"/>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8811735" y="1268082"/>
            <a:ext cx="3088257" cy="1200329"/>
          </a:xfrm>
          <a:prstGeom prst="rect">
            <a:avLst/>
          </a:prstGeom>
          <a:solidFill>
            <a:schemeClr val="accent1">
              <a:lumMod val="20000"/>
              <a:lumOff val="80000"/>
              <a:alpha val="48000"/>
            </a:schemeClr>
          </a:solidFill>
        </p:spPr>
        <p:txBody>
          <a:bodyPr wrap="square" rtlCol="0">
            <a:spAutoFit/>
          </a:bodyPr>
          <a:lstStyle/>
          <a:p>
            <a:r>
              <a:rPr lang="fr-FR" altLang="fr-FR" sz="1200" dirty="0">
                <a:solidFill>
                  <a:srgbClr val="845948"/>
                </a:solidFill>
                <a:latin typeface="Berlin Sans FB" panose="020E0602020502020306" pitchFamily="34" charset="0"/>
              </a:rPr>
              <a:t>Les  tableaux de ce peintre – trouvés sur Google et sans titre -  sont maintenant dans le domaine public car leurs copyrights ont expiré. Les droits d’auteur expirent 70 ans après la mort. La règle s’applique à l’Union Européenne et aux Etats Unis.</a:t>
            </a:r>
          </a:p>
        </p:txBody>
      </p:sp>
      <p:sp>
        <p:nvSpPr>
          <p:cNvPr id="6" name="ZoneTexte 5"/>
          <p:cNvSpPr txBox="1"/>
          <p:nvPr/>
        </p:nvSpPr>
        <p:spPr>
          <a:xfrm>
            <a:off x="251629" y="1297194"/>
            <a:ext cx="3088257" cy="1200329"/>
          </a:xfrm>
          <a:prstGeom prst="rect">
            <a:avLst/>
          </a:prstGeom>
          <a:solidFill>
            <a:schemeClr val="accent1">
              <a:lumMod val="20000"/>
              <a:lumOff val="80000"/>
              <a:alpha val="48000"/>
            </a:schemeClr>
          </a:solidFill>
        </p:spPr>
        <p:txBody>
          <a:bodyPr wrap="square" rtlCol="0">
            <a:spAutoFit/>
          </a:bodyPr>
          <a:lstStyle/>
          <a:p>
            <a:pPr algn="ctr"/>
            <a:r>
              <a:rPr lang="fr-FR" altLang="fr-FR" sz="1200" dirty="0">
                <a:solidFill>
                  <a:srgbClr val="845948"/>
                </a:solidFill>
                <a:latin typeface="Berlin Sans FB" panose="020E0602020502020306" pitchFamily="34" charset="0"/>
              </a:rPr>
              <a:t>Quelques toiles de ce peintres sont exposées actuellement au Musée de l’Orangerie à Paris du 19 octobre 2016 au 21 janvier 2017.</a:t>
            </a:r>
          </a:p>
          <a:p>
            <a:endParaRPr lang="fr-FR" altLang="fr-FR" sz="1200" dirty="0">
              <a:solidFill>
                <a:srgbClr val="845948"/>
              </a:solidFill>
              <a:latin typeface="Berlin Sans FB" panose="020E0602020502020306" pitchFamily="34" charset="0"/>
            </a:endParaRPr>
          </a:p>
          <a:p>
            <a:pPr algn="ctr"/>
            <a:r>
              <a:rPr lang="fr-FR" altLang="fr-FR" sz="1200" dirty="0">
                <a:solidFill>
                  <a:srgbClr val="845948"/>
                </a:solidFill>
                <a:latin typeface="Berlin Sans FB" panose="020E0602020502020306" pitchFamily="34" charset="0"/>
              </a:rPr>
              <a:t>Thème de l’exposition temporaire :</a:t>
            </a:r>
          </a:p>
          <a:p>
            <a:r>
              <a:rPr lang="fr-FR" altLang="fr-FR" sz="1200" dirty="0">
                <a:solidFill>
                  <a:srgbClr val="845948"/>
                </a:solidFill>
                <a:latin typeface="Berlin Sans FB" panose="020E0602020502020306" pitchFamily="34" charset="0"/>
              </a:rPr>
              <a:t> « La peinture américaine des années 1930.</a:t>
            </a:r>
          </a:p>
        </p:txBody>
      </p:sp>
      <p:pic>
        <p:nvPicPr>
          <p:cNvPr id="8" name="Picture 8" descr="Afficher l'image d'origi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270" y="2702220"/>
            <a:ext cx="1640783" cy="98447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513708" y="3760342"/>
            <a:ext cx="2373330" cy="646331"/>
          </a:xfrm>
          <a:prstGeom prst="rect">
            <a:avLst/>
          </a:prstGeom>
          <a:noFill/>
        </p:spPr>
        <p:txBody>
          <a:bodyPr wrap="square" rtlCol="0">
            <a:spAutoFit/>
          </a:bodyPr>
          <a:lstStyle/>
          <a:p>
            <a:pPr algn="ctr"/>
            <a:r>
              <a:rPr lang="fr-FR" sz="1200" dirty="0">
                <a:solidFill>
                  <a:srgbClr val="845948"/>
                </a:solidFill>
                <a:latin typeface="Berlin Sans FB" panose="020E0602020502020306" pitchFamily="34" charset="0"/>
              </a:rPr>
              <a:t>Musique du film : </a:t>
            </a:r>
          </a:p>
          <a:p>
            <a:pPr algn="ctr"/>
            <a:r>
              <a:rPr lang="fr-FR" sz="1200" dirty="0">
                <a:solidFill>
                  <a:srgbClr val="845948"/>
                </a:solidFill>
                <a:latin typeface="Berlin Sans FB" panose="020E0602020502020306" pitchFamily="34" charset="0"/>
              </a:rPr>
              <a:t>« autant en emporte le vent » </a:t>
            </a:r>
          </a:p>
          <a:p>
            <a:pPr algn="ctr"/>
            <a:r>
              <a:rPr lang="fr-FR" sz="1200" dirty="0">
                <a:solidFill>
                  <a:srgbClr val="845948"/>
                </a:solidFill>
                <a:latin typeface="Berlin Sans FB" panose="020E0602020502020306" pitchFamily="34" charset="0"/>
              </a:rPr>
              <a:t>Scarlett</a:t>
            </a: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652</Words>
  <Application>Microsoft Office PowerPoint</Application>
  <PresentationFormat>Grand écran</PresentationFormat>
  <Paragraphs>105</Paragraphs>
  <Slides>25</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25</vt:i4>
      </vt:variant>
    </vt:vector>
  </HeadingPairs>
  <TitlesOfParts>
    <vt:vector size="31" baseType="lpstr">
      <vt:lpstr>Calibri Light</vt:lpstr>
      <vt:lpstr>Berlin Sans FB</vt:lpstr>
      <vt:lpstr>Calibri</vt:lpstr>
      <vt:lpstr>Times New Roman</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74</cp:revision>
  <dcterms:created xsi:type="dcterms:W3CDTF">2016-12-10T21:06:32Z</dcterms:created>
  <dcterms:modified xsi:type="dcterms:W3CDTF">2016-12-16T14:40:31Z</dcterms:modified>
</cp:coreProperties>
</file>