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V5j+RjKk1Oo8X1HXcYOdw==" hashData="dSgHdRQZezU6pNJD/ts53wFotAzE8tHwcrK+VXrcKrvU12zYkgFuQebkgpuoteE0Qzl1USJja1fi7uGukVPng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5" autoAdjust="0"/>
    <p:restoredTop sz="94595" autoAdjust="0"/>
  </p:normalViewPr>
  <p:slideViewPr>
    <p:cSldViewPr>
      <p:cViewPr varScale="1">
        <p:scale>
          <a:sx n="79" d="100"/>
          <a:sy n="79" d="100"/>
        </p:scale>
        <p:origin x="16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45CF015-01FF-4041-93C7-F4A7397CD20C}" type="slidenum">
              <a:rPr lang="fr-FR" smtClean="0"/>
              <a:pPr/>
              <a:t>‹N°›</a:t>
            </a:fld>
            <a:endParaRPr lang="fr-FR"/>
          </a:p>
        </p:txBody>
      </p:sp>
    </p:spTree>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Arial" charset="0"/>
              <a:ea typeface="+mn-ea"/>
              <a:cs typeface="Arial" charset="0"/>
            </a:endParaRPr>
          </a:p>
        </p:txBody>
      </p:sp>
      <p:sp>
        <p:nvSpPr>
          <p:cNvPr id="3" name="Espace réservé du pied de page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Arial" charset="0"/>
              <a:ea typeface="+mn-ea"/>
              <a:cs typeface="Arial" charset="0"/>
            </a:endParaRPr>
          </a:p>
        </p:txBody>
      </p:sp>
      <p:sp>
        <p:nvSpPr>
          <p:cNvPr id="4" name="Espace réservé du numéro de diapositive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0FE0547-90AB-4C69-9591-F747DDF8965E}" type="slidenum">
              <a:rPr kumimoji="0" lang="fr-FR" altLang="fr-FR" sz="1200" b="0" i="0" u="none" strike="noStrike" kern="1200" cap="none" spc="0" normalizeH="0" baseline="0" noProof="0" smtClean="0">
                <a:ln>
                  <a:noFill/>
                </a:ln>
                <a:solidFill>
                  <a:srgbClr val="898989"/>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a:t>
            </a:fld>
            <a:endParaRPr kumimoji="0" lang="fr-FR" altLang="fr-FR" sz="1200" b="0" i="0" u="none" strike="noStrike" kern="1200" cap="none" spc="0" normalizeH="0" baseline="0" noProof="0" smtClean="0">
              <a:ln>
                <a:noFill/>
              </a:ln>
              <a:solidFill>
                <a:srgbClr val="898989"/>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49403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16000"/>
            <a:lum/>
          </a:blip>
          <a:srcRect/>
          <a:stretch>
            <a:fillRect l="-11000" r="-11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8672E1-7810-4483-9D55-C96CD22D612B}" type="datetimeFigureOut">
              <a:rPr lang="fr-FR" smtClean="0"/>
              <a:pPr/>
              <a:t>04/07/2017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CF015-01FF-4041-93C7-F4A7397CD20C}"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cs typeface="Arial" charset="0"/>
              </a:defRPr>
            </a:lvl1pPr>
          </a:lstStyle>
          <a:p>
            <a:pPr>
              <a:defRPr/>
            </a:pP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cs typeface="Arial" charset="0"/>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97EC2A63-E7F5-4028-93FE-9CC753B92B22}" type="slidenum">
              <a:rPr lang="fr-FR" altLang="fr-FR"/>
              <a:pPr/>
              <a:t>‹N°›</a:t>
            </a:fld>
            <a:endParaRPr lang="fr-FR" altLang="fr-FR"/>
          </a:p>
        </p:txBody>
      </p:sp>
    </p:spTree>
    <p:extLst>
      <p:ext uri="{BB962C8B-B14F-4D97-AF65-F5344CB8AC3E}">
        <p14:creationId xmlns:p14="http://schemas.microsoft.com/office/powerpoint/2010/main" val="10793057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48.png"/><Relationship Id="rId1" Type="http://schemas.openxmlformats.org/officeDocument/2006/relationships/slideLayout" Target="../slideLayouts/slideLayout12.xml"/><Relationship Id="rId5" Type="http://schemas.openxmlformats.org/officeDocument/2006/relationships/image" Target="../media/image49.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abbaye-solesmes_0.jpg"/>
          <p:cNvPicPr>
            <a:picLocks noChangeAspect="1"/>
          </p:cNvPicPr>
          <p:nvPr/>
        </p:nvPicPr>
        <p:blipFill>
          <a:blip r:embed="rId3" cstate="print"/>
          <a:stretch>
            <a:fillRect/>
          </a:stretch>
        </p:blipFill>
        <p:spPr>
          <a:xfrm>
            <a:off x="730773" y="476672"/>
            <a:ext cx="7564733" cy="1656184"/>
          </a:xfrm>
          <a:prstGeom prst="rect">
            <a:avLst/>
          </a:prstGeom>
        </p:spPr>
      </p:pic>
      <p:pic>
        <p:nvPicPr>
          <p:cNvPr id="3" name="Image 2" descr="Sans titre 1.gif"/>
          <p:cNvPicPr>
            <a:picLocks noChangeAspect="1"/>
          </p:cNvPicPr>
          <p:nvPr/>
        </p:nvPicPr>
        <p:blipFill>
          <a:blip r:embed="rId4" cstate="print"/>
          <a:stretch>
            <a:fillRect/>
          </a:stretch>
        </p:blipFill>
        <p:spPr>
          <a:xfrm>
            <a:off x="4355976" y="1340768"/>
            <a:ext cx="4670301" cy="3352800"/>
          </a:xfrm>
          <a:prstGeom prst="rect">
            <a:avLst/>
          </a:prstGeom>
        </p:spPr>
      </p:pic>
      <p:pic>
        <p:nvPicPr>
          <p:cNvPr id="4" name="Image 3" descr="dscf3806_lzn-150dpi (Copier).gif"/>
          <p:cNvPicPr>
            <a:picLocks noChangeAspect="1"/>
          </p:cNvPicPr>
          <p:nvPr/>
        </p:nvPicPr>
        <p:blipFill>
          <a:blip r:embed="rId5" cstate="print"/>
          <a:stretch>
            <a:fillRect/>
          </a:stretch>
        </p:blipFill>
        <p:spPr>
          <a:xfrm>
            <a:off x="1" y="3573016"/>
            <a:ext cx="6084168" cy="3284984"/>
          </a:xfrm>
          <a:prstGeom prst="rect">
            <a:avLst/>
          </a:prstGeom>
        </p:spPr>
      </p:pic>
      <p:sp>
        <p:nvSpPr>
          <p:cNvPr id="3073" name="Rectangle 1"/>
          <p:cNvSpPr>
            <a:spLocks noChangeArrowheads="1"/>
          </p:cNvSpPr>
          <p:nvPr/>
        </p:nvSpPr>
        <p:spPr bwMode="auto">
          <a:xfrm>
            <a:off x="0" y="2708920"/>
            <a:ext cx="4572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L'abbaye Sainte-Cécile </a:t>
            </a:r>
            <a:endParaRPr kumimoji="0" lang="fr-F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ZoneTexte 5"/>
          <p:cNvSpPr txBox="1"/>
          <p:nvPr/>
        </p:nvSpPr>
        <p:spPr>
          <a:xfrm>
            <a:off x="1979712" y="2132856"/>
            <a:ext cx="648072" cy="646331"/>
          </a:xfrm>
          <a:prstGeom prst="rect">
            <a:avLst/>
          </a:prstGeom>
          <a:noFill/>
        </p:spPr>
        <p:txBody>
          <a:bodyPr wrap="square" rtlCol="0">
            <a:spAutoFit/>
          </a:bodyPr>
          <a:lstStyle/>
          <a:p>
            <a:pPr algn="ctr"/>
            <a:r>
              <a:rPr lang="fr-FR" sz="3600" b="1" dirty="0" smtClean="0"/>
              <a:t>et</a:t>
            </a:r>
            <a:endParaRPr lang="fr-FR" sz="3600" b="1" dirty="0"/>
          </a:p>
        </p:txBody>
      </p:sp>
      <p:pic>
        <p:nvPicPr>
          <p:cNvPr id="7" name="Image 6" descr="Souris.png"/>
          <p:cNvPicPr>
            <a:picLocks noChangeAspect="1"/>
          </p:cNvPicPr>
          <p:nvPr/>
        </p:nvPicPr>
        <p:blipFill>
          <a:blip r:embed="rId6" cstate="print"/>
          <a:stretch>
            <a:fillRect/>
          </a:stretch>
        </p:blipFill>
        <p:spPr>
          <a:xfrm>
            <a:off x="6732240" y="5208055"/>
            <a:ext cx="1960605" cy="1291509"/>
          </a:xfrm>
          <a:prstGeom prst="rect">
            <a:avLst/>
          </a:prstGeom>
        </p:spPr>
      </p:pic>
    </p:spTree>
  </p:cSld>
  <p:clrMapOvr>
    <a:masterClrMapping/>
  </p:clrMapOvr>
  <p:transition spd="slow">
    <p:random/>
    <p:sndAc>
      <p:stSnd loop="1">
        <p:snd r:embed="rId2" name="Confitemini-Chant religieux.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980728"/>
            <a:ext cx="7776864" cy="4770537"/>
          </a:xfrm>
          <a:prstGeom prst="rect">
            <a:avLst/>
          </a:prstGeom>
        </p:spPr>
        <p:txBody>
          <a:bodyPr wrap="square">
            <a:spAutoFit/>
          </a:bodyPr>
          <a:lstStyle/>
          <a:p>
            <a:pPr algn="ctr"/>
            <a:r>
              <a:rPr lang="fr-FR" sz="3200" dirty="0"/>
              <a:t>L’</a:t>
            </a:r>
            <a:r>
              <a:rPr lang="fr-FR" sz="3200" b="1" dirty="0"/>
              <a:t>abbaye Saint-Pierre de Solesmes</a:t>
            </a:r>
            <a:r>
              <a:rPr lang="fr-FR" sz="3200" dirty="0"/>
              <a:t> </a:t>
            </a:r>
            <a:endParaRPr lang="fr-FR" sz="3200" dirty="0" smtClean="0"/>
          </a:p>
          <a:p>
            <a:pPr algn="ctr"/>
            <a:endParaRPr lang="fr-FR" sz="3200" dirty="0" smtClean="0"/>
          </a:p>
          <a:p>
            <a:pPr algn="ctr"/>
            <a:r>
              <a:rPr lang="fr-FR" sz="2000" dirty="0" smtClean="0"/>
              <a:t>est </a:t>
            </a:r>
            <a:r>
              <a:rPr lang="fr-FR" sz="2000" dirty="0"/>
              <a:t>une abbaye bénédictine située </a:t>
            </a:r>
            <a:r>
              <a:rPr lang="fr-FR" sz="2000" dirty="0" smtClean="0"/>
              <a:t>à Solesmes </a:t>
            </a:r>
            <a:r>
              <a:rPr lang="fr-FR" sz="2000" dirty="0"/>
              <a:t>dans la Sarthe, dont les origines remontent à 1010. </a:t>
            </a:r>
            <a:endParaRPr lang="fr-FR" sz="2000" dirty="0" smtClean="0"/>
          </a:p>
          <a:p>
            <a:pPr algn="ctr"/>
            <a:r>
              <a:rPr lang="fr-FR" sz="2000" dirty="0" smtClean="0"/>
              <a:t>Elle </a:t>
            </a:r>
            <a:r>
              <a:rPr lang="fr-FR" sz="2000" dirty="0"/>
              <a:t>fait partie de la congrégation de Solesmes, ou congrégation de France, au sein de la confédération bénédictine.</a:t>
            </a:r>
          </a:p>
          <a:p>
            <a:pPr algn="ctr"/>
            <a:r>
              <a:rPr lang="fr-FR" sz="2000" dirty="0"/>
              <a:t>Simple prieuré dépendant de l'abbaye de la Couture au Mans jusqu'à la Révolution, l'abbaye de Solesmes doit sa renommée internationale à Dom Prosper Guéranger, restaurateur en 1833 de l'ordre des Bénédictins en France, ainsi qu'à la liturgie et au chant grégorien dont elle est un des hauts </a:t>
            </a:r>
            <a:r>
              <a:rPr lang="fr-FR" sz="2000" dirty="0" smtClean="0"/>
              <a:t>lieux.</a:t>
            </a:r>
            <a:endParaRPr lang="fr-FR" sz="2000" dirty="0"/>
          </a:p>
          <a:p>
            <a:pPr algn="ctr"/>
            <a:r>
              <a:rPr lang="fr-FR" sz="2000" dirty="0"/>
              <a:t>Un prieuré a été fondé au début du XI</a:t>
            </a:r>
            <a:r>
              <a:rPr lang="fr-FR" sz="2000" baseline="30000" dirty="0"/>
              <a:t>e</a:t>
            </a:r>
            <a:r>
              <a:rPr lang="fr-FR" sz="2000" dirty="0"/>
              <a:t> siècle par le seigneur Geoffroy de Sablé, ayant fait don de domaines à l'est du château de Sablé autour de l'église de Solesmes, aux moines de l'abbaye Saint-Pierre de la </a:t>
            </a:r>
            <a:r>
              <a:rPr lang="fr-FR" sz="2000" dirty="0" smtClean="0"/>
              <a:t>Couture.</a:t>
            </a:r>
            <a:endParaRPr lang="fr-FR" sz="2000" dirty="0"/>
          </a:p>
        </p:txBody>
      </p:sp>
    </p:spTree>
  </p:cSld>
  <p:clrMapOvr>
    <a:masterClrMapping/>
  </p:clrMapOvr>
  <p:transition spd="slow">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24px-Abbaye_Solesmes au bord de la Sarthe (Copier).jpg"/>
          <p:cNvPicPr>
            <a:picLocks noChangeAspect="1"/>
          </p:cNvPicPr>
          <p:nvPr/>
        </p:nvPicPr>
        <p:blipFill>
          <a:blip r:embed="rId2" cstate="print"/>
          <a:stretch>
            <a:fillRect/>
          </a:stretch>
        </p:blipFill>
        <p:spPr>
          <a:xfrm>
            <a:off x="395536" y="296652"/>
            <a:ext cx="8352928" cy="6264696"/>
          </a:xfrm>
          <a:prstGeom prst="rect">
            <a:avLst/>
          </a:prstGeom>
        </p:spPr>
      </p:pic>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om Prosper Guéranger.jpg"/>
          <p:cNvPicPr>
            <a:picLocks noChangeAspect="1"/>
          </p:cNvPicPr>
          <p:nvPr/>
        </p:nvPicPr>
        <p:blipFill>
          <a:blip r:embed="rId2" cstate="print"/>
          <a:stretch>
            <a:fillRect/>
          </a:stretch>
        </p:blipFill>
        <p:spPr>
          <a:xfrm>
            <a:off x="323528" y="260647"/>
            <a:ext cx="1872208" cy="2561521"/>
          </a:xfrm>
          <a:prstGeom prst="rect">
            <a:avLst/>
          </a:prstGeom>
        </p:spPr>
      </p:pic>
      <p:sp>
        <p:nvSpPr>
          <p:cNvPr id="3" name="Rectangle 2"/>
          <p:cNvSpPr/>
          <p:nvPr/>
        </p:nvSpPr>
        <p:spPr>
          <a:xfrm>
            <a:off x="2339752" y="116632"/>
            <a:ext cx="6606480" cy="2554545"/>
          </a:xfrm>
          <a:prstGeom prst="rect">
            <a:avLst/>
          </a:prstGeom>
        </p:spPr>
        <p:txBody>
          <a:bodyPr wrap="square">
            <a:spAutoFit/>
          </a:bodyPr>
          <a:lstStyle/>
          <a:p>
            <a:pPr algn="ctr"/>
            <a:endParaRPr lang="fr-FR" sz="2000" dirty="0"/>
          </a:p>
          <a:p>
            <a:pPr algn="ctr"/>
            <a:r>
              <a:rPr lang="fr-FR" sz="2000" dirty="0"/>
              <a:t>Je passe sur tous les évènements qui se produisirent, et, ils furent nombreux, jusqu’à ce retour du jeune abbé </a:t>
            </a:r>
            <a:endParaRPr lang="fr-FR" sz="2000" dirty="0" smtClean="0"/>
          </a:p>
          <a:p>
            <a:pPr algn="ctr"/>
            <a:r>
              <a:rPr lang="fr-FR" sz="2000" dirty="0" smtClean="0"/>
              <a:t>Prosper </a:t>
            </a:r>
            <a:r>
              <a:rPr lang="fr-FR" sz="2000" dirty="0"/>
              <a:t>Guéranger, natif de la région qui  entre en scène, pour une </a:t>
            </a:r>
            <a:r>
              <a:rPr lang="fr-FR" sz="2000" dirty="0" smtClean="0"/>
              <a:t>restauration. De </a:t>
            </a:r>
            <a:r>
              <a:rPr lang="fr-FR" sz="2000" dirty="0"/>
              <a:t>jeunes prêtres du diocèse du Mans menés par l'abbé Prosper Guéranger reprennent la vie monastique le 11 juillet 1833 au prieuré de Solesmes, empêchant ainsi </a:t>
            </a:r>
            <a:r>
              <a:rPr lang="fr-FR" sz="2000" dirty="0" smtClean="0"/>
              <a:t>la </a:t>
            </a:r>
            <a:r>
              <a:rPr lang="fr-FR" sz="2000" dirty="0"/>
              <a:t>disparition totale de l'abbaye. </a:t>
            </a:r>
            <a:r>
              <a:rPr lang="fr-FR" sz="2000" dirty="0" smtClean="0"/>
              <a:t>.</a:t>
            </a:r>
            <a:endParaRPr lang="fr-FR" sz="2000" dirty="0"/>
          </a:p>
        </p:txBody>
      </p:sp>
      <p:cxnSp>
        <p:nvCxnSpPr>
          <p:cNvPr id="5" name="Connecteur droit avec flèche 4"/>
          <p:cNvCxnSpPr>
            <a:endCxn id="3" idx="1"/>
          </p:cNvCxnSpPr>
          <p:nvPr/>
        </p:nvCxnSpPr>
        <p:spPr>
          <a:xfrm flipH="1">
            <a:off x="2339752" y="1268760"/>
            <a:ext cx="288032" cy="12514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323528" y="3068960"/>
            <a:ext cx="8496944" cy="3170099"/>
          </a:xfrm>
          <a:prstGeom prst="rect">
            <a:avLst/>
          </a:prstGeom>
        </p:spPr>
        <p:txBody>
          <a:bodyPr wrap="square">
            <a:spAutoFit/>
          </a:bodyPr>
          <a:lstStyle/>
          <a:p>
            <a:pPr algn="ctr"/>
            <a:r>
              <a:rPr lang="fr-FR" sz="2000" dirty="0"/>
              <a:t>Ils sollicitent d'abord un bail, avant de la racheter plus tard, grâce à une souscription lancée entre autres par Sophie </a:t>
            </a:r>
            <a:r>
              <a:rPr lang="fr-FR" sz="2000" dirty="0" err="1" smtClean="0"/>
              <a:t>Swetchine</a:t>
            </a:r>
            <a:r>
              <a:rPr lang="fr-FR" sz="2000" dirty="0" smtClean="0"/>
              <a:t>. </a:t>
            </a:r>
            <a:r>
              <a:rPr lang="fr-FR" sz="2000" dirty="0"/>
              <a:t>L'abbé Guéranger est élu prieur et l'abbé Auguste </a:t>
            </a:r>
            <a:r>
              <a:rPr lang="fr-FR" sz="2000" dirty="0" err="1"/>
              <a:t>Fonteinne</a:t>
            </a:r>
            <a:r>
              <a:rPr lang="fr-FR" sz="2000" dirty="0"/>
              <a:t> (1804-1889) est choisi comme cellérier. Les nouvelles constitutions de restauration de l'ordre de Saint-Benoît en France lui sont accordées après un voyage à Rome en 1837. C'est la naissance de la congrégation de Solesmes (ou congrégation de France). </a:t>
            </a:r>
            <a:endParaRPr lang="fr-FR" sz="2000" dirty="0" smtClean="0"/>
          </a:p>
          <a:p>
            <a:pPr algn="ctr"/>
            <a:r>
              <a:rPr lang="fr-FR" sz="2000" dirty="0" smtClean="0"/>
              <a:t>Prosper </a:t>
            </a:r>
            <a:r>
              <a:rPr lang="fr-FR" sz="2000" dirty="0"/>
              <a:t>Guéranger émet ses vœux solennels le 26 juillet 1837 en la basilique Saint-Paul-hors-les-murs et reçoit en novembre les quatre premières professions de ses compagnons. Dom Guéranger va alors se consacrer à la rédaction d'ouvrages d'histoire monastique et </a:t>
            </a:r>
            <a:r>
              <a:rPr lang="fr-FR" sz="2000" dirty="0" smtClean="0"/>
              <a:t>ecclésial .</a:t>
            </a:r>
            <a:endParaRPr lang="fr-FR" sz="2000" dirty="0"/>
          </a:p>
        </p:txBody>
      </p:sp>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683568" y="1124744"/>
            <a:ext cx="7704856"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Dom Guéranger fait agrandir le chœur de l'église abbatiale en 1865, devant l'afflux des vocations, et fait construire de nouvelles chapelles, dont celle du Sacré-Cœur.</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Encore quelques péripéties avant que le marquis Jacques de </a:t>
            </a:r>
            <a:r>
              <a:rPr kumimoji="0" lang="fr-FR" sz="2000" b="0" i="0" u="none" strike="noStrike" cap="none" normalizeH="0" baseline="0" dirty="0" err="1" smtClean="0">
                <a:ln>
                  <a:noFill/>
                </a:ln>
                <a:solidFill>
                  <a:schemeClr val="tx1"/>
                </a:solidFill>
                <a:effectLst/>
                <a:ea typeface="Calibri" pitchFamily="34" charset="0"/>
                <a:cs typeface="Times New Roman" pitchFamily="18" charset="0"/>
              </a:rPr>
              <a:t>Juigné</a:t>
            </a:r>
            <a:r>
              <a:rPr kumimoji="0" lang="fr-FR" sz="2000" b="0" i="0" u="none" strike="noStrike" cap="none" normalizeH="0" baseline="0" dirty="0" smtClean="0">
                <a:ln>
                  <a:noFill/>
                </a:ln>
                <a:solidFill>
                  <a:schemeClr val="tx1"/>
                </a:solidFill>
                <a:effectLst/>
                <a:ea typeface="Calibri" pitchFamily="34" charset="0"/>
                <a:cs typeface="Times New Roman" pitchFamily="18" charset="0"/>
              </a:rPr>
              <a:t> rachète à l'État en 1910 les bâtiments confisqués, pour la somme considérable de 301 000 francs, avec l'idée de les restituer aux moines, lorsque les temps seraient meilleurs.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Les moines ont la permission de revenir au cours de l'année 1922. Dom Bellot reconstruit les galeries du grand cloître, la bibliothèque et le </a:t>
            </a:r>
            <a:r>
              <a:rPr kumimoji="0" lang="fr-FR" sz="2000" b="0" i="1" u="none" strike="noStrike" cap="none" normalizeH="0" baseline="0" dirty="0" err="1" smtClean="0">
                <a:ln>
                  <a:noFill/>
                </a:ln>
                <a:solidFill>
                  <a:schemeClr val="tx1"/>
                </a:solidFill>
                <a:effectLst/>
                <a:ea typeface="Calibri" pitchFamily="34" charset="0"/>
                <a:cs typeface="Times New Roman" pitchFamily="18" charset="0"/>
              </a:rPr>
              <a:t>lavatorium</a:t>
            </a:r>
            <a:r>
              <a:rPr kumimoji="0" lang="fr-FR" sz="2000" b="0" i="1" u="none" strike="noStrike" cap="none" normalizeH="0" baseline="0" dirty="0" smtClean="0">
                <a:ln>
                  <a:noFill/>
                </a:ln>
                <a:solidFill>
                  <a:schemeClr val="tx1"/>
                </a:solidFill>
                <a:effectLst/>
                <a:ea typeface="Calibri" pitchFamily="34" charset="0"/>
                <a:cs typeface="Times New Roman" pitchFamily="18" charset="0"/>
              </a:rPr>
              <a:t>.</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Cette époque est florissante pour l'abbaye avec le renouveau de l'art sacré, Maurice Denis réalise les vitraux de la chapelle du Sacré-Cœur, Henri Charlier plusieurs sculptures et les premiers disques de chant grégorien ajoutent au renom de Solesmes.</a:t>
            </a:r>
            <a:endParaRPr kumimoji="0" lang="fr-FR" sz="2000" b="0" i="0" u="none" strike="noStrike" cap="none" normalizeH="0" baseline="0" dirty="0" smtClean="0">
              <a:ln>
                <a:noFill/>
              </a:ln>
              <a:solidFill>
                <a:schemeClr val="tx1"/>
              </a:solidFill>
              <a:effectLst/>
              <a:cs typeface="Arial" pitchFamily="34" charset="0"/>
            </a:endParaRPr>
          </a:p>
        </p:txBody>
      </p:sp>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f3806_lzn-150dpi (Copier).jpg"/>
          <p:cNvPicPr>
            <a:picLocks noChangeAspect="1"/>
          </p:cNvPicPr>
          <p:nvPr/>
        </p:nvPicPr>
        <p:blipFill>
          <a:blip r:embed="rId2" cstate="print"/>
          <a:stretch>
            <a:fillRect/>
          </a:stretch>
        </p:blipFill>
        <p:spPr>
          <a:xfrm>
            <a:off x="323528" y="764704"/>
            <a:ext cx="8409694" cy="4320480"/>
          </a:xfrm>
          <a:prstGeom prst="rect">
            <a:avLst/>
          </a:prstGeom>
        </p:spPr>
      </p:pic>
      <p:sp>
        <p:nvSpPr>
          <p:cNvPr id="3" name="ZoneTexte 2"/>
          <p:cNvSpPr txBox="1"/>
          <p:nvPr/>
        </p:nvSpPr>
        <p:spPr>
          <a:xfrm>
            <a:off x="1979712" y="5661248"/>
            <a:ext cx="5256584" cy="400110"/>
          </a:xfrm>
          <a:prstGeom prst="rect">
            <a:avLst/>
          </a:prstGeom>
          <a:noFill/>
        </p:spPr>
        <p:txBody>
          <a:bodyPr wrap="square" rtlCol="0">
            <a:spAutoFit/>
          </a:bodyPr>
          <a:lstStyle/>
          <a:p>
            <a:pPr algn="ctr"/>
            <a:r>
              <a:rPr lang="fr-FR" sz="2000" dirty="0" smtClean="0"/>
              <a:t>L’Abbaye de Solesmes vue des bords de la Sarthe.</a:t>
            </a:r>
            <a:endParaRPr lang="fr-FR" sz="2000" dirty="0"/>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323528" y="764704"/>
            <a:ext cx="4824536"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En septembre 1939, cinquante-quatre moines sont mobilisés, seize sont fait prisonniers et trois tombent au champ d'honneur. Les moines partis à la guerre reviennent en juin 1940 au moment de l'occupation. Commence un nouvel essor, alors que le pays voulait retrouver ses forces spirituelles après la guerre.</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 Il y a cent vingt moines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Dans les années 1980, l'abbaye cacha Paul Touvier, le milicien accusé de crime contre l'humanité, alors en cavale.</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Dans les années 2010, l'abbaye comprend une soixantaine de moines.</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Calibri" pitchFamily="34" charset="0"/>
                <a:cs typeface="Times New Roman" pitchFamily="18" charset="0"/>
              </a:rPr>
              <a:t>La sépulture de François-Xavier de Bourbon-Parme, Prince de Parme, se trouve au sein du cimetière.</a:t>
            </a:r>
            <a:endParaRPr kumimoji="0" lang="fr-FR" sz="2000" b="0" i="0" u="none" strike="noStrike" cap="none" normalizeH="0" baseline="0" dirty="0" smtClean="0">
              <a:ln>
                <a:noFill/>
              </a:ln>
              <a:solidFill>
                <a:schemeClr val="tx1"/>
              </a:solidFill>
              <a:effectLst/>
              <a:cs typeface="Arial" pitchFamily="34" charset="0"/>
            </a:endParaRPr>
          </a:p>
        </p:txBody>
      </p:sp>
      <p:pic>
        <p:nvPicPr>
          <p:cNvPr id="3" name="Image 2" descr="200px-Xavier,_Duke_of_Parma.jpg"/>
          <p:cNvPicPr>
            <a:picLocks noChangeAspect="1"/>
          </p:cNvPicPr>
          <p:nvPr/>
        </p:nvPicPr>
        <p:blipFill>
          <a:blip r:embed="rId2" cstate="print"/>
          <a:stretch>
            <a:fillRect/>
          </a:stretch>
        </p:blipFill>
        <p:spPr>
          <a:xfrm>
            <a:off x="5652120" y="1196752"/>
            <a:ext cx="3075485" cy="4397943"/>
          </a:xfrm>
          <a:prstGeom prst="rect">
            <a:avLst/>
          </a:prstGeom>
        </p:spPr>
      </p:pic>
      <p:cxnSp>
        <p:nvCxnSpPr>
          <p:cNvPr id="5" name="Connecteur droit avec flèche 4"/>
          <p:cNvCxnSpPr/>
          <p:nvPr/>
        </p:nvCxnSpPr>
        <p:spPr>
          <a:xfrm flipV="1">
            <a:off x="5148064" y="4941168"/>
            <a:ext cx="576064" cy="36004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hapelle St Aquilin 002-cimetiére de Solesme.jpg"/>
          <p:cNvPicPr>
            <a:picLocks noChangeAspect="1"/>
          </p:cNvPicPr>
          <p:nvPr/>
        </p:nvPicPr>
        <p:blipFill>
          <a:blip r:embed="rId2" cstate="print"/>
          <a:stretch>
            <a:fillRect/>
          </a:stretch>
        </p:blipFill>
        <p:spPr>
          <a:xfrm>
            <a:off x="539552" y="620688"/>
            <a:ext cx="7972970" cy="5973530"/>
          </a:xfrm>
          <a:prstGeom prst="rect">
            <a:avLst/>
          </a:prstGeom>
        </p:spPr>
      </p:pic>
      <p:sp>
        <p:nvSpPr>
          <p:cNvPr id="3" name="ZoneTexte 2"/>
          <p:cNvSpPr txBox="1"/>
          <p:nvPr/>
        </p:nvSpPr>
        <p:spPr>
          <a:xfrm>
            <a:off x="2627784" y="404664"/>
            <a:ext cx="3888432" cy="400110"/>
          </a:xfrm>
          <a:prstGeom prst="rect">
            <a:avLst/>
          </a:prstGeom>
          <a:solidFill>
            <a:schemeClr val="bg1"/>
          </a:solidFill>
        </p:spPr>
        <p:txBody>
          <a:bodyPr wrap="square" rtlCol="0">
            <a:spAutoFit/>
          </a:bodyPr>
          <a:lstStyle/>
          <a:p>
            <a:pPr algn="ctr"/>
            <a:r>
              <a:rPr lang="fr-FR" sz="2000" dirty="0" smtClean="0"/>
              <a:t>Cimetière de Solesmes.</a:t>
            </a:r>
            <a:endParaRPr lang="fr-FR" sz="2000" dirty="0"/>
          </a:p>
        </p:txBody>
      </p:sp>
    </p:spTree>
  </p:cSld>
  <p:clrMapOvr>
    <a:masterClrMapping/>
  </p:clrMapOvr>
  <p:transition spd="slow">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32656"/>
            <a:ext cx="8208912" cy="1631216"/>
          </a:xfrm>
          <a:prstGeom prst="rect">
            <a:avLst/>
          </a:prstGeom>
        </p:spPr>
        <p:txBody>
          <a:bodyPr wrap="square">
            <a:spAutoFit/>
          </a:bodyPr>
          <a:lstStyle/>
          <a:p>
            <a:pPr algn="ctr"/>
            <a:r>
              <a:rPr lang="fr-FR" sz="2000" dirty="0" smtClean="0"/>
              <a:t>Une fois passée la porte médiévale de l’église abbatiale, vous découvrirez les célèbres Saints de Solesmes, dont les traits et attitudes sont exceptionnels. Vous pourrez alors admirer La Mise au Tombeau du christ datant du XVe siècle et, lui faisant écho, « La Belle Chapelle » du XVIe siècle, entièrement consacrée à Notre-Dame</a:t>
            </a:r>
            <a:endParaRPr lang="fr-FR" sz="2000" dirty="0"/>
          </a:p>
        </p:txBody>
      </p:sp>
      <p:pic>
        <p:nvPicPr>
          <p:cNvPr id="3" name="Image 2" descr="1024px-Mise_au_tombeau_du_Christ,_Solesmes_(moulage) (Copier).jpg"/>
          <p:cNvPicPr>
            <a:picLocks noChangeAspect="1"/>
          </p:cNvPicPr>
          <p:nvPr/>
        </p:nvPicPr>
        <p:blipFill>
          <a:blip r:embed="rId2" cstate="print"/>
          <a:stretch>
            <a:fillRect/>
          </a:stretch>
        </p:blipFill>
        <p:spPr>
          <a:xfrm>
            <a:off x="1475656" y="2060848"/>
            <a:ext cx="6192687" cy="4644515"/>
          </a:xfrm>
          <a:prstGeom prst="rect">
            <a:avLst/>
          </a:prstGeom>
        </p:spPr>
      </p:pic>
    </p:spTree>
  </p:cSld>
  <p:clrMapOvr>
    <a:masterClrMapping/>
  </p:clrMapOvr>
  <p:transition spd="slow">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ormition009-150dpi (Copier).jpg"/>
          <p:cNvPicPr>
            <a:picLocks noChangeAspect="1"/>
          </p:cNvPicPr>
          <p:nvPr/>
        </p:nvPicPr>
        <p:blipFill>
          <a:blip r:embed="rId2" cstate="print"/>
          <a:stretch>
            <a:fillRect/>
          </a:stretch>
        </p:blipFill>
        <p:spPr>
          <a:xfrm>
            <a:off x="367154" y="1268760"/>
            <a:ext cx="8309302" cy="4536504"/>
          </a:xfrm>
          <a:prstGeom prst="rect">
            <a:avLst/>
          </a:prstGeom>
        </p:spPr>
      </p:pic>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gf-150dpi (Copier).jpg"/>
          <p:cNvPicPr>
            <a:picLocks noChangeAspect="1"/>
          </p:cNvPicPr>
          <p:nvPr/>
        </p:nvPicPr>
        <p:blipFill>
          <a:blip r:embed="rId2" cstate="print"/>
          <a:stretch>
            <a:fillRect/>
          </a:stretch>
        </p:blipFill>
        <p:spPr>
          <a:xfrm>
            <a:off x="251520" y="188641"/>
            <a:ext cx="6192688" cy="3181494"/>
          </a:xfrm>
          <a:prstGeom prst="rect">
            <a:avLst/>
          </a:prstGeom>
        </p:spPr>
      </p:pic>
      <p:pic>
        <p:nvPicPr>
          <p:cNvPr id="3" name="Image 2" descr="dormition015 (Copier).jpg"/>
          <p:cNvPicPr>
            <a:picLocks noChangeAspect="1"/>
          </p:cNvPicPr>
          <p:nvPr/>
        </p:nvPicPr>
        <p:blipFill>
          <a:blip r:embed="rId3" cstate="print"/>
          <a:stretch>
            <a:fillRect/>
          </a:stretch>
        </p:blipFill>
        <p:spPr>
          <a:xfrm>
            <a:off x="2555776" y="3446821"/>
            <a:ext cx="6323856" cy="3248881"/>
          </a:xfrm>
          <a:prstGeom prst="rect">
            <a:avLst/>
          </a:prstGeom>
        </p:spPr>
      </p:pic>
    </p:spTree>
  </p:cSld>
  <p:clrMapOvr>
    <a:masterClrMapping/>
  </p:clrMapOvr>
  <p:transition spd="slow">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f0016-150dpi_0 (Copier).jpg"/>
          <p:cNvPicPr>
            <a:picLocks noChangeAspect="1"/>
          </p:cNvPicPr>
          <p:nvPr/>
        </p:nvPicPr>
        <p:blipFill>
          <a:blip r:embed="rId2" cstate="print"/>
          <a:stretch>
            <a:fillRect/>
          </a:stretch>
        </p:blipFill>
        <p:spPr>
          <a:xfrm>
            <a:off x="323528" y="980728"/>
            <a:ext cx="8549856" cy="4392488"/>
          </a:xfrm>
          <a:prstGeom prst="rect">
            <a:avLst/>
          </a:prstGeom>
        </p:spPr>
      </p:pic>
    </p:spTree>
  </p:cSld>
  <p:clrMapOvr>
    <a:masterClrMapping/>
  </p:clrMapOvr>
  <p:transition spd="slow">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istoireduchant.2.slider (Copier).jpg"/>
          <p:cNvPicPr>
            <a:picLocks noChangeAspect="1"/>
          </p:cNvPicPr>
          <p:nvPr/>
        </p:nvPicPr>
        <p:blipFill>
          <a:blip r:embed="rId2" cstate="print"/>
          <a:stretch>
            <a:fillRect/>
          </a:stretch>
        </p:blipFill>
        <p:spPr>
          <a:xfrm>
            <a:off x="251520" y="332656"/>
            <a:ext cx="8551268" cy="5194895"/>
          </a:xfrm>
          <a:prstGeom prst="rect">
            <a:avLst/>
          </a:prstGeom>
        </p:spPr>
      </p:pic>
      <p:sp>
        <p:nvSpPr>
          <p:cNvPr id="3" name="Rectangle 2"/>
          <p:cNvSpPr/>
          <p:nvPr/>
        </p:nvSpPr>
        <p:spPr>
          <a:xfrm>
            <a:off x="395536" y="5805264"/>
            <a:ext cx="8496944" cy="707886"/>
          </a:xfrm>
          <a:prstGeom prst="rect">
            <a:avLst/>
          </a:prstGeom>
        </p:spPr>
        <p:txBody>
          <a:bodyPr wrap="square">
            <a:spAutoFit/>
          </a:bodyPr>
          <a:lstStyle/>
          <a:p>
            <a:pPr algn="ctr"/>
            <a:r>
              <a:rPr lang="fr-FR" sz="2000" dirty="0" smtClean="0"/>
              <a:t>L’abbaye Saint Pierre de Solesmes est aussi le haut lieu du Chant Grégorien, réunissant plusieurs siècles d’histoire de la musique liturgique.</a:t>
            </a:r>
            <a:endParaRPr lang="fr-FR" sz="2000" dirty="0"/>
          </a:p>
        </p:txBody>
      </p:sp>
    </p:spTree>
  </p:cSld>
  <p:clrMapOvr>
    <a:masterClrMapping/>
  </p:clrMapOvr>
  <p:transition spd="slow">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5816" y="548680"/>
            <a:ext cx="3096344" cy="5909310"/>
          </a:xfrm>
          <a:prstGeom prst="rect">
            <a:avLst/>
          </a:prstGeom>
        </p:spPr>
        <p:txBody>
          <a:bodyPr wrap="square">
            <a:spAutoFit/>
          </a:bodyPr>
          <a:lstStyle/>
          <a:p>
            <a:pPr algn="ctr"/>
            <a:r>
              <a:rPr lang="fr-FR" b="1" dirty="0" smtClean="0"/>
              <a:t>Les Saints de Solesmes </a:t>
            </a:r>
          </a:p>
          <a:p>
            <a:pPr algn="ctr"/>
            <a:r>
              <a:rPr lang="fr-FR" b="1" dirty="0" smtClean="0"/>
              <a:t>Deux remarquables ensembles sculptés.</a:t>
            </a:r>
          </a:p>
          <a:p>
            <a:pPr algn="ctr"/>
            <a:r>
              <a:rPr lang="fr-FR" dirty="0" smtClean="0"/>
              <a:t>Au niveau du transept apparaissent les célèbres ensembles sculptés, depuis longtemps appelés “Saints de Solesmes”. Les archives du monastère ayant été détruites sous la Révolution, on ignore l’identité des sculpteurs. Ils ont travaillé sous la conduite des prieurs de Solesmes. Dépassant de beaucoup les moyens financiers du prieuré, ces chefs-d’œuvre ont sans doute été offerts par de généreux donateurs, également inconnus.</a:t>
            </a:r>
          </a:p>
          <a:p>
            <a:pPr algn="ctr"/>
            <a:r>
              <a:rPr lang="fr-FR" dirty="0" smtClean="0"/>
              <a:t> Ils ont été sauvegardés des destructions de la Révolution.</a:t>
            </a:r>
            <a:endParaRPr lang="fr-FR" dirty="0"/>
          </a:p>
        </p:txBody>
      </p:sp>
      <p:pic>
        <p:nvPicPr>
          <p:cNvPr id="3" name="Image 2" descr="Transept nord. La Belle Chapelle 1553.jpg"/>
          <p:cNvPicPr>
            <a:picLocks noChangeAspect="1"/>
          </p:cNvPicPr>
          <p:nvPr/>
        </p:nvPicPr>
        <p:blipFill>
          <a:blip r:embed="rId2" cstate="print"/>
          <a:stretch>
            <a:fillRect/>
          </a:stretch>
        </p:blipFill>
        <p:spPr>
          <a:xfrm>
            <a:off x="395536" y="692696"/>
            <a:ext cx="2305050" cy="3886200"/>
          </a:xfrm>
          <a:prstGeom prst="rect">
            <a:avLst/>
          </a:prstGeom>
        </p:spPr>
      </p:pic>
      <p:pic>
        <p:nvPicPr>
          <p:cNvPr id="4" name="Image 3" descr="Transept sud Le tombeau du seigneur 1496.jpg"/>
          <p:cNvPicPr>
            <a:picLocks noChangeAspect="1"/>
          </p:cNvPicPr>
          <p:nvPr/>
        </p:nvPicPr>
        <p:blipFill>
          <a:blip r:embed="rId3" cstate="print"/>
          <a:stretch>
            <a:fillRect/>
          </a:stretch>
        </p:blipFill>
        <p:spPr>
          <a:xfrm>
            <a:off x="6372200" y="548680"/>
            <a:ext cx="2305050" cy="4162425"/>
          </a:xfrm>
          <a:prstGeom prst="rect">
            <a:avLst/>
          </a:prstGeom>
        </p:spPr>
      </p:pic>
      <p:sp>
        <p:nvSpPr>
          <p:cNvPr id="5" name="ZoneTexte 4"/>
          <p:cNvSpPr txBox="1"/>
          <p:nvPr/>
        </p:nvSpPr>
        <p:spPr>
          <a:xfrm>
            <a:off x="467544" y="5229200"/>
            <a:ext cx="2232248" cy="1015663"/>
          </a:xfrm>
          <a:prstGeom prst="rect">
            <a:avLst/>
          </a:prstGeom>
          <a:noFill/>
        </p:spPr>
        <p:txBody>
          <a:bodyPr wrap="square" rtlCol="0">
            <a:spAutoFit/>
          </a:bodyPr>
          <a:lstStyle/>
          <a:p>
            <a:pPr algn="ctr"/>
            <a:r>
              <a:rPr lang="fr-FR" sz="2000" dirty="0" smtClean="0"/>
              <a:t>Transept  nord.</a:t>
            </a:r>
          </a:p>
          <a:p>
            <a:pPr algn="ctr"/>
            <a:r>
              <a:rPr lang="fr-FR" sz="2000" dirty="0" smtClean="0"/>
              <a:t>La Belle Chapelle.</a:t>
            </a:r>
          </a:p>
          <a:p>
            <a:pPr algn="ctr"/>
            <a:r>
              <a:rPr lang="fr-FR" sz="2000" dirty="0" smtClean="0"/>
              <a:t>( 1553 )</a:t>
            </a:r>
            <a:endParaRPr lang="fr-FR" sz="2000" dirty="0"/>
          </a:p>
        </p:txBody>
      </p:sp>
      <p:sp>
        <p:nvSpPr>
          <p:cNvPr id="6" name="ZoneTexte 5"/>
          <p:cNvSpPr txBox="1"/>
          <p:nvPr/>
        </p:nvSpPr>
        <p:spPr>
          <a:xfrm>
            <a:off x="6516216" y="4941168"/>
            <a:ext cx="2016224" cy="1323439"/>
          </a:xfrm>
          <a:prstGeom prst="rect">
            <a:avLst/>
          </a:prstGeom>
          <a:noFill/>
        </p:spPr>
        <p:txBody>
          <a:bodyPr wrap="square" rtlCol="0">
            <a:spAutoFit/>
          </a:bodyPr>
          <a:lstStyle/>
          <a:p>
            <a:pPr algn="ctr"/>
            <a:r>
              <a:rPr lang="fr-FR" sz="2000" dirty="0" smtClean="0"/>
              <a:t>Transept sud.</a:t>
            </a:r>
          </a:p>
          <a:p>
            <a:pPr algn="ctr"/>
            <a:r>
              <a:rPr lang="fr-FR" sz="2000" dirty="0" smtClean="0"/>
              <a:t>Le tombeau du Seigneur.</a:t>
            </a:r>
          </a:p>
          <a:p>
            <a:pPr algn="ctr"/>
            <a:r>
              <a:rPr lang="fr-FR" sz="2000" dirty="0" smtClean="0"/>
              <a:t>( 1496 )</a:t>
            </a:r>
            <a:endParaRPr lang="fr-FR" sz="2000" dirty="0"/>
          </a:p>
        </p:txBody>
      </p:sp>
    </p:spTree>
  </p:cSld>
  <p:clrMapOvr>
    <a:masterClrMapping/>
  </p:clrMapOvr>
  <p:transition spd="slow">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260648"/>
            <a:ext cx="8352928" cy="2585323"/>
          </a:xfrm>
          <a:prstGeom prst="rect">
            <a:avLst/>
          </a:prstGeom>
        </p:spPr>
        <p:txBody>
          <a:bodyPr wrap="square">
            <a:spAutoFit/>
          </a:bodyPr>
          <a:lstStyle/>
          <a:p>
            <a:pPr algn="ctr"/>
            <a:r>
              <a:rPr lang="fr-FR" dirty="0" smtClean="0"/>
              <a:t>La Belle Chapelle, dans le transept nord, est tout entière consacrée à la Vierge Marie. La mise au tombeau de la Vierge est sans aucun doute construite en parallèle avec la mise au tombeau du Christ du transept sud. Le personnage assis au pied du sépulcre de la Vierge fait écho à Marie-Madeleine. Et pourtant, la belle chapelle s'écarte considérablement du tombeau de Notre Seigneur par le style et l'esprit : mouvement et foisonnement du décor en sont les maîtres-mots. Il faut dire que la belle chapelle n'appartient pas à la même époque. Commencés sans doute vers 1530, les travaux ont dû se prolonger au moins jusqu'en 1553, date inscrite sur la colonnade sud. L'ensemble, complexe, se développe sur deux niveaux, et sur les trois côtés du transept.</a:t>
            </a:r>
            <a:endParaRPr lang="fr-FR" dirty="0"/>
          </a:p>
        </p:txBody>
      </p:sp>
      <p:pic>
        <p:nvPicPr>
          <p:cNvPr id="3" name="Image 2" descr="pamoison032-150dpi (Copier).jpg"/>
          <p:cNvPicPr>
            <a:picLocks noChangeAspect="1"/>
          </p:cNvPicPr>
          <p:nvPr/>
        </p:nvPicPr>
        <p:blipFill>
          <a:blip r:embed="rId2" cstate="print"/>
          <a:stretch>
            <a:fillRect/>
          </a:stretch>
        </p:blipFill>
        <p:spPr>
          <a:xfrm>
            <a:off x="827584" y="2852936"/>
            <a:ext cx="7403976" cy="3803793"/>
          </a:xfrm>
          <a:prstGeom prst="rect">
            <a:avLst/>
          </a:prstGeom>
        </p:spPr>
      </p:pic>
    </p:spTree>
  </p:cSld>
  <p:clrMapOvr>
    <a:masterClrMapping/>
  </p:clrMapOvr>
  <p:transition spd="slow">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Grande prostituée de Babylone (Copier).jpg"/>
          <p:cNvPicPr>
            <a:picLocks noChangeAspect="1"/>
          </p:cNvPicPr>
          <p:nvPr/>
        </p:nvPicPr>
        <p:blipFill>
          <a:blip r:embed="rId2" cstate="print"/>
          <a:stretch>
            <a:fillRect/>
          </a:stretch>
        </p:blipFill>
        <p:spPr>
          <a:xfrm>
            <a:off x="467544" y="116632"/>
            <a:ext cx="3810000" cy="5715000"/>
          </a:xfrm>
          <a:prstGeom prst="rect">
            <a:avLst/>
          </a:prstGeom>
        </p:spPr>
      </p:pic>
      <p:sp>
        <p:nvSpPr>
          <p:cNvPr id="3" name="ZoneTexte 2"/>
          <p:cNvSpPr txBox="1"/>
          <p:nvPr/>
        </p:nvSpPr>
        <p:spPr>
          <a:xfrm>
            <a:off x="251520" y="6021288"/>
            <a:ext cx="3816424" cy="400110"/>
          </a:xfrm>
          <a:prstGeom prst="rect">
            <a:avLst/>
          </a:prstGeom>
          <a:noFill/>
        </p:spPr>
        <p:txBody>
          <a:bodyPr wrap="square" rtlCol="0">
            <a:spAutoFit/>
          </a:bodyPr>
          <a:lstStyle/>
          <a:p>
            <a:pPr algn="ctr"/>
            <a:r>
              <a:rPr lang="fr-FR" sz="2000" dirty="0" smtClean="0"/>
              <a:t>La Grande Prostituée de Babylone.</a:t>
            </a:r>
            <a:endParaRPr lang="fr-FR" sz="2000" dirty="0"/>
          </a:p>
        </p:txBody>
      </p:sp>
      <p:pic>
        <p:nvPicPr>
          <p:cNvPr id="4" name="Image 3" descr=".Les Apôtres voient la Vierge s'élever au ciel (Copier).jpg"/>
          <p:cNvPicPr>
            <a:picLocks noChangeAspect="1"/>
          </p:cNvPicPr>
          <p:nvPr/>
        </p:nvPicPr>
        <p:blipFill>
          <a:blip r:embed="rId3" cstate="print"/>
          <a:stretch>
            <a:fillRect/>
          </a:stretch>
        </p:blipFill>
        <p:spPr>
          <a:xfrm>
            <a:off x="4860032" y="260648"/>
            <a:ext cx="3739480" cy="5609220"/>
          </a:xfrm>
          <a:prstGeom prst="rect">
            <a:avLst/>
          </a:prstGeom>
        </p:spPr>
      </p:pic>
      <p:sp>
        <p:nvSpPr>
          <p:cNvPr id="5" name="ZoneTexte 4"/>
          <p:cNvSpPr txBox="1"/>
          <p:nvPr/>
        </p:nvSpPr>
        <p:spPr>
          <a:xfrm>
            <a:off x="4932040" y="5949280"/>
            <a:ext cx="3744416" cy="707886"/>
          </a:xfrm>
          <a:prstGeom prst="rect">
            <a:avLst/>
          </a:prstGeom>
          <a:noFill/>
        </p:spPr>
        <p:txBody>
          <a:bodyPr wrap="square" rtlCol="0">
            <a:spAutoFit/>
          </a:bodyPr>
          <a:lstStyle/>
          <a:p>
            <a:pPr algn="ctr"/>
            <a:r>
              <a:rPr lang="fr-FR" sz="2000" dirty="0" smtClean="0"/>
              <a:t>Les Apôtres voient la Vierge s’élever au ciel .</a:t>
            </a:r>
            <a:endParaRPr lang="fr-FR" sz="2000" dirty="0"/>
          </a:p>
        </p:txBody>
      </p:sp>
    </p:spTree>
  </p:cSld>
  <p:clrMapOvr>
    <a:masterClrMapping/>
  </p:clrMapOvr>
  <p:transition spd="slow">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t Anselme d'Aoste (Copier).jpg"/>
          <p:cNvPicPr>
            <a:picLocks noChangeAspect="1"/>
          </p:cNvPicPr>
          <p:nvPr/>
        </p:nvPicPr>
        <p:blipFill>
          <a:blip r:embed="rId2" cstate="print"/>
          <a:stretch>
            <a:fillRect/>
          </a:stretch>
        </p:blipFill>
        <p:spPr>
          <a:xfrm>
            <a:off x="395536" y="1052736"/>
            <a:ext cx="3264363" cy="4896544"/>
          </a:xfrm>
          <a:prstGeom prst="rect">
            <a:avLst/>
          </a:prstGeom>
        </p:spPr>
      </p:pic>
      <p:pic>
        <p:nvPicPr>
          <p:cNvPr id="3" name="Image 2" descr=".St Jean l' évangéliste (Copier).jpg"/>
          <p:cNvPicPr>
            <a:picLocks noChangeAspect="1"/>
          </p:cNvPicPr>
          <p:nvPr/>
        </p:nvPicPr>
        <p:blipFill>
          <a:blip r:embed="rId3" cstate="print"/>
          <a:stretch>
            <a:fillRect/>
          </a:stretch>
        </p:blipFill>
        <p:spPr>
          <a:xfrm>
            <a:off x="4499992" y="260648"/>
            <a:ext cx="4242048" cy="6363072"/>
          </a:xfrm>
          <a:prstGeom prst="rect">
            <a:avLst/>
          </a:prstGeom>
        </p:spPr>
      </p:pic>
      <p:sp>
        <p:nvSpPr>
          <p:cNvPr id="4" name="ZoneTexte 3"/>
          <p:cNvSpPr txBox="1"/>
          <p:nvPr/>
        </p:nvSpPr>
        <p:spPr>
          <a:xfrm>
            <a:off x="395536" y="6093296"/>
            <a:ext cx="3312368" cy="400110"/>
          </a:xfrm>
          <a:prstGeom prst="rect">
            <a:avLst/>
          </a:prstGeom>
          <a:noFill/>
        </p:spPr>
        <p:txBody>
          <a:bodyPr wrap="square" rtlCol="0">
            <a:spAutoFit/>
          </a:bodyPr>
          <a:lstStyle/>
          <a:p>
            <a:pPr algn="ctr"/>
            <a:r>
              <a:rPr lang="fr-FR" sz="2000" dirty="0" smtClean="0"/>
              <a:t>St Anselme d’Aoste.</a:t>
            </a:r>
            <a:endParaRPr lang="fr-FR" sz="2000" dirty="0"/>
          </a:p>
        </p:txBody>
      </p:sp>
      <p:sp>
        <p:nvSpPr>
          <p:cNvPr id="5" name="ZoneTexte 4"/>
          <p:cNvSpPr txBox="1"/>
          <p:nvPr/>
        </p:nvSpPr>
        <p:spPr>
          <a:xfrm>
            <a:off x="467544" y="476672"/>
            <a:ext cx="3816424" cy="400110"/>
          </a:xfrm>
          <a:prstGeom prst="rect">
            <a:avLst/>
          </a:prstGeom>
          <a:noFill/>
        </p:spPr>
        <p:txBody>
          <a:bodyPr wrap="square" rtlCol="0">
            <a:spAutoFit/>
          </a:bodyPr>
          <a:lstStyle/>
          <a:p>
            <a:pPr algn="ctr"/>
            <a:r>
              <a:rPr lang="fr-FR" sz="2000" dirty="0" smtClean="0"/>
              <a:t>St Jean l’ Évangéliste .</a:t>
            </a:r>
            <a:endParaRPr lang="fr-FR" sz="2000" dirty="0"/>
          </a:p>
        </p:txBody>
      </p:sp>
      <p:cxnSp>
        <p:nvCxnSpPr>
          <p:cNvPr id="7" name="Connecteur droit avec flèche 6"/>
          <p:cNvCxnSpPr/>
          <p:nvPr/>
        </p:nvCxnSpPr>
        <p:spPr>
          <a:xfrm>
            <a:off x="3707904" y="764704"/>
            <a:ext cx="864096" cy="50405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tmartin-reliq-011-150dpi_0 (Copier).jpg"/>
          <p:cNvPicPr>
            <a:picLocks noChangeAspect="1"/>
          </p:cNvPicPr>
          <p:nvPr/>
        </p:nvPicPr>
        <p:blipFill>
          <a:blip r:embed="rId2" cstate="print"/>
          <a:stretch>
            <a:fillRect/>
          </a:stretch>
        </p:blipFill>
        <p:spPr>
          <a:xfrm>
            <a:off x="356898" y="332656"/>
            <a:ext cx="8457422" cy="5634757"/>
          </a:xfrm>
          <a:prstGeom prst="rect">
            <a:avLst/>
          </a:prstGeom>
        </p:spPr>
      </p:pic>
      <p:sp>
        <p:nvSpPr>
          <p:cNvPr id="3" name="ZoneTexte 2"/>
          <p:cNvSpPr txBox="1"/>
          <p:nvPr/>
        </p:nvSpPr>
        <p:spPr>
          <a:xfrm>
            <a:off x="2987824" y="6165304"/>
            <a:ext cx="2808312" cy="400110"/>
          </a:xfrm>
          <a:prstGeom prst="rect">
            <a:avLst/>
          </a:prstGeom>
          <a:noFill/>
        </p:spPr>
        <p:txBody>
          <a:bodyPr wrap="square" rtlCol="0">
            <a:spAutoFit/>
          </a:bodyPr>
          <a:lstStyle/>
          <a:p>
            <a:pPr algn="ctr"/>
            <a:r>
              <a:rPr lang="fr-FR" sz="2000" dirty="0" smtClean="0"/>
              <a:t>St Martin .</a:t>
            </a:r>
            <a:endParaRPr lang="fr-FR" sz="2000" dirty="0"/>
          </a:p>
        </p:txBody>
      </p:sp>
    </p:spTree>
  </p:cSld>
  <p:clrMapOvr>
    <a:masterClrMapping/>
  </p:clrMapOvr>
  <p:transition spd="slow">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9592" y="764704"/>
            <a:ext cx="7128792" cy="2246769"/>
          </a:xfrm>
          <a:prstGeom prst="rect">
            <a:avLst/>
          </a:prstGeom>
        </p:spPr>
        <p:txBody>
          <a:bodyPr wrap="square">
            <a:spAutoFit/>
          </a:bodyPr>
          <a:lstStyle/>
          <a:p>
            <a:pPr algn="ctr"/>
            <a:r>
              <a:rPr lang="fr-FR" sz="2000" b="1" dirty="0" smtClean="0"/>
              <a:t>Les bâtiments </a:t>
            </a:r>
          </a:p>
          <a:p>
            <a:pPr algn="ctr"/>
            <a:r>
              <a:rPr lang="fr-FR" sz="2000" dirty="0" smtClean="0"/>
              <a:t>Les lieux réguliers de notre abbaye sont relativement récents. Le bâtiment le plus ancien est le prieuré, bâti en 1722. De style classique, il abrite au rez-de-chaussée la salle capitulaire. C'est dans cette pièce, qui était autrefois le réfectoire des moines, que nous nous réunissons tous les soirs avant l'office de complies. </a:t>
            </a:r>
          </a:p>
          <a:p>
            <a:pPr algn="ctr"/>
            <a:r>
              <a:rPr lang="fr-FR" sz="2000" dirty="0" smtClean="0"/>
              <a:t>Le père abb</a:t>
            </a:r>
            <a:r>
              <a:rPr lang="fr-FR" sz="2000" u="sng" dirty="0" smtClean="0"/>
              <a:t>é</a:t>
            </a:r>
            <a:r>
              <a:rPr lang="fr-FR" sz="2000" dirty="0" smtClean="0"/>
              <a:t> y commente la règle de saint Benoît..</a:t>
            </a:r>
            <a:endParaRPr lang="fr-FR" sz="2000" dirty="0"/>
          </a:p>
        </p:txBody>
      </p:sp>
      <p:sp>
        <p:nvSpPr>
          <p:cNvPr id="4" name="Rectangle 3"/>
          <p:cNvSpPr/>
          <p:nvPr/>
        </p:nvSpPr>
        <p:spPr>
          <a:xfrm>
            <a:off x="971600" y="2924944"/>
            <a:ext cx="7200800" cy="2554545"/>
          </a:xfrm>
          <a:prstGeom prst="rect">
            <a:avLst/>
          </a:prstGeom>
        </p:spPr>
        <p:txBody>
          <a:bodyPr wrap="square">
            <a:spAutoFit/>
          </a:bodyPr>
          <a:lstStyle/>
          <a:p>
            <a:pPr algn="ctr"/>
            <a:r>
              <a:rPr lang="fr-FR" sz="2000" dirty="0" smtClean="0"/>
              <a:t>C'est également ici qu'ont lieu les votes pour l'admission des novices ou, plus rarement, l'élection du père abbé. Au rez-de-chaussée de ce bâtiment, on trouve encore l'atelier de paléographie musicale, ainsi que la </a:t>
            </a:r>
            <a:r>
              <a:rPr lang="fr-FR" sz="2000" dirty="0" err="1" smtClean="0"/>
              <a:t>cellererie</a:t>
            </a:r>
            <a:r>
              <a:rPr lang="fr-FR" sz="2000" dirty="0" smtClean="0"/>
              <a:t>, où sont gérées les affaires temporelles du monastère. Toutes ces pièces sont voûtées au berceau. Les étages supérieurs sont occupés par des cellules de moines. Des portraits de moines ornent le couloir du premier étage. Le noviciat est installé au deuxième étage.</a:t>
            </a:r>
            <a:endParaRPr lang="fr-FR" sz="2000" dirty="0"/>
          </a:p>
        </p:txBody>
      </p:sp>
    </p:spTree>
  </p:cSld>
  <p:clrMapOvr>
    <a:masterClrMapping/>
  </p:clrMapOvr>
  <p:transition spd="slow">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_74E7FA0E-C27B-4AF2-9D48-3B1383622003-abbaye St Pierre.jpg"/>
          <p:cNvPicPr>
            <a:picLocks noChangeAspect="1"/>
          </p:cNvPicPr>
          <p:nvPr/>
        </p:nvPicPr>
        <p:blipFill>
          <a:blip r:embed="rId2" cstate="print"/>
          <a:stretch>
            <a:fillRect/>
          </a:stretch>
        </p:blipFill>
        <p:spPr>
          <a:xfrm>
            <a:off x="395536" y="260648"/>
            <a:ext cx="8400256" cy="6300192"/>
          </a:xfrm>
          <a:prstGeom prst="rect">
            <a:avLst/>
          </a:prstGeom>
        </p:spPr>
      </p:pic>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899592" y="116632"/>
            <a:ext cx="7164288"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Arial" pitchFamily="34" charset="0"/>
              </a:rPr>
              <a:t>À l'intérieur du prieuré, le cloître mauriste favorise le recueillement par l'ordonnance de ses arcades. Son préau est planté d'une broderie de buis. À l'angle sud-est se trouve une vierge à l'enfant, réalisée par Henri Charlier en 1935.</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Arial" pitchFamily="34" charset="0"/>
              </a:rPr>
              <a:t>Le grand cloître a été bâti par dom Paul Bellot en 1937. Il est entouré par les trois ailes principales du monastère : à l'ouest, la bibliothèque, également construite par dom Bellot ; au nord, le grand bâtiment édifié par dom </a:t>
            </a:r>
            <a:r>
              <a:rPr kumimoji="0" lang="fr-FR" sz="2000" b="0" i="0" u="none" strike="noStrike" cap="none" normalizeH="0" baseline="0" dirty="0" err="1" smtClean="0">
                <a:ln>
                  <a:noFill/>
                </a:ln>
                <a:solidFill>
                  <a:schemeClr val="tx1"/>
                </a:solidFill>
                <a:effectLst/>
                <a:ea typeface="Times New Roman" pitchFamily="18" charset="0"/>
                <a:cs typeface="Arial" pitchFamily="34" charset="0"/>
              </a:rPr>
              <a:t>Mellet</a:t>
            </a:r>
            <a:r>
              <a:rPr kumimoji="0" lang="fr-FR" sz="2000" b="0" i="0" u="none" strike="noStrike" cap="none" normalizeH="0" baseline="0" dirty="0" smtClean="0">
                <a:ln>
                  <a:noFill/>
                </a:ln>
                <a:solidFill>
                  <a:schemeClr val="tx1"/>
                </a:solidFill>
                <a:effectLst/>
                <a:ea typeface="Times New Roman" pitchFamily="18" charset="0"/>
                <a:cs typeface="Arial" pitchFamily="34" charset="0"/>
              </a:rPr>
              <a:t> en 1896 ; à l'est, l'aile ajoutée en 1955. Ces deux derniers bâtiments sont occupés par des cellules. Au rez-de-chaussée du bâtiment </a:t>
            </a:r>
            <a:r>
              <a:rPr kumimoji="0" lang="fr-FR" sz="2000" b="0" i="0" u="none" strike="noStrike" cap="none" normalizeH="0" baseline="0" dirty="0" err="1" smtClean="0">
                <a:ln>
                  <a:noFill/>
                </a:ln>
                <a:solidFill>
                  <a:schemeClr val="tx1"/>
                </a:solidFill>
                <a:effectLst/>
                <a:ea typeface="Times New Roman" pitchFamily="18" charset="0"/>
                <a:cs typeface="Arial" pitchFamily="34" charset="0"/>
              </a:rPr>
              <a:t>Mellet</a:t>
            </a:r>
            <a:r>
              <a:rPr kumimoji="0" lang="fr-FR" sz="2000" b="0" i="0" u="none" strike="noStrike" cap="none" normalizeH="0" baseline="0" dirty="0" smtClean="0">
                <a:ln>
                  <a:noFill/>
                </a:ln>
                <a:solidFill>
                  <a:schemeClr val="tx1"/>
                </a:solidFill>
                <a:effectLst/>
                <a:ea typeface="Times New Roman" pitchFamily="18" charset="0"/>
                <a:cs typeface="Arial" pitchFamily="34" charset="0"/>
              </a:rPr>
              <a:t>, on trouve le vaste réfectoire, divisé en deux nefs par de puissantes colonnes de granit.</a:t>
            </a:r>
            <a:endParaRPr kumimoji="0" lang="fr-FR" sz="2000" b="0" i="0" u="none" strike="noStrike" cap="none" normalizeH="0" baseline="0" dirty="0" smtClean="0">
              <a:ln>
                <a:noFill/>
              </a:ln>
              <a:solidFill>
                <a:schemeClr val="tx1"/>
              </a:solidFill>
              <a:effectLst/>
              <a:cs typeface="Arial" pitchFamily="34" charset="0"/>
            </a:endParaRPr>
          </a:p>
        </p:txBody>
      </p:sp>
      <p:pic>
        <p:nvPicPr>
          <p:cNvPr id="3" name="Image 2" descr="dscf1763-150dpi (Copier).jpg"/>
          <p:cNvPicPr>
            <a:picLocks noChangeAspect="1"/>
          </p:cNvPicPr>
          <p:nvPr/>
        </p:nvPicPr>
        <p:blipFill>
          <a:blip r:embed="rId2" cstate="print"/>
          <a:stretch>
            <a:fillRect/>
          </a:stretch>
        </p:blipFill>
        <p:spPr>
          <a:xfrm>
            <a:off x="1475656" y="3573016"/>
            <a:ext cx="6048672" cy="3107505"/>
          </a:xfrm>
          <a:prstGeom prst="rect">
            <a:avLst/>
          </a:prstGeom>
        </p:spPr>
      </p:pic>
    </p:spTree>
  </p:cSld>
  <p:clrMapOvr>
    <a:masterClrMapping/>
  </p:clrMapOvr>
  <p:transition spd="slow">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pis_173975444-abbaye de Solesmes.jpg"/>
          <p:cNvPicPr>
            <a:picLocks noChangeAspect="1"/>
          </p:cNvPicPr>
          <p:nvPr/>
        </p:nvPicPr>
        <p:blipFill>
          <a:blip r:embed="rId2" cstate="print"/>
          <a:stretch>
            <a:fillRect/>
          </a:stretch>
        </p:blipFill>
        <p:spPr>
          <a:xfrm>
            <a:off x="611560" y="461748"/>
            <a:ext cx="7848872" cy="5880553"/>
          </a:xfrm>
          <a:prstGeom prst="rect">
            <a:avLst/>
          </a:prstGeom>
        </p:spPr>
      </p:pic>
    </p:spTree>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pis_173975443-Solesme-abbaye.jpg"/>
          <p:cNvPicPr>
            <a:picLocks noChangeAspect="1"/>
          </p:cNvPicPr>
          <p:nvPr/>
        </p:nvPicPr>
        <p:blipFill>
          <a:blip r:embed="rId2" cstate="print"/>
          <a:stretch>
            <a:fillRect/>
          </a:stretch>
        </p:blipFill>
        <p:spPr>
          <a:xfrm>
            <a:off x="3995936" y="260648"/>
            <a:ext cx="4731990" cy="6309320"/>
          </a:xfrm>
          <a:prstGeom prst="rect">
            <a:avLst/>
          </a:prstGeom>
        </p:spPr>
      </p:pic>
      <p:pic>
        <p:nvPicPr>
          <p:cNvPr id="4" name="Image 3" descr="saints-solesmes_3.jpg"/>
          <p:cNvPicPr>
            <a:picLocks noChangeAspect="1"/>
          </p:cNvPicPr>
          <p:nvPr/>
        </p:nvPicPr>
        <p:blipFill>
          <a:blip r:embed="rId3" cstate="print"/>
          <a:stretch>
            <a:fillRect/>
          </a:stretch>
        </p:blipFill>
        <p:spPr>
          <a:xfrm>
            <a:off x="251520" y="260648"/>
            <a:ext cx="3528392" cy="3528392"/>
          </a:xfrm>
          <a:prstGeom prst="rect">
            <a:avLst/>
          </a:prstGeo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pis_173975424-intérieur abbaye solesmes.jpg"/>
          <p:cNvPicPr>
            <a:picLocks noChangeAspect="1"/>
          </p:cNvPicPr>
          <p:nvPr/>
        </p:nvPicPr>
        <p:blipFill>
          <a:blip r:embed="rId2" cstate="print"/>
          <a:stretch>
            <a:fillRect/>
          </a:stretch>
        </p:blipFill>
        <p:spPr>
          <a:xfrm>
            <a:off x="467544" y="353848"/>
            <a:ext cx="8208912" cy="6150303"/>
          </a:xfrm>
          <a:prstGeom prst="rect">
            <a:avLst/>
          </a:prstGeom>
        </p:spPr>
      </p:pic>
    </p:spTree>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ibliotheque-1-150dpi (Copier).jpg"/>
          <p:cNvPicPr>
            <a:picLocks noChangeAspect="1"/>
          </p:cNvPicPr>
          <p:nvPr/>
        </p:nvPicPr>
        <p:blipFill>
          <a:blip r:embed="rId2" cstate="print"/>
          <a:stretch>
            <a:fillRect/>
          </a:stretch>
        </p:blipFill>
        <p:spPr>
          <a:xfrm>
            <a:off x="755576" y="2636912"/>
            <a:ext cx="7620000" cy="3914775"/>
          </a:xfrm>
          <a:prstGeom prst="rect">
            <a:avLst/>
          </a:prstGeom>
        </p:spPr>
      </p:pic>
      <p:sp>
        <p:nvSpPr>
          <p:cNvPr id="3" name="Rectangle 2"/>
          <p:cNvSpPr/>
          <p:nvPr/>
        </p:nvSpPr>
        <p:spPr>
          <a:xfrm>
            <a:off x="467544" y="116632"/>
            <a:ext cx="8208912" cy="2246769"/>
          </a:xfrm>
          <a:prstGeom prst="rect">
            <a:avLst/>
          </a:prstGeom>
        </p:spPr>
        <p:txBody>
          <a:bodyPr wrap="square">
            <a:spAutoFit/>
          </a:bodyPr>
          <a:lstStyle/>
          <a:p>
            <a:pPr algn="ctr"/>
            <a:r>
              <a:rPr lang="fr-FR" sz="2000" b="1" dirty="0" smtClean="0"/>
              <a:t>La bibliothèque </a:t>
            </a:r>
          </a:p>
          <a:p>
            <a:pPr algn="ctr"/>
            <a:r>
              <a:rPr lang="fr-FR" sz="2000" dirty="0" smtClean="0"/>
              <a:t>Notre bibliothèque occupe un bâtiment réalisé à cet usage en 1937, par Dom Paul Bellot, moine de Solesmes et architecte, ainsi qu'une partie du bâtiment construit en 1896, avant le départ en exil. Il faut y ajouter le scriptorium, également bâti en 1896, . dans un style très différent des autres bâtiments.</a:t>
            </a:r>
          </a:p>
          <a:p>
            <a:pPr algn="ctr"/>
            <a:r>
              <a:rPr lang="fr-FR" sz="2000" dirty="0" smtClean="0"/>
              <a:t>La bibliothèque compte environ deux cent mille volumes. Elle s'est constituée à partir de la restauration du monastère, en 1833.  </a:t>
            </a:r>
            <a:endParaRPr lang="fr-FR" sz="2000" dirty="0"/>
          </a:p>
        </p:txBody>
      </p:sp>
    </p:spTree>
  </p:cSld>
  <p:clrMapOvr>
    <a:masterClrMapping/>
  </p:clrMapOvr>
  <p:transition spd="slow">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talles-2 (Copier).jpg"/>
          <p:cNvPicPr>
            <a:picLocks noChangeAspect="1"/>
          </p:cNvPicPr>
          <p:nvPr/>
        </p:nvPicPr>
        <p:blipFill>
          <a:blip r:embed="rId2" cstate="print"/>
          <a:stretch>
            <a:fillRect/>
          </a:stretch>
        </p:blipFill>
        <p:spPr>
          <a:xfrm>
            <a:off x="827584" y="2708920"/>
            <a:ext cx="7620000" cy="3914775"/>
          </a:xfrm>
          <a:prstGeom prst="rect">
            <a:avLst/>
          </a:prstGeom>
        </p:spPr>
      </p:pic>
      <p:sp>
        <p:nvSpPr>
          <p:cNvPr id="3" name="Rectangle 2"/>
          <p:cNvSpPr/>
          <p:nvPr/>
        </p:nvSpPr>
        <p:spPr>
          <a:xfrm>
            <a:off x="539552" y="260648"/>
            <a:ext cx="8136904" cy="2246769"/>
          </a:xfrm>
          <a:prstGeom prst="rect">
            <a:avLst/>
          </a:prstGeom>
        </p:spPr>
        <p:txBody>
          <a:bodyPr wrap="square">
            <a:spAutoFit/>
          </a:bodyPr>
          <a:lstStyle/>
          <a:p>
            <a:pPr algn="ctr"/>
            <a:r>
              <a:rPr lang="fr-FR" sz="2000" b="1" dirty="0" smtClean="0"/>
              <a:t>Les stalles </a:t>
            </a:r>
          </a:p>
          <a:p>
            <a:pPr algn="ctr"/>
            <a:r>
              <a:rPr lang="fr-FR" sz="2000" dirty="0" smtClean="0"/>
              <a:t>Les stalles du chœur de notre église abbatiale sont au nombre de soixante-quatre. Leur disposition actuelle date de 1865, lorsque le chœur fut construit. Vingt-quatre d'entre elles datent de la seconde moitié du XVI</a:t>
            </a:r>
            <a:r>
              <a:rPr lang="fr-FR" sz="2000" baseline="30000" dirty="0" smtClean="0"/>
              <a:t>e</a:t>
            </a:r>
            <a:r>
              <a:rPr lang="fr-FR" sz="2000" dirty="0" smtClean="0"/>
              <a:t> . </a:t>
            </a:r>
          </a:p>
          <a:p>
            <a:pPr algn="ctr"/>
            <a:r>
              <a:rPr lang="fr-FR" sz="2000" dirty="0" smtClean="0"/>
              <a:t>À l'origine, elles étaient placées dans la nef, en avant du transept, dix de chaque côté et quatre en retour, face à l'autel. Les personnages apparaissant en buste étaient alors disposés sur deux rangées, l'un au-dessus de l'autre.</a:t>
            </a:r>
            <a:endParaRPr lang="fr-FR" sz="2000" dirty="0"/>
          </a:p>
        </p:txBody>
      </p:sp>
    </p:spTree>
  </p:cSld>
  <p:clrMapOvr>
    <a:masterClrMapping/>
  </p:clrMapOvr>
  <p:transition spd="slow">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rgue08 (Copier).jpg"/>
          <p:cNvPicPr>
            <a:picLocks noChangeAspect="1"/>
          </p:cNvPicPr>
          <p:nvPr/>
        </p:nvPicPr>
        <p:blipFill>
          <a:blip r:embed="rId2" cstate="print"/>
          <a:stretch>
            <a:fillRect/>
          </a:stretch>
        </p:blipFill>
        <p:spPr>
          <a:xfrm>
            <a:off x="755576" y="2708920"/>
            <a:ext cx="7620000" cy="3914775"/>
          </a:xfrm>
          <a:prstGeom prst="rect">
            <a:avLst/>
          </a:prstGeom>
        </p:spPr>
      </p:pic>
      <p:sp>
        <p:nvSpPr>
          <p:cNvPr id="3" name="Rectangle 2"/>
          <p:cNvSpPr/>
          <p:nvPr/>
        </p:nvSpPr>
        <p:spPr>
          <a:xfrm>
            <a:off x="323528" y="260648"/>
            <a:ext cx="8352928" cy="2246769"/>
          </a:xfrm>
          <a:prstGeom prst="rect">
            <a:avLst/>
          </a:prstGeom>
        </p:spPr>
        <p:txBody>
          <a:bodyPr wrap="square">
            <a:spAutoFit/>
          </a:bodyPr>
          <a:lstStyle/>
          <a:p>
            <a:pPr algn="ctr"/>
            <a:r>
              <a:rPr lang="fr-FR" sz="2000" b="1" dirty="0" smtClean="0"/>
              <a:t>L'orgue </a:t>
            </a:r>
          </a:p>
          <a:p>
            <a:pPr algn="ctr"/>
            <a:r>
              <a:rPr lang="fr-FR" sz="2000" dirty="0" smtClean="0"/>
              <a:t>La tribune du fond de notre église abbatiale a d'abord été occupée par un orgue de Charles </a:t>
            </a:r>
            <a:r>
              <a:rPr lang="fr-FR" sz="2000" dirty="0" err="1" smtClean="0"/>
              <a:t>Verschneider</a:t>
            </a:r>
            <a:r>
              <a:rPr lang="fr-FR" sz="2000" dirty="0" smtClean="0"/>
              <a:t> (1857), puis par un Gonzalez inauguré en 1934.</a:t>
            </a:r>
          </a:p>
          <a:p>
            <a:pPr algn="ctr"/>
            <a:r>
              <a:rPr lang="fr-FR" sz="2000" dirty="0" smtClean="0"/>
              <a:t>L'orgue actuel est dû au facteur strasbourgeois Curt </a:t>
            </a:r>
            <a:r>
              <a:rPr lang="fr-FR" sz="2000" dirty="0" err="1" smtClean="0"/>
              <a:t>Schwenkedel</a:t>
            </a:r>
            <a:r>
              <a:rPr lang="fr-FR" sz="2000" dirty="0" smtClean="0"/>
              <a:t>. Il s'agit d'un orgue de 39 jeux, à traction mécanique. Il fut inauguré le 22 octobre 1967 par Gaston </a:t>
            </a:r>
            <a:r>
              <a:rPr lang="fr-FR" sz="2000" dirty="0" err="1" smtClean="0"/>
              <a:t>Litaize</a:t>
            </a:r>
            <a:r>
              <a:rPr lang="fr-FR" sz="2000" dirty="0" smtClean="0"/>
              <a:t>. Il appartient à la génération des instruments </a:t>
            </a:r>
            <a:r>
              <a:rPr lang="fr-FR" sz="2000" dirty="0" err="1" smtClean="0"/>
              <a:t>néo-baroques</a:t>
            </a:r>
            <a:r>
              <a:rPr lang="fr-FR" sz="2000" dirty="0" smtClean="0"/>
              <a:t>, imitations libres des orgues anciens du Nord de l'Europe.</a:t>
            </a:r>
            <a:endParaRPr lang="fr-FR" sz="2000" dirty="0"/>
          </a:p>
        </p:txBody>
      </p:sp>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jardin034-150dpi (Copier).jpg"/>
          <p:cNvPicPr>
            <a:picLocks noChangeAspect="1"/>
          </p:cNvPicPr>
          <p:nvPr/>
        </p:nvPicPr>
        <p:blipFill>
          <a:blip r:embed="rId2" cstate="print"/>
          <a:stretch>
            <a:fillRect/>
          </a:stretch>
        </p:blipFill>
        <p:spPr>
          <a:xfrm>
            <a:off x="899592" y="2924284"/>
            <a:ext cx="7200800" cy="3699411"/>
          </a:xfrm>
          <a:prstGeom prst="rect">
            <a:avLst/>
          </a:prstGeom>
        </p:spPr>
      </p:pic>
      <p:sp>
        <p:nvSpPr>
          <p:cNvPr id="3" name="Rectangle 2"/>
          <p:cNvSpPr/>
          <p:nvPr/>
        </p:nvSpPr>
        <p:spPr>
          <a:xfrm>
            <a:off x="539552" y="0"/>
            <a:ext cx="7992888" cy="2862322"/>
          </a:xfrm>
          <a:prstGeom prst="rect">
            <a:avLst/>
          </a:prstGeom>
        </p:spPr>
        <p:txBody>
          <a:bodyPr wrap="square">
            <a:spAutoFit/>
          </a:bodyPr>
          <a:lstStyle/>
          <a:p>
            <a:pPr algn="ctr"/>
            <a:r>
              <a:rPr lang="fr-FR" sz="2000" b="1" dirty="0" smtClean="0"/>
              <a:t>Les jardins </a:t>
            </a:r>
          </a:p>
          <a:p>
            <a:pPr algn="ctr"/>
            <a:r>
              <a:rPr lang="fr-FR" sz="2000" dirty="0" smtClean="0"/>
              <a:t>Notre abbaye est entourée de jardins qui favorisent la paix et le recueillement. Le jardin de l’hôtellerie, en terrasse, entoure une petite maison de crépi rose. Le petit coteau qui sépare le monastère du chemin qui longe la Sarthe, et que nous appelons la vallée, est également accessible aux hôtes. Mais les jardins les plus vastes sont en clôture. </a:t>
            </a:r>
          </a:p>
          <a:p>
            <a:pPr algn="ctr"/>
            <a:r>
              <a:rPr lang="fr-FR" sz="2000" dirty="0" smtClean="0"/>
              <a:t>C'est le jardin français, avec ses pelouses en bowling-green et ses ifs taillés en cube et en cône. Il symbolise l'ordre de la vie conventuelle. Au-delà se trouve le parc, avec au fond la vaste pelouse de la poulie.</a:t>
            </a:r>
            <a:endParaRPr lang="fr-FR" sz="2000" dirty="0"/>
          </a:p>
        </p:txBody>
      </p:sp>
    </p:spTree>
  </p:cSld>
  <p:clrMapOvr>
    <a:masterClrMapping/>
  </p:clrMapOvr>
  <p:transition spd="slow">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jardin043 (Copier).jpg"/>
          <p:cNvPicPr>
            <a:picLocks noChangeAspect="1"/>
          </p:cNvPicPr>
          <p:nvPr/>
        </p:nvPicPr>
        <p:blipFill>
          <a:blip r:embed="rId2" cstate="print"/>
          <a:stretch>
            <a:fillRect/>
          </a:stretch>
        </p:blipFill>
        <p:spPr>
          <a:xfrm>
            <a:off x="226993" y="1196752"/>
            <a:ext cx="8593479" cy="4752528"/>
          </a:xfrm>
          <a:prstGeom prst="rect">
            <a:avLst/>
          </a:prstGeom>
        </p:spPr>
      </p:pic>
    </p:spTree>
  </p:cSld>
  <p:clrMapOvr>
    <a:masterClrMapping/>
  </p:clrMapOvr>
  <p:transition spd="slow">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f2290_lzn (Copier).jpg"/>
          <p:cNvPicPr>
            <a:picLocks noChangeAspect="1"/>
          </p:cNvPicPr>
          <p:nvPr/>
        </p:nvPicPr>
        <p:blipFill>
          <a:blip r:embed="rId2" cstate="print"/>
          <a:stretch>
            <a:fillRect/>
          </a:stretch>
        </p:blipFill>
        <p:spPr>
          <a:xfrm>
            <a:off x="367154" y="1268760"/>
            <a:ext cx="8409694" cy="4608512"/>
          </a:xfrm>
          <a:prstGeom prst="rect">
            <a:avLst/>
          </a:prstGeom>
        </p:spPr>
      </p:pic>
    </p:spTree>
  </p:cSld>
  <p:clrMapOvr>
    <a:masterClrMapping/>
  </p:clrMapOvr>
  <p:transition spd="slow">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inte_cecile_2-150dpi (Copier).jpg"/>
          <p:cNvPicPr>
            <a:picLocks noChangeAspect="1"/>
          </p:cNvPicPr>
          <p:nvPr/>
        </p:nvPicPr>
        <p:blipFill>
          <a:blip r:embed="rId2" cstate="print"/>
          <a:stretch>
            <a:fillRect/>
          </a:stretch>
        </p:blipFill>
        <p:spPr>
          <a:xfrm>
            <a:off x="6012160" y="980728"/>
            <a:ext cx="2914650" cy="5715000"/>
          </a:xfrm>
          <a:prstGeom prst="rect">
            <a:avLst/>
          </a:prstGeom>
        </p:spPr>
      </p:pic>
      <p:sp>
        <p:nvSpPr>
          <p:cNvPr id="36865" name="Rectangle 1"/>
          <p:cNvSpPr>
            <a:spLocks noChangeArrowheads="1"/>
          </p:cNvSpPr>
          <p:nvPr/>
        </p:nvSpPr>
        <p:spPr bwMode="auto">
          <a:xfrm>
            <a:off x="395536" y="332656"/>
            <a:ext cx="5256584"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ea typeface="Times New Roman" pitchFamily="18" charset="0"/>
                <a:cs typeface="Times New Roman" pitchFamily="18" charset="0"/>
              </a:rPr>
              <a:t>L'abbaye Sainte-Cécile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À 400 mètres de l’</a:t>
            </a:r>
            <a:r>
              <a:rPr lang="fr-FR" sz="2000" dirty="0" smtClean="0">
                <a:ea typeface="Times New Roman" pitchFamily="18" charset="0"/>
                <a:cs typeface="Times New Roman" pitchFamily="18" charset="0"/>
              </a:rPr>
              <a:t>Abbaye</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Saint-Pierre, l’</a:t>
            </a:r>
            <a:r>
              <a:rPr kumimoji="0" lang="fr-FR" sz="2000" b="0" i="0" u="none" strike="noStrike" cap="none" normalizeH="0" baseline="0" dirty="0" smtClean="0">
                <a:ln>
                  <a:noFill/>
                </a:ln>
                <a:effectLst/>
                <a:ea typeface="Times New Roman" pitchFamily="18" charset="0"/>
                <a:cs typeface="Times New Roman" pitchFamily="18" charset="0"/>
              </a:rPr>
              <a:t>Abbaye </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Sainte-Cécile a été fondée en 1866 par dom Prosper Guéranger et mère Cécile Bruyère. Les moniales y mènent une vie analogue à celle des moines.</a:t>
            </a:r>
            <a:endParaRPr kumimoji="0" lang="fr-FR" sz="2000" b="0" i="0" u="none" strike="noStrike" cap="none" normalizeH="0" baseline="0" dirty="0" smtClean="0">
              <a:ln>
                <a:noFill/>
              </a:ln>
              <a:solidFill>
                <a:schemeClr val="tx1"/>
              </a:solidFill>
              <a:effectLst/>
              <a:cs typeface="Arial" pitchFamily="34" charset="0"/>
            </a:endParaRPr>
          </a:p>
        </p:txBody>
      </p:sp>
      <p:sp>
        <p:nvSpPr>
          <p:cNvPr id="4" name="Rectangle 3"/>
          <p:cNvSpPr/>
          <p:nvPr/>
        </p:nvSpPr>
        <p:spPr>
          <a:xfrm>
            <a:off x="251520" y="2636912"/>
            <a:ext cx="5544616" cy="3170099"/>
          </a:xfrm>
          <a:prstGeom prst="rect">
            <a:avLst/>
          </a:prstGeom>
        </p:spPr>
        <p:txBody>
          <a:bodyPr wrap="square">
            <a:spAutoFit/>
          </a:bodyPr>
          <a:lstStyle/>
          <a:p>
            <a:pPr algn="ctr"/>
            <a:r>
              <a:rPr lang="fr-FR" sz="2000" b="1" dirty="0" smtClean="0"/>
              <a:t>L'église abbatiale </a:t>
            </a:r>
          </a:p>
          <a:p>
            <a:pPr algn="ctr"/>
            <a:r>
              <a:rPr lang="fr-FR" sz="2000" dirty="0" smtClean="0"/>
              <a:t>Remontant au XI</a:t>
            </a:r>
            <a:r>
              <a:rPr lang="fr-FR" sz="2000" baseline="30000" dirty="0" smtClean="0"/>
              <a:t>e</a:t>
            </a:r>
            <a:r>
              <a:rPr lang="fr-FR" sz="2000" dirty="0" smtClean="0"/>
              <a:t> siècle pour la partie la plus ancienne, notre église abbatiale fut partiellement reconstruite au XV</a:t>
            </a:r>
            <a:r>
              <a:rPr lang="fr-FR" sz="2000" baseline="30000" dirty="0" smtClean="0"/>
              <a:t>e</a:t>
            </a:r>
            <a:r>
              <a:rPr lang="fr-FR" sz="2000" dirty="0" smtClean="0"/>
              <a:t> siècle, remodelée et enfin allongée au XIX</a:t>
            </a:r>
            <a:r>
              <a:rPr lang="fr-FR" sz="2000" baseline="30000" dirty="0" smtClean="0"/>
              <a:t>e </a:t>
            </a:r>
            <a:r>
              <a:rPr lang="fr-FR" sz="2000" dirty="0" smtClean="0"/>
              <a:t>siècle.</a:t>
            </a:r>
          </a:p>
          <a:p>
            <a:pPr algn="ctr"/>
            <a:r>
              <a:rPr lang="fr-FR" sz="2000" dirty="0" smtClean="0"/>
              <a:t>Étroite et longue, l'église est composée de deux volumes qui se font suite : la nef des fidèles, qui correspond à l'église ancienne, datant principalement des XI</a:t>
            </a:r>
            <a:r>
              <a:rPr lang="fr-FR" sz="2000" baseline="30000" dirty="0" smtClean="0"/>
              <a:t>e </a:t>
            </a:r>
            <a:r>
              <a:rPr lang="fr-FR" sz="2000" dirty="0" smtClean="0"/>
              <a:t>et XV</a:t>
            </a:r>
            <a:r>
              <a:rPr lang="fr-FR" sz="2000" baseline="30000" dirty="0" smtClean="0"/>
              <a:t>e</a:t>
            </a:r>
            <a:r>
              <a:rPr lang="fr-FR" sz="2000" dirty="0" smtClean="0"/>
              <a:t> siècles, et le </a:t>
            </a:r>
            <a:r>
              <a:rPr lang="fr-FR" sz="2000" dirty="0" err="1" smtClean="0"/>
              <a:t>choeur</a:t>
            </a:r>
            <a:r>
              <a:rPr lang="fr-FR" sz="2000" dirty="0" smtClean="0"/>
              <a:t> des moines, construit par dom Guéranger en 1865.</a:t>
            </a:r>
            <a:endParaRPr lang="fr-FR" sz="2000" dirty="0"/>
          </a:p>
        </p:txBody>
      </p:sp>
    </p:spTree>
  </p:cSld>
  <p:clrMapOvr>
    <a:masterClrMapping/>
  </p:clrMapOvr>
  <p:transition spd="slow">
    <p:rand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332656"/>
            <a:ext cx="8496944" cy="5940088"/>
          </a:xfrm>
          <a:prstGeom prst="rect">
            <a:avLst/>
          </a:prstGeom>
        </p:spPr>
        <p:txBody>
          <a:bodyPr wrap="square">
            <a:spAutoFit/>
          </a:bodyPr>
          <a:lstStyle/>
          <a:p>
            <a:pPr algn="ctr"/>
            <a:r>
              <a:rPr lang="fr-FR" sz="2000" dirty="0" smtClean="0"/>
              <a:t>.</a:t>
            </a:r>
          </a:p>
          <a:p>
            <a:pPr algn="ctr"/>
            <a:r>
              <a:rPr lang="fr-FR" sz="2000" dirty="0" smtClean="0"/>
              <a:t>À l'origine, l'église possédait deux bas côtés qui furent détruits pendant la guerre de Cent Ans. Les ouvertures furent alors murées. C'est dom Guéranger qui, dans la seconde moitié du XIX</a:t>
            </a:r>
            <a:r>
              <a:rPr lang="fr-FR" sz="2000" baseline="30000" dirty="0" smtClean="0"/>
              <a:t>e</a:t>
            </a:r>
            <a:r>
              <a:rPr lang="fr-FR" sz="2000" dirty="0" smtClean="0"/>
              <a:t> siècle, les a </a:t>
            </a:r>
            <a:r>
              <a:rPr lang="fr-FR" sz="2000" dirty="0" err="1" smtClean="0"/>
              <a:t>réouvertes</a:t>
            </a:r>
            <a:r>
              <a:rPr lang="fr-FR" sz="2000" dirty="0" smtClean="0"/>
              <a:t> pour y aménager les chapelles latérales. Les chapelles du côté gauche donnent sur le cloître et sont donc  aveugles.</a:t>
            </a:r>
          </a:p>
          <a:p>
            <a:pPr algn="ctr"/>
            <a:r>
              <a:rPr lang="fr-FR" sz="2000" dirty="0" smtClean="0"/>
              <a:t>En revanche, celles du côté droit ont été ornées de vitraux, qui datent tous des années 1930. La chapelle du </a:t>
            </a:r>
            <a:r>
              <a:rPr lang="fr-FR" sz="2000" dirty="0" err="1" smtClean="0"/>
              <a:t>Sacré-Coeur</a:t>
            </a:r>
            <a:r>
              <a:rPr lang="fr-FR" sz="2000" dirty="0" smtClean="0"/>
              <a:t>, la plus grande des chapelle latérales, est ornée de trois vitraux réalisés sur des dessins originaux de Maurice Denis. Les vitraux des quatre autres chapelles sont des créations de Pauline </a:t>
            </a:r>
            <a:r>
              <a:rPr lang="fr-FR" sz="2000" dirty="0" err="1" smtClean="0"/>
              <a:t>Peugniez</a:t>
            </a:r>
            <a:r>
              <a:rPr lang="fr-FR" sz="2000" dirty="0" smtClean="0"/>
              <a:t>, qui fut l'élève de Maurice Denis.</a:t>
            </a:r>
          </a:p>
          <a:p>
            <a:pPr algn="ctr"/>
            <a:r>
              <a:rPr lang="fr-FR" sz="2000" dirty="0" smtClean="0"/>
              <a:t>Dans la nef, sur la droite se dresse une statue de saint Pierre, patron du monastère, revêtu des habits pontificaux, coiffé de la tiare, tenant en mains deux énormes clefs, conformément à l'iconographie traditionnelle. Réalisée à la fin du XVe siècle, elle a été érigée à cet endroit par dom Guéranger en 1870, à l'occasion de la définition du dogme de l'infaillibilité pontificale. Une inscription en grecque, latin et français est gravée sur le socle Elle figurait jadis sous la fameuse statue de saint Pierre de Rome : “Contemplez le Dieu Verbe, la pierre divinement taillée dans l'or. Établi sur elle, je suis inébranlable”.</a:t>
            </a:r>
            <a:endParaRPr lang="fr-FR" sz="2000" dirty="0"/>
          </a:p>
        </p:txBody>
      </p:sp>
    </p:spTree>
  </p:cSld>
  <p:clrMapOvr>
    <a:masterClrMapping/>
  </p:clrMapOvr>
  <p:transition spd="slow">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7_view-abbaye solesmes.jpg"/>
          <p:cNvPicPr>
            <a:picLocks noChangeAspect="1"/>
          </p:cNvPicPr>
          <p:nvPr/>
        </p:nvPicPr>
        <p:blipFill>
          <a:blip r:embed="rId2" cstate="print"/>
          <a:stretch>
            <a:fillRect/>
          </a:stretch>
        </p:blipFill>
        <p:spPr>
          <a:xfrm>
            <a:off x="347531" y="260648"/>
            <a:ext cx="8448938" cy="6336704"/>
          </a:xfrm>
          <a:prstGeom prst="rect">
            <a:avLst/>
          </a:prstGeom>
        </p:spPr>
      </p:pic>
    </p:spTree>
  </p:cSld>
  <p:clrMapOvr>
    <a:masterClrMapping/>
  </p:clrMapOvr>
  <p:transition spd="slow">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hoeur5de Ste Cécile.jpg"/>
          <p:cNvPicPr>
            <a:picLocks noChangeAspect="1"/>
          </p:cNvPicPr>
          <p:nvPr/>
        </p:nvPicPr>
        <p:blipFill>
          <a:blip r:embed="rId2" cstate="print"/>
          <a:stretch>
            <a:fillRect/>
          </a:stretch>
        </p:blipFill>
        <p:spPr>
          <a:xfrm>
            <a:off x="179512" y="188640"/>
            <a:ext cx="2933700" cy="4486275"/>
          </a:xfrm>
          <a:prstGeom prst="rect">
            <a:avLst/>
          </a:prstGeom>
        </p:spPr>
      </p:pic>
      <p:pic>
        <p:nvPicPr>
          <p:cNvPr id="3" name="Image 2" descr="choeur6-Ste Cécile.jpg"/>
          <p:cNvPicPr>
            <a:picLocks noChangeAspect="1"/>
          </p:cNvPicPr>
          <p:nvPr/>
        </p:nvPicPr>
        <p:blipFill>
          <a:blip r:embed="rId3" cstate="print"/>
          <a:stretch>
            <a:fillRect/>
          </a:stretch>
        </p:blipFill>
        <p:spPr>
          <a:xfrm>
            <a:off x="3203848" y="2852936"/>
            <a:ext cx="5762625" cy="3829050"/>
          </a:xfrm>
          <a:prstGeom prst="rect">
            <a:avLst/>
          </a:prstGeom>
        </p:spPr>
      </p:pic>
      <p:pic>
        <p:nvPicPr>
          <p:cNvPr id="5" name="Image 4" descr=".abbaye Ste Cécile (Copier).jpg"/>
          <p:cNvPicPr>
            <a:picLocks noChangeAspect="1"/>
          </p:cNvPicPr>
          <p:nvPr/>
        </p:nvPicPr>
        <p:blipFill>
          <a:blip r:embed="rId4" cstate="print"/>
          <a:stretch>
            <a:fillRect/>
          </a:stretch>
        </p:blipFill>
        <p:spPr>
          <a:xfrm>
            <a:off x="3203848" y="188641"/>
            <a:ext cx="5747792" cy="2952928"/>
          </a:xfrm>
          <a:prstGeom prst="rect">
            <a:avLst/>
          </a:prstGeom>
        </p:spPr>
      </p:pic>
      <p:sp>
        <p:nvSpPr>
          <p:cNvPr id="6" name="ZoneTexte 5"/>
          <p:cNvSpPr txBox="1"/>
          <p:nvPr/>
        </p:nvSpPr>
        <p:spPr>
          <a:xfrm>
            <a:off x="467544" y="5157192"/>
            <a:ext cx="2304256" cy="1015663"/>
          </a:xfrm>
          <a:prstGeom prst="rect">
            <a:avLst/>
          </a:prstGeom>
          <a:noFill/>
        </p:spPr>
        <p:txBody>
          <a:bodyPr wrap="square" rtlCol="0">
            <a:spAutoFit/>
          </a:bodyPr>
          <a:lstStyle/>
          <a:p>
            <a:pPr algn="ctr"/>
            <a:r>
              <a:rPr lang="fr-FR" sz="2000" dirty="0" smtClean="0"/>
              <a:t>Le chœur de l’Abbaye</a:t>
            </a:r>
          </a:p>
          <a:p>
            <a:pPr algn="ctr"/>
            <a:r>
              <a:rPr lang="fr-FR" sz="2000" dirty="0" smtClean="0"/>
              <a:t>Ste Cécile.</a:t>
            </a:r>
            <a:endParaRPr lang="fr-FR" sz="2000" dirty="0"/>
          </a:p>
        </p:txBody>
      </p:sp>
    </p:spTree>
  </p:cSld>
  <p:clrMapOvr>
    <a:masterClrMapping/>
  </p:clrMapOvr>
  <p:transition spd="slow">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église abbatiale (Copier).jpg"/>
          <p:cNvPicPr>
            <a:picLocks noChangeAspect="1"/>
          </p:cNvPicPr>
          <p:nvPr/>
        </p:nvPicPr>
        <p:blipFill>
          <a:blip r:embed="rId2" cstate="print"/>
          <a:stretch>
            <a:fillRect/>
          </a:stretch>
        </p:blipFill>
        <p:spPr>
          <a:xfrm>
            <a:off x="367154" y="1268760"/>
            <a:ext cx="8409694" cy="4608512"/>
          </a:xfrm>
          <a:prstGeom prst="rect">
            <a:avLst/>
          </a:prstGeom>
        </p:spPr>
      </p:pic>
    </p:spTree>
  </p:cSld>
  <p:clrMapOvr>
    <a:masterClrMapping/>
  </p:clrMapOvr>
  <p:transition spd="slow">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loitre4 de Ste Cécile.jpg"/>
          <p:cNvPicPr>
            <a:picLocks noChangeAspect="1"/>
          </p:cNvPicPr>
          <p:nvPr/>
        </p:nvPicPr>
        <p:blipFill>
          <a:blip r:embed="rId2" cstate="print"/>
          <a:stretch>
            <a:fillRect/>
          </a:stretch>
        </p:blipFill>
        <p:spPr>
          <a:xfrm>
            <a:off x="251520" y="188640"/>
            <a:ext cx="4032448" cy="3024336"/>
          </a:xfrm>
          <a:prstGeom prst="rect">
            <a:avLst/>
          </a:prstGeom>
        </p:spPr>
      </p:pic>
      <p:pic>
        <p:nvPicPr>
          <p:cNvPr id="3" name="Image 2" descr="dscf0006-1 (Copier).jpg"/>
          <p:cNvPicPr>
            <a:picLocks noChangeAspect="1"/>
          </p:cNvPicPr>
          <p:nvPr/>
        </p:nvPicPr>
        <p:blipFill>
          <a:blip r:embed="rId3" cstate="print"/>
          <a:stretch>
            <a:fillRect/>
          </a:stretch>
        </p:blipFill>
        <p:spPr>
          <a:xfrm>
            <a:off x="539552" y="2484976"/>
            <a:ext cx="8196064" cy="4210728"/>
          </a:xfrm>
          <a:prstGeom prst="rect">
            <a:avLst/>
          </a:prstGeom>
        </p:spPr>
      </p:pic>
      <p:sp>
        <p:nvSpPr>
          <p:cNvPr id="4" name="ZoneTexte 3"/>
          <p:cNvSpPr txBox="1"/>
          <p:nvPr/>
        </p:nvSpPr>
        <p:spPr>
          <a:xfrm>
            <a:off x="4932040" y="1124744"/>
            <a:ext cx="3456384" cy="400110"/>
          </a:xfrm>
          <a:prstGeom prst="rect">
            <a:avLst/>
          </a:prstGeom>
          <a:noFill/>
        </p:spPr>
        <p:txBody>
          <a:bodyPr wrap="square" rtlCol="0">
            <a:spAutoFit/>
          </a:bodyPr>
          <a:lstStyle/>
          <a:p>
            <a:pPr algn="ctr"/>
            <a:r>
              <a:rPr lang="fr-FR" sz="2000" dirty="0" smtClean="0"/>
              <a:t>Cloître de Ste Cécile.</a:t>
            </a:r>
            <a:endParaRPr lang="fr-FR" sz="2000" dirty="0"/>
          </a:p>
        </p:txBody>
      </p:sp>
    </p:spTree>
  </p:cSld>
  <p:clrMapOvr>
    <a:masterClrMapping/>
  </p:clrMapOvr>
  <p:transition spd="slow">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rieure-008-150dpi (Copier).jpg"/>
          <p:cNvPicPr>
            <a:picLocks noChangeAspect="1"/>
          </p:cNvPicPr>
          <p:nvPr/>
        </p:nvPicPr>
        <p:blipFill>
          <a:blip r:embed="rId2" cstate="print"/>
          <a:stretch>
            <a:fillRect/>
          </a:stretch>
        </p:blipFill>
        <p:spPr>
          <a:xfrm>
            <a:off x="367154" y="1268760"/>
            <a:ext cx="8409694" cy="4608512"/>
          </a:xfrm>
          <a:prstGeom prst="rect">
            <a:avLst/>
          </a:prstGeom>
        </p:spPr>
      </p:pic>
      <p:sp>
        <p:nvSpPr>
          <p:cNvPr id="3" name="ZoneTexte 2"/>
          <p:cNvSpPr txBox="1"/>
          <p:nvPr/>
        </p:nvSpPr>
        <p:spPr>
          <a:xfrm>
            <a:off x="3059832" y="6093296"/>
            <a:ext cx="2952328" cy="400110"/>
          </a:xfrm>
          <a:prstGeom prst="rect">
            <a:avLst/>
          </a:prstGeom>
          <a:noFill/>
        </p:spPr>
        <p:txBody>
          <a:bodyPr wrap="square" rtlCol="0">
            <a:spAutoFit/>
          </a:bodyPr>
          <a:lstStyle/>
          <a:p>
            <a:pPr algn="ctr"/>
            <a:r>
              <a:rPr lang="fr-FR" sz="2000" dirty="0" smtClean="0"/>
              <a:t>Le Prieuré.</a:t>
            </a:r>
            <a:endParaRPr lang="fr-FR" sz="2000" dirty="0"/>
          </a:p>
        </p:txBody>
      </p:sp>
    </p:spTree>
  </p:cSld>
  <p:clrMapOvr>
    <a:masterClrMapping/>
  </p:clrMapOvr>
  <p:transition spd="slow">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olesmes-façade sud-est.jpg"/>
          <p:cNvPicPr>
            <a:picLocks noChangeAspect="1"/>
          </p:cNvPicPr>
          <p:nvPr/>
        </p:nvPicPr>
        <p:blipFill>
          <a:blip r:embed="rId2" cstate="print"/>
          <a:stretch>
            <a:fillRect/>
          </a:stretch>
        </p:blipFill>
        <p:spPr>
          <a:xfrm>
            <a:off x="323528" y="404664"/>
            <a:ext cx="8598098" cy="6120680"/>
          </a:xfrm>
          <a:prstGeom prst="rect">
            <a:avLst/>
          </a:prstGeom>
        </p:spPr>
      </p:pic>
    </p:spTree>
  </p:cSld>
  <p:clrMapOvr>
    <a:masterClrMapping/>
  </p:clrMapOvr>
  <p:transition spd="slow">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f3806_lzn-150dpi (Copier).gif"/>
          <p:cNvPicPr>
            <a:picLocks noChangeAspect="1"/>
          </p:cNvPicPr>
          <p:nvPr/>
        </p:nvPicPr>
        <p:blipFill>
          <a:blip r:embed="rId2" cstate="print"/>
          <a:stretch>
            <a:fillRect/>
          </a:stretch>
        </p:blipFill>
        <p:spPr>
          <a:xfrm>
            <a:off x="251520" y="692696"/>
            <a:ext cx="5364088" cy="3088748"/>
          </a:xfrm>
          <a:prstGeom prst="rect">
            <a:avLst/>
          </a:prstGeom>
        </p:spPr>
      </p:pic>
      <p:pic>
        <p:nvPicPr>
          <p:cNvPr id="3" name="Image 2" descr="Logo-Production M.D..gif"/>
          <p:cNvPicPr>
            <a:picLocks noChangeAspect="1"/>
          </p:cNvPicPr>
          <p:nvPr/>
        </p:nvPicPr>
        <p:blipFill>
          <a:blip r:embed="rId3" cstate="print"/>
          <a:stretch>
            <a:fillRect/>
          </a:stretch>
        </p:blipFill>
        <p:spPr>
          <a:xfrm>
            <a:off x="5076056" y="0"/>
            <a:ext cx="3895725" cy="3789040"/>
          </a:xfrm>
          <a:prstGeom prst="rect">
            <a:avLst/>
          </a:prstGeom>
        </p:spPr>
      </p:pic>
      <p:sp>
        <p:nvSpPr>
          <p:cNvPr id="4" name="ZoneTexte 3"/>
          <p:cNvSpPr txBox="1"/>
          <p:nvPr/>
        </p:nvSpPr>
        <p:spPr>
          <a:xfrm>
            <a:off x="3275856" y="3933056"/>
            <a:ext cx="4968552" cy="523220"/>
          </a:xfrm>
          <a:prstGeom prst="rect">
            <a:avLst/>
          </a:prstGeom>
          <a:noFill/>
          <a:ln>
            <a:solidFill>
              <a:schemeClr val="tx1"/>
            </a:solidFill>
          </a:ln>
        </p:spPr>
        <p:txBody>
          <a:bodyPr wrap="square" rtlCol="0">
            <a:spAutoFit/>
          </a:bodyPr>
          <a:lstStyle/>
          <a:p>
            <a:pPr algn="ctr"/>
            <a:r>
              <a:rPr lang="fr-FR" sz="2800" dirty="0" smtClean="0"/>
              <a:t>Textes et photos du net .</a:t>
            </a:r>
            <a:endParaRPr lang="fr-FR" sz="2800" dirty="0"/>
          </a:p>
        </p:txBody>
      </p:sp>
      <p:sp>
        <p:nvSpPr>
          <p:cNvPr id="6" name="ZoneTexte 5"/>
          <p:cNvSpPr txBox="1"/>
          <p:nvPr/>
        </p:nvSpPr>
        <p:spPr>
          <a:xfrm>
            <a:off x="6156176" y="5903893"/>
            <a:ext cx="2520280" cy="461665"/>
          </a:xfrm>
          <a:prstGeom prst="rect">
            <a:avLst/>
          </a:prstGeom>
          <a:noFill/>
          <a:ln>
            <a:solidFill>
              <a:schemeClr val="tx1"/>
            </a:solidFill>
          </a:ln>
        </p:spPr>
        <p:txBody>
          <a:bodyPr wrap="square" rtlCol="0">
            <a:spAutoFit/>
          </a:bodyPr>
          <a:lstStyle/>
          <a:p>
            <a:pPr algn="ctr"/>
            <a:r>
              <a:rPr lang="fr-FR" sz="2400" dirty="0" smtClean="0"/>
              <a:t>Décembre 2016</a:t>
            </a:r>
            <a:endParaRPr lang="fr-FR" sz="2400" dirty="0"/>
          </a:p>
        </p:txBody>
      </p:sp>
      <p:sp>
        <p:nvSpPr>
          <p:cNvPr id="7" name="ZoneTexte 6"/>
          <p:cNvSpPr txBox="1"/>
          <p:nvPr/>
        </p:nvSpPr>
        <p:spPr>
          <a:xfrm>
            <a:off x="1259632" y="5013176"/>
            <a:ext cx="5112568" cy="461665"/>
          </a:xfrm>
          <a:prstGeom prst="rect">
            <a:avLst/>
          </a:prstGeom>
          <a:noFill/>
          <a:ln>
            <a:solidFill>
              <a:schemeClr val="tx1"/>
            </a:solidFill>
          </a:ln>
        </p:spPr>
        <p:txBody>
          <a:bodyPr wrap="square" rtlCol="0">
            <a:spAutoFit/>
          </a:bodyPr>
          <a:lstStyle/>
          <a:p>
            <a:r>
              <a:rPr lang="fr-FR" sz="2400" dirty="0" smtClean="0"/>
              <a:t>Musique : </a:t>
            </a:r>
            <a:r>
              <a:rPr lang="fr-FR" sz="2400" dirty="0" err="1" smtClean="0"/>
              <a:t>Confitemini</a:t>
            </a:r>
            <a:r>
              <a:rPr lang="fr-FR" sz="2400" dirty="0" smtClean="0"/>
              <a:t> – chant religieux.</a:t>
            </a:r>
            <a:endParaRPr lang="fr-FR" sz="2400" dirty="0"/>
          </a:p>
        </p:txBody>
      </p:sp>
    </p:spTree>
  </p:cSld>
  <p:clrMapOvr>
    <a:masterClrMapping/>
  </p:clrMapOvr>
  <p:transition spd="slow">
    <p:random/>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139825"/>
            <a:ext cx="64928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0" y="3730749"/>
            <a:ext cx="9121775" cy="92333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hlinkClick r:id="rId3" tooltip="Cliquez ici pour recevoir 1 pps par jour"/>
              </a:rPr>
              <a:t>Recevez un pps par jour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hlinkClick r:id="rId3" tooltip="Cliquez ici pour recevoir 1 pps par jour"/>
              </a:rPr>
              <a:t>en cliquant ici</a:t>
            </a:r>
            <a:endPar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endParaRPr>
          </a:p>
        </p:txBody>
      </p:sp>
      <p:sp>
        <p:nvSpPr>
          <p:cNvPr id="6" name="Rectangle 5">
            <a:hlinkClick r:id="rId4"/>
          </p:cNvPr>
          <p:cNvSpPr/>
          <p:nvPr/>
        </p:nvSpPr>
        <p:spPr>
          <a:xfrm>
            <a:off x="5960" y="2618759"/>
            <a:ext cx="9144000" cy="1077218"/>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hlinkClick r:id="rId4"/>
              </a:rPr>
              <a:t>pps-images-photos.com</a:t>
            </a:r>
            <a:endPar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endParaRPr>
          </a:p>
        </p:txBody>
      </p:sp>
      <p:sp>
        <p:nvSpPr>
          <p:cNvPr id="7" name="Rectangle 6"/>
          <p:cNvSpPr/>
          <p:nvPr/>
        </p:nvSpPr>
        <p:spPr>
          <a:xfrm>
            <a:off x="3639910" y="2151515"/>
            <a:ext cx="1819729" cy="400110"/>
          </a:xfrm>
          <a:prstGeom prst="rect">
            <a:avLst/>
          </a:prstGeom>
          <a:noFill/>
        </p:spPr>
        <p:txBody>
          <a:bodyPr wrap="none">
            <a:spAutoFit/>
            <a:scene3d>
              <a:camera prst="orthographicFront"/>
              <a:lightRig rig="balanced" dir="t">
                <a:rot lat="0" lon="0" rev="2100000"/>
              </a:lightRig>
            </a:scene3d>
            <a:sp3d extrusionH="57150" prstMaterial="metal">
              <a:bevelT w="38100" h="25400" prst="angle"/>
              <a:contourClr>
                <a:schemeClr val="bg2"/>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w="50800"/>
                <a:solidFill>
                  <a:prstClr val="white">
                    <a:shade val="50000"/>
                  </a:prstClr>
                </a:solidFill>
                <a:effectLst/>
                <a:uLnTx/>
                <a:uFillTx/>
                <a:latin typeface="AR DARLING" panose="02000000000000000000" pitchFamily="2" charset="0"/>
                <a:ea typeface="+mn-ea"/>
                <a:cs typeface="Arial" panose="020B0604020202020204" pitchFamily="34" charset="0"/>
              </a:rPr>
              <a:t>Téléchargé sur</a:t>
            </a:r>
          </a:p>
        </p:txBody>
      </p:sp>
      <p:sp>
        <p:nvSpPr>
          <p:cNvPr id="2" name="Rectangle 1"/>
          <p:cNvSpPr/>
          <p:nvPr/>
        </p:nvSpPr>
        <p:spPr>
          <a:xfrm rot="5400000">
            <a:off x="2280138" y="1198649"/>
            <a:ext cx="4561498" cy="4683866"/>
          </a:xfrm>
          <a:prstGeom prst="rect">
            <a:avLst/>
          </a:prstGeom>
          <a:noFill/>
        </p:spPr>
        <p:txBody>
          <a:bodyPr spcFirstLastPara="1" wrap="none">
            <a:prstTxWarp prst="textCircl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270" normalizeH="0" baseline="0" noProof="0" dirty="0">
                <a:ln w="1905"/>
                <a:solidFill>
                  <a:srgbClr val="FF9933"/>
                </a:solidFill>
                <a:effectLst>
                  <a:innerShdw blurRad="69850" dist="43180" dir="5400000">
                    <a:srgbClr val="000000">
                      <a:alpha val="65000"/>
                    </a:srgbClr>
                  </a:innerShdw>
                </a:effectLst>
                <a:uLnTx/>
                <a:uFillTx/>
                <a:latin typeface="Calibri"/>
                <a:ea typeface="+mn-ea"/>
                <a:cs typeface="Arial" panose="020B0604020202020204" pitchFamily="34"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4825" y="939800"/>
            <a:ext cx="4699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0998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547</TotalTime>
  <Words>1670</Words>
  <Application>Microsoft Office PowerPoint</Application>
  <PresentationFormat>Affichage à l'écran (4:3)</PresentationFormat>
  <Paragraphs>81</Paragraphs>
  <Slides>40</Slides>
  <Notes>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40</vt:i4>
      </vt:variant>
    </vt:vector>
  </HeadingPairs>
  <TitlesOfParts>
    <vt:vector size="48" baseType="lpstr">
      <vt:lpstr>Andalus</vt:lpstr>
      <vt:lpstr>AR DARLING</vt:lpstr>
      <vt:lpstr>Arial</vt:lpstr>
      <vt:lpstr>Calibri</vt:lpstr>
      <vt:lpstr>Thickhead</vt:lpstr>
      <vt:lpstr>Times New Roman</vt:lpstr>
      <vt:lpstr>Thème Office</vt:lpstr>
      <vt:lpstr>1_Thème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dubourg</dc:creator>
  <cp:lastModifiedBy>   </cp:lastModifiedBy>
  <cp:revision>7</cp:revision>
  <dcterms:created xsi:type="dcterms:W3CDTF">2016-12-06T15:24:58Z</dcterms:created>
  <dcterms:modified xsi:type="dcterms:W3CDTF">2017-07-04T14:29:48Z</dcterms:modified>
</cp:coreProperties>
</file>