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304" r:id="rId41"/>
  </p:sldIdLst>
  <p:sldSz cx="9144000" cy="5143500" type="screen16x9"/>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5zkKFR36/tNUQrftisqASQ==" hashData="Eueg4V8UK4cl0zCKy89MdXh/UsQ="/>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0" d="100"/>
          <a:sy n="70" d="100"/>
        </p:scale>
        <p:origin x="-330" y="-367"/>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1597819"/>
            <a:ext cx="7772400" cy="1102519"/>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25CB115E-4EE5-4E95-9FC2-7A85407BDFE9}" type="datetimeFigureOut">
              <a:rPr lang="fr-FR" smtClean="0"/>
              <a:t>29/11/2017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AD4430C-6D1E-46F4-A6AC-ED3E3414AA10}" type="slidenum">
              <a:rPr lang="fr-FR" smtClean="0"/>
              <a:t>‹N°›</a:t>
            </a:fld>
            <a:endParaRPr lang="fr-FR"/>
          </a:p>
        </p:txBody>
      </p:sp>
    </p:spTree>
    <p:extLst>
      <p:ext uri="{BB962C8B-B14F-4D97-AF65-F5344CB8AC3E}">
        <p14:creationId xmlns:p14="http://schemas.microsoft.com/office/powerpoint/2010/main" val="4243190606"/>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5CB115E-4EE5-4E95-9FC2-7A85407BDFE9}" type="datetimeFigureOut">
              <a:rPr lang="fr-FR" smtClean="0"/>
              <a:t>29/11/2017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AD4430C-6D1E-46F4-A6AC-ED3E3414AA10}" type="slidenum">
              <a:rPr lang="fr-FR" smtClean="0"/>
              <a:t>‹N°›</a:t>
            </a:fld>
            <a:endParaRPr lang="fr-FR"/>
          </a:p>
        </p:txBody>
      </p:sp>
    </p:spTree>
    <p:extLst>
      <p:ext uri="{BB962C8B-B14F-4D97-AF65-F5344CB8AC3E}">
        <p14:creationId xmlns:p14="http://schemas.microsoft.com/office/powerpoint/2010/main" val="3025475151"/>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3305176"/>
            <a:ext cx="7772400" cy="1021556"/>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5CB115E-4EE5-4E95-9FC2-7A85407BDFE9}" type="datetimeFigureOut">
              <a:rPr lang="fr-FR" smtClean="0"/>
              <a:t>29/11/2017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AD4430C-6D1E-46F4-A6AC-ED3E3414AA10}" type="slidenum">
              <a:rPr lang="fr-FR" smtClean="0"/>
              <a:t>‹N°›</a:t>
            </a:fld>
            <a:endParaRPr lang="fr-FR"/>
          </a:p>
        </p:txBody>
      </p:sp>
    </p:spTree>
    <p:extLst>
      <p:ext uri="{BB962C8B-B14F-4D97-AF65-F5344CB8AC3E}">
        <p14:creationId xmlns:p14="http://schemas.microsoft.com/office/powerpoint/2010/main" val="2271323348"/>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5CB115E-4EE5-4E95-9FC2-7A85407BDFE9}" type="datetimeFigureOut">
              <a:rPr lang="fr-FR" smtClean="0"/>
              <a:t>29/11/2017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AAD4430C-6D1E-46F4-A6AC-ED3E3414AA10}" type="slidenum">
              <a:rPr lang="fr-FR" smtClean="0"/>
              <a:t>‹N°›</a:t>
            </a:fld>
            <a:endParaRPr lang="fr-FR"/>
          </a:p>
        </p:txBody>
      </p:sp>
    </p:spTree>
    <p:extLst>
      <p:ext uri="{BB962C8B-B14F-4D97-AF65-F5344CB8AC3E}">
        <p14:creationId xmlns:p14="http://schemas.microsoft.com/office/powerpoint/2010/main" val="251362253"/>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25CB115E-4EE5-4E95-9FC2-7A85407BDFE9}" type="datetimeFigureOut">
              <a:rPr lang="fr-FR" smtClean="0"/>
              <a:t>29/11/2017</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AAD4430C-6D1E-46F4-A6AC-ED3E3414AA10}" type="slidenum">
              <a:rPr lang="fr-FR" smtClean="0"/>
              <a:t>‹N°›</a:t>
            </a:fld>
            <a:endParaRPr lang="fr-FR"/>
          </a:p>
        </p:txBody>
      </p:sp>
    </p:spTree>
    <p:extLst>
      <p:ext uri="{BB962C8B-B14F-4D97-AF65-F5344CB8AC3E}">
        <p14:creationId xmlns:p14="http://schemas.microsoft.com/office/powerpoint/2010/main" val="1761839883"/>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25CB115E-4EE5-4E95-9FC2-7A85407BDFE9}" type="datetimeFigureOut">
              <a:rPr lang="fr-FR" smtClean="0"/>
              <a:t>29/11/2017</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AAD4430C-6D1E-46F4-A6AC-ED3E3414AA10}" type="slidenum">
              <a:rPr lang="fr-FR" smtClean="0"/>
              <a:t>‹N°›</a:t>
            </a:fld>
            <a:endParaRPr lang="fr-FR"/>
          </a:p>
        </p:txBody>
      </p:sp>
    </p:spTree>
    <p:extLst>
      <p:ext uri="{BB962C8B-B14F-4D97-AF65-F5344CB8AC3E}">
        <p14:creationId xmlns:p14="http://schemas.microsoft.com/office/powerpoint/2010/main" val="518027677"/>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25CB115E-4EE5-4E95-9FC2-7A85407BDFE9}" type="datetimeFigureOut">
              <a:rPr lang="fr-FR" smtClean="0"/>
              <a:t>29/11/2017</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AAD4430C-6D1E-46F4-A6AC-ED3E3414AA10}" type="slidenum">
              <a:rPr lang="fr-FR" smtClean="0"/>
              <a:t>‹N°›</a:t>
            </a:fld>
            <a:endParaRPr lang="fr-FR"/>
          </a:p>
        </p:txBody>
      </p:sp>
    </p:spTree>
    <p:extLst>
      <p:ext uri="{BB962C8B-B14F-4D97-AF65-F5344CB8AC3E}">
        <p14:creationId xmlns:p14="http://schemas.microsoft.com/office/powerpoint/2010/main" val="1415168224"/>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1" y="204787"/>
            <a:ext cx="3008313" cy="871538"/>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5CB115E-4EE5-4E95-9FC2-7A85407BDFE9}" type="datetimeFigureOut">
              <a:rPr lang="fr-FR" smtClean="0"/>
              <a:t>29/11/2017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AAD4430C-6D1E-46F4-A6AC-ED3E3414AA10}" type="slidenum">
              <a:rPr lang="fr-FR" smtClean="0"/>
              <a:t>‹N°›</a:t>
            </a:fld>
            <a:endParaRPr lang="fr-FR"/>
          </a:p>
        </p:txBody>
      </p:sp>
    </p:spTree>
    <p:extLst>
      <p:ext uri="{BB962C8B-B14F-4D97-AF65-F5344CB8AC3E}">
        <p14:creationId xmlns:p14="http://schemas.microsoft.com/office/powerpoint/2010/main" val="2709826631"/>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3600450"/>
            <a:ext cx="5486400" cy="425054"/>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5CB115E-4EE5-4E95-9FC2-7A85407BDFE9}" type="datetimeFigureOut">
              <a:rPr lang="fr-FR" smtClean="0"/>
              <a:t>29/11/2017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AAD4430C-6D1E-46F4-A6AC-ED3E3414AA10}" type="slidenum">
              <a:rPr lang="fr-FR" smtClean="0"/>
              <a:t>‹N°›</a:t>
            </a:fld>
            <a:endParaRPr lang="fr-FR"/>
          </a:p>
        </p:txBody>
      </p:sp>
    </p:spTree>
    <p:extLst>
      <p:ext uri="{BB962C8B-B14F-4D97-AF65-F5344CB8AC3E}">
        <p14:creationId xmlns:p14="http://schemas.microsoft.com/office/powerpoint/2010/main" val="3957608189"/>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5CB115E-4EE5-4E95-9FC2-7A85407BDFE9}" type="datetimeFigureOut">
              <a:rPr lang="fr-FR" smtClean="0"/>
              <a:t>29/11/2017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AD4430C-6D1E-46F4-A6AC-ED3E3414AA10}" type="slidenum">
              <a:rPr lang="fr-FR" smtClean="0"/>
              <a:t>‹N°›</a:t>
            </a:fld>
            <a:endParaRPr lang="fr-FR"/>
          </a:p>
        </p:txBody>
      </p:sp>
    </p:spTree>
    <p:extLst>
      <p:ext uri="{BB962C8B-B14F-4D97-AF65-F5344CB8AC3E}">
        <p14:creationId xmlns:p14="http://schemas.microsoft.com/office/powerpoint/2010/main" val="255968839"/>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05979"/>
            <a:ext cx="2057400" cy="4388644"/>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05979"/>
            <a:ext cx="6019800" cy="4388644"/>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5CB115E-4EE5-4E95-9FC2-7A85407BDFE9}" type="datetimeFigureOut">
              <a:rPr lang="fr-FR" smtClean="0"/>
              <a:t>29/11/2017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AD4430C-6D1E-46F4-A6AC-ED3E3414AA10}" type="slidenum">
              <a:rPr lang="fr-FR" smtClean="0"/>
              <a:t>‹N°›</a:t>
            </a:fld>
            <a:endParaRPr lang="fr-FR"/>
          </a:p>
        </p:txBody>
      </p:sp>
    </p:spTree>
    <p:extLst>
      <p:ext uri="{BB962C8B-B14F-4D97-AF65-F5344CB8AC3E}">
        <p14:creationId xmlns:p14="http://schemas.microsoft.com/office/powerpoint/2010/main" val="2190347305"/>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25CB115E-4EE5-4E95-9FC2-7A85407BDFE9}" type="datetimeFigureOut">
              <a:rPr lang="fr-FR" smtClean="0"/>
              <a:t>29/11/2017</a:t>
            </a:fld>
            <a:endParaRPr lang="fr-FR"/>
          </a:p>
        </p:txBody>
      </p:sp>
      <p:sp>
        <p:nvSpPr>
          <p:cNvPr id="5" name="Espace réservé du pied de page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AAD4430C-6D1E-46F4-A6AC-ED3E3414AA10}" type="slidenum">
              <a:rPr lang="fr-FR" smtClean="0"/>
              <a:t>‹N°›</a:t>
            </a:fld>
            <a:endParaRPr lang="fr-FR"/>
          </a:p>
        </p:txBody>
      </p:sp>
    </p:spTree>
    <p:extLst>
      <p:ext uri="{BB962C8B-B14F-4D97-AF65-F5344CB8AC3E}">
        <p14:creationId xmlns:p14="http://schemas.microsoft.com/office/powerpoint/2010/main" val="3228778955"/>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3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hyperlink" Target="http://akia.eklablog.fr/" TargetMode="External"/><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hyperlink" Target="http://www.ppsmania.fr/author/aki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L:\Session Admistrateur\Desktop\Image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7038" y="0"/>
            <a:ext cx="9571038" cy="538321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0" y="699542"/>
            <a:ext cx="6971780" cy="707886"/>
          </a:xfrm>
          <a:prstGeom prst="rect">
            <a:avLst/>
          </a:prstGeom>
          <a:noFill/>
        </p:spPr>
        <p:txBody>
          <a:bodyPr wrap="none" lIns="91440" tIns="45720" rIns="91440" bIns="45720">
            <a:spAutoFit/>
            <a:scene3d>
              <a:camera prst="perspectiveContrastingRightFacing"/>
              <a:lightRig rig="soft" dir="t">
                <a:rot lat="0" lon="0" rev="10800000"/>
              </a:lightRig>
            </a:scene3d>
            <a:sp3d>
              <a:bevelT w="27940" h="12700"/>
              <a:contourClr>
                <a:srgbClr val="DDDDDD"/>
              </a:contourClr>
            </a:sp3d>
          </a:bodyPr>
          <a:lstStyle/>
          <a:p>
            <a:pPr algn="ctr"/>
            <a:r>
              <a:rPr lang="fr-FR" sz="4000" b="1" cap="none" spc="150" dirty="0" smtClean="0">
                <a:ln w="11430"/>
                <a:solidFill>
                  <a:srgbClr val="0066FF"/>
                </a:solidFill>
                <a:effectLst>
                  <a:outerShdw blurRad="25400" algn="tl" rotWithShape="0">
                    <a:srgbClr val="000000">
                      <a:alpha val="43000"/>
                    </a:srgbClr>
                  </a:outerShdw>
                </a:effectLst>
                <a:latin typeface="Monotype Corsiva" panose="03010101010201010101" pitchFamily="66" charset="0"/>
              </a:rPr>
              <a:t>4 parmi les plus grands prédateurs</a:t>
            </a:r>
            <a:endParaRPr lang="fr-FR" sz="4000" b="1" cap="none" spc="150" dirty="0">
              <a:ln w="11430"/>
              <a:solidFill>
                <a:srgbClr val="0066FF"/>
              </a:solidFill>
              <a:effectLst>
                <a:outerShdw blurRad="25400" algn="tl" rotWithShape="0">
                  <a:srgbClr val="000000">
                    <a:alpha val="43000"/>
                  </a:srgbClr>
                </a:outerShdw>
              </a:effectLst>
              <a:latin typeface="Monotype Corsiva" panose="03010101010201010101" pitchFamily="66" charset="0"/>
            </a:endParaRPr>
          </a:p>
        </p:txBody>
      </p:sp>
      <p:sp>
        <p:nvSpPr>
          <p:cNvPr id="3" name="ZoneTexte 2"/>
          <p:cNvSpPr txBox="1"/>
          <p:nvPr/>
        </p:nvSpPr>
        <p:spPr>
          <a:xfrm>
            <a:off x="2195736" y="1995686"/>
            <a:ext cx="1117614" cy="1477328"/>
          </a:xfrm>
          <a:prstGeom prst="rect">
            <a:avLst/>
          </a:prstGeom>
          <a:noFill/>
        </p:spPr>
        <p:txBody>
          <a:bodyPr wrap="none" rtlCol="0">
            <a:spAutoFit/>
          </a:bodyPr>
          <a:lstStyle/>
          <a:p>
            <a:r>
              <a:rPr lang="fr-FR" dirty="0" smtClean="0">
                <a:solidFill>
                  <a:srgbClr val="C00000"/>
                </a:solidFill>
                <a:latin typeface="Monotype Corsiva" panose="03010101010201010101" pitchFamily="66" charset="0"/>
              </a:rPr>
              <a:t>1-Guépards</a:t>
            </a:r>
          </a:p>
          <a:p>
            <a:r>
              <a:rPr lang="fr-FR" dirty="0" smtClean="0">
                <a:solidFill>
                  <a:srgbClr val="FFC000"/>
                </a:solidFill>
                <a:latin typeface="Monotype Corsiva" panose="03010101010201010101" pitchFamily="66" charset="0"/>
              </a:rPr>
              <a:t>2-Jaguars</a:t>
            </a:r>
          </a:p>
          <a:p>
            <a:r>
              <a:rPr lang="fr-FR" dirty="0" smtClean="0">
                <a:solidFill>
                  <a:srgbClr val="92D050"/>
                </a:solidFill>
                <a:latin typeface="Monotype Corsiva" panose="03010101010201010101" pitchFamily="66" charset="0"/>
              </a:rPr>
              <a:t>3-Léopards</a:t>
            </a:r>
          </a:p>
          <a:p>
            <a:r>
              <a:rPr lang="fr-FR" dirty="0" smtClean="0">
                <a:solidFill>
                  <a:srgbClr val="00B0F0"/>
                </a:solidFill>
                <a:latin typeface="Monotype Corsiva" panose="03010101010201010101" pitchFamily="66" charset="0"/>
              </a:rPr>
              <a:t>4-Tigres</a:t>
            </a:r>
          </a:p>
          <a:p>
            <a:endParaRPr lang="fr-FR" dirty="0">
              <a:solidFill>
                <a:srgbClr val="00B0F0"/>
              </a:solidFill>
              <a:latin typeface="Monotype Corsiva" panose="03010101010201010101" pitchFamily="66" charset="0"/>
            </a:endParaRPr>
          </a:p>
        </p:txBody>
      </p:sp>
      <p:sp>
        <p:nvSpPr>
          <p:cNvPr id="4" name="Rectangle 3"/>
          <p:cNvSpPr/>
          <p:nvPr/>
        </p:nvSpPr>
        <p:spPr>
          <a:xfrm>
            <a:off x="287982" y="4343164"/>
            <a:ext cx="1164100" cy="400110"/>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fr-FR" sz="2000" b="1" cap="none" spc="150" dirty="0" smtClean="0">
                <a:ln w="11430"/>
                <a:solidFill>
                  <a:srgbClr val="FF0000"/>
                </a:solidFill>
                <a:effectLst>
                  <a:outerShdw blurRad="25400" algn="tl" rotWithShape="0">
                    <a:srgbClr val="000000">
                      <a:alpha val="43000"/>
                    </a:srgbClr>
                  </a:outerShdw>
                </a:effectLst>
                <a:latin typeface="Monotype Corsiva" panose="03010101010201010101" pitchFamily="66" charset="0"/>
              </a:rPr>
              <a:t>Lucienne</a:t>
            </a:r>
            <a:endParaRPr lang="fr-FR" sz="2000" b="1" cap="none" spc="150" dirty="0">
              <a:ln w="11430"/>
              <a:solidFill>
                <a:srgbClr val="FF0000"/>
              </a:solidFill>
              <a:effectLst>
                <a:outerShdw blurRad="25400" algn="tl" rotWithShape="0">
                  <a:srgbClr val="000000">
                    <a:alpha val="43000"/>
                  </a:srgbClr>
                </a:outerShdw>
              </a:effectLst>
              <a:latin typeface="Monotype Corsiva" panose="03010101010201010101" pitchFamily="66" charset="0"/>
            </a:endParaRPr>
          </a:p>
        </p:txBody>
      </p:sp>
      <p:sp>
        <p:nvSpPr>
          <p:cNvPr id="5" name="ZoneTexte 4"/>
          <p:cNvSpPr txBox="1"/>
          <p:nvPr/>
        </p:nvSpPr>
        <p:spPr>
          <a:xfrm>
            <a:off x="2411760" y="4543219"/>
            <a:ext cx="2304256" cy="338554"/>
          </a:xfrm>
          <a:prstGeom prst="rect">
            <a:avLst/>
          </a:prstGeom>
          <a:noFill/>
        </p:spPr>
        <p:txBody>
          <a:bodyPr wrap="square" rtlCol="0">
            <a:spAutoFit/>
          </a:bodyPr>
          <a:lstStyle/>
          <a:p>
            <a:r>
              <a:rPr lang="fr-FR" sz="1600" dirty="0" smtClean="0">
                <a:latin typeface="Monotype Corsiva" panose="03010101010201010101" pitchFamily="66" charset="0"/>
              </a:rPr>
              <a:t>Images en </a:t>
            </a:r>
            <a:r>
              <a:rPr lang="fr-FR" sz="1400" dirty="0" smtClean="0">
                <a:latin typeface="Andalus" panose="02020603050405020304" pitchFamily="18" charset="-78"/>
                <a:cs typeface="Andalus" panose="02020603050405020304" pitchFamily="18" charset="-78"/>
              </a:rPr>
              <a:t>UHD</a:t>
            </a:r>
            <a:endParaRPr lang="fr-FR" sz="1400" dirty="0">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2861714894"/>
      </p:ext>
    </p:extLst>
  </p:cSld>
  <p:clrMapOvr>
    <a:masterClrMapping/>
  </p:clrMapOvr>
  <mc:AlternateContent xmlns:mc="http://schemas.openxmlformats.org/markup-compatibility/2006" xmlns:p14="http://schemas.microsoft.com/office/powerpoint/2010/main">
    <mc:Choice Requires="p14">
      <p:transition spd="slow" p14:dur="2750" advTm="4000">
        <p14:doors dir="vert"/>
        <p:sndAc>
          <p:stSnd>
            <p:snd r:embed="rId2" name="planète hart4.23.wav"/>
          </p:stSnd>
        </p:sndAc>
      </p:transition>
    </mc:Choice>
    <mc:Fallback xmlns="">
      <p:transition spd="slow" advTm="4000">
        <p:fade/>
        <p:sndAc>
          <p:stSnd>
            <p:snd r:embed="rId4" name="planète hart4.23.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L:\Session Admistrateur\Desktop\Image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 y="-24424"/>
            <a:ext cx="9163050" cy="514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6512396"/>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483518"/>
            <a:ext cx="7992888" cy="3108543"/>
          </a:xfrm>
          <a:prstGeom prst="rect">
            <a:avLst/>
          </a:prstGeom>
        </p:spPr>
        <p:txBody>
          <a:bodyPr wrap="square">
            <a:spAutoFit/>
          </a:bodyPr>
          <a:lstStyle/>
          <a:p>
            <a:r>
              <a:rPr lang="fr-FR" sz="2800" dirty="0">
                <a:solidFill>
                  <a:srgbClr val="0066FF"/>
                </a:solidFill>
                <a:latin typeface="Monotype Corsiva" panose="03010101010201010101" pitchFamily="66" charset="0"/>
              </a:rPr>
              <a:t>Le guépard </a:t>
            </a:r>
            <a:endParaRPr lang="fr-FR" sz="2800" dirty="0" smtClean="0">
              <a:solidFill>
                <a:srgbClr val="0066FF"/>
              </a:solidFill>
              <a:latin typeface="Monotype Corsiva" panose="03010101010201010101" pitchFamily="66" charset="0"/>
            </a:endParaRPr>
          </a:p>
          <a:p>
            <a:r>
              <a:rPr lang="fr-FR" sz="2400" dirty="0">
                <a:latin typeface="Monotype Corsiva" panose="03010101010201010101" pitchFamily="66" charset="0"/>
              </a:rPr>
              <a:t>E</a:t>
            </a:r>
            <a:r>
              <a:rPr lang="fr-FR" sz="2400" dirty="0" smtClean="0">
                <a:latin typeface="Monotype Corsiva" panose="03010101010201010101" pitchFamily="66" charset="0"/>
              </a:rPr>
              <a:t>st </a:t>
            </a:r>
            <a:r>
              <a:rPr lang="fr-FR" sz="2400" dirty="0">
                <a:latin typeface="Monotype Corsiva" panose="03010101010201010101" pitchFamily="66" charset="0"/>
              </a:rPr>
              <a:t>un grand mammifère carnassier de la famille des félidés vivant en Afrique et dans quelques rares régions du Moyen-Orient. Taillé pour la course, le guépard a une allure svelte et fine, avec de longues pattes élancées aux griffes non rétractiles, et une face au museau court marquée par deux traces noires partant des yeux. Entièrement tachetés de noir sur un fond fauve à beige très clair, ses petits arborent également une courte crinière.</a:t>
            </a:r>
          </a:p>
        </p:txBody>
      </p:sp>
      <p:sp>
        <p:nvSpPr>
          <p:cNvPr id="3" name="Rectangle 2"/>
          <p:cNvSpPr/>
          <p:nvPr/>
        </p:nvSpPr>
        <p:spPr>
          <a:xfrm>
            <a:off x="611560" y="3651870"/>
            <a:ext cx="7632848" cy="830997"/>
          </a:xfrm>
          <a:prstGeom prst="rect">
            <a:avLst/>
          </a:prstGeom>
        </p:spPr>
        <p:txBody>
          <a:bodyPr wrap="square">
            <a:spAutoFit/>
          </a:bodyPr>
          <a:lstStyle/>
          <a:p>
            <a:r>
              <a:rPr lang="fr-FR" sz="2400" dirty="0">
                <a:latin typeface="Monotype Corsiva" panose="03010101010201010101" pitchFamily="66" charset="0"/>
              </a:rPr>
              <a:t>Il est considéré comme l'animal terrestre le plus rapide au monde, avec une vitesse pouvant atteindre 110 km/h.</a:t>
            </a:r>
          </a:p>
        </p:txBody>
      </p:sp>
    </p:spTree>
    <p:extLst>
      <p:ext uri="{BB962C8B-B14F-4D97-AF65-F5344CB8AC3E}">
        <p14:creationId xmlns:p14="http://schemas.microsoft.com/office/powerpoint/2010/main" val="2033505861"/>
      </p:ext>
    </p:extLst>
  </p:cSld>
  <p:clrMapOvr>
    <a:masterClrMapping/>
  </p:clrMapOvr>
  <mc:AlternateContent xmlns:mc="http://schemas.openxmlformats.org/markup-compatibility/2006" xmlns:p14="http://schemas.microsoft.com/office/powerpoint/2010/main">
    <mc:Choice Requires="p14">
      <p:transition spd="slow" p14:dur="3500" advTm="21000">
        <p:cover/>
      </p:transition>
    </mc:Choice>
    <mc:Fallback xmlns="">
      <p:transition spd="slow" advTm="21000">
        <p:cover/>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L:\Session Admistrateur\Desktop\Image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6721" y="-12128"/>
            <a:ext cx="9588501" cy="5394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2200078"/>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descr="L:\Session Admistrateur\Desktop\Image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113" y="-212461"/>
            <a:ext cx="9472613" cy="5327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4418399"/>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3" name="Picture 5" descr="L:\Session Admistrateur\Desktop\Image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3201" y="-34709"/>
            <a:ext cx="9650413" cy="54308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404544"/>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L:\Session Admistrateur\Desktop\Image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6238" y="-31750"/>
            <a:ext cx="9601201" cy="5400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8940204"/>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descr="L:\Session Admistrateur\Desktop\Image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520" y="0"/>
            <a:ext cx="9436101" cy="53101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7111751"/>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Picture 3" descr="L:\Session Admistrateur\Desktop\Image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5925" y="-9557"/>
            <a:ext cx="9729788" cy="5473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6766415"/>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3" descr="L:\Session Admistrateur\Desktop\Image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101" y="-128749"/>
            <a:ext cx="9309101" cy="52371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6678718"/>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1" name="Picture 3" descr="L:\Session Admistrateur\Desktop\Image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8570"/>
            <a:ext cx="10296525" cy="57975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8672801"/>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L:\Session Admistrateur\Desktop\animaux sauvages\Guépard\Imag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8" y="-34925"/>
            <a:ext cx="9436100" cy="53101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7304140"/>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L:\Session Admistrateur\Desktop\animaux sauvages\Guépard\Image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632" y="-119857"/>
            <a:ext cx="9571038" cy="538321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331640" y="555526"/>
            <a:ext cx="2813591" cy="923330"/>
          </a:xfrm>
          <a:prstGeom prst="rect">
            <a:avLst/>
          </a:prstGeom>
          <a:noFill/>
        </p:spPr>
        <p:txBody>
          <a:bodyPr wrap="none" lIns="91440" tIns="45720" rIns="91440" bIns="45720">
            <a:spAutoFit/>
            <a:scene3d>
              <a:camera prst="isometricOffAxis1Right"/>
              <a:lightRig rig="soft" dir="t">
                <a:rot lat="0" lon="0" rev="10800000"/>
              </a:lightRig>
            </a:scene3d>
            <a:sp3d>
              <a:bevelT w="27940" h="12700"/>
              <a:contourClr>
                <a:srgbClr val="DDDDDD"/>
              </a:contourClr>
            </a:sp3d>
          </a:bodyPr>
          <a:lstStyle/>
          <a:p>
            <a:pPr algn="ctr"/>
            <a:r>
              <a:rPr lang="fr-FR" sz="5400" b="1" cap="none" spc="150" dirty="0" smtClean="0">
                <a:ln w="11430"/>
                <a:solidFill>
                  <a:srgbClr val="0066FF"/>
                </a:solidFill>
                <a:effectLst>
                  <a:outerShdw blurRad="25400" algn="tl" rotWithShape="0">
                    <a:srgbClr val="000000">
                      <a:alpha val="43000"/>
                    </a:srgbClr>
                  </a:outerShdw>
                </a:effectLst>
                <a:latin typeface="Monotype Corsiva" panose="03010101010201010101" pitchFamily="66" charset="0"/>
              </a:rPr>
              <a:t>Le Ja</a:t>
            </a:r>
            <a:r>
              <a:rPr lang="fr-FR" sz="5400" b="1" spc="150" dirty="0" smtClean="0">
                <a:ln w="11430"/>
                <a:solidFill>
                  <a:srgbClr val="0066FF"/>
                </a:solidFill>
                <a:effectLst>
                  <a:outerShdw blurRad="25400" algn="tl" rotWithShape="0">
                    <a:srgbClr val="000000">
                      <a:alpha val="43000"/>
                    </a:srgbClr>
                  </a:outerShdw>
                </a:effectLst>
                <a:latin typeface="Monotype Corsiva" panose="03010101010201010101" pitchFamily="66" charset="0"/>
              </a:rPr>
              <a:t>guar</a:t>
            </a:r>
            <a:endParaRPr lang="fr-FR" sz="5400" b="1" cap="none" spc="150" dirty="0">
              <a:ln w="11430"/>
              <a:solidFill>
                <a:srgbClr val="0066FF"/>
              </a:solidFill>
              <a:effectLst>
                <a:outerShdw blurRad="25400" algn="tl" rotWithShape="0">
                  <a:srgbClr val="000000">
                    <a:alpha val="43000"/>
                  </a:srgbClr>
                </a:outerShdw>
              </a:effectLst>
              <a:latin typeface="Monotype Corsiva" panose="03010101010201010101" pitchFamily="66" charset="0"/>
            </a:endParaRPr>
          </a:p>
        </p:txBody>
      </p:sp>
      <p:sp>
        <p:nvSpPr>
          <p:cNvPr id="3" name="Rectangle 2"/>
          <p:cNvSpPr/>
          <p:nvPr/>
        </p:nvSpPr>
        <p:spPr>
          <a:xfrm>
            <a:off x="611560" y="1925418"/>
            <a:ext cx="4572000" cy="646331"/>
          </a:xfrm>
          <a:prstGeom prst="rect">
            <a:avLst/>
          </a:prstGeom>
        </p:spPr>
        <p:txBody>
          <a:bodyPr>
            <a:spAutoFit/>
          </a:bodyPr>
          <a:lstStyle/>
          <a:p>
            <a:r>
              <a:rPr lang="fr-FR" dirty="0">
                <a:latin typeface="Monotype Corsiva" panose="03010101010201010101" pitchFamily="66" charset="0"/>
              </a:rPr>
              <a:t>C'est l'un des cinq « grands félins » du genre Panthera, avec le tigre, le lion, l'once et le léopard.</a:t>
            </a:r>
          </a:p>
        </p:txBody>
      </p:sp>
      <p:sp>
        <p:nvSpPr>
          <p:cNvPr id="4" name="Rectangle 3"/>
          <p:cNvSpPr/>
          <p:nvPr/>
        </p:nvSpPr>
        <p:spPr>
          <a:xfrm>
            <a:off x="611560" y="2931790"/>
            <a:ext cx="4752528" cy="1477328"/>
          </a:xfrm>
          <a:prstGeom prst="rect">
            <a:avLst/>
          </a:prstGeom>
        </p:spPr>
        <p:txBody>
          <a:bodyPr wrap="square">
            <a:spAutoFit/>
          </a:bodyPr>
          <a:lstStyle/>
          <a:p>
            <a:r>
              <a:rPr lang="fr-FR" dirty="0" smtClean="0">
                <a:latin typeface="Monotype Corsiva" panose="03010101010201010101" pitchFamily="66" charset="0"/>
              </a:rPr>
              <a:t>Le </a:t>
            </a:r>
            <a:r>
              <a:rPr lang="fr-FR" dirty="0">
                <a:latin typeface="Monotype Corsiva" panose="03010101010201010101" pitchFamily="66" charset="0"/>
              </a:rPr>
              <a:t>jaguar s'accommode d'une large variété de milieux ouverts et boisés. Il est fortement associé à la présence de l'eau et, comme le tigre, il aime nager. C'est un prédateur solitaire qui chasse à l'affût, tout en étant opportuniste dans la sélection des proies.</a:t>
            </a:r>
          </a:p>
        </p:txBody>
      </p:sp>
    </p:spTree>
    <p:extLst>
      <p:ext uri="{BB962C8B-B14F-4D97-AF65-F5344CB8AC3E}">
        <p14:creationId xmlns:p14="http://schemas.microsoft.com/office/powerpoint/2010/main" val="464970341"/>
      </p:ext>
    </p:extLst>
  </p:cSld>
  <p:clrMapOvr>
    <a:masterClrMapping/>
  </p:clrMapOvr>
  <mc:AlternateContent xmlns:mc="http://schemas.openxmlformats.org/markup-compatibility/2006" xmlns:p14="http://schemas.microsoft.com/office/powerpoint/2010/main">
    <mc:Choice Requires="p14">
      <p:transition spd="slow" p14:dur="3500" advTm="13000">
        <p:cover/>
      </p:transition>
    </mc:Choice>
    <mc:Fallback xmlns="">
      <p:transition spd="slow" advTm="13000">
        <p:cover/>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3" name="Picture 3" descr="L:\Session Admistrateur\Desktop\Image1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520" y="0"/>
            <a:ext cx="9429750" cy="53101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5891127"/>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7" name="Picture 3" descr="L:\Session Admistrateur\Desktop\Image1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8425"/>
            <a:ext cx="9283700" cy="5241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6965714"/>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1" name="Picture 3" descr="L:\Session Admistrateur\Desktop\Image1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3892"/>
            <a:ext cx="9601200" cy="5400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2195883"/>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5" name="Picture 3" descr="L:\Session Admistrateur\Desktop\Image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520" y="0"/>
            <a:ext cx="9435343" cy="53080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6563951"/>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9" name="Picture 3" descr="L:\Session Admistrateur\Desktop\Image1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4283" y="0"/>
            <a:ext cx="9448801" cy="5314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1418114"/>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3" name="Picture 3" descr="L:\Session Admistrateur\Desktop\Image1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900" y="-127634"/>
            <a:ext cx="9359900" cy="52711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8971883"/>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7" name="Picture 3" descr="L:\Session Admistrateur\Desktop\Image2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2892" y="-149565"/>
            <a:ext cx="9363075" cy="5267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5930685"/>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L:\Session Admistrateur\Desktop\Image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138" y="-3538"/>
            <a:ext cx="9571037" cy="538321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043765" y="699542"/>
            <a:ext cx="2956257" cy="923330"/>
          </a:xfrm>
          <a:prstGeom prst="rect">
            <a:avLst/>
          </a:prstGeom>
          <a:noFill/>
        </p:spPr>
        <p:txBody>
          <a:bodyPr wrap="none" lIns="91440" tIns="45720" rIns="91440" bIns="45720">
            <a:spAutoFit/>
            <a:scene3d>
              <a:camera prst="isometricOffAxis1Right"/>
              <a:lightRig rig="soft" dir="t">
                <a:rot lat="0" lon="0" rev="10800000"/>
              </a:lightRig>
            </a:scene3d>
            <a:sp3d>
              <a:bevelT w="27940" h="12700"/>
              <a:contourClr>
                <a:srgbClr val="DDDDDD"/>
              </a:contourClr>
            </a:sp3d>
          </a:bodyPr>
          <a:lstStyle/>
          <a:p>
            <a:pPr algn="ctr"/>
            <a:r>
              <a:rPr lang="fr-FR" sz="5400" b="1" cap="none" spc="150" dirty="0" smtClean="0">
                <a:ln w="11430"/>
                <a:solidFill>
                  <a:srgbClr val="0066FF"/>
                </a:solidFill>
                <a:effectLst>
                  <a:outerShdw blurRad="25400" algn="tl" rotWithShape="0">
                    <a:srgbClr val="000000">
                      <a:alpha val="43000"/>
                    </a:srgbClr>
                  </a:outerShdw>
                </a:effectLst>
                <a:latin typeface="Monotype Corsiva" panose="03010101010201010101" pitchFamily="66" charset="0"/>
              </a:rPr>
              <a:t>Le léopard</a:t>
            </a:r>
            <a:endParaRPr lang="fr-FR" sz="5400" b="1" cap="none" spc="150" dirty="0">
              <a:ln w="11430"/>
              <a:solidFill>
                <a:srgbClr val="0066FF"/>
              </a:solidFill>
              <a:effectLst>
                <a:outerShdw blurRad="25400" algn="tl" rotWithShape="0">
                  <a:srgbClr val="000000">
                    <a:alpha val="43000"/>
                  </a:srgbClr>
                </a:outerShdw>
              </a:effectLst>
              <a:latin typeface="Monotype Corsiva" panose="03010101010201010101" pitchFamily="66" charset="0"/>
            </a:endParaRPr>
          </a:p>
        </p:txBody>
      </p:sp>
      <p:sp>
        <p:nvSpPr>
          <p:cNvPr id="3" name="Rectangle 2"/>
          <p:cNvSpPr/>
          <p:nvPr/>
        </p:nvSpPr>
        <p:spPr>
          <a:xfrm>
            <a:off x="286437" y="1872460"/>
            <a:ext cx="4984178" cy="1631216"/>
          </a:xfrm>
          <a:prstGeom prst="rect">
            <a:avLst/>
          </a:prstGeom>
        </p:spPr>
        <p:txBody>
          <a:bodyPr wrap="square">
            <a:spAutoFit/>
          </a:bodyPr>
          <a:lstStyle/>
          <a:p>
            <a:r>
              <a:rPr lang="fr-FR" sz="2000" dirty="0">
                <a:latin typeface="Monotype Corsiva" panose="03010101010201010101" pitchFamily="66" charset="0"/>
              </a:rPr>
              <a:t>Ce félin présente un pelage fauve tacheté de rosettes ; une forme mélanique existe également. Excellent grimpeur et sauteur, le léopard a la particularité de hisser ses proies à la fourche d'un arbre pour les mettre hors de portée des autres prédateurs.</a:t>
            </a:r>
          </a:p>
        </p:txBody>
      </p:sp>
      <p:sp>
        <p:nvSpPr>
          <p:cNvPr id="4" name="Rectangle 3"/>
          <p:cNvSpPr/>
          <p:nvPr/>
        </p:nvSpPr>
        <p:spPr>
          <a:xfrm>
            <a:off x="299909" y="3723878"/>
            <a:ext cx="4970705" cy="1015663"/>
          </a:xfrm>
          <a:prstGeom prst="rect">
            <a:avLst/>
          </a:prstGeom>
        </p:spPr>
        <p:txBody>
          <a:bodyPr wrap="square">
            <a:spAutoFit/>
          </a:bodyPr>
          <a:lstStyle/>
          <a:p>
            <a:r>
              <a:rPr lang="fr-FR" sz="2000" dirty="0">
                <a:latin typeface="Monotype Corsiva" panose="03010101010201010101" pitchFamily="66" charset="0"/>
              </a:rPr>
              <a:t>Le léopard a une place importante dans certaines cultures africaines où l'animal, considéré comme le roi des animaux, est l'attribut des chefs.</a:t>
            </a:r>
          </a:p>
        </p:txBody>
      </p:sp>
    </p:spTree>
    <p:extLst>
      <p:ext uri="{BB962C8B-B14F-4D97-AF65-F5344CB8AC3E}">
        <p14:creationId xmlns:p14="http://schemas.microsoft.com/office/powerpoint/2010/main" val="641762114"/>
      </p:ext>
    </p:extLst>
  </p:cSld>
  <p:clrMapOvr>
    <a:masterClrMapping/>
  </p:clrMapOvr>
  <mc:AlternateContent xmlns:mc="http://schemas.openxmlformats.org/markup-compatibility/2006" xmlns:p14="http://schemas.microsoft.com/office/powerpoint/2010/main">
    <mc:Choice Requires="p14">
      <p:transition spd="slow" p14:dur="3500" advTm="17000">
        <p:cover/>
      </p:transition>
    </mc:Choice>
    <mc:Fallback xmlns="">
      <p:transition spd="slow" advTm="17000">
        <p:cover/>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5" name="Picture 3" descr="L:\Session Admistrateur\Desktop\Image2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475"/>
            <a:ext cx="9144000" cy="51064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5624863"/>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9" name="Picture 3" descr="L:\Session Admistrateur\Desktop\Image2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6151" y="0"/>
            <a:ext cx="9436100" cy="53101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5028583"/>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4" descr="L:\Session Admistrateur\Desktop\Image2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035" y="0"/>
            <a:ext cx="9467850" cy="5321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5684316"/>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7" name="Picture 3" descr="L:\Session Admistrateur\Desktop\Image2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28749"/>
            <a:ext cx="9436101" cy="53101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4879906"/>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1" name="Picture 3" descr="L:\Session Admistrateur\Desktop\Image2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332" y="-138133"/>
            <a:ext cx="9351963" cy="5260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9385781"/>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5" name="Picture 3" descr="L:\Session Admistrateur\Desktop\Image2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83700" cy="52244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0268368"/>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9" name="Picture 3" descr="L:\Session Admistrateur\Desktop\Image2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244" y="-87313"/>
            <a:ext cx="9296400" cy="52308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0155594"/>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L:\Session Admistrateur\Desktop\animaux sauvages\leopard\snow_leopard_face_shadow_spotted_53096_3840x216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436540" cy="53080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2943601"/>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7" name="Picture 3" descr="L:\Session Admistrateur\Desktop\Image3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536" y="0"/>
            <a:ext cx="9729788" cy="5473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2729079"/>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L:\Session Admistrateur\Desktop\Image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294" y="-239713"/>
            <a:ext cx="9571038" cy="538321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936813" y="398625"/>
            <a:ext cx="2363147" cy="923330"/>
          </a:xfrm>
          <a:prstGeom prst="rect">
            <a:avLst/>
          </a:prstGeom>
          <a:noFill/>
        </p:spPr>
        <p:txBody>
          <a:bodyPr wrap="none" lIns="91440" tIns="45720" rIns="91440" bIns="45720">
            <a:spAutoFit/>
            <a:scene3d>
              <a:camera prst="isometricOffAxis1Right"/>
              <a:lightRig rig="soft" dir="t">
                <a:rot lat="0" lon="0" rev="10800000"/>
              </a:lightRig>
            </a:scene3d>
            <a:sp3d>
              <a:bevelT w="27940" h="12700"/>
              <a:contourClr>
                <a:srgbClr val="DDDDDD"/>
              </a:contourClr>
            </a:sp3d>
          </a:bodyPr>
          <a:lstStyle/>
          <a:p>
            <a:pPr algn="ctr"/>
            <a:r>
              <a:rPr lang="fr-FR" sz="5400" b="1" cap="none" spc="150" dirty="0" smtClean="0">
                <a:ln w="11430"/>
                <a:solidFill>
                  <a:srgbClr val="0066FF"/>
                </a:solidFill>
                <a:effectLst>
                  <a:outerShdw blurRad="25400" algn="tl" rotWithShape="0">
                    <a:srgbClr val="000000">
                      <a:alpha val="43000"/>
                    </a:srgbClr>
                  </a:outerShdw>
                </a:effectLst>
                <a:latin typeface="Monotype Corsiva" panose="03010101010201010101" pitchFamily="66" charset="0"/>
              </a:rPr>
              <a:t>Le Tigre</a:t>
            </a:r>
            <a:endParaRPr lang="fr-FR" sz="5400" b="1" cap="none" spc="150" dirty="0">
              <a:ln w="11430"/>
              <a:solidFill>
                <a:srgbClr val="0066FF"/>
              </a:solidFill>
              <a:effectLst>
                <a:outerShdw blurRad="25400" algn="tl" rotWithShape="0">
                  <a:srgbClr val="000000">
                    <a:alpha val="43000"/>
                  </a:srgbClr>
                </a:outerShdw>
              </a:effectLst>
              <a:latin typeface="Monotype Corsiva" panose="03010101010201010101" pitchFamily="66" charset="0"/>
            </a:endParaRPr>
          </a:p>
        </p:txBody>
      </p:sp>
      <p:sp>
        <p:nvSpPr>
          <p:cNvPr id="3" name="Rectangle 2"/>
          <p:cNvSpPr/>
          <p:nvPr/>
        </p:nvSpPr>
        <p:spPr>
          <a:xfrm>
            <a:off x="467544" y="1635646"/>
            <a:ext cx="4968552" cy="2862322"/>
          </a:xfrm>
          <a:prstGeom prst="rect">
            <a:avLst/>
          </a:prstGeom>
        </p:spPr>
        <p:txBody>
          <a:bodyPr wrap="square">
            <a:spAutoFit/>
          </a:bodyPr>
          <a:lstStyle/>
          <a:p>
            <a:r>
              <a:rPr lang="fr-FR" sz="2000" dirty="0">
                <a:latin typeface="Monotype Corsiva" panose="03010101010201010101" pitchFamily="66" charset="0"/>
              </a:rPr>
              <a:t>Aisément reconnaissable à sa fourrure rousse rayée de noir, il est le plus grand félin sauvage et l'un des plus grands carnivores terrestre. L'espèce est divisée en neuf sous-espèces présentant des différences mineures de taille ou de comportement. </a:t>
            </a:r>
            <a:r>
              <a:rPr lang="fr-FR" sz="2000" dirty="0" err="1">
                <a:latin typeface="Monotype Corsiva" panose="03010101010201010101" pitchFamily="66" charset="0"/>
              </a:rPr>
              <a:t>Superprédateur</a:t>
            </a:r>
            <a:r>
              <a:rPr lang="fr-FR" sz="2000" dirty="0">
                <a:latin typeface="Monotype Corsiva" panose="03010101010201010101" pitchFamily="66" charset="0"/>
              </a:rPr>
              <a:t>, il chasse principalement les cerfs et les sangliers, bien qu'il puisse s'attaquer à des proies de taille plus importante comme les buffles. Jusqu'au </a:t>
            </a:r>
            <a:r>
              <a:rPr lang="fr-FR" sz="2000" dirty="0" err="1">
                <a:latin typeface="Monotype Corsiva" panose="03010101010201010101" pitchFamily="66" charset="0"/>
              </a:rPr>
              <a:t>xixe</a:t>
            </a:r>
            <a:r>
              <a:rPr lang="fr-FR" sz="2000" dirty="0">
                <a:latin typeface="Monotype Corsiva" panose="03010101010201010101" pitchFamily="66" charset="0"/>
              </a:rPr>
              <a:t> siècle, le tigre était réputé mangeur d'hommes.</a:t>
            </a:r>
          </a:p>
        </p:txBody>
      </p:sp>
    </p:spTree>
    <p:extLst>
      <p:ext uri="{BB962C8B-B14F-4D97-AF65-F5344CB8AC3E}">
        <p14:creationId xmlns:p14="http://schemas.microsoft.com/office/powerpoint/2010/main" val="819801120"/>
      </p:ext>
    </p:extLst>
  </p:cSld>
  <p:clrMapOvr>
    <a:masterClrMapping/>
  </p:clrMapOvr>
  <mc:AlternateContent xmlns:mc="http://schemas.openxmlformats.org/markup-compatibility/2006" xmlns:p14="http://schemas.microsoft.com/office/powerpoint/2010/main">
    <mc:Choice Requires="p14">
      <p:transition spd="slow" p14:dur="3500" advTm="25000">
        <p:cover/>
        <p:sndAc>
          <p:stSnd>
            <p:snd r:embed="rId2" name="► Planet Earth  Amazing nature 1.15.wav"/>
          </p:stSnd>
        </p:sndAc>
      </p:transition>
    </mc:Choice>
    <mc:Fallback xmlns="">
      <p:transition spd="slow" advTm="25000">
        <p:cover/>
        <p:sndAc>
          <p:stSnd>
            <p:snd r:embed="rId4" name="► Planet Earth  Amazing nature 1.15.wav"/>
          </p:stSnd>
        </p:sndAc>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5" name="Picture 3" descr="L:\Session Admistrateur\Desktop\Image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10" y="0"/>
            <a:ext cx="9152909" cy="51052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9635828"/>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9" name="Picture 3" descr="L:\Session Admistrateur\Desktop\Image3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8613" y="0"/>
            <a:ext cx="9472613" cy="5327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5289138"/>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3" name="Picture 3" descr="L:\Session Admistrateur\Desktop\Image3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3662"/>
            <a:ext cx="9253537" cy="52371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4548564"/>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7" name="Picture 3" descr="L:\Session Admistrateur\Desktop\Image3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887" y="-92546"/>
            <a:ext cx="9345613" cy="52360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644833"/>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1" name="Picture 3" descr="L:\Session Admistrateur\Desktop\Image3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09101" cy="52371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9205085"/>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5" name="Picture 3" descr="L:\Session Admistrateur\Desktop\Image3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248" y="-106145"/>
            <a:ext cx="9351963" cy="5260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0147376"/>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9" name="Picture 3" descr="L:\Session Admistrateur\Desktop\Image3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5" y="0"/>
            <a:ext cx="9309101" cy="52371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504608"/>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3" name="Picture 3" descr="L:\Session Admistrateur\Desktop\Image3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789" y="0"/>
            <a:ext cx="9472613" cy="5327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5774956"/>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lucienne\Desktop\Mes fins de page de pps\Image1 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4996"/>
            <a:ext cx="9280149" cy="5128504"/>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115616" y="1305815"/>
            <a:ext cx="4572000" cy="1446550"/>
          </a:xfrm>
          <a:prstGeom prst="rect">
            <a:avLst/>
          </a:prstGeom>
        </p:spPr>
        <p:txBody>
          <a:bodyPr>
            <a:spAutoFit/>
          </a:bodyPr>
          <a:lstStyle/>
          <a:p>
            <a:r>
              <a:rPr lang="fr-FR" sz="1400" dirty="0">
                <a:solidFill>
                  <a:srgbClr val="FF0000"/>
                </a:solidFill>
                <a:latin typeface="Andalus" panose="02020603050405020304" pitchFamily="18" charset="-78"/>
                <a:cs typeface="Andalus" panose="02020603050405020304" pitchFamily="18" charset="-78"/>
              </a:rPr>
              <a:t>Accueil - </a:t>
            </a:r>
            <a:r>
              <a:rPr lang="fr-FR" sz="1400" dirty="0" err="1">
                <a:solidFill>
                  <a:srgbClr val="FF0000"/>
                </a:solidFill>
                <a:latin typeface="Andalus" panose="02020603050405020304" pitchFamily="18" charset="-78"/>
                <a:cs typeface="Andalus" panose="02020603050405020304" pitchFamily="18" charset="-78"/>
              </a:rPr>
              <a:t>Akia</a:t>
            </a:r>
            <a:endParaRPr lang="fr-FR" sz="1400" dirty="0">
              <a:solidFill>
                <a:srgbClr val="FF0000"/>
              </a:solidFill>
              <a:latin typeface="Andalus" panose="02020603050405020304" pitchFamily="18" charset="-78"/>
              <a:cs typeface="Andalus" panose="02020603050405020304" pitchFamily="18" charset="-78"/>
            </a:endParaRPr>
          </a:p>
          <a:p>
            <a:r>
              <a:rPr lang="fr-FR" sz="1400" dirty="0">
                <a:solidFill>
                  <a:srgbClr val="FF0000"/>
                </a:solidFill>
                <a:latin typeface="Andalus" panose="02020603050405020304" pitchFamily="18" charset="-78"/>
                <a:cs typeface="Andalus" panose="02020603050405020304" pitchFamily="18" charset="-78"/>
                <a:hlinkClick r:id="rId3"/>
              </a:rPr>
              <a:t>http://</a:t>
            </a:r>
            <a:r>
              <a:rPr lang="fr-FR" sz="1400" dirty="0" smtClean="0">
                <a:solidFill>
                  <a:srgbClr val="FF0000"/>
                </a:solidFill>
                <a:latin typeface="Andalus" panose="02020603050405020304" pitchFamily="18" charset="-78"/>
                <a:cs typeface="Andalus" panose="02020603050405020304" pitchFamily="18" charset="-78"/>
                <a:hlinkClick r:id="rId3"/>
              </a:rPr>
              <a:t>akia.eklablog.fr/</a:t>
            </a:r>
            <a:r>
              <a:rPr lang="fr-FR" sz="1400" dirty="0">
                <a:solidFill>
                  <a:srgbClr val="FF0000"/>
                </a:solidFill>
                <a:latin typeface="Andalus" panose="02020603050405020304" pitchFamily="18" charset="-78"/>
                <a:cs typeface="Andalus" panose="02020603050405020304" pitchFamily="18" charset="-78"/>
              </a:rPr>
              <a:t>Ppsx  </a:t>
            </a:r>
            <a:r>
              <a:rPr lang="fr-FR" sz="1400" dirty="0" err="1">
                <a:solidFill>
                  <a:srgbClr val="FF0000"/>
                </a:solidFill>
                <a:latin typeface="Andalus" panose="02020603050405020304" pitchFamily="18" charset="-78"/>
                <a:cs typeface="Andalus" panose="02020603050405020304" pitchFamily="18" charset="-78"/>
              </a:rPr>
              <a:t>Akia</a:t>
            </a:r>
            <a:r>
              <a:rPr lang="fr-FR" sz="1400" dirty="0">
                <a:solidFill>
                  <a:srgbClr val="FF0000"/>
                </a:solidFill>
                <a:latin typeface="Andalus" panose="02020603050405020304" pitchFamily="18" charset="-78"/>
                <a:cs typeface="Andalus" panose="02020603050405020304" pitchFamily="18" charset="-78"/>
              </a:rPr>
              <a:t> (Lucienne)</a:t>
            </a:r>
          </a:p>
          <a:p>
            <a:r>
              <a:rPr lang="fr-FR" sz="1400" dirty="0" err="1">
                <a:solidFill>
                  <a:srgbClr val="FF0000"/>
                </a:solidFill>
                <a:latin typeface="Andalus" panose="02020603050405020304" pitchFamily="18" charset="-78"/>
                <a:cs typeface="Andalus" panose="02020603050405020304" pitchFamily="18" charset="-78"/>
              </a:rPr>
              <a:t>Akia</a:t>
            </a:r>
            <a:endParaRPr lang="fr-FR" sz="1400" dirty="0">
              <a:solidFill>
                <a:srgbClr val="FF0000"/>
              </a:solidFill>
              <a:latin typeface="Andalus" panose="02020603050405020304" pitchFamily="18" charset="-78"/>
              <a:cs typeface="Andalus" panose="02020603050405020304" pitchFamily="18" charset="-78"/>
            </a:endParaRPr>
          </a:p>
          <a:p>
            <a:r>
              <a:rPr lang="fr-FR" sz="1400" dirty="0">
                <a:solidFill>
                  <a:srgbClr val="FF0000"/>
                </a:solidFill>
                <a:latin typeface="Andalus" panose="02020603050405020304" pitchFamily="18" charset="-78"/>
                <a:cs typeface="Andalus" panose="02020603050405020304" pitchFamily="18" charset="-78"/>
                <a:hlinkClick r:id="rId4"/>
              </a:rPr>
              <a:t>http://</a:t>
            </a:r>
            <a:r>
              <a:rPr lang="fr-FR" sz="1400" dirty="0" smtClean="0">
                <a:solidFill>
                  <a:srgbClr val="FF0000"/>
                </a:solidFill>
                <a:latin typeface="Andalus" panose="02020603050405020304" pitchFamily="18" charset="-78"/>
                <a:cs typeface="Andalus" panose="02020603050405020304" pitchFamily="18" charset="-78"/>
                <a:hlinkClick r:id="rId4"/>
              </a:rPr>
              <a:t>www.ppsmania.fr/author/akia</a:t>
            </a:r>
            <a:endParaRPr lang="fr-FR" sz="1400" dirty="0" smtClean="0">
              <a:solidFill>
                <a:srgbClr val="FF0000"/>
              </a:solidFill>
              <a:latin typeface="Andalus" panose="02020603050405020304" pitchFamily="18" charset="-78"/>
              <a:cs typeface="Andalus" panose="02020603050405020304" pitchFamily="18" charset="-78"/>
            </a:endParaRPr>
          </a:p>
          <a:p>
            <a:endParaRPr lang="fr-FR" sz="1400" dirty="0" smtClean="0">
              <a:solidFill>
                <a:srgbClr val="FF0000"/>
              </a:solidFill>
              <a:latin typeface="Andalus" panose="02020603050405020304" pitchFamily="18" charset="-78"/>
              <a:cs typeface="Andalus" panose="02020603050405020304" pitchFamily="18" charset="-78"/>
            </a:endParaRPr>
          </a:p>
          <a:p>
            <a:endParaRPr lang="fr-FR" dirty="0"/>
          </a:p>
        </p:txBody>
      </p:sp>
    </p:spTree>
    <p:extLst>
      <p:ext uri="{BB962C8B-B14F-4D97-AF65-F5344CB8AC3E}">
        <p14:creationId xmlns:p14="http://schemas.microsoft.com/office/powerpoint/2010/main" val="2340279190"/>
      </p:ext>
    </p:extLst>
  </p:cSld>
  <p:clrMapOvr>
    <a:masterClrMapping/>
  </p:clrMapOvr>
  <mc:AlternateContent xmlns:mc="http://schemas.openxmlformats.org/markup-compatibility/2006" xmlns:p14="http://schemas.microsoft.com/office/powerpoint/2010/main">
    <mc:Choice Requires="p14">
      <p:transition spd="slow" p14:dur="3500" advTm="4000">
        <p:cover/>
      </p:transition>
    </mc:Choice>
    <mc:Fallback xmlns="">
      <p:transition spd="slow" advTm="4000">
        <p:cover/>
      </p:transition>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214</TotalTime>
  <Words>359</Words>
  <Application>Microsoft Office PowerPoint</Application>
  <PresentationFormat>Affichage à l'écran (16:9)</PresentationFormat>
  <Paragraphs>22</Paragraphs>
  <Slides>40</Slides>
  <Notes>0</Notes>
  <HiddenSlides>0</HiddenSlides>
  <MMClips>0</MMClips>
  <ScaleCrop>false</ScaleCrop>
  <HeadingPairs>
    <vt:vector size="4" baseType="variant">
      <vt:variant>
        <vt:lpstr>Thème</vt:lpstr>
      </vt:variant>
      <vt:variant>
        <vt:i4>1</vt:i4>
      </vt:variant>
      <vt:variant>
        <vt:lpstr>Titres des diapositives</vt:lpstr>
      </vt:variant>
      <vt:variant>
        <vt:i4>40</vt:i4>
      </vt:variant>
    </vt:vector>
  </HeadingPairs>
  <TitlesOfParts>
    <vt:vector size="41" baseType="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Lucienne</dc:creator>
  <cp:lastModifiedBy>lucienne</cp:lastModifiedBy>
  <cp:revision>48</cp:revision>
  <dcterms:created xsi:type="dcterms:W3CDTF">2015-04-23T09:17:50Z</dcterms:created>
  <dcterms:modified xsi:type="dcterms:W3CDTF">2017-11-29T12:18:37Z</dcterms:modified>
</cp:coreProperties>
</file>