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67"/>
  </p:notesMasterIdLst>
  <p:sldIdLst>
    <p:sldId id="311" r:id="rId2"/>
    <p:sldId id="256" r:id="rId3"/>
    <p:sldId id="257" r:id="rId4"/>
    <p:sldId id="295" r:id="rId5"/>
    <p:sldId id="306" r:id="rId6"/>
    <p:sldId id="269" r:id="rId7"/>
    <p:sldId id="296" r:id="rId8"/>
    <p:sldId id="294" r:id="rId9"/>
    <p:sldId id="317" r:id="rId10"/>
    <p:sldId id="273" r:id="rId11"/>
    <p:sldId id="275" r:id="rId12"/>
    <p:sldId id="274" r:id="rId13"/>
    <p:sldId id="318" r:id="rId14"/>
    <p:sldId id="293" r:id="rId15"/>
    <p:sldId id="276" r:id="rId16"/>
    <p:sldId id="271" r:id="rId17"/>
    <p:sldId id="313" r:id="rId18"/>
    <p:sldId id="263" r:id="rId19"/>
    <p:sldId id="272" r:id="rId20"/>
    <p:sldId id="314" r:id="rId21"/>
    <p:sldId id="319" r:id="rId22"/>
    <p:sldId id="292" r:id="rId23"/>
    <p:sldId id="329" r:id="rId24"/>
    <p:sldId id="312" r:id="rId25"/>
    <p:sldId id="309" r:id="rId26"/>
    <p:sldId id="266" r:id="rId27"/>
    <p:sldId id="277" r:id="rId28"/>
    <p:sldId id="307" r:id="rId29"/>
    <p:sldId id="264" r:id="rId30"/>
    <p:sldId id="291" r:id="rId31"/>
    <p:sldId id="265" r:id="rId32"/>
    <p:sldId id="258" r:id="rId33"/>
    <p:sldId id="324" r:id="rId34"/>
    <p:sldId id="327" r:id="rId35"/>
    <p:sldId id="278" r:id="rId36"/>
    <p:sldId id="321" r:id="rId37"/>
    <p:sldId id="320" r:id="rId38"/>
    <p:sldId id="308" r:id="rId39"/>
    <p:sldId id="316" r:id="rId40"/>
    <p:sldId id="282" r:id="rId41"/>
    <p:sldId id="284" r:id="rId42"/>
    <p:sldId id="280" r:id="rId43"/>
    <p:sldId id="297" r:id="rId44"/>
    <p:sldId id="281" r:id="rId45"/>
    <p:sldId id="325" r:id="rId46"/>
    <p:sldId id="285" r:id="rId47"/>
    <p:sldId id="298" r:id="rId48"/>
    <p:sldId id="286" r:id="rId49"/>
    <p:sldId id="302" r:id="rId50"/>
    <p:sldId id="289" r:id="rId51"/>
    <p:sldId id="303" r:id="rId52"/>
    <p:sldId id="287" r:id="rId53"/>
    <p:sldId id="288" r:id="rId54"/>
    <p:sldId id="326" r:id="rId55"/>
    <p:sldId id="305" r:id="rId56"/>
    <p:sldId id="301" r:id="rId57"/>
    <p:sldId id="300" r:id="rId58"/>
    <p:sldId id="261" r:id="rId59"/>
    <p:sldId id="290" r:id="rId60"/>
    <p:sldId id="299" r:id="rId61"/>
    <p:sldId id="268" r:id="rId62"/>
    <p:sldId id="328" r:id="rId63"/>
    <p:sldId id="260" r:id="rId64"/>
    <p:sldId id="304" r:id="rId65"/>
    <p:sldId id="310" r:id="rId6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na6oBEDzLkNMLJMFAPeog==" hashData="vzwr2tosabW84djxdPqnUKCbOtLlp0Zw5F35Qp7XDyp1/ixaa/OhdMB+67RsFx9/RVf+1pnMd24l+whtavuns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565" autoAdjust="0"/>
  </p:normalViewPr>
  <p:slideViewPr>
    <p:cSldViewPr>
      <p:cViewPr varScale="1">
        <p:scale>
          <a:sx n="93" d="100"/>
          <a:sy n="93" d="100"/>
        </p:scale>
        <p:origin x="83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D31B4D-A8CA-480A-B586-E2CC90EA2FAA}" type="datetimeFigureOut">
              <a:rPr lang="fr-FR" smtClean="0"/>
              <a:t>11/03/2018</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051FC-6EA0-40BA-9277-5A97711E1C1C}" type="slidenum">
              <a:rPr lang="fr-FR" smtClean="0"/>
              <a:t>‹N°›</a:t>
            </a:fld>
            <a:endParaRPr lang="fr-FR"/>
          </a:p>
        </p:txBody>
      </p:sp>
    </p:spTree>
    <p:extLst>
      <p:ext uri="{BB962C8B-B14F-4D97-AF65-F5344CB8AC3E}">
        <p14:creationId xmlns:p14="http://schemas.microsoft.com/office/powerpoint/2010/main" val="2216972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A3051FC-6EA0-40BA-9277-5A97711E1C1C}" type="slidenum">
              <a:rPr lang="fr-FR" smtClean="0"/>
              <a:t>16</a:t>
            </a:fld>
            <a:endParaRPr lang="fr-FR"/>
          </a:p>
        </p:txBody>
      </p:sp>
    </p:spTree>
    <p:extLst>
      <p:ext uri="{BB962C8B-B14F-4D97-AF65-F5344CB8AC3E}">
        <p14:creationId xmlns:p14="http://schemas.microsoft.com/office/powerpoint/2010/main" val="4011509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23707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254125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1587699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048648F-D9DA-4660-8B6E-DF3700E0720F}" type="datetimeFigureOut">
              <a:rPr lang="fr-FR" smtClean="0"/>
              <a:t>11/03/2018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325468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048648F-D9DA-4660-8B6E-DF3700E0720F}" type="datetimeFigureOut">
              <a:rPr lang="fr-FR" smtClean="0"/>
              <a:t>11/03/2018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185840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048648F-D9DA-4660-8B6E-DF3700E0720F}" type="datetimeFigureOut">
              <a:rPr lang="fr-FR" smtClean="0"/>
              <a:t>11/03/2018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328585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048648F-D9DA-4660-8B6E-DF3700E0720F}" type="datetimeFigureOut">
              <a:rPr lang="fr-FR" smtClean="0"/>
              <a:t>11/03/2018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1915059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048648F-D9DA-4660-8B6E-DF3700E0720F}" type="datetimeFigureOut">
              <a:rPr lang="fr-FR" smtClean="0"/>
              <a:t>11/03/2018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4021817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048648F-D9DA-4660-8B6E-DF3700E0720F}" type="datetimeFigureOut">
              <a:rPr lang="fr-FR" smtClean="0"/>
              <a:t>11/03/2018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3573472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2678273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EC52B7-96E8-4979-9A3A-CDA2F28069C2}" type="slidenum">
              <a:rPr lang="fr-FR" smtClean="0"/>
              <a:t>‹N°›</a:t>
            </a:fld>
            <a:endParaRPr lang="fr-FR"/>
          </a:p>
        </p:txBody>
      </p:sp>
    </p:spTree>
    <p:extLst>
      <p:ext uri="{BB962C8B-B14F-4D97-AF65-F5344CB8AC3E}">
        <p14:creationId xmlns:p14="http://schemas.microsoft.com/office/powerpoint/2010/main" val="2304976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48648F-D9DA-4660-8B6E-DF3700E0720F}" type="datetimeFigureOut">
              <a:rPr lang="fr-FR" smtClean="0"/>
              <a:t>11/03/2018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EC52B7-96E8-4979-9A3A-CDA2F28069C2}" type="slidenum">
              <a:rPr lang="fr-FR" smtClean="0"/>
              <a:t>‹N°›</a:t>
            </a:fld>
            <a:endParaRPr lang="fr-FR"/>
          </a:p>
        </p:txBody>
      </p:sp>
    </p:spTree>
    <p:extLst>
      <p:ext uri="{BB962C8B-B14F-4D97-AF65-F5344CB8AC3E}">
        <p14:creationId xmlns:p14="http://schemas.microsoft.com/office/powerpoint/2010/main" val="338266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www.pps-images-photos.com/"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slideLayout" Target="../slideLayouts/slideLayout1.xml"/><Relationship Id="rId7" Type="http://schemas.openxmlformats.org/officeDocument/2006/relationships/image" Target="../media/image6.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61.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315916"/>
            <a:ext cx="6337300" cy="422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1358761" y="3707538"/>
            <a:ext cx="6427167" cy="241476"/>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a:defRPr/>
            </a:pPr>
            <a:r>
              <a:rPr lang="fr-FR" sz="969" spc="277"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969" spc="277"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76319" y="2697842"/>
            <a:ext cx="9490227" cy="490134"/>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2585"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hlinkClick r:id="rId4"/>
              </a:rPr>
              <a:t>pps-images-photos.com</a:t>
            </a:r>
            <a:endParaRPr lang="fr-FR" sz="2585"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Rectangle 6"/>
          <p:cNvSpPr/>
          <p:nvPr/>
        </p:nvSpPr>
        <p:spPr>
          <a:xfrm>
            <a:off x="3609245" y="2249784"/>
            <a:ext cx="1888631" cy="376385"/>
          </a:xfrm>
          <a:prstGeom prst="rect">
            <a:avLst/>
          </a:prstGeom>
          <a:noFill/>
        </p:spPr>
        <p:txBody>
          <a:bodyPr>
            <a:spAutoFit/>
            <a:scene3d>
              <a:camera prst="orthographicFront"/>
              <a:lightRig rig="balanced" dir="t">
                <a:rot lat="0" lon="0" rev="2100000"/>
              </a:lightRig>
            </a:scene3d>
            <a:sp3d extrusionH="57150" prstMaterial="metal">
              <a:bevelT w="38100" h="25400" prst="angle"/>
              <a:contourClr>
                <a:schemeClr val="bg2"/>
              </a:contourClr>
            </a:sp3d>
          </a:bodyPr>
          <a:lstStyle/>
          <a:p>
            <a:pPr algn="ctr">
              <a:defRPr/>
            </a:pPr>
            <a:r>
              <a:rPr lang="fr-FR" sz="1846" b="1" dirty="0">
                <a:ln w="50800"/>
                <a:solidFill>
                  <a:schemeClr val="bg1">
                    <a:shade val="50000"/>
                  </a:schemeClr>
                </a:solidFill>
                <a:latin typeface="AR DARLING" panose="02000000000000000000" pitchFamily="2" charset="0"/>
              </a:rPr>
              <a:t>Téléchargé sur</a:t>
            </a:r>
          </a:p>
        </p:txBody>
      </p:sp>
      <p:sp>
        <p:nvSpPr>
          <p:cNvPr id="2" name="Rectangle 1"/>
          <p:cNvSpPr/>
          <p:nvPr/>
        </p:nvSpPr>
        <p:spPr>
          <a:xfrm rot="5638658">
            <a:off x="2465628" y="1207319"/>
            <a:ext cx="4210614" cy="4636701"/>
          </a:xfrm>
          <a:prstGeom prst="rect">
            <a:avLst/>
          </a:prstGeom>
          <a:noFill/>
        </p:spPr>
        <p:txBody>
          <a:bodyPr spcFirstLastPara="1" wrap="none">
            <a:prstTxWarp prst="textCircle">
              <a:avLst/>
            </a:prstTxWarp>
            <a:spAutoFit/>
          </a:bodyPr>
          <a:lstStyle/>
          <a:p>
            <a:pPr algn="ctr">
              <a:defRPr/>
            </a:pPr>
            <a:r>
              <a:rPr lang="fr-FR" sz="1846" b="1" spc="249" dirty="0">
                <a:ln w="1905"/>
                <a:solidFill>
                  <a:srgbClr val="FF9933"/>
                </a:solidFill>
                <a:effectLst>
                  <a:innerShdw blurRad="69850" dist="43180" dir="5400000">
                    <a:srgbClr val="000000">
                      <a:alpha val="65000"/>
                    </a:srgbClr>
                  </a:innerShdw>
                </a:effectLst>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0550" y="1204546"/>
            <a:ext cx="323850" cy="293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03203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3000" t="-1000" r="-3000" b="-1000"/>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755575" y="764704"/>
            <a:ext cx="8064897" cy="2520280"/>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LES </a:t>
            </a:r>
            <a:r>
              <a:rPr lang="fr-FR" b="1" dirty="0" smtClean="0">
                <a:ln w="9525">
                  <a:solidFill>
                    <a:schemeClr val="bg1"/>
                  </a:solidFill>
                  <a:prstDash val="solid"/>
                </a:ln>
                <a:effectLst>
                  <a:outerShdw blurRad="12700" dist="38100" dir="2700000" algn="tl" rotWithShape="0">
                    <a:schemeClr val="bg1">
                      <a:lumMod val="50000"/>
                    </a:schemeClr>
                  </a:outerShdw>
                </a:effectLst>
              </a:rPr>
              <a:t>VIEUX DE LA VIEILLE: </a:t>
            </a:r>
            <a:r>
              <a:rPr lang="fr-FR" b="1" dirty="0" smtClean="0">
                <a:ln w="9525">
                  <a:solidFill>
                    <a:schemeClr val="bg1"/>
                  </a:solidFill>
                  <a:prstDash val="solid"/>
                </a:ln>
                <a:effectLst>
                  <a:outerShdw blurRad="12700" dist="38100" dir="2700000" algn="tl" rotWithShape="0">
                    <a:schemeClr val="bg1">
                      <a:lumMod val="50000"/>
                    </a:schemeClr>
                  </a:outerShdw>
                </a:effectLst>
              </a:rPr>
              <a:t/>
            </a:r>
            <a:br>
              <a:rPr lang="fr-FR" b="1" dirty="0" smtClean="0">
                <a:ln w="9525">
                  <a:solidFill>
                    <a:schemeClr val="bg1"/>
                  </a:solidFill>
                  <a:prstDash val="solid"/>
                </a:ln>
                <a:effectLst>
                  <a:outerShdw blurRad="12700" dist="38100" dir="2700000" algn="tl" rotWithShape="0">
                    <a:schemeClr val="bg1">
                      <a:lumMod val="50000"/>
                    </a:schemeClr>
                  </a:outerShdw>
                </a:effectLst>
              </a:rPr>
            </a:br>
            <a:r>
              <a:rPr lang="fr-FR" b="1" dirty="0" smtClean="0">
                <a:ln w="9525">
                  <a:solidFill>
                    <a:schemeClr val="bg1"/>
                  </a:solidFill>
                  <a:prstDash val="solid"/>
                </a:ln>
                <a:effectLst>
                  <a:outerShdw blurRad="12700" dist="38100" dir="2700000" algn="tl" rotWithShape="0">
                    <a:schemeClr val="bg1">
                      <a:lumMod val="50000"/>
                    </a:schemeClr>
                  </a:outerShdw>
                </a:effectLst>
              </a:rPr>
              <a:t>NOUS SOMMES ENCORE LÀ!</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
        <p:nvSpPr>
          <p:cNvPr id="3" name="Sous-titre 2"/>
          <p:cNvSpPr>
            <a:spLocks noGrp="1"/>
          </p:cNvSpPr>
          <p:nvPr>
            <p:ph type="subTitle" idx="1"/>
          </p:nvPr>
        </p:nvSpPr>
        <p:spPr/>
        <p:txBody>
          <a:bodyPr/>
          <a:lstStyle/>
          <a:p>
            <a:r>
              <a:rPr lang="fr-F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Bravo !...Vous avez résisté à tout .</a:t>
            </a:r>
          </a:p>
          <a:p>
            <a:r>
              <a:rPr lang="fr-FR"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On ne pourra pas en dire autant ,de ces nouvelles générations </a:t>
            </a:r>
            <a:endParaRPr lang="fr-FR"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 name="Inspirational Instrumental Music-Dare To Drea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04248" y="3722016"/>
            <a:ext cx="381151" cy="418336"/>
          </a:xfrm>
          <a:prstGeom prst="ellipse">
            <a:avLst/>
          </a:prstGeom>
          <a:ln>
            <a:noFill/>
          </a:ln>
          <a:effectLst>
            <a:softEdge rad="112500"/>
          </a:effectLst>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29865" y="6453336"/>
            <a:ext cx="1745113" cy="404664"/>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36296" y="6453336"/>
            <a:ext cx="1438275" cy="962025"/>
          </a:xfrm>
          <a:prstGeom prst="rect">
            <a:avLst/>
          </a:prstGeom>
        </p:spPr>
      </p:pic>
      <p:sp>
        <p:nvSpPr>
          <p:cNvPr id="11" name="Rectangle 10"/>
          <p:cNvSpPr/>
          <p:nvPr/>
        </p:nvSpPr>
        <p:spPr>
          <a:xfrm>
            <a:off x="6948264" y="6858000"/>
            <a:ext cx="2195736" cy="675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8583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
        <p:nvSpPr>
          <p:cNvPr id="3" name="Espace réservé du contenu 2"/>
          <p:cNvSpPr>
            <a:spLocks noGrp="1"/>
          </p:cNvSpPr>
          <p:nvPr>
            <p:ph idx="1"/>
          </p:nvPr>
        </p:nvSpPr>
        <p:spPr>
          <a:xfrm>
            <a:off x="421974" y="1700808"/>
            <a:ext cx="8264826" cy="4824536"/>
          </a:xfrm>
        </p:spPr>
        <p:txBody>
          <a:bodyPr>
            <a:noAutofit/>
          </a:bodyPr>
          <a:lstStyle/>
          <a:p>
            <a:r>
              <a:rPr lang="fr-FR" dirty="0"/>
              <a:t/>
            </a:r>
            <a:br>
              <a:rPr lang="fr-FR" dirty="0"/>
            </a:br>
            <a:r>
              <a:rPr lang="fr-FR" b="1" dirty="0" smtClean="0">
                <a:ln w="9525">
                  <a:solidFill>
                    <a:schemeClr val="bg1"/>
                  </a:solidFill>
                  <a:prstDash val="solid"/>
                </a:ln>
                <a:effectLst>
                  <a:outerShdw blurRad="12700" dist="38100" dir="2700000" algn="tl" rotWithShape="0">
                    <a:schemeClr val="bg1">
                      <a:lumMod val="50000"/>
                    </a:schemeClr>
                  </a:outerShdw>
                </a:effectLst>
              </a:rPr>
              <a:t>Nous avons survécu lors de  </a:t>
            </a:r>
            <a:r>
              <a:rPr lang="fr-FR" b="1" dirty="0">
                <a:ln w="9525">
                  <a:solidFill>
                    <a:schemeClr val="bg1"/>
                  </a:solidFill>
                  <a:prstDash val="solid"/>
                </a:ln>
                <a:effectLst>
                  <a:outerShdw blurRad="12700" dist="38100" dir="2700000" algn="tl" rotWithShape="0">
                    <a:schemeClr val="bg1">
                      <a:lumMod val="50000"/>
                    </a:schemeClr>
                  </a:outerShdw>
                </a:effectLst>
              </a:rPr>
              <a:t>l'accouchement </a:t>
            </a:r>
            <a:r>
              <a:rPr lang="fr-FR" b="1" dirty="0" smtClean="0">
                <a:ln w="9525">
                  <a:solidFill>
                    <a:schemeClr val="bg1"/>
                  </a:solidFill>
                  <a:prstDash val="solid"/>
                </a:ln>
                <a:effectLst>
                  <a:outerShdw blurRad="12700" dist="38100" dir="2700000" algn="tl" rotWithShape="0">
                    <a:schemeClr val="bg1">
                      <a:lumMod val="50000"/>
                    </a:schemeClr>
                  </a:outerShdw>
                </a:effectLst>
              </a:rPr>
              <a:t>par des </a:t>
            </a:r>
            <a:r>
              <a:rPr lang="fr-FR" b="1" dirty="0">
                <a:ln w="9525">
                  <a:solidFill>
                    <a:schemeClr val="bg1"/>
                  </a:solidFill>
                  <a:prstDash val="solid"/>
                </a:ln>
                <a:effectLst>
                  <a:outerShdw blurRad="12700" dist="38100" dir="2700000" algn="tl" rotWithShape="0">
                    <a:schemeClr val="bg1">
                      <a:lumMod val="50000"/>
                    </a:schemeClr>
                  </a:outerShdw>
                </a:effectLst>
              </a:rPr>
              <a:t>mères </a:t>
            </a:r>
            <a:r>
              <a:rPr lang="fr-FR" b="1" dirty="0" smtClean="0">
                <a:ln w="9525">
                  <a:solidFill>
                    <a:schemeClr val="bg1"/>
                  </a:solidFill>
                  <a:prstDash val="solid"/>
                </a:ln>
                <a:effectLst>
                  <a:outerShdw blurRad="12700" dist="38100" dir="2700000" algn="tl" rotWithShape="0">
                    <a:schemeClr val="bg1">
                      <a:lumMod val="50000"/>
                    </a:schemeClr>
                  </a:outerShdw>
                </a:effectLst>
              </a:rPr>
              <a:t>dont la plus part buvaient du vin et </a:t>
            </a:r>
            <a:r>
              <a:rPr lang="fr-FR" b="1" dirty="0">
                <a:ln w="9525">
                  <a:solidFill>
                    <a:schemeClr val="bg1"/>
                  </a:solidFill>
                  <a:prstDash val="solid"/>
                </a:ln>
                <a:effectLst>
                  <a:outerShdw blurRad="12700" dist="38100" dir="2700000" algn="tl" rotWithShape="0">
                    <a:schemeClr val="bg1">
                      <a:lumMod val="50000"/>
                    </a:schemeClr>
                  </a:outerShdw>
                </a:effectLst>
              </a:rPr>
              <a:t>fumaient </a:t>
            </a:r>
            <a:r>
              <a:rPr lang="fr-FR" b="1" dirty="0" smtClean="0">
                <a:ln w="9525">
                  <a:solidFill>
                    <a:schemeClr val="bg1"/>
                  </a:solidFill>
                  <a:prstDash val="solid"/>
                </a:ln>
                <a:effectLst>
                  <a:outerShdw blurRad="12700" dist="38100" dir="2700000" algn="tl" rotWithShape="0">
                    <a:schemeClr val="bg1">
                      <a:lumMod val="50000"/>
                    </a:schemeClr>
                  </a:outerShdw>
                </a:effectLst>
              </a:rPr>
              <a:t>,modérément cela </a:t>
            </a:r>
            <a:r>
              <a:rPr lang="fr-FR" b="1" dirty="0">
                <a:ln w="9525">
                  <a:solidFill>
                    <a:schemeClr val="bg1"/>
                  </a:solidFill>
                  <a:prstDash val="solid"/>
                </a:ln>
                <a:effectLst>
                  <a:outerShdw blurRad="12700" dist="38100" dir="2700000" algn="tl" rotWithShape="0">
                    <a:schemeClr val="bg1">
                      <a:lumMod val="50000"/>
                    </a:schemeClr>
                  </a:outerShdw>
                </a:effectLst>
              </a:rPr>
              <a:t>s’entend ! pendant </a:t>
            </a:r>
            <a:r>
              <a:rPr lang="fr-FR" b="1" dirty="0" smtClean="0">
                <a:ln w="9525">
                  <a:solidFill>
                    <a:schemeClr val="bg1"/>
                  </a:solidFill>
                  <a:prstDash val="solid"/>
                </a:ln>
                <a:effectLst>
                  <a:outerShdw blurRad="12700" dist="38100" dir="2700000" algn="tl" rotWithShape="0">
                    <a:schemeClr val="bg1">
                      <a:lumMod val="50000"/>
                    </a:schemeClr>
                  </a:outerShdw>
                </a:effectLst>
              </a:rPr>
              <a:t>qu’elles étaient enceintes .</a:t>
            </a:r>
            <a:r>
              <a:rPr lang="fr-FR" b="1" dirty="0">
                <a:ln w="9525">
                  <a:solidFill>
                    <a:schemeClr val="bg1"/>
                  </a:solidFill>
                  <a:prstDash val="solid"/>
                </a:ln>
                <a:effectLst>
                  <a:outerShdw blurRad="12700" dist="38100" dir="2700000" algn="tl" rotWithShape="0">
                    <a:schemeClr val="bg1">
                      <a:lumMod val="50000"/>
                    </a:schemeClr>
                  </a:outerShdw>
                </a:effectLst>
              </a:rPr>
              <a:t/>
            </a:r>
            <a:br>
              <a:rPr lang="fr-FR" b="1" dirty="0">
                <a:ln w="9525">
                  <a:solidFill>
                    <a:schemeClr val="bg1"/>
                  </a:solidFill>
                  <a:prstDash val="solid"/>
                </a:ln>
                <a:effectLst>
                  <a:outerShdw blurRad="12700" dist="38100" dir="2700000" algn="tl" rotWithShape="0">
                    <a:schemeClr val="bg1">
                      <a:lumMod val="50000"/>
                    </a:schemeClr>
                  </a:outerShdw>
                </a:effectLst>
              </a:rPr>
            </a:br>
            <a:r>
              <a:rPr lang="fr-FR" b="1" dirty="0">
                <a:ln w="9525">
                  <a:solidFill>
                    <a:schemeClr val="bg1"/>
                  </a:solidFill>
                  <a:prstDash val="solid"/>
                </a:ln>
                <a:effectLst>
                  <a:outerShdw blurRad="12700" dist="38100" dir="2700000" algn="tl" rotWithShape="0">
                    <a:schemeClr val="bg1">
                      <a:lumMod val="50000"/>
                    </a:schemeClr>
                  </a:outerShdw>
                </a:effectLst>
              </a:rPr>
              <a:t/>
            </a:r>
            <a:br>
              <a:rPr lang="fr-FR" b="1" dirty="0">
                <a:ln w="9525">
                  <a:solidFill>
                    <a:schemeClr val="bg1"/>
                  </a:solidFill>
                  <a:prstDash val="solid"/>
                </a:ln>
                <a:effectLst>
                  <a:outerShdw blurRad="12700" dist="38100" dir="2700000" algn="tl" rotWithShape="0">
                    <a:schemeClr val="bg1">
                      <a:lumMod val="50000"/>
                    </a:schemeClr>
                  </a:outerShdw>
                </a:effectLst>
              </a:rPr>
            </a:br>
            <a:r>
              <a:rPr lang="fr-FR" dirty="0"/>
              <a:t/>
            </a:r>
            <a:br>
              <a:rPr lang="fr-FR" dirty="0"/>
            </a:b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7784" y="5373216"/>
            <a:ext cx="381151" cy="418336"/>
          </a:xfrm>
          <a:prstGeom prst="ellipse">
            <a:avLst/>
          </a:prstGeom>
          <a:ln>
            <a:noFill/>
          </a:ln>
          <a:effectLst>
            <a:softEdge rad="112500"/>
          </a:effectLst>
        </p:spPr>
      </p:pic>
    </p:spTree>
    <p:extLst>
      <p:ext uri="{BB962C8B-B14F-4D97-AF65-F5344CB8AC3E}">
        <p14:creationId xmlns:p14="http://schemas.microsoft.com/office/powerpoint/2010/main" val="9377232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9000" b="-2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755576" y="2924944"/>
            <a:ext cx="8229600" cy="3196952"/>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
            </a:r>
            <a:br>
              <a:rPr lang="fr-FR" b="1" dirty="0">
                <a:ln w="9525">
                  <a:solidFill>
                    <a:schemeClr val="bg1"/>
                  </a:solidFill>
                  <a:prstDash val="solid"/>
                </a:ln>
                <a:effectLst>
                  <a:outerShdw blurRad="12700" dist="38100" dir="2700000" algn="tl" rotWithShape="0">
                    <a:schemeClr val="bg1">
                      <a:lumMod val="50000"/>
                    </a:schemeClr>
                  </a:outerShdw>
                </a:effectLst>
              </a:rPr>
            </a:br>
            <a:r>
              <a:rPr lang="fr-FR" b="1" dirty="0" smtClean="0">
                <a:ln w="9525">
                  <a:solidFill>
                    <a:schemeClr val="bg1"/>
                  </a:solidFill>
                  <a:prstDash val="solid"/>
                </a:ln>
                <a:effectLst>
                  <a:outerShdw blurRad="12700" dist="38100" dir="2700000" algn="tl" rotWithShape="0">
                    <a:schemeClr val="bg1">
                      <a:lumMod val="50000"/>
                    </a:schemeClr>
                  </a:outerShdw>
                </a:effectLst>
              </a:rPr>
              <a:t>Nous les avons vu prendre des aspirines</a:t>
            </a:r>
            <a:r>
              <a:rPr lang="fr-FR" b="1" dirty="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manger de </a:t>
            </a:r>
            <a:r>
              <a:rPr lang="fr-FR" b="1" dirty="0">
                <a:ln w="9525">
                  <a:solidFill>
                    <a:schemeClr val="bg1"/>
                  </a:solidFill>
                  <a:prstDash val="solid"/>
                </a:ln>
                <a:effectLst>
                  <a:outerShdw blurRad="12700" dist="38100" dir="2700000" algn="tl" rotWithShape="0">
                    <a:schemeClr val="bg1">
                      <a:lumMod val="50000"/>
                    </a:schemeClr>
                  </a:outerShdw>
                </a:effectLst>
              </a:rPr>
              <a:t>la vinaigrette , des desserts , et </a:t>
            </a:r>
            <a:r>
              <a:rPr lang="fr-FR" b="1" dirty="0" smtClean="0">
                <a:ln w="9525">
                  <a:solidFill>
                    <a:schemeClr val="bg1"/>
                  </a:solidFill>
                  <a:prstDash val="solid"/>
                </a:ln>
                <a:effectLst>
                  <a:outerShdw blurRad="12700" dist="38100" dir="2700000" algn="tl" rotWithShape="0">
                    <a:schemeClr val="bg1">
                      <a:lumMod val="50000"/>
                    </a:schemeClr>
                  </a:outerShdw>
                </a:effectLst>
              </a:rPr>
              <a:t>elles n'étaient </a:t>
            </a:r>
            <a:r>
              <a:rPr lang="fr-FR" b="1" dirty="0">
                <a:ln w="9525">
                  <a:solidFill>
                    <a:schemeClr val="bg1"/>
                  </a:solidFill>
                  <a:prstDash val="solid"/>
                </a:ln>
                <a:effectLst>
                  <a:outerShdw blurRad="12700" dist="38100" dir="2700000" algn="tl" rotWithShape="0">
                    <a:schemeClr val="bg1">
                      <a:lumMod val="50000"/>
                    </a:schemeClr>
                  </a:outerShdw>
                </a:effectLst>
              </a:rPr>
              <a:t>pas testées pour le diabète ou le cholestérol.</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dirty="0"/>
          </a:p>
        </p:txBody>
      </p:sp>
    </p:spTree>
    <p:extLst>
      <p:ext uri="{BB962C8B-B14F-4D97-AF65-F5344CB8AC3E}">
        <p14:creationId xmlns:p14="http://schemas.microsoft.com/office/powerpoint/2010/main" val="38678982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endParaRPr lang="fr-FR"/>
          </a:p>
        </p:txBody>
      </p:sp>
      <p:sp>
        <p:nvSpPr>
          <p:cNvPr id="6" name="Espace réservé du contenu 5"/>
          <p:cNvSpPr>
            <a:spLocks noGrp="1"/>
          </p:cNvSpPr>
          <p:nvPr>
            <p:ph idx="1"/>
          </p:nvPr>
        </p:nvSpPr>
        <p:spPr>
          <a:xfrm>
            <a:off x="457200" y="3068960"/>
            <a:ext cx="8229600" cy="2188840"/>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étions trop fatigué ??….on </a:t>
            </a:r>
            <a:r>
              <a:rPr lang="fr-FR" b="1" dirty="0">
                <a:ln w="9525">
                  <a:solidFill>
                    <a:schemeClr val="bg1"/>
                  </a:solidFill>
                  <a:prstDash val="solid"/>
                </a:ln>
                <a:effectLst>
                  <a:outerShdw blurRad="12700" dist="38100" dir="2700000" algn="tl" rotWithShape="0">
                    <a:schemeClr val="bg1">
                      <a:lumMod val="50000"/>
                    </a:schemeClr>
                  </a:outerShdw>
                </a:effectLst>
              </a:rPr>
              <a:t>s'endormait </a:t>
            </a:r>
            <a:r>
              <a:rPr lang="fr-FR" b="1" dirty="0" smtClean="0">
                <a:ln w="9525">
                  <a:solidFill>
                    <a:schemeClr val="bg1"/>
                  </a:solidFill>
                  <a:prstDash val="solid"/>
                </a:ln>
                <a:effectLst>
                  <a:outerShdw blurRad="12700" dist="38100" dir="2700000" algn="tl" rotWithShape="0">
                    <a:schemeClr val="bg1">
                      <a:lumMod val="50000"/>
                    </a:schemeClr>
                  </a:outerShdw>
                </a:effectLst>
              </a:rPr>
              <a:t>n'importe </a:t>
            </a:r>
            <a:r>
              <a:rPr lang="fr-FR" b="1" dirty="0">
                <a:ln w="9525">
                  <a:solidFill>
                    <a:schemeClr val="bg1"/>
                  </a:solidFill>
                  <a:prstDash val="solid"/>
                </a:ln>
                <a:effectLst>
                  <a:outerShdw blurRad="12700" dist="38100" dir="2700000" algn="tl" rotWithShape="0">
                    <a:schemeClr val="bg1">
                      <a:lumMod val="50000"/>
                    </a:schemeClr>
                  </a:outerShdw>
                </a:effectLst>
              </a:rPr>
              <a:t>où,</a:t>
            </a:r>
            <a:endParaRPr lang="fr-FR" dirty="0"/>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4288" y="3573016"/>
            <a:ext cx="381151" cy="418336"/>
          </a:xfrm>
          <a:prstGeom prst="ellipse">
            <a:avLst/>
          </a:prstGeom>
          <a:ln>
            <a:noFill/>
          </a:ln>
          <a:effectLst>
            <a:softEdge rad="112500"/>
          </a:effectLst>
        </p:spPr>
      </p:pic>
    </p:spTree>
    <p:extLst>
      <p:ext uri="{BB962C8B-B14F-4D97-AF65-F5344CB8AC3E}">
        <p14:creationId xmlns:p14="http://schemas.microsoft.com/office/powerpoint/2010/main" val="12009602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t="-1000" r="-6000"/>
          </a:stretch>
        </a:blipFill>
        <a:effectLst/>
      </p:bgPr>
    </p:bg>
    <p:spTree>
      <p:nvGrpSpPr>
        <p:cNvPr id="1" name=""/>
        <p:cNvGrpSpPr/>
        <p:nvPr/>
      </p:nvGrpSpPr>
      <p:grpSpPr>
        <a:xfrm>
          <a:off x="0" y="0"/>
          <a:ext cx="0" cy="0"/>
          <a:chOff x="0" y="0"/>
          <a:chExt cx="0" cy="0"/>
        </a:xfrm>
      </p:grpSpPr>
      <p:sp>
        <p:nvSpPr>
          <p:cNvPr id="13" name="Titre 12"/>
          <p:cNvSpPr>
            <a:spLocks noGrp="1"/>
          </p:cNvSpPr>
          <p:nvPr>
            <p:ph type="title"/>
          </p:nvPr>
        </p:nvSpPr>
        <p:spPr/>
        <p:txBody>
          <a:bodyPr/>
          <a:lstStyle/>
          <a:p>
            <a:endParaRPr lang="fr-FR"/>
          </a:p>
        </p:txBody>
      </p:sp>
      <p:sp>
        <p:nvSpPr>
          <p:cNvPr id="14" name="Espace réservé du contenu 13"/>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étions couchés </a:t>
            </a:r>
            <a:r>
              <a:rPr lang="fr-FR" b="1" dirty="0">
                <a:ln w="9525">
                  <a:solidFill>
                    <a:schemeClr val="bg1"/>
                  </a:solidFill>
                  <a:prstDash val="solid"/>
                </a:ln>
                <a:effectLst>
                  <a:outerShdw blurRad="12700" dist="38100" dir="2700000" algn="tl" rotWithShape="0">
                    <a:schemeClr val="bg1">
                      <a:lumMod val="50000"/>
                    </a:schemeClr>
                  </a:outerShdw>
                </a:effectLst>
              </a:rPr>
              <a:t>sur le ventre dans des lits à paillasse dans des chambres peintes au plomb.</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317608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457200" y="3140968"/>
            <a:ext cx="8229600" cy="1872208"/>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n’avions pas l’idée ,il </a:t>
            </a:r>
            <a:r>
              <a:rPr lang="fr-FR" b="1" dirty="0">
                <a:ln w="9525">
                  <a:solidFill>
                    <a:schemeClr val="bg1"/>
                  </a:solidFill>
                  <a:prstDash val="solid"/>
                </a:ln>
                <a:effectLst>
                  <a:outerShdw blurRad="12700" dist="38100" dir="2700000" algn="tl" rotWithShape="0">
                    <a:schemeClr val="bg1">
                      <a:lumMod val="50000"/>
                    </a:schemeClr>
                  </a:outerShdw>
                </a:effectLst>
              </a:rPr>
              <a:t>faut </a:t>
            </a:r>
            <a:r>
              <a:rPr lang="fr-FR" b="1" dirty="0" smtClean="0">
                <a:ln w="9525">
                  <a:solidFill>
                    <a:schemeClr val="bg1"/>
                  </a:solidFill>
                  <a:prstDash val="solid"/>
                </a:ln>
                <a:effectLst>
                  <a:outerShdw blurRad="12700" dist="38100" dir="2700000" algn="tl" rotWithShape="0">
                    <a:schemeClr val="bg1">
                      <a:lumMod val="50000"/>
                    </a:schemeClr>
                  </a:outerShdw>
                </a:effectLst>
              </a:rPr>
              <a:t>le dire de grignoter les écailles des peintures des vieux murs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2400" y="4625850"/>
            <a:ext cx="381151" cy="418336"/>
          </a:xfrm>
          <a:prstGeom prst="ellipse">
            <a:avLst/>
          </a:prstGeom>
          <a:ln>
            <a:noFill/>
          </a:ln>
          <a:effectLst>
            <a:softEdge rad="112500"/>
          </a:effectLst>
        </p:spPr>
      </p:pic>
    </p:spTree>
    <p:extLst>
      <p:ext uri="{BB962C8B-B14F-4D97-AF65-F5344CB8AC3E}">
        <p14:creationId xmlns:p14="http://schemas.microsoft.com/office/powerpoint/2010/main" val="27647300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457200" y="3212976"/>
            <a:ext cx="8229600" cy="2088232"/>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n'avions pas de serrures aux </a:t>
            </a:r>
            <a:r>
              <a:rPr lang="fr-FR" b="1" dirty="0" smtClean="0">
                <a:ln w="9525">
                  <a:solidFill>
                    <a:schemeClr val="bg1"/>
                  </a:solidFill>
                  <a:prstDash val="solid"/>
                </a:ln>
                <a:effectLst>
                  <a:outerShdw blurRad="12700" dist="38100" dir="2700000" algn="tl" rotWithShape="0">
                    <a:schemeClr val="bg1">
                      <a:lumMod val="50000"/>
                    </a:schemeClr>
                  </a:outerShdw>
                </a:effectLst>
              </a:rPr>
              <a:t>portes</a:t>
            </a:r>
            <a:r>
              <a:rPr lang="fr-FR" b="1" dirty="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,la confiance régnait …les voisins étaient de véritables amis ,prêts à aider ou vice et versa .</a:t>
            </a:r>
            <a:endParaRPr lang="fr-FR"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112594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4" name="Espace réservé du contenu 2"/>
          <p:cNvSpPr>
            <a:spLocks noGrp="1"/>
          </p:cNvSpPr>
          <p:nvPr>
            <p:ph idx="1"/>
          </p:nvPr>
        </p:nvSpPr>
        <p:spPr>
          <a:xfrm>
            <a:off x="457200" y="1600201"/>
            <a:ext cx="8229600" cy="3196952"/>
          </a:xfrm>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portions des casquettes, ou simplement tête nue , quand on faisait de la bicyclette, mais </a:t>
            </a:r>
            <a:r>
              <a:rPr lang="fr-FR" b="1" dirty="0">
                <a:ln w="9525">
                  <a:solidFill>
                    <a:schemeClr val="bg1"/>
                  </a:solidFill>
                  <a:prstDash val="solid"/>
                </a:ln>
                <a:effectLst>
                  <a:outerShdw blurRad="12700" dist="38100" dir="2700000" algn="tl" rotWithShape="0">
                    <a:schemeClr val="bg1">
                      <a:lumMod val="50000"/>
                    </a:schemeClr>
                  </a:outerShdw>
                </a:effectLst>
              </a:rPr>
              <a:t>pas de casques de protection</a:t>
            </a:r>
            <a:r>
              <a:rPr lang="fr-FR" b="1" dirty="0" smtClean="0">
                <a:ln w="9525">
                  <a:solidFill>
                    <a:schemeClr val="bg1"/>
                  </a:solidFill>
                  <a:prstDash val="solid"/>
                </a:ln>
                <a:effectLst>
                  <a:outerShdw blurRad="12700" dist="38100" dir="2700000" algn="tl" rotWithShape="0">
                    <a:schemeClr val="bg1">
                      <a:lumMod val="50000"/>
                    </a:schemeClr>
                  </a:outerShdw>
                </a:effectLst>
              </a:rPr>
              <a:t>.</a:t>
            </a:r>
            <a:endParaRPr lang="fr-FR" dirty="0"/>
          </a:p>
        </p:txBody>
      </p:sp>
    </p:spTree>
    <p:extLst>
      <p:ext uri="{BB962C8B-B14F-4D97-AF65-F5344CB8AC3E}">
        <p14:creationId xmlns:p14="http://schemas.microsoft.com/office/powerpoint/2010/main" val="31332218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8" name="Titre 7"/>
          <p:cNvSpPr>
            <a:spLocks noGrp="1"/>
          </p:cNvSpPr>
          <p:nvPr>
            <p:ph type="title"/>
          </p:nvPr>
        </p:nvSpPr>
        <p:spPr/>
        <p:txBody>
          <a:bodyPr/>
          <a:lstStyle/>
          <a:p>
            <a:endParaRPr lang="fr-FR"/>
          </a:p>
        </p:txBody>
      </p:sp>
      <p:sp>
        <p:nvSpPr>
          <p:cNvPr id="9" name="Espace réservé du contenu 8"/>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partions </a:t>
            </a:r>
            <a:r>
              <a:rPr lang="fr-FR" b="1" dirty="0" smtClean="0">
                <a:ln w="9525">
                  <a:solidFill>
                    <a:schemeClr val="bg1"/>
                  </a:solidFill>
                  <a:prstDash val="solid"/>
                </a:ln>
                <a:effectLst>
                  <a:outerShdw blurRad="12700" dist="38100" dir="2700000" algn="tl" rotWithShape="0">
                    <a:schemeClr val="bg1">
                      <a:lumMod val="50000"/>
                    </a:schemeClr>
                  </a:outerShdw>
                </a:effectLst>
              </a:rPr>
              <a:t>bébés et enfants, dans </a:t>
            </a:r>
            <a:r>
              <a:rPr lang="fr-FR" b="1" dirty="0">
                <a:ln w="9525">
                  <a:solidFill>
                    <a:schemeClr val="bg1"/>
                  </a:solidFill>
                  <a:prstDash val="solid"/>
                </a:ln>
                <a:effectLst>
                  <a:outerShdw blurRad="12700" dist="38100" dir="2700000" algn="tl" rotWithShape="0">
                    <a:schemeClr val="bg1">
                      <a:lumMod val="50000"/>
                    </a:schemeClr>
                  </a:outerShdw>
                </a:effectLst>
              </a:rPr>
              <a:t>de vieilles guimbardes sans chauffage, sans </a:t>
            </a:r>
            <a:r>
              <a:rPr lang="fr-FR" b="1" dirty="0" smtClean="0">
                <a:ln w="9525">
                  <a:solidFill>
                    <a:schemeClr val="bg1"/>
                  </a:solidFill>
                  <a:prstDash val="solid"/>
                </a:ln>
                <a:effectLst>
                  <a:outerShdw blurRad="12700" dist="38100" dir="2700000" algn="tl" rotWithShape="0">
                    <a:schemeClr val="bg1">
                      <a:lumMod val="50000"/>
                    </a:schemeClr>
                  </a:outerShdw>
                </a:effectLst>
              </a:rPr>
              <a:t>ceinture ,ni siège </a:t>
            </a:r>
            <a:r>
              <a:rPr lang="fr-FR" b="1" dirty="0">
                <a:ln w="9525">
                  <a:solidFill>
                    <a:schemeClr val="bg1"/>
                  </a:solidFill>
                  <a:prstDash val="solid"/>
                </a:ln>
                <a:effectLst>
                  <a:outerShdw blurRad="12700" dist="38100" dir="2700000" algn="tl" rotWithShape="0">
                    <a:schemeClr val="bg1">
                      <a:lumMod val="50000"/>
                    </a:schemeClr>
                  </a:outerShdw>
                </a:effectLst>
              </a:rPr>
              <a:t>pour bébés, ni air -bag,</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5517232"/>
            <a:ext cx="381151" cy="418336"/>
          </a:xfrm>
          <a:prstGeom prst="ellipse">
            <a:avLst/>
          </a:prstGeom>
          <a:ln>
            <a:noFill/>
          </a:ln>
          <a:effectLst>
            <a:softEdge rad="112500"/>
          </a:effectLst>
        </p:spPr>
      </p:pic>
    </p:spTree>
    <p:extLst>
      <p:ext uri="{BB962C8B-B14F-4D97-AF65-F5344CB8AC3E}">
        <p14:creationId xmlns:p14="http://schemas.microsoft.com/office/powerpoint/2010/main" val="39382470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0" name="Titre 19"/>
          <p:cNvSpPr>
            <a:spLocks noGrp="1"/>
          </p:cNvSpPr>
          <p:nvPr>
            <p:ph type="title"/>
          </p:nvPr>
        </p:nvSpPr>
        <p:spPr/>
        <p:txBody>
          <a:bodyPr/>
          <a:lstStyle/>
          <a:p>
            <a:endParaRPr lang="fr-FR"/>
          </a:p>
        </p:txBody>
      </p:sp>
      <p:sp>
        <p:nvSpPr>
          <p:cNvPr id="21" name="Espace réservé du contenu 20"/>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étions toujours heureux ,d’être </a:t>
            </a:r>
            <a:r>
              <a:rPr lang="fr-FR" b="1" dirty="0">
                <a:ln w="9525">
                  <a:solidFill>
                    <a:schemeClr val="bg1"/>
                  </a:solidFill>
                  <a:prstDash val="solid"/>
                </a:ln>
                <a:effectLst>
                  <a:outerShdw blurRad="12700" dist="38100" dir="2700000" algn="tl" rotWithShape="0">
                    <a:schemeClr val="bg1">
                      <a:lumMod val="50000"/>
                    </a:schemeClr>
                  </a:outerShdw>
                </a:effectLst>
              </a:rPr>
              <a:t>dans la benne arrière d'une camionnette par une belle journée ensoleillée </a:t>
            </a:r>
            <a:r>
              <a:rPr lang="fr-FR" b="1" dirty="0" smtClean="0">
                <a:ln w="9525">
                  <a:solidFill>
                    <a:schemeClr val="bg1"/>
                  </a:solidFill>
                  <a:prstDash val="solid"/>
                </a:ln>
                <a:effectLst>
                  <a:outerShdw blurRad="12700" dist="38100" dir="2700000" algn="tl" rotWithShape="0">
                    <a:schemeClr val="bg1">
                      <a:lumMod val="50000"/>
                    </a:schemeClr>
                  </a:outerShdw>
                </a:effectLst>
              </a:rPr>
              <a:t>….c'était quelque </a:t>
            </a:r>
            <a:r>
              <a:rPr lang="fr-FR" b="1" dirty="0">
                <a:ln w="9525">
                  <a:solidFill>
                    <a:schemeClr val="bg1"/>
                  </a:solidFill>
                  <a:prstDash val="solid"/>
                </a:ln>
                <a:effectLst>
                  <a:outerShdw blurRad="12700" dist="38100" dir="2700000" algn="tl" rotWithShape="0">
                    <a:schemeClr val="bg1">
                      <a:lumMod val="50000"/>
                    </a:schemeClr>
                  </a:outerShdw>
                </a:effectLst>
              </a:rPr>
              <a:t>chose d'extraordinaire.</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spTree>
    <p:extLst>
      <p:ext uri="{BB962C8B-B14F-4D97-AF65-F5344CB8AC3E}">
        <p14:creationId xmlns:p14="http://schemas.microsoft.com/office/powerpoint/2010/main" val="42350572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1000" r="-1000" b="-1000"/>
          </a:stretch>
        </a:blipFill>
        <a:effectLst/>
      </p:bgPr>
    </p:bg>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endParaRPr lang="fr-FR"/>
          </a:p>
        </p:txBody>
      </p:sp>
      <p:sp>
        <p:nvSpPr>
          <p:cNvPr id="8" name="Espace réservé du contenu 7"/>
          <p:cNvSpPr>
            <a:spLocks noGrp="1"/>
          </p:cNvSpPr>
          <p:nvPr>
            <p:ph idx="1"/>
          </p:nvPr>
        </p:nvSpPr>
        <p:spPr>
          <a:xfrm>
            <a:off x="611560" y="3501008"/>
            <a:ext cx="8229600" cy="2448272"/>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mangions des gâteaux secs, du pain rassis, du vrai beurre, du saindoux, du lard. </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232" y="3863181"/>
            <a:ext cx="381151" cy="418336"/>
          </a:xfrm>
          <a:prstGeom prst="ellipse">
            <a:avLst/>
          </a:prstGeom>
          <a:ln>
            <a:noFill/>
          </a:ln>
          <a:effectLst>
            <a:softEdge rad="112500"/>
          </a:effectLst>
        </p:spPr>
      </p:pic>
    </p:spTree>
    <p:extLst>
      <p:ext uri="{BB962C8B-B14F-4D97-AF65-F5344CB8AC3E}">
        <p14:creationId xmlns:p14="http://schemas.microsoft.com/office/powerpoint/2010/main" val="22946529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avions droit à une </a:t>
            </a:r>
            <a:r>
              <a:rPr lang="fr-FR" b="1" dirty="0" smtClean="0">
                <a:ln w="9525">
                  <a:solidFill>
                    <a:schemeClr val="bg1"/>
                  </a:solidFill>
                  <a:prstDash val="solid"/>
                </a:ln>
                <a:effectLst>
                  <a:outerShdw blurRad="12700" dist="38100" dir="2700000" algn="tl" rotWithShape="0">
                    <a:schemeClr val="bg1">
                      <a:lumMod val="50000"/>
                    </a:schemeClr>
                  </a:outerShdw>
                </a:effectLst>
              </a:rPr>
              <a:t>calotte,</a:t>
            </a:r>
            <a:r>
              <a:rPr lang="fr-FR" b="1" dirty="0">
                <a:ln w="9525">
                  <a:solidFill>
                    <a:schemeClr val="bg1"/>
                  </a:solidFill>
                  <a:prstDash val="solid"/>
                </a:ln>
                <a:effectLst>
                  <a:outerShdw blurRad="12700" dist="38100" dir="2700000" algn="tl" rotWithShape="0">
                    <a:schemeClr val="bg1">
                      <a:lumMod val="50000"/>
                    </a:schemeClr>
                  </a:outerShdw>
                </a:effectLst>
              </a:rPr>
              <a:t> pour mauvais résultats en classe ! </a:t>
            </a:r>
            <a:r>
              <a:rPr lang="fr-FR" b="1" dirty="0" smtClean="0">
                <a:ln w="9525">
                  <a:solidFill>
                    <a:schemeClr val="bg1"/>
                  </a:solidFill>
                  <a:prstDash val="solid"/>
                </a:ln>
                <a:effectLst>
                  <a:outerShdw blurRad="12700" dist="38100" dir="2700000" algn="tl" rotWithShape="0">
                    <a:schemeClr val="bg1">
                      <a:lumMod val="50000"/>
                    </a:schemeClr>
                  </a:outerShdw>
                </a:effectLst>
              </a:rPr>
              <a:t>À </a:t>
            </a:r>
            <a:r>
              <a:rPr lang="fr-FR" b="1" dirty="0">
                <a:ln w="9525">
                  <a:solidFill>
                    <a:schemeClr val="bg1"/>
                  </a:solidFill>
                  <a:prstDash val="solid"/>
                </a:ln>
                <a:effectLst>
                  <a:outerShdw blurRad="12700" dist="38100" dir="2700000" algn="tl" rotWithShape="0">
                    <a:schemeClr val="bg1">
                      <a:lumMod val="50000"/>
                    </a:schemeClr>
                  </a:outerShdw>
                </a:effectLst>
              </a:rPr>
              <a:t>cette époque </a:t>
            </a:r>
            <a:r>
              <a:rPr lang="fr-FR" b="1" dirty="0" smtClean="0">
                <a:ln w="9525">
                  <a:solidFill>
                    <a:schemeClr val="bg1"/>
                  </a:solidFill>
                  <a:prstDash val="solid"/>
                </a:ln>
                <a:effectLst>
                  <a:outerShdw blurRad="12700" dist="38100" dir="2700000" algn="tl" rotWithShape="0">
                    <a:schemeClr val="bg1">
                      <a:lumMod val="50000"/>
                    </a:schemeClr>
                  </a:outerShdw>
                </a:effectLst>
              </a:rPr>
              <a:t>les parents ne </a:t>
            </a:r>
            <a:r>
              <a:rPr lang="fr-FR" b="1" dirty="0">
                <a:ln w="9525">
                  <a:solidFill>
                    <a:schemeClr val="bg1"/>
                  </a:solidFill>
                  <a:prstDash val="solid"/>
                </a:ln>
                <a:effectLst>
                  <a:outerShdw blurRad="12700" dist="38100" dir="2700000" algn="tl" rotWithShape="0">
                    <a:schemeClr val="bg1">
                      <a:lumMod val="50000"/>
                    </a:schemeClr>
                  </a:outerShdw>
                </a:effectLst>
              </a:rPr>
              <a:t>prenaient pas partie pour leur môme !....mais pour l’instituteur . </a:t>
            </a:r>
          </a:p>
          <a:p>
            <a:r>
              <a:rPr lang="fr-FR" b="1" dirty="0">
                <a:ln w="9525">
                  <a:solidFill>
                    <a:schemeClr val="bg1"/>
                  </a:solidFill>
                  <a:prstDash val="solid"/>
                </a:ln>
                <a:effectLst>
                  <a:outerShdw blurRad="12700" dist="38100" dir="2700000" algn="tl" rotWithShape="0">
                    <a:schemeClr val="bg1">
                      <a:lumMod val="50000"/>
                    </a:schemeClr>
                  </a:outerShdw>
                </a:effectLst>
              </a:rPr>
              <a:t>Le maitre était le maitre et punissait selon des règles établies . </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5816" y="5229200"/>
            <a:ext cx="381151" cy="418336"/>
          </a:xfrm>
          <a:prstGeom prst="ellipse">
            <a:avLst/>
          </a:prstGeom>
          <a:ln>
            <a:noFill/>
          </a:ln>
          <a:effectLst>
            <a:softEdge rad="112500"/>
          </a:effectLst>
        </p:spPr>
      </p:pic>
    </p:spTree>
    <p:extLst>
      <p:ext uri="{BB962C8B-B14F-4D97-AF65-F5344CB8AC3E}">
        <p14:creationId xmlns:p14="http://schemas.microsoft.com/office/powerpoint/2010/main" val="10001051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1000" r="-1000"/>
          </a:stretch>
        </a:blipFill>
        <a:effectLst/>
      </p:bgPr>
    </p:bg>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endParaRPr lang="fr-FR"/>
          </a:p>
        </p:txBody>
      </p:sp>
      <p:sp>
        <p:nvSpPr>
          <p:cNvPr id="9" name="Espace réservé du contenu 2"/>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buvions du chocolat avec du vrai </a:t>
            </a:r>
            <a:r>
              <a:rPr lang="fr-FR" b="1" dirty="0" smtClean="0">
                <a:ln w="9525">
                  <a:solidFill>
                    <a:schemeClr val="bg1"/>
                  </a:solidFill>
                  <a:prstDash val="solid"/>
                </a:ln>
                <a:effectLst>
                  <a:outerShdw blurRad="12700" dist="38100" dir="2700000" algn="tl" rotWithShape="0">
                    <a:schemeClr val="bg1">
                      <a:lumMod val="50000"/>
                    </a:schemeClr>
                  </a:outerShdw>
                </a:effectLst>
              </a:rPr>
              <a:t>sucre ,au petit déjeuner .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424" y="3933056"/>
            <a:ext cx="381151" cy="418336"/>
          </a:xfrm>
          <a:prstGeom prst="ellipse">
            <a:avLst/>
          </a:prstGeom>
          <a:ln>
            <a:noFill/>
          </a:ln>
          <a:effectLst>
            <a:softEdge rad="112500"/>
          </a:effectLst>
        </p:spPr>
      </p:pic>
    </p:spTree>
    <p:extLst>
      <p:ext uri="{BB962C8B-B14F-4D97-AF65-F5344CB8AC3E}">
        <p14:creationId xmlns:p14="http://schemas.microsoft.com/office/powerpoint/2010/main" val="41531022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b="-1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contenu 2"/>
          <p:cNvSpPr>
            <a:spLocks noGrp="1"/>
          </p:cNvSpPr>
          <p:nvPr>
            <p:ph idx="1"/>
          </p:nvPr>
        </p:nvSpPr>
        <p:spPr>
          <a:xfrm>
            <a:off x="457200" y="1600200"/>
            <a:ext cx="8229600" cy="2332855"/>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n'étions pas obèses </a:t>
            </a:r>
            <a:r>
              <a:rPr lang="fr-FR" b="1" dirty="0" smtClean="0">
                <a:ln w="9525">
                  <a:solidFill>
                    <a:schemeClr val="bg1"/>
                  </a:solidFill>
                  <a:prstDash val="solid"/>
                </a:ln>
                <a:effectLst>
                  <a:outerShdw blurRad="12700" dist="38100" dir="2700000" algn="tl" rotWithShape="0">
                    <a:schemeClr val="bg1">
                      <a:lumMod val="50000"/>
                    </a:schemeClr>
                  </a:outerShdw>
                </a:effectLst>
              </a:rPr>
              <a:t>,car nous bougions tout le temps , et  jouions  à l’extérieur...Voilà pourquoi </a:t>
            </a:r>
            <a:r>
              <a:rPr lang="fr-FR" b="1" dirty="0" smtClean="0">
                <a:ln w="9525">
                  <a:solidFill>
                    <a:schemeClr val="bg1"/>
                  </a:solidFill>
                  <a:prstDash val="solid"/>
                </a:ln>
                <a:effectLst>
                  <a:outerShdw blurRad="12700" dist="38100" dir="2700000" algn="tl" rotWithShape="0">
                    <a:schemeClr val="bg1">
                      <a:lumMod val="50000"/>
                    </a:schemeClr>
                  </a:outerShdw>
                </a:effectLst>
              </a:rPr>
              <a:t>?</a:t>
            </a:r>
            <a:r>
              <a:rPr lang="fr-FR" b="1" dirty="0">
                <a:ln w="9525">
                  <a:solidFill>
                    <a:schemeClr val="bg1"/>
                  </a:solidFill>
                  <a:prstDash val="solid"/>
                </a:ln>
                <a:effectLst>
                  <a:outerShdw blurRad="12700" dist="38100" dir="2700000" algn="tl" rotWithShape="0">
                    <a:schemeClr val="bg1">
                      <a:lumMod val="50000"/>
                    </a:schemeClr>
                  </a:outerShdw>
                </a:effectLst>
              </a:rPr>
              <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8384" y="5916995"/>
            <a:ext cx="381151" cy="418336"/>
          </a:xfrm>
          <a:prstGeom prst="ellipse">
            <a:avLst/>
          </a:prstGeom>
          <a:ln>
            <a:noFill/>
          </a:ln>
          <a:effectLst>
            <a:softEdge rad="112500"/>
          </a:effectLst>
        </p:spPr>
      </p:pic>
    </p:spTree>
    <p:extLst>
      <p:ext uri="{BB962C8B-B14F-4D97-AF65-F5344CB8AC3E}">
        <p14:creationId xmlns:p14="http://schemas.microsoft.com/office/powerpoint/2010/main" val="3746937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t="-1000" r="-1000" b="-1000"/>
          </a:stretch>
        </a:blipFill>
        <a:effectLst/>
      </p:bgPr>
    </p:bg>
    <p:spTree>
      <p:nvGrpSpPr>
        <p:cNvPr id="1" name=""/>
        <p:cNvGrpSpPr/>
        <p:nvPr/>
      </p:nvGrpSpPr>
      <p:grpSpPr>
        <a:xfrm>
          <a:off x="0" y="0"/>
          <a:ext cx="0" cy="0"/>
          <a:chOff x="0" y="0"/>
          <a:chExt cx="0" cy="0"/>
        </a:xfrm>
      </p:grpSpPr>
      <p:sp>
        <p:nvSpPr>
          <p:cNvPr id="18" name="Titre 17"/>
          <p:cNvSpPr>
            <a:spLocks noGrp="1"/>
          </p:cNvSpPr>
          <p:nvPr>
            <p:ph type="title"/>
          </p:nvPr>
        </p:nvSpPr>
        <p:spPr/>
        <p:txBody>
          <a:bodyPr/>
          <a:lstStyle/>
          <a:p>
            <a:endParaRPr lang="fr-FR"/>
          </a:p>
        </p:txBody>
      </p:sp>
      <p:sp>
        <p:nvSpPr>
          <p:cNvPr id="19" name="Espace réservé du contenu 18"/>
          <p:cNvSpPr>
            <a:spLocks noGrp="1"/>
          </p:cNvSpPr>
          <p:nvPr>
            <p:ph idx="1"/>
          </p:nvPr>
        </p:nvSpPr>
        <p:spPr>
          <a:xfrm>
            <a:off x="539552" y="3068960"/>
            <a:ext cx="8229600" cy="2332856"/>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buvions l'eau directement de la fontaine </a:t>
            </a:r>
            <a:r>
              <a:rPr lang="fr-FR" b="1" dirty="0" smtClean="0">
                <a:ln w="9525">
                  <a:solidFill>
                    <a:schemeClr val="bg1"/>
                  </a:solidFill>
                  <a:prstDash val="solid"/>
                </a:ln>
                <a:effectLst>
                  <a:outerShdw blurRad="12700" dist="38100" dir="2700000" algn="tl" rotWithShape="0">
                    <a:schemeClr val="bg1">
                      <a:lumMod val="50000"/>
                    </a:schemeClr>
                  </a:outerShdw>
                </a:effectLst>
              </a:rPr>
              <a:t>construite par les Romains</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6" y="5707827"/>
            <a:ext cx="381151" cy="418336"/>
          </a:xfrm>
          <a:prstGeom prst="ellipse">
            <a:avLst/>
          </a:prstGeom>
          <a:ln>
            <a:noFill/>
          </a:ln>
          <a:effectLst>
            <a:softEdge rad="112500"/>
          </a:effectLst>
        </p:spPr>
      </p:pic>
    </p:spTree>
    <p:extLst>
      <p:ext uri="{BB962C8B-B14F-4D97-AF65-F5344CB8AC3E}">
        <p14:creationId xmlns:p14="http://schemas.microsoft.com/office/powerpoint/2010/main" val="17124244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t="-1000" r="-5000" b="-1000"/>
          </a:stretch>
        </a:blipFill>
        <a:effectLst/>
      </p:bgPr>
    </p:bg>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endParaRPr lang="fr-FR"/>
          </a:p>
        </p:txBody>
      </p:sp>
      <p:sp>
        <p:nvSpPr>
          <p:cNvPr id="6" name="Espace réservé du contenu 5"/>
          <p:cNvSpPr>
            <a:spLocks noGrp="1"/>
          </p:cNvSpPr>
          <p:nvPr>
            <p:ph idx="1"/>
          </p:nvPr>
        </p:nvSpPr>
        <p:spPr>
          <a:xfrm>
            <a:off x="457200" y="1600201"/>
            <a:ext cx="8229600" cy="1612776"/>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buvions l’eau dans nos </a:t>
            </a:r>
            <a:r>
              <a:rPr lang="fr-FR" b="1" dirty="0">
                <a:ln w="9525">
                  <a:solidFill>
                    <a:schemeClr val="bg1"/>
                  </a:solidFill>
                  <a:prstDash val="solid"/>
                </a:ln>
                <a:effectLst>
                  <a:outerShdw blurRad="12700" dist="38100" dir="2700000" algn="tl" rotWithShape="0">
                    <a:schemeClr val="bg1">
                      <a:lumMod val="50000"/>
                    </a:schemeClr>
                  </a:outerShdw>
                </a:effectLst>
              </a:rPr>
              <a:t>maisons </a:t>
            </a:r>
            <a:r>
              <a:rPr lang="fr-FR" b="1" dirty="0" smtClean="0">
                <a:ln w="9525">
                  <a:solidFill>
                    <a:schemeClr val="bg1"/>
                  </a:solidFill>
                  <a:prstDash val="solid"/>
                </a:ln>
                <a:effectLst>
                  <a:outerShdw blurRad="12700" dist="38100" dir="2700000" algn="tl" rotWithShape="0">
                    <a:schemeClr val="bg1">
                      <a:lumMod val="50000"/>
                    </a:schemeClr>
                  </a:outerShdw>
                </a:effectLst>
              </a:rPr>
              <a:t>ou la tuyauterie était </a:t>
            </a:r>
            <a:r>
              <a:rPr lang="fr-FR" b="1" dirty="0">
                <a:ln w="9525">
                  <a:solidFill>
                    <a:schemeClr val="bg1"/>
                  </a:solidFill>
                  <a:prstDash val="solid"/>
                </a:ln>
                <a:effectLst>
                  <a:outerShdw blurRad="12700" dist="38100" dir="2700000" algn="tl" rotWithShape="0">
                    <a:schemeClr val="bg1">
                      <a:lumMod val="50000"/>
                    </a:schemeClr>
                  </a:outerShdw>
                </a:effectLst>
              </a:rPr>
              <a:t>en </a:t>
            </a:r>
            <a:r>
              <a:rPr lang="fr-FR" b="1" dirty="0" smtClean="0">
                <a:ln w="9525">
                  <a:solidFill>
                    <a:schemeClr val="bg1"/>
                  </a:solidFill>
                  <a:prstDash val="solid"/>
                </a:ln>
                <a:effectLst>
                  <a:outerShdw blurRad="12700" dist="38100" dir="2700000" algn="tl" rotWithShape="0">
                    <a:schemeClr val="bg1">
                      <a:lumMod val="50000"/>
                    </a:schemeClr>
                  </a:outerShdw>
                </a:effectLst>
              </a:rPr>
              <a:t>plomb… Et alors ….?</a:t>
            </a: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spTree>
    <p:extLst>
      <p:ext uri="{BB962C8B-B14F-4D97-AF65-F5344CB8AC3E}">
        <p14:creationId xmlns:p14="http://schemas.microsoft.com/office/powerpoint/2010/main" val="37865426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sortions de la maison le matin pour jouer toute la </a:t>
            </a:r>
            <a:r>
              <a:rPr lang="fr-FR" b="1" dirty="0" smtClean="0">
                <a:ln w="9525">
                  <a:solidFill>
                    <a:schemeClr val="bg1"/>
                  </a:solidFill>
                  <a:prstDash val="solid"/>
                </a:ln>
                <a:effectLst>
                  <a:outerShdw blurRad="12700" dist="38100" dir="2700000" algn="tl" rotWithShape="0">
                    <a:schemeClr val="bg1">
                      <a:lumMod val="50000"/>
                    </a:schemeClr>
                  </a:outerShdw>
                </a:effectLst>
              </a:rPr>
              <a:t>journée au grand air, à condition d'être revenus quand les lampadaires s'allumaient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2353074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prenions des heures à construire nos planches à roulettes avec lesquelles nous descendions les côtes, sans freins. </a:t>
            </a:r>
            <a:endParaRPr lang="fr-FR" dirty="0"/>
          </a:p>
        </p:txBody>
      </p:sp>
    </p:spTree>
    <p:extLst>
      <p:ext uri="{BB962C8B-B14F-4D97-AF65-F5344CB8AC3E}">
        <p14:creationId xmlns:p14="http://schemas.microsoft.com/office/powerpoint/2010/main" val="23684820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3000" b="-3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avons appris à gérer les </a:t>
            </a:r>
            <a:r>
              <a:rPr lang="fr-FR" b="1" dirty="0" smtClean="0">
                <a:ln w="9525">
                  <a:solidFill>
                    <a:schemeClr val="bg1"/>
                  </a:solidFill>
                  <a:prstDash val="solid"/>
                </a:ln>
                <a:effectLst>
                  <a:outerShdw blurRad="12700" dist="38100" dir="2700000" algn="tl" rotWithShape="0">
                    <a:schemeClr val="bg1">
                      <a:lumMod val="50000"/>
                    </a:schemeClr>
                  </a:outerShdw>
                </a:effectLst>
              </a:rPr>
              <a:t>problèmes ,après </a:t>
            </a:r>
            <a:r>
              <a:rPr lang="fr-FR" b="1" dirty="0">
                <a:ln w="9525">
                  <a:solidFill>
                    <a:schemeClr val="bg1"/>
                  </a:solidFill>
                  <a:prstDash val="solid"/>
                </a:ln>
                <a:effectLst>
                  <a:outerShdw blurRad="12700" dist="38100" dir="2700000" algn="tl" rotWithShape="0">
                    <a:schemeClr val="bg1">
                      <a:lumMod val="50000"/>
                    </a:schemeClr>
                  </a:outerShdw>
                </a:effectLst>
              </a:rPr>
              <a:t>des arrêts brutaux une paire de </a:t>
            </a:r>
            <a:r>
              <a:rPr lang="fr-FR" b="1" dirty="0" smtClean="0">
                <a:ln w="9525">
                  <a:solidFill>
                    <a:schemeClr val="bg1"/>
                  </a:solidFill>
                  <a:prstDash val="solid"/>
                </a:ln>
                <a:effectLst>
                  <a:outerShdw blurRad="12700" dist="38100" dir="2700000" algn="tl" rotWithShape="0">
                    <a:schemeClr val="bg1">
                      <a:lumMod val="50000"/>
                    </a:schemeClr>
                  </a:outerShdw>
                </a:effectLst>
              </a:rPr>
              <a:t>fois. </a:t>
            </a:r>
            <a:endParaRPr lang="fr-FR" dirty="0"/>
          </a:p>
          <a:p>
            <a:endParaRPr lang="fr-FR" dirty="0"/>
          </a:p>
        </p:txBody>
      </p:sp>
    </p:spTree>
    <p:extLst>
      <p:ext uri="{BB962C8B-B14F-4D97-AF65-F5344CB8AC3E}">
        <p14:creationId xmlns:p14="http://schemas.microsoft.com/office/powerpoint/2010/main" val="26674237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n'avions pas de Playstation, Nintendo, et compagnie …pas de jeux vidéos et films , de câble, de dvd, de son stéréo etc.., pas de portable, d'ordinateur ,pas </a:t>
            </a:r>
            <a:r>
              <a:rPr lang="fr-FR" b="1" dirty="0" smtClean="0">
                <a:ln w="9525">
                  <a:solidFill>
                    <a:schemeClr val="bg1"/>
                  </a:solidFill>
                  <a:prstDash val="solid"/>
                </a:ln>
                <a:effectLst>
                  <a:outerShdw blurRad="12700" dist="38100" dir="2700000" algn="tl" rotWithShape="0">
                    <a:schemeClr val="bg1">
                      <a:lumMod val="50000"/>
                    </a:schemeClr>
                  </a:outerShdw>
                </a:effectLst>
              </a:rPr>
              <a:t>d'Internet mais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280" y="5157192"/>
            <a:ext cx="381151" cy="418336"/>
          </a:xfrm>
          <a:prstGeom prst="ellipse">
            <a:avLst/>
          </a:prstGeom>
          <a:ln>
            <a:noFill/>
          </a:ln>
          <a:effectLst>
            <a:softEdge rad="112500"/>
          </a:effectLst>
        </p:spPr>
      </p:pic>
    </p:spTree>
    <p:extLst>
      <p:ext uri="{BB962C8B-B14F-4D97-AF65-F5344CB8AC3E}">
        <p14:creationId xmlns:p14="http://schemas.microsoft.com/office/powerpoint/2010/main" val="36356520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1000" r="-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457200" y="1600200"/>
            <a:ext cx="8291264" cy="4525963"/>
          </a:xfrm>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 Nous avions nos jeux </a:t>
            </a:r>
            <a:r>
              <a:rPr lang="fr-FR" b="1" dirty="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a:t>
            </a:r>
          </a:p>
          <a:p>
            <a:r>
              <a:rPr lang="fr-FR" b="1" dirty="0" smtClean="0">
                <a:ln w="9525">
                  <a:solidFill>
                    <a:schemeClr val="bg1"/>
                  </a:solidFill>
                  <a:prstDash val="solid"/>
                </a:ln>
                <a:effectLst>
                  <a:outerShdw blurRad="12700" dist="38100" dir="2700000" algn="tl" rotWithShape="0">
                    <a:schemeClr val="bg1">
                      <a:lumMod val="50000"/>
                    </a:schemeClr>
                  </a:outerShdw>
                </a:effectLst>
              </a:rPr>
              <a:t>La corde à sauter ,la marelle ,la balançoire ,le saute mouton ,jouer aux indiens et aux  « cow boy » ,le jeux de billes  ,les jouets made in France …etc…</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7313" y="4869160"/>
            <a:ext cx="381151" cy="418336"/>
          </a:xfrm>
          <a:prstGeom prst="ellipse">
            <a:avLst/>
          </a:prstGeom>
          <a:ln>
            <a:noFill/>
          </a:ln>
          <a:effectLst>
            <a:softEdge rad="112500"/>
          </a:effectLst>
        </p:spPr>
      </p:pic>
    </p:spTree>
    <p:extLst>
      <p:ext uri="{BB962C8B-B14F-4D97-AF65-F5344CB8AC3E}">
        <p14:creationId xmlns:p14="http://schemas.microsoft.com/office/powerpoint/2010/main" val="6646259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endParaRPr lang="fr-FR"/>
          </a:p>
        </p:txBody>
      </p:sp>
      <p:sp>
        <p:nvSpPr>
          <p:cNvPr id="7" name="Espace réservé du contenu 6"/>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étions heureux ! Après une telle journée passée et on s’endormait </a:t>
            </a:r>
            <a:r>
              <a:rPr lang="fr-FR" b="1" dirty="0">
                <a:ln w="9525">
                  <a:solidFill>
                    <a:schemeClr val="bg1"/>
                  </a:solidFill>
                  <a:prstDash val="solid"/>
                </a:ln>
                <a:effectLst>
                  <a:outerShdw blurRad="12700" dist="38100" dir="2700000" algn="tl" rotWithShape="0">
                    <a:schemeClr val="bg1">
                      <a:lumMod val="50000"/>
                    </a:schemeClr>
                  </a:outerShdw>
                </a:effectLst>
              </a:rPr>
              <a:t>sereinement ,sans stress , sans médoc ,</a:t>
            </a:r>
            <a:endParaRPr lang="fr-FR" dirty="0"/>
          </a:p>
          <a:p>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4437112"/>
            <a:ext cx="381151" cy="418336"/>
          </a:xfrm>
          <a:prstGeom prst="ellipse">
            <a:avLst/>
          </a:prstGeom>
          <a:ln>
            <a:noFill/>
          </a:ln>
          <a:effectLst>
            <a:softEdge rad="112500"/>
          </a:effectLst>
        </p:spPr>
      </p:pic>
    </p:spTree>
    <p:extLst>
      <p:ext uri="{BB962C8B-B14F-4D97-AF65-F5344CB8AC3E}">
        <p14:creationId xmlns:p14="http://schemas.microsoft.com/office/powerpoint/2010/main" val="3431550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itre 4"/>
          <p:cNvSpPr>
            <a:spLocks noGrp="1"/>
          </p:cNvSpPr>
          <p:nvPr>
            <p:ph type="title"/>
          </p:nvPr>
        </p:nvSpPr>
        <p:spPr>
          <a:xfrm>
            <a:off x="476237" y="0"/>
            <a:ext cx="8229600" cy="1143000"/>
          </a:xfrm>
        </p:spPr>
        <p:txBody>
          <a:bodyPr/>
          <a:lstStyle/>
          <a:p>
            <a:endParaRPr lang="fr-FR"/>
          </a:p>
        </p:txBody>
      </p:sp>
      <p:sp>
        <p:nvSpPr>
          <p:cNvPr id="6" name="Espace réservé du contenu 5"/>
          <p:cNvSpPr>
            <a:spLocks noGrp="1"/>
          </p:cNvSpPr>
          <p:nvPr>
            <p:ph idx="1"/>
          </p:nvPr>
        </p:nvSpPr>
        <p:spPr>
          <a:xfrm>
            <a:off x="476236" y="4049648"/>
            <a:ext cx="8229600" cy="2403688"/>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des kermesses qui étaient conviviales. Tout le monde se parlait  ,c’était un peu la fête des voisins ,mais … sans dispute ,ni jalousie etc…</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261" y="5445224"/>
            <a:ext cx="381151" cy="418336"/>
          </a:xfrm>
          <a:prstGeom prst="ellipse">
            <a:avLst/>
          </a:prstGeom>
          <a:ln>
            <a:noFill/>
          </a:ln>
          <a:effectLst>
            <a:softEdge rad="112500"/>
          </a:effectLst>
        </p:spPr>
      </p:pic>
    </p:spTree>
    <p:extLst>
      <p:ext uri="{BB962C8B-B14F-4D97-AF65-F5344CB8AC3E}">
        <p14:creationId xmlns:p14="http://schemas.microsoft.com/office/powerpoint/2010/main" val="20559482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539552" y="3645024"/>
            <a:ext cx="8229600" cy="1828800"/>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nous entassions pour les vacances ,dans un coin  de la voiture ,même si cela n’était pas confortable …on était joyeux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0752242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t="-1000" r="-7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n’avions pas des amis inconnus découverts dans les réseaux sociaux .</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b="1" dirty="0">
              <a:ln w="9525">
                <a:solidFill>
                  <a:schemeClr val="bg1"/>
                </a:solidFill>
                <a:prstDash val="solid"/>
              </a:ln>
              <a:effectLst>
                <a:outerShdw blurRad="12700" dist="38100" dir="2700000" algn="tl" rotWithShape="0">
                  <a:schemeClr val="bg1">
                    <a:lumMod val="50000"/>
                  </a:schemeClr>
                </a:outerShdw>
              </a:effectLst>
            </a:endParaRPr>
          </a:p>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AVIONS DES AMIS </a:t>
            </a:r>
            <a:r>
              <a:rPr lang="fr-FR" b="1" dirty="0" smtClean="0">
                <a:ln w="9525">
                  <a:solidFill>
                    <a:schemeClr val="bg1"/>
                  </a:solidFill>
                  <a:prstDash val="solid"/>
                </a:ln>
                <a:effectLst>
                  <a:outerShdw blurRad="12700" dist="38100" dir="2700000" algn="tl" rotWithShape="0">
                    <a:schemeClr val="bg1">
                      <a:lumMod val="50000"/>
                    </a:schemeClr>
                  </a:outerShdw>
                </a:effectLst>
              </a:rPr>
              <a:t>qu’on voyait et </a:t>
            </a:r>
            <a:r>
              <a:rPr lang="fr-FR" b="1" dirty="0">
                <a:ln w="9525">
                  <a:solidFill>
                    <a:schemeClr val="bg1"/>
                  </a:solidFill>
                  <a:prstDash val="solid"/>
                </a:ln>
                <a:effectLst>
                  <a:outerShdw blurRad="12700" dist="38100" dir="2700000" algn="tl" rotWithShape="0">
                    <a:schemeClr val="bg1">
                      <a:lumMod val="50000"/>
                    </a:schemeClr>
                  </a:outerShdw>
                </a:effectLst>
              </a:rPr>
              <a:t>nous sortions dehors pour les retrouver ,</a:t>
            </a:r>
            <a:r>
              <a:rPr lang="fr-FR" b="1" dirty="0" smtClean="0">
                <a:ln w="9525">
                  <a:solidFill>
                    <a:schemeClr val="bg1"/>
                  </a:solidFill>
                  <a:prstDash val="solid"/>
                </a:ln>
                <a:effectLst>
                  <a:outerShdw blurRad="12700" dist="38100" dir="2700000" algn="tl" rotWithShape="0">
                    <a:schemeClr val="bg1">
                      <a:lumMod val="50000"/>
                    </a:schemeClr>
                  </a:outerShdw>
                </a:effectLst>
              </a:rPr>
              <a:t>après le gouter de 16 heures et fait nos devoirs .</a:t>
            </a:r>
          </a:p>
          <a:p>
            <a:endParaRPr lang="fr-FR" dirty="0"/>
          </a:p>
        </p:txBody>
      </p:sp>
    </p:spTree>
    <p:extLst>
      <p:ext uri="{BB962C8B-B14F-4D97-AF65-F5344CB8AC3E}">
        <p14:creationId xmlns:p14="http://schemas.microsoft.com/office/powerpoint/2010/main" val="34274425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tombions des arbres, en faisant le parachute, on se coupait, se cassait des os, des dents et il n'y avait pas de poursuites </a:t>
            </a:r>
            <a:br>
              <a:rPr lang="fr-FR" b="1" dirty="0">
                <a:ln w="9525">
                  <a:solidFill>
                    <a:schemeClr val="bg1"/>
                  </a:solidFill>
                  <a:prstDash val="solid"/>
                </a:ln>
                <a:effectLst>
                  <a:outerShdw blurRad="12700" dist="38100" dir="2700000" algn="tl" rotWithShape="0">
                    <a:schemeClr val="bg1">
                      <a:lumMod val="50000"/>
                    </a:schemeClr>
                  </a:outerShdw>
                </a:effectLst>
              </a:rPr>
            </a:br>
            <a:r>
              <a:rPr lang="fr-FR" b="1" dirty="0">
                <a:ln w="9525">
                  <a:solidFill>
                    <a:schemeClr val="bg1"/>
                  </a:solidFill>
                  <a:prstDash val="solid"/>
                </a:ln>
                <a:effectLst>
                  <a:outerShdw blurRad="12700" dist="38100" dir="2700000" algn="tl" rotWithShape="0">
                    <a:schemeClr val="bg1">
                      <a:lumMod val="50000"/>
                    </a:schemeClr>
                  </a:outerShdw>
                </a:effectLst>
              </a:rPr>
              <a:t>judiciaires pour cela.</a:t>
            </a:r>
          </a:p>
        </p:txBody>
      </p:sp>
    </p:spTree>
    <p:extLst>
      <p:ext uri="{BB962C8B-B14F-4D97-AF65-F5344CB8AC3E}">
        <p14:creationId xmlns:p14="http://schemas.microsoft.com/office/powerpoint/2010/main" val="3288125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endParaRPr lang="fr-FR"/>
          </a:p>
        </p:txBody>
      </p:sp>
      <p:sp>
        <p:nvSpPr>
          <p:cNvPr id="6" name="Espace réservé du contenu 5"/>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avions pour notre anniversaire</a:t>
            </a:r>
            <a:r>
              <a:rPr lang="fr-FR" b="1" dirty="0" smtClean="0">
                <a:ln w="9525">
                  <a:solidFill>
                    <a:schemeClr val="bg1"/>
                  </a:solidFill>
                  <a:prstDash val="solid"/>
                </a:ln>
                <a:effectLst>
                  <a:outerShdw blurRad="12700" dist="38100" dir="2700000" algn="tl" rotWithShape="0">
                    <a:schemeClr val="bg1">
                      <a:lumMod val="50000"/>
                    </a:schemeClr>
                  </a:outerShdw>
                </a:effectLst>
              </a:rPr>
              <a:t>, en cadeau des </a:t>
            </a:r>
            <a:r>
              <a:rPr lang="fr-FR" b="1" dirty="0">
                <a:ln w="9525">
                  <a:solidFill>
                    <a:schemeClr val="bg1"/>
                  </a:solidFill>
                  <a:prstDash val="solid"/>
                </a:ln>
                <a:effectLst>
                  <a:outerShdw blurRad="12700" dist="38100" dir="2700000" algn="tl" rotWithShape="0">
                    <a:schemeClr val="bg1">
                      <a:lumMod val="50000"/>
                    </a:schemeClr>
                  </a:outerShdw>
                </a:effectLst>
              </a:rPr>
              <a:t>fusils à </a:t>
            </a:r>
            <a:r>
              <a:rPr lang="fr-FR" b="1" dirty="0" smtClean="0">
                <a:ln w="9525">
                  <a:solidFill>
                    <a:schemeClr val="bg1"/>
                  </a:solidFill>
                  <a:prstDash val="solid"/>
                </a:ln>
                <a:effectLst>
                  <a:outerShdw blurRad="12700" dist="38100" dir="2700000" algn="tl" rotWithShape="0">
                    <a:schemeClr val="bg1">
                      <a:lumMod val="50000"/>
                    </a:schemeClr>
                  </a:outerShdw>
                </a:effectLst>
              </a:rPr>
              <a:t>plomb .</a:t>
            </a:r>
            <a:endParaRPr lang="fr-FR" dirty="0"/>
          </a:p>
        </p:txBody>
      </p:sp>
    </p:spTree>
    <p:extLst>
      <p:ext uri="{BB962C8B-B14F-4D97-AF65-F5344CB8AC3E}">
        <p14:creationId xmlns:p14="http://schemas.microsoft.com/office/powerpoint/2010/main" val="33952702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faisions des jeux avec des bâtons et des balles, des lance-pierres, des épées, des arcs et des flèches, des fléchettes,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5401723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fabriquions et jouions </a:t>
            </a:r>
            <a:r>
              <a:rPr lang="fr-FR" b="1" dirty="0">
                <a:ln w="9525">
                  <a:solidFill>
                    <a:schemeClr val="bg1"/>
                  </a:solidFill>
                  <a:prstDash val="solid"/>
                </a:ln>
                <a:effectLst>
                  <a:outerShdw blurRad="12700" dist="38100" dir="2700000" algn="tl" rotWithShape="0">
                    <a:schemeClr val="bg1">
                      <a:lumMod val="50000"/>
                    </a:schemeClr>
                  </a:outerShdw>
                </a:effectLst>
              </a:rPr>
              <a:t>avec des radeaux de fortune sur les rivières, </a:t>
            </a:r>
          </a:p>
          <a:p>
            <a:endParaRPr lang="fr-FR" dirty="0"/>
          </a:p>
        </p:txBody>
      </p:sp>
    </p:spTree>
    <p:extLst>
      <p:ext uri="{BB962C8B-B14F-4D97-AF65-F5344CB8AC3E}">
        <p14:creationId xmlns:p14="http://schemas.microsoft.com/office/powerpoint/2010/main" val="22324689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faisions des pistes de glissades sur les inondations des </a:t>
            </a:r>
            <a:r>
              <a:rPr lang="fr-FR" b="1" dirty="0" smtClean="0">
                <a:ln w="9525">
                  <a:solidFill>
                    <a:schemeClr val="bg1"/>
                  </a:solidFill>
                  <a:prstDash val="solid"/>
                </a:ln>
                <a:effectLst>
                  <a:outerShdw blurRad="12700" dist="38100" dir="2700000" algn="tl" rotWithShape="0">
                    <a:schemeClr val="bg1">
                      <a:lumMod val="50000"/>
                    </a:schemeClr>
                  </a:outerShdw>
                </a:effectLst>
              </a:rPr>
              <a:t>prairies </a:t>
            </a:r>
            <a:r>
              <a:rPr lang="fr-FR" b="1" dirty="0">
                <a:ln w="9525">
                  <a:solidFill>
                    <a:schemeClr val="bg1"/>
                  </a:solidFill>
                  <a:prstDash val="solid"/>
                </a:ln>
                <a:effectLst>
                  <a:outerShdw blurRad="12700" dist="38100" dir="2700000" algn="tl" rotWithShape="0">
                    <a:schemeClr val="bg1">
                      <a:lumMod val="50000"/>
                    </a:schemeClr>
                  </a:outerShdw>
                </a:effectLst>
              </a:rPr>
              <a:t>gelées, </a:t>
            </a:r>
          </a:p>
        </p:txBody>
      </p:sp>
    </p:spTree>
    <p:extLst>
      <p:ext uri="{BB962C8B-B14F-4D97-AF65-F5344CB8AC3E}">
        <p14:creationId xmlns:p14="http://schemas.microsoft.com/office/powerpoint/2010/main" val="7546686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glissions avec nos imperméables en guise de luge ,sur la neige gelée ,ç’était marrant .Mais….gare en rentrant à la maison s’il </a:t>
            </a:r>
            <a:r>
              <a:rPr lang="fr-FR" b="1" dirty="0">
                <a:ln w="9525">
                  <a:solidFill>
                    <a:schemeClr val="bg1"/>
                  </a:solidFill>
                  <a:prstDash val="solid"/>
                </a:ln>
                <a:effectLst>
                  <a:outerShdw blurRad="12700" dist="38100" dir="2700000" algn="tl" rotWithShape="0">
                    <a:schemeClr val="bg1">
                      <a:lumMod val="50000"/>
                    </a:schemeClr>
                  </a:outerShdw>
                </a:effectLst>
              </a:rPr>
              <a:t>y </a:t>
            </a:r>
            <a:r>
              <a:rPr lang="fr-FR" b="1" dirty="0" smtClean="0">
                <a:ln w="9525">
                  <a:solidFill>
                    <a:schemeClr val="bg1"/>
                  </a:solidFill>
                  <a:prstDash val="solid"/>
                </a:ln>
                <a:effectLst>
                  <a:outerShdw blurRad="12700" dist="38100" dir="2700000" algn="tl" rotWithShape="0">
                    <a:schemeClr val="bg1">
                      <a:lumMod val="50000"/>
                    </a:schemeClr>
                  </a:outerShdw>
                </a:effectLst>
              </a:rPr>
              <a:t>avait un  accroc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4356179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539552" y="3573016"/>
            <a:ext cx="8229600" cy="2736303"/>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découvrions, le sexe opposé ,progressivement !ce qui attisait notre curiosité et, nos premiers émois !</a:t>
            </a: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5707827"/>
            <a:ext cx="381151" cy="418336"/>
          </a:xfrm>
          <a:prstGeom prst="ellipse">
            <a:avLst/>
          </a:prstGeom>
          <a:ln>
            <a:noFill/>
          </a:ln>
          <a:effectLst>
            <a:softEdge rad="112500"/>
          </a:effectLst>
        </p:spPr>
      </p:pic>
    </p:spTree>
    <p:extLst>
      <p:ext uri="{BB962C8B-B14F-4D97-AF65-F5344CB8AC3E}">
        <p14:creationId xmlns:p14="http://schemas.microsoft.com/office/powerpoint/2010/main" val="10766147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appris ce qu’était le véritable </a:t>
            </a:r>
            <a:r>
              <a:rPr lang="fr-FR" b="1" dirty="0">
                <a:ln w="9525">
                  <a:solidFill>
                    <a:schemeClr val="bg1"/>
                  </a:solidFill>
                  <a:prstDash val="solid"/>
                </a:ln>
                <a:effectLst>
                  <a:outerShdw blurRad="12700" dist="38100" dir="2700000" algn="tl" rotWithShape="0">
                    <a:schemeClr val="bg1">
                      <a:lumMod val="50000"/>
                    </a:schemeClr>
                  </a:outerShdw>
                </a:effectLst>
              </a:rPr>
              <a:t>Amour entre un homme et une </a:t>
            </a:r>
            <a:r>
              <a:rPr lang="fr-FR" b="1" dirty="0" smtClean="0">
                <a:ln w="9525">
                  <a:solidFill>
                    <a:schemeClr val="bg1"/>
                  </a:solidFill>
                  <a:prstDash val="solid"/>
                </a:ln>
                <a:effectLst>
                  <a:outerShdw blurRad="12700" dist="38100" dir="2700000" algn="tl" rotWithShape="0">
                    <a:schemeClr val="bg1">
                      <a:lumMod val="50000"/>
                    </a:schemeClr>
                  </a:outerShdw>
                </a:effectLst>
              </a:rPr>
              <a:t>femme ,éduqués par dame nature .</a:t>
            </a:r>
          </a:p>
          <a:p>
            <a:r>
              <a:rPr lang="fr-FR" b="1" dirty="0" smtClean="0">
                <a:ln w="9525">
                  <a:solidFill>
                    <a:schemeClr val="bg1"/>
                  </a:solidFill>
                  <a:prstDash val="solid"/>
                </a:ln>
                <a:effectLst>
                  <a:outerShdw blurRad="12700" dist="38100" dir="2700000" algn="tl" rotWithShape="0">
                    <a:schemeClr val="bg1">
                      <a:lumMod val="50000"/>
                    </a:schemeClr>
                  </a:outerShdw>
                </a:effectLst>
              </a:rPr>
              <a:t>Pas par une éducation sexuelle qui ne laisse </a:t>
            </a:r>
            <a:r>
              <a:rPr lang="fr-FR" b="1" dirty="0">
                <a:ln w="9525">
                  <a:solidFill>
                    <a:schemeClr val="bg1"/>
                  </a:solidFill>
                  <a:prstDash val="solid"/>
                </a:ln>
                <a:effectLst>
                  <a:outerShdw blurRad="12700" dist="38100" dir="2700000" algn="tl" rotWithShape="0">
                    <a:schemeClr val="bg1">
                      <a:lumMod val="50000"/>
                    </a:schemeClr>
                  </a:outerShdw>
                </a:effectLst>
              </a:rPr>
              <a:t>apparaitre que l’instinct primaire de la sexualité ! </a:t>
            </a:r>
            <a:r>
              <a:rPr lang="fr-FR" b="1" dirty="0" smtClean="0">
                <a:ln w="9525">
                  <a:solidFill>
                    <a:schemeClr val="bg1"/>
                  </a:solidFill>
                  <a:prstDash val="solid"/>
                </a:ln>
                <a:effectLst>
                  <a:outerShdw blurRad="12700" dist="38100" dir="2700000" algn="tl" rotWithShape="0">
                    <a:schemeClr val="bg1">
                      <a:lumMod val="50000"/>
                    </a:schemeClr>
                  </a:outerShdw>
                </a:effectLst>
              </a:rPr>
              <a:t>Et la scission des couples plus tard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7068828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allions à l’école en culottes courtes par tous les temps, </a:t>
            </a:r>
            <a:r>
              <a:rPr lang="fr-FR" b="1" dirty="0" smtClean="0">
                <a:ln w="9525">
                  <a:solidFill>
                    <a:schemeClr val="bg1"/>
                  </a:solidFill>
                  <a:prstDash val="solid"/>
                </a:ln>
                <a:effectLst>
                  <a:outerShdw blurRad="12700" dist="38100" dir="2700000" algn="tl" rotWithShape="0">
                    <a:schemeClr val="bg1">
                      <a:lumMod val="50000"/>
                    </a:schemeClr>
                  </a:outerShdw>
                </a:effectLst>
              </a:rPr>
              <a:t>nous ne pleurnichions pas et n’avions pas froid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56250912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appelions le médecin, quand cas de nécessité absolue ! Les petits bobos etc… c’était les remèdes de « grand – mère » qu’on appliquait.</a:t>
            </a:r>
          </a:p>
          <a:p>
            <a:r>
              <a:rPr lang="fr-FR" b="1" dirty="0" smtClean="0">
                <a:ln w="9525">
                  <a:solidFill>
                    <a:schemeClr val="bg1"/>
                  </a:solidFill>
                  <a:prstDash val="solid"/>
                </a:ln>
                <a:effectLst>
                  <a:outerShdw blurRad="12700" dist="38100" dir="2700000" algn="tl" rotWithShape="0">
                    <a:schemeClr val="bg1">
                      <a:lumMod val="50000"/>
                    </a:schemeClr>
                  </a:outerShdw>
                </a:effectLst>
              </a:rPr>
              <a:t>Pas comme maintenant ou un pet de travers et hop !....on coure chez le docteur ,ou on le fait se déplacer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261" y="5445224"/>
            <a:ext cx="381151" cy="418336"/>
          </a:xfrm>
          <a:prstGeom prst="ellipse">
            <a:avLst/>
          </a:prstGeom>
          <a:ln>
            <a:noFill/>
          </a:ln>
          <a:effectLst>
            <a:softEdge rad="112500"/>
          </a:effectLst>
        </p:spPr>
      </p:pic>
    </p:spTree>
    <p:extLst>
      <p:ext uri="{BB962C8B-B14F-4D97-AF65-F5344CB8AC3E}">
        <p14:creationId xmlns:p14="http://schemas.microsoft.com/office/powerpoint/2010/main" val="1835341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r="-1000" b="-1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457200" y="1844824"/>
            <a:ext cx="8229600" cy="4525963"/>
          </a:xfrm>
        </p:spPr>
        <p:txBody>
          <a:bodyPr>
            <a:normAutofit lnSpcReduction="10000"/>
          </a:bodyPr>
          <a:lstStyle/>
          <a:p>
            <a:r>
              <a:rPr lang="fr-FR" b="1" dirty="0">
                <a:ln w="9525">
                  <a:solidFill>
                    <a:schemeClr val="bg1"/>
                  </a:solidFill>
                  <a:prstDash val="solid"/>
                </a:ln>
                <a:effectLst>
                  <a:outerShdw blurRad="12700" dist="38100" dir="2700000" algn="tl" rotWithShape="0">
                    <a:schemeClr val="bg1">
                      <a:lumMod val="50000"/>
                    </a:schemeClr>
                  </a:outerShdw>
                </a:effectLst>
              </a:rPr>
              <a:t>Nous fêtions Noël en famille </a:t>
            </a:r>
            <a:r>
              <a:rPr lang="fr-FR" b="1" dirty="0" smtClean="0">
                <a:ln w="9525">
                  <a:solidFill>
                    <a:schemeClr val="bg1"/>
                  </a:solidFill>
                  <a:prstDash val="solid"/>
                </a:ln>
                <a:effectLst>
                  <a:outerShdw blurRad="12700" dist="38100" dir="2700000" algn="tl" rotWithShape="0">
                    <a:schemeClr val="bg1">
                      <a:lumMod val="50000"/>
                    </a:schemeClr>
                  </a:outerShdw>
                </a:effectLst>
              </a:rPr>
              <a:t>,dans la joie  ,des cadeaux reçut ,et dans L’ATTENTE de la naissance du petit Jésus ,Dieu Roi venu sur terre parmi les hommes .</a:t>
            </a:r>
          </a:p>
          <a:p>
            <a:r>
              <a:rPr lang="fr-FR" b="1" dirty="0" smtClean="0">
                <a:ln w="9525">
                  <a:solidFill>
                    <a:schemeClr val="bg1"/>
                  </a:solidFill>
                  <a:prstDash val="solid"/>
                </a:ln>
                <a:effectLst>
                  <a:outerShdw blurRad="12700" dist="38100" dir="2700000" algn="tl" rotWithShape="0">
                    <a:schemeClr val="bg1">
                      <a:lumMod val="50000"/>
                    </a:schemeClr>
                  </a:outerShdw>
                </a:effectLst>
              </a:rPr>
              <a:t>Maintenant ,cette fête est devenue L’ATTENTE du père noël et de ses cadeaux en priorité ,faisant de nos enfants et petits enfants des enfants Rois ,ou rien ne leur est refusé.</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6800" y="2060848"/>
            <a:ext cx="381151" cy="418336"/>
          </a:xfrm>
          <a:prstGeom prst="ellipse">
            <a:avLst/>
          </a:prstGeom>
          <a:ln>
            <a:noFill/>
          </a:ln>
          <a:effectLst>
            <a:softEdge rad="112500"/>
          </a:effectLst>
        </p:spPr>
      </p:pic>
    </p:spTree>
    <p:extLst>
      <p:ext uri="{BB962C8B-B14F-4D97-AF65-F5344CB8AC3E}">
        <p14:creationId xmlns:p14="http://schemas.microsoft.com/office/powerpoint/2010/main" val="22303934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265357" y="2636912"/>
            <a:ext cx="8435280" cy="3345235"/>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dans les lieux </a:t>
            </a:r>
            <a:r>
              <a:rPr lang="fr-FR" b="1" dirty="0">
                <a:ln w="9525">
                  <a:solidFill>
                    <a:schemeClr val="bg1"/>
                  </a:solidFill>
                  <a:prstDash val="solid"/>
                </a:ln>
                <a:effectLst>
                  <a:outerShdw blurRad="12700" dist="38100" dir="2700000" algn="tl" rotWithShape="0">
                    <a:schemeClr val="bg1">
                      <a:lumMod val="50000"/>
                    </a:schemeClr>
                  </a:outerShdw>
                </a:effectLst>
              </a:rPr>
              <a:t>publics </a:t>
            </a:r>
            <a:r>
              <a:rPr lang="fr-FR" b="1" dirty="0" smtClean="0">
                <a:ln w="9525">
                  <a:solidFill>
                    <a:schemeClr val="bg1"/>
                  </a:solidFill>
                  <a:prstDash val="solid"/>
                </a:ln>
                <a:effectLst>
                  <a:outerShdw blurRad="12700" dist="38100" dir="2700000" algn="tl" rotWithShape="0">
                    <a:schemeClr val="bg1">
                      <a:lumMod val="50000"/>
                    </a:schemeClr>
                  </a:outerShdw>
                </a:effectLst>
              </a:rPr>
              <a:t>l’arbre de Noël et sa </a:t>
            </a:r>
            <a:r>
              <a:rPr lang="fr-FR" b="1" dirty="0">
                <a:ln w="9525">
                  <a:solidFill>
                    <a:schemeClr val="bg1"/>
                  </a:solidFill>
                  <a:prstDash val="solid"/>
                </a:ln>
                <a:effectLst>
                  <a:outerShdw blurRad="12700" dist="38100" dir="2700000" algn="tl" rotWithShape="0">
                    <a:schemeClr val="bg1">
                      <a:lumMod val="50000"/>
                    </a:schemeClr>
                  </a:outerShdw>
                </a:effectLst>
              </a:rPr>
              <a:t>crèche </a:t>
            </a:r>
            <a:r>
              <a:rPr lang="fr-FR" b="1" dirty="0" smtClean="0">
                <a:ln w="9525">
                  <a:solidFill>
                    <a:schemeClr val="bg1"/>
                  </a:solidFill>
                  <a:prstDash val="solid"/>
                </a:ln>
                <a:effectLst>
                  <a:outerShdw blurRad="12700" dist="38100" dir="2700000" algn="tl" rotWithShape="0">
                    <a:schemeClr val="bg1">
                      <a:lumMod val="50000"/>
                    </a:schemeClr>
                  </a:outerShdw>
                </a:effectLst>
              </a:rPr>
              <a:t>: mairies, salles de fêtes ,tout le monde en parlait même les médias …  et….cela ne choquait personne ! c’était notre identité culturelle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2280" y="188640"/>
            <a:ext cx="381151" cy="418336"/>
          </a:xfrm>
          <a:prstGeom prst="ellipse">
            <a:avLst/>
          </a:prstGeom>
          <a:ln>
            <a:noFill/>
          </a:ln>
          <a:effectLst>
            <a:softEdge rad="112500"/>
          </a:effectLst>
        </p:spPr>
      </p:pic>
    </p:spTree>
    <p:extLst>
      <p:ext uri="{BB962C8B-B14F-4D97-AF65-F5344CB8AC3E}">
        <p14:creationId xmlns:p14="http://schemas.microsoft.com/office/powerpoint/2010/main" val="379033715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t="-1000" r="-4000" b="-1000"/>
          </a:stretch>
        </a:blipFill>
        <a:effectLst/>
      </p:bgPr>
    </p:bg>
    <p:spTree>
      <p:nvGrpSpPr>
        <p:cNvPr id="1" name=""/>
        <p:cNvGrpSpPr/>
        <p:nvPr/>
      </p:nvGrpSpPr>
      <p:grpSpPr>
        <a:xfrm>
          <a:off x="0" y="0"/>
          <a:ext cx="0" cy="0"/>
          <a:chOff x="0" y="0"/>
          <a:chExt cx="0" cy="0"/>
        </a:xfrm>
      </p:grpSpPr>
      <p:sp>
        <p:nvSpPr>
          <p:cNvPr id="9" name="Titre 8"/>
          <p:cNvSpPr>
            <a:spLocks noGrp="1"/>
          </p:cNvSpPr>
          <p:nvPr>
            <p:ph type="title"/>
          </p:nvPr>
        </p:nvSpPr>
        <p:spPr/>
        <p:txBody>
          <a:bodyPr/>
          <a:lstStyle/>
          <a:p>
            <a:endParaRPr lang="fr-FR"/>
          </a:p>
        </p:txBody>
      </p:sp>
      <p:sp>
        <p:nvSpPr>
          <p:cNvPr id="11"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sautions et plongions des souches d'arbres des rivières non fréquentées, </a:t>
            </a: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261" y="5445224"/>
            <a:ext cx="381151" cy="418336"/>
          </a:xfrm>
          <a:prstGeom prst="ellipse">
            <a:avLst/>
          </a:prstGeom>
          <a:ln>
            <a:noFill/>
          </a:ln>
          <a:effectLst>
            <a:softEdge rad="112500"/>
          </a:effectLst>
        </p:spPr>
      </p:pic>
    </p:spTree>
    <p:extLst>
      <p:ext uri="{BB962C8B-B14F-4D97-AF65-F5344CB8AC3E}">
        <p14:creationId xmlns:p14="http://schemas.microsoft.com/office/powerpoint/2010/main" val="4363747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t="-10000" r="-2000" b="-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fumions des P4 à l'unité, </a:t>
            </a:r>
          </a:p>
        </p:txBody>
      </p:sp>
    </p:spTree>
    <p:extLst>
      <p:ext uri="{BB962C8B-B14F-4D97-AF65-F5344CB8AC3E}">
        <p14:creationId xmlns:p14="http://schemas.microsoft.com/office/powerpoint/2010/main" val="41059760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sucions toute la journée des </a:t>
            </a:r>
            <a:r>
              <a:rPr lang="fr-FR" b="1" dirty="0" smtClean="0">
                <a:ln w="9525">
                  <a:solidFill>
                    <a:schemeClr val="bg1"/>
                  </a:solidFill>
                  <a:prstDash val="solid"/>
                </a:ln>
                <a:effectLst>
                  <a:outerShdw blurRad="12700" dist="38100" dir="2700000" algn="tl" rotWithShape="0">
                    <a:schemeClr val="bg1">
                      <a:lumMod val="50000"/>
                    </a:schemeClr>
                  </a:outerShdw>
                </a:effectLst>
              </a:rPr>
              <a:t>boites </a:t>
            </a:r>
            <a:r>
              <a:rPr lang="fr-FR" b="1" dirty="0">
                <a:ln w="9525">
                  <a:solidFill>
                    <a:schemeClr val="bg1"/>
                  </a:solidFill>
                  <a:prstDash val="solid"/>
                </a:ln>
                <a:effectLst>
                  <a:outerShdw blurRad="12700" dist="38100" dir="2700000" algn="tl" rotWithShape="0">
                    <a:schemeClr val="bg1">
                      <a:lumMod val="50000"/>
                    </a:schemeClr>
                  </a:outerShdw>
                </a:effectLst>
              </a:rPr>
              <a:t>de coco, </a:t>
            </a:r>
          </a:p>
          <a:p>
            <a:endParaRPr lang="fr-FR" dirty="0"/>
          </a:p>
        </p:txBody>
      </p:sp>
    </p:spTree>
    <p:extLst>
      <p:ext uri="{BB962C8B-B14F-4D97-AF65-F5344CB8AC3E}">
        <p14:creationId xmlns:p14="http://schemas.microsoft.com/office/powerpoint/2010/main" val="5391065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bricolions avec toutes sortes d'outils réputés dangereux dans les ateliers de nos parents,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7837731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6000" r="-1000" b="-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jouions avec des pétards à mèches, </a:t>
            </a:r>
          </a:p>
          <a:p>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224" y="4941168"/>
            <a:ext cx="381151" cy="418336"/>
          </a:xfrm>
          <a:prstGeom prst="ellipse">
            <a:avLst/>
          </a:prstGeom>
          <a:ln>
            <a:noFill/>
          </a:ln>
          <a:effectLst>
            <a:softEdge rad="112500"/>
          </a:effectLst>
        </p:spPr>
      </p:pic>
    </p:spTree>
    <p:extLst>
      <p:ext uri="{BB962C8B-B14F-4D97-AF65-F5344CB8AC3E}">
        <p14:creationId xmlns:p14="http://schemas.microsoft.com/office/powerpoint/2010/main" val="25602298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t="-1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nous </a:t>
            </a:r>
            <a:r>
              <a:rPr lang="fr-FR" b="1">
                <a:ln w="9525">
                  <a:solidFill>
                    <a:schemeClr val="bg1"/>
                  </a:solidFill>
                  <a:prstDash val="solid"/>
                </a:ln>
                <a:effectLst>
                  <a:outerShdw blurRad="12700" dist="38100" dir="2700000" algn="tl" rotWithShape="0">
                    <a:schemeClr val="bg1">
                      <a:lumMod val="50000"/>
                    </a:schemeClr>
                  </a:outerShdw>
                </a:effectLst>
              </a:rPr>
              <a:t>servions </a:t>
            </a:r>
            <a:r>
              <a:rPr lang="fr-FR" b="1" smtClean="0">
                <a:ln w="9525">
                  <a:solidFill>
                    <a:schemeClr val="bg1"/>
                  </a:solidFill>
                  <a:prstDash val="solid"/>
                </a:ln>
                <a:effectLst>
                  <a:outerShdw blurRad="12700" dist="38100" dir="2700000" algn="tl" rotWithShape="0">
                    <a:schemeClr val="bg1">
                      <a:lumMod val="50000"/>
                    </a:schemeClr>
                  </a:outerShdw>
                </a:effectLst>
              </a:rPr>
              <a:t>,aux </a:t>
            </a:r>
            <a:r>
              <a:rPr lang="fr-FR" b="1" dirty="0">
                <a:ln w="9525">
                  <a:solidFill>
                    <a:schemeClr val="bg1"/>
                  </a:solidFill>
                  <a:prstDash val="solid"/>
                </a:ln>
                <a:effectLst>
                  <a:outerShdw blurRad="12700" dist="38100" dir="2700000" algn="tl" rotWithShape="0">
                    <a:schemeClr val="bg1">
                      <a:lumMod val="50000"/>
                    </a:schemeClr>
                  </a:outerShdw>
                </a:effectLst>
              </a:rPr>
              <a:t>heures les plus chaudes des lessiveuses </a:t>
            </a:r>
            <a:r>
              <a:rPr lang="fr-FR" b="1" dirty="0" smtClean="0">
                <a:ln w="9525">
                  <a:solidFill>
                    <a:schemeClr val="bg1"/>
                  </a:solidFill>
                  <a:prstDash val="solid"/>
                </a:ln>
                <a:effectLst>
                  <a:outerShdw blurRad="12700" dist="38100" dir="2700000" algn="tl" rotWithShape="0">
                    <a:schemeClr val="bg1">
                      <a:lumMod val="50000"/>
                    </a:schemeClr>
                  </a:outerShdw>
                </a:effectLst>
              </a:rPr>
              <a:t>qui devenaient </a:t>
            </a:r>
            <a:r>
              <a:rPr lang="fr-FR" b="1" dirty="0">
                <a:ln w="9525">
                  <a:solidFill>
                    <a:schemeClr val="bg1"/>
                  </a:solidFill>
                  <a:prstDash val="solid"/>
                </a:ln>
                <a:effectLst>
                  <a:outerShdw blurRad="12700" dist="38100" dir="2700000" algn="tl" rotWithShape="0">
                    <a:schemeClr val="bg1">
                      <a:lumMod val="50000"/>
                    </a:schemeClr>
                  </a:outerShdw>
                </a:effectLst>
              </a:rPr>
              <a:t>nos plus belles piscines, </a:t>
            </a:r>
          </a:p>
        </p:txBody>
      </p:sp>
    </p:spTree>
    <p:extLst>
      <p:ext uri="{BB962C8B-B14F-4D97-AF65-F5344CB8AC3E}">
        <p14:creationId xmlns:p14="http://schemas.microsoft.com/office/powerpoint/2010/main" val="15229953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9000"/>
            <a:lum/>
          </a:blip>
          <a:srcRect/>
          <a:stretch>
            <a:fillRect l="-1000" t="-7000" r="-2000" b="-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5" name="Espace réservé du contenu 4"/>
          <p:cNvSpPr>
            <a:spLocks noGrp="1"/>
          </p:cNvSpPr>
          <p:nvPr>
            <p:ph idx="1"/>
          </p:nvPr>
        </p:nvSpPr>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Nous descendions à toutes allures les côtes en herbes des vergers sur des plaques de linoléum ou balatum d'asphalte en guise de luge. </a:t>
            </a:r>
          </a:p>
          <a:p>
            <a:endParaRPr lang="fr-FR" dirty="0"/>
          </a:p>
        </p:txBody>
      </p:sp>
    </p:spTree>
    <p:extLst>
      <p:ext uri="{BB962C8B-B14F-4D97-AF65-F5344CB8AC3E}">
        <p14:creationId xmlns:p14="http://schemas.microsoft.com/office/powerpoint/2010/main" val="14420973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t="-1000" r="-7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allions dans </a:t>
            </a:r>
            <a:r>
              <a:rPr lang="fr-FR" b="1" dirty="0">
                <a:ln w="9525">
                  <a:solidFill>
                    <a:schemeClr val="bg1"/>
                  </a:solidFill>
                  <a:prstDash val="solid"/>
                </a:ln>
                <a:effectLst>
                  <a:outerShdw blurRad="12700" dist="38100" dir="2700000" algn="tl" rotWithShape="0">
                    <a:schemeClr val="bg1">
                      <a:lumMod val="50000"/>
                    </a:schemeClr>
                  </a:outerShdw>
                </a:effectLst>
              </a:rPr>
              <a:t>les rues enneigées, </a:t>
            </a:r>
            <a:r>
              <a:rPr lang="fr-FR" b="1" dirty="0" smtClean="0">
                <a:ln w="9525">
                  <a:solidFill>
                    <a:schemeClr val="bg1"/>
                  </a:solidFill>
                  <a:prstDash val="solid"/>
                </a:ln>
                <a:effectLst>
                  <a:outerShdw blurRad="12700" dist="38100" dir="2700000" algn="tl" rotWithShape="0">
                    <a:schemeClr val="bg1">
                      <a:lumMod val="50000"/>
                    </a:schemeClr>
                  </a:outerShdw>
                </a:effectLst>
              </a:rPr>
              <a:t>pour faire des glissades sur des </a:t>
            </a:r>
            <a:r>
              <a:rPr lang="fr-FR" b="1" dirty="0">
                <a:ln w="9525">
                  <a:solidFill>
                    <a:schemeClr val="bg1"/>
                  </a:solidFill>
                  <a:prstDash val="solid"/>
                </a:ln>
                <a:effectLst>
                  <a:outerShdw blurRad="12700" dist="38100" dir="2700000" algn="tl" rotWithShape="0">
                    <a:schemeClr val="bg1">
                      <a:lumMod val="50000"/>
                    </a:schemeClr>
                  </a:outerShdw>
                </a:effectLst>
              </a:rPr>
              <a:t>traineaux en bois fabriqués le jour même </a:t>
            </a:r>
            <a:r>
              <a:rPr lang="fr-FR" b="1" dirty="0" smtClean="0">
                <a:ln w="9525">
                  <a:solidFill>
                    <a:schemeClr val="bg1"/>
                  </a:solidFill>
                  <a:prstDash val="solid"/>
                </a:ln>
                <a:effectLst>
                  <a:outerShdw blurRad="12700" dist="38100" dir="2700000" algn="tl" rotWithShape="0">
                    <a:schemeClr val="bg1">
                      <a:lumMod val="50000"/>
                    </a:schemeClr>
                  </a:outerShdw>
                </a:effectLst>
              </a:rPr>
              <a:t>,avec </a:t>
            </a:r>
            <a:r>
              <a:rPr lang="fr-FR" b="1" dirty="0">
                <a:ln w="9525">
                  <a:solidFill>
                    <a:schemeClr val="bg1"/>
                  </a:solidFill>
                  <a:prstDash val="solid"/>
                </a:ln>
                <a:effectLst>
                  <a:outerShdw blurRad="12700" dist="38100" dir="2700000" algn="tl" rotWithShape="0">
                    <a:schemeClr val="bg1">
                      <a:lumMod val="50000"/>
                    </a:schemeClr>
                  </a:outerShdw>
                </a:effectLst>
              </a:rPr>
              <a:t>de vieilles planchettes et des cerclages métalliques d'emballages </a:t>
            </a:r>
            <a:r>
              <a:rPr lang="fr-FR" b="1" dirty="0" smtClean="0">
                <a:ln w="9525">
                  <a:solidFill>
                    <a:schemeClr val="bg1"/>
                  </a:solidFill>
                  <a:prstDash val="solid"/>
                </a:ln>
                <a:effectLst>
                  <a:outerShdw blurRad="12700" dist="38100" dir="2700000" algn="tl" rotWithShape="0">
                    <a:schemeClr val="bg1">
                      <a:lumMod val="50000"/>
                    </a:schemeClr>
                  </a:outerShdw>
                </a:effectLst>
              </a:rPr>
              <a:t>qu’on mettait sous </a:t>
            </a:r>
            <a:r>
              <a:rPr lang="fr-FR" b="1" dirty="0">
                <a:ln w="9525">
                  <a:solidFill>
                    <a:schemeClr val="bg1"/>
                  </a:solidFill>
                  <a:prstDash val="solid"/>
                </a:ln>
                <a:effectLst>
                  <a:outerShdw blurRad="12700" dist="38100" dir="2700000" algn="tl" rotWithShape="0">
                    <a:schemeClr val="bg1">
                      <a:lumMod val="50000"/>
                    </a:schemeClr>
                  </a:outerShdw>
                </a:effectLst>
              </a:rPr>
              <a:t>les patins </a:t>
            </a:r>
            <a:r>
              <a:rPr lang="fr-FR" b="1" dirty="0" smtClean="0">
                <a:ln w="9525">
                  <a:solidFill>
                    <a:schemeClr val="bg1"/>
                  </a:solidFill>
                  <a:prstDash val="solid"/>
                </a:ln>
                <a:effectLst>
                  <a:outerShdw blurRad="12700" dist="38100" dir="2700000" algn="tl" rotWithShape="0">
                    <a:schemeClr val="bg1">
                      <a:lumMod val="50000"/>
                    </a:schemeClr>
                  </a:outerShdw>
                </a:effectLst>
              </a:rPr>
              <a:t>et occupaient ainsi notre </a:t>
            </a:r>
            <a:r>
              <a:rPr lang="fr-FR" b="1" dirty="0">
                <a:ln w="9525">
                  <a:solidFill>
                    <a:schemeClr val="bg1"/>
                  </a:solidFill>
                  <a:prstDash val="solid"/>
                </a:ln>
                <a:effectLst>
                  <a:outerShdw blurRad="12700" dist="38100" dir="2700000" algn="tl" rotWithShape="0">
                    <a:schemeClr val="bg1">
                      <a:lumMod val="50000"/>
                    </a:schemeClr>
                  </a:outerShdw>
                </a:effectLst>
              </a:rPr>
              <a:t>temps </a:t>
            </a:r>
            <a:r>
              <a:rPr lang="fr-FR" b="1" dirty="0">
                <a:ln w="9525">
                  <a:solidFill>
                    <a:schemeClr val="bg1"/>
                  </a:solidFill>
                  <a:prstDash val="solid"/>
                </a:ln>
                <a:effectLst>
                  <a:outerShdw blurRad="12700" dist="38100" dir="2700000" algn="tl" rotWithShape="0">
                    <a:schemeClr val="bg1">
                      <a:lumMod val="50000"/>
                    </a:schemeClr>
                  </a:outerShdw>
                </a:effectLst>
              </a:rPr>
              <a:t>.</a:t>
            </a:r>
            <a:endParaRPr lang="fr-FR" b="1" dirty="0" smtClean="0">
              <a:ln w="9525">
                <a:solidFill>
                  <a:schemeClr val="bg1"/>
                </a:solidFill>
                <a:prstDash val="solid"/>
              </a:ln>
              <a:effectLst>
                <a:outerShdw blurRad="12700" dist="38100" dir="2700000" algn="tl" rotWithShape="0">
                  <a:schemeClr val="bg1">
                    <a:lumMod val="50000"/>
                  </a:schemeClr>
                </a:outerShdw>
              </a:effectLst>
            </a:endParaRPr>
          </a:p>
          <a:p>
            <a:r>
              <a:rPr lang="fr-FR" b="1" dirty="0" smtClean="0">
                <a:ln w="9525">
                  <a:solidFill>
                    <a:schemeClr val="bg1"/>
                  </a:solidFill>
                  <a:prstDash val="solid"/>
                </a:ln>
                <a:effectLst>
                  <a:outerShdw blurRad="12700" dist="38100" dir="2700000" algn="tl" rotWithShape="0">
                    <a:schemeClr val="bg1">
                      <a:lumMod val="50000"/>
                    </a:schemeClr>
                  </a:outerShdw>
                </a:effectLst>
              </a:rPr>
              <a:t> Nos </a:t>
            </a:r>
            <a:r>
              <a:rPr lang="fr-FR" b="1" dirty="0">
                <a:ln w="9525">
                  <a:solidFill>
                    <a:schemeClr val="bg1"/>
                  </a:solidFill>
                  <a:prstDash val="solid"/>
                </a:ln>
                <a:effectLst>
                  <a:outerShdw blurRad="12700" dist="38100" dir="2700000" algn="tl" rotWithShape="0">
                    <a:schemeClr val="bg1">
                      <a:lumMod val="50000"/>
                    </a:schemeClr>
                  </a:outerShdw>
                </a:effectLst>
              </a:rPr>
              <a:t>mains </a:t>
            </a:r>
            <a:r>
              <a:rPr lang="fr-FR" b="1" dirty="0" smtClean="0">
                <a:ln w="9525">
                  <a:solidFill>
                    <a:schemeClr val="bg1"/>
                  </a:solidFill>
                  <a:prstDash val="solid"/>
                </a:ln>
                <a:effectLst>
                  <a:outerShdw blurRad="12700" dist="38100" dir="2700000" algn="tl" rotWithShape="0">
                    <a:schemeClr val="bg1">
                      <a:lumMod val="50000"/>
                    </a:schemeClr>
                  </a:outerShdw>
                </a:effectLst>
              </a:rPr>
              <a:t>sans gants </a:t>
            </a:r>
            <a:r>
              <a:rPr lang="fr-FR" b="1" dirty="0" smtClean="0">
                <a:ln w="9525">
                  <a:solidFill>
                    <a:schemeClr val="bg1"/>
                  </a:solidFill>
                  <a:prstDash val="solid"/>
                </a:ln>
                <a:effectLst>
                  <a:outerShdw blurRad="12700" dist="38100" dir="2700000" algn="tl" rotWithShape="0">
                    <a:schemeClr val="bg1">
                      <a:lumMod val="50000"/>
                    </a:schemeClr>
                  </a:outerShdw>
                </a:effectLst>
              </a:rPr>
              <a:t>devenaient violettes .</a:t>
            </a: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spTree>
    <p:extLst>
      <p:ext uri="{BB962C8B-B14F-4D97-AF65-F5344CB8AC3E}">
        <p14:creationId xmlns:p14="http://schemas.microsoft.com/office/powerpoint/2010/main" val="92669030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1000" r="-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323528" y="1600200"/>
            <a:ext cx="8496944" cy="4525963"/>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avions la permission de jouer à la lueur des réverbères </a:t>
            </a:r>
            <a:r>
              <a:rPr lang="fr-FR" b="1" dirty="0" smtClean="0">
                <a:ln w="9525">
                  <a:solidFill>
                    <a:schemeClr val="bg1"/>
                  </a:solidFill>
                  <a:prstDash val="solid"/>
                </a:ln>
                <a:effectLst>
                  <a:outerShdw blurRad="12700" dist="38100" dir="2700000" algn="tl" rotWithShape="0">
                    <a:schemeClr val="bg1">
                      <a:lumMod val="50000"/>
                    </a:schemeClr>
                  </a:outerShdw>
                </a:effectLst>
              </a:rPr>
              <a:t>par des soirées exceptionnelles</a:t>
            </a:r>
          </a:p>
          <a:p>
            <a:pPr marL="0" indent="0">
              <a:buNone/>
            </a:pPr>
            <a:r>
              <a:rPr lang="fr-FR" b="1" dirty="0" smtClean="0">
                <a:ln w="9525">
                  <a:solidFill>
                    <a:schemeClr val="bg1"/>
                  </a:solidFill>
                  <a:prstDash val="solid"/>
                </a:ln>
                <a:effectLst>
                  <a:outerShdw blurRad="12700" dist="38100" dir="2700000" algn="tl" rotWithShape="0">
                    <a:schemeClr val="bg1">
                      <a:lumMod val="50000"/>
                    </a:schemeClr>
                  </a:outerShdw>
                </a:effectLst>
              </a:rPr>
              <a:t>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2400" y="4293096"/>
            <a:ext cx="381151" cy="418336"/>
          </a:xfrm>
          <a:prstGeom prst="ellipse">
            <a:avLst/>
          </a:prstGeom>
          <a:ln>
            <a:noFill/>
          </a:ln>
          <a:effectLst>
            <a:softEdge rad="112500"/>
          </a:effectLst>
        </p:spPr>
      </p:pic>
    </p:spTree>
    <p:extLst>
      <p:ext uri="{BB962C8B-B14F-4D97-AF65-F5344CB8AC3E}">
        <p14:creationId xmlns:p14="http://schemas.microsoft.com/office/powerpoint/2010/main" val="354624023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539552" y="4653136"/>
            <a:ext cx="8229600" cy="1828800"/>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Nous roulions sur nos vélos </a:t>
            </a:r>
            <a:r>
              <a:rPr lang="fr-FR" b="1" dirty="0" smtClean="0">
                <a:ln w="9525">
                  <a:solidFill>
                    <a:schemeClr val="bg1"/>
                  </a:solidFill>
                  <a:prstDash val="solid"/>
                </a:ln>
                <a:effectLst>
                  <a:outerShdw blurRad="12700" dist="38100" dir="2700000" algn="tl" rotWithShape="0">
                    <a:schemeClr val="bg1">
                      <a:lumMod val="50000"/>
                    </a:schemeClr>
                  </a:outerShdw>
                </a:effectLst>
              </a:rPr>
              <a:t>parfois ,sans </a:t>
            </a:r>
            <a:r>
              <a:rPr lang="fr-FR" b="1" dirty="0">
                <a:ln w="9525">
                  <a:solidFill>
                    <a:schemeClr val="bg1"/>
                  </a:solidFill>
                  <a:prstDash val="solid"/>
                </a:ln>
                <a:effectLst>
                  <a:outerShdw blurRad="12700" dist="38100" dir="2700000" algn="tl" rotWithShape="0">
                    <a:schemeClr val="bg1">
                      <a:lumMod val="50000"/>
                    </a:schemeClr>
                  </a:outerShdw>
                </a:effectLst>
              </a:rPr>
              <a:t>frein et sans éclairage </a:t>
            </a:r>
            <a:r>
              <a:rPr lang="fr-FR" b="1" dirty="0" smtClean="0">
                <a:ln w="9525">
                  <a:solidFill>
                    <a:schemeClr val="bg1"/>
                  </a:solidFill>
                  <a:prstDash val="solid"/>
                </a:ln>
                <a:effectLst>
                  <a:outerShdw blurRad="12700" dist="38100" dir="2700000" algn="tl" rotWithShape="0">
                    <a:schemeClr val="bg1">
                      <a:lumMod val="50000"/>
                    </a:schemeClr>
                  </a:outerShdw>
                </a:effectLst>
              </a:rPr>
              <a:t>.</a:t>
            </a:r>
            <a:endParaRPr lang="fr-FR" dirty="0"/>
          </a:p>
        </p:txBody>
      </p:sp>
    </p:spTree>
    <p:extLst>
      <p:ext uri="{BB962C8B-B14F-4D97-AF65-F5344CB8AC3E}">
        <p14:creationId xmlns:p14="http://schemas.microsoft.com/office/powerpoint/2010/main" val="41871031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t="-1000" r="-2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contenu 2"/>
          <p:cNvSpPr>
            <a:spLocks noGrp="1"/>
          </p:cNvSpPr>
          <p:nvPr>
            <p:ph idx="1"/>
          </p:nvPr>
        </p:nvSpPr>
        <p:spPr>
          <a:xfrm>
            <a:off x="179512" y="1628800"/>
            <a:ext cx="8507288" cy="4525963"/>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rêvions ,dans les fêtes foraines en regardant les manèges…. Nos parents n’avaient pas toujours le sou à nous donner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0352" y="5301208"/>
            <a:ext cx="381151" cy="418336"/>
          </a:xfrm>
          <a:prstGeom prst="ellipse">
            <a:avLst/>
          </a:prstGeom>
          <a:ln>
            <a:noFill/>
          </a:ln>
          <a:effectLst>
            <a:softEdge rad="112500"/>
          </a:effectLst>
        </p:spPr>
      </p:pic>
    </p:spTree>
    <p:extLst>
      <p:ext uri="{BB962C8B-B14F-4D97-AF65-F5344CB8AC3E}">
        <p14:creationId xmlns:p14="http://schemas.microsoft.com/office/powerpoint/2010/main" val="19016587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1000" r="-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marchions jusqu'à la maison d'un copain de classe ou de quartier et frappions à sa porte, nous entrions simplement, nous étions très bien accueillis.</a:t>
            </a:r>
            <a:br>
              <a:rPr lang="fr-FR" b="1" dirty="0">
                <a:ln w="9525">
                  <a:solidFill>
                    <a:schemeClr val="bg1"/>
                  </a:solidFill>
                  <a:prstDash val="solid"/>
                </a:ln>
                <a:effectLst>
                  <a:outerShdw blurRad="12700" dist="38100" dir="2700000" algn="tl" rotWithShape="0">
                    <a:schemeClr val="bg1">
                      <a:lumMod val="50000"/>
                    </a:schemeClr>
                  </a:outerShdw>
                </a:effectLst>
              </a:rPr>
            </a:br>
            <a:r>
              <a:rPr lang="fr-FR" dirty="0"/>
              <a:t/>
            </a:r>
            <a:br>
              <a:rPr lang="fr-FR" dirty="0"/>
            </a:br>
            <a:endParaRPr lang="fr-FR" dirty="0"/>
          </a:p>
        </p:txBody>
      </p:sp>
    </p:spTree>
    <p:extLst>
      <p:ext uri="{BB962C8B-B14F-4D97-AF65-F5344CB8AC3E}">
        <p14:creationId xmlns:p14="http://schemas.microsoft.com/office/powerpoint/2010/main" val="25010744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t="-1000" r="-3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faisions le plein d’essence dans des stations services ou l’employé venait nous servir avec </a:t>
            </a:r>
            <a:r>
              <a:rPr lang="fr-FR" b="1" dirty="0" smtClean="0">
                <a:ln w="9525">
                  <a:solidFill>
                    <a:schemeClr val="bg1"/>
                  </a:solidFill>
                  <a:prstDash val="solid"/>
                </a:ln>
                <a:effectLst>
                  <a:outerShdw blurRad="12700" dist="38100" dir="2700000" algn="tl" rotWithShape="0">
                    <a:schemeClr val="bg1">
                      <a:lumMod val="50000"/>
                    </a:schemeClr>
                  </a:outerShdw>
                </a:effectLst>
              </a:rPr>
              <a:t>un </a:t>
            </a:r>
            <a:r>
              <a:rPr lang="fr-FR" b="1" dirty="0" smtClean="0">
                <a:ln w="9525">
                  <a:solidFill>
                    <a:schemeClr val="bg1"/>
                  </a:solidFill>
                  <a:prstDash val="solid"/>
                </a:ln>
                <a:effectLst>
                  <a:outerShdw blurRad="12700" dist="38100" dir="2700000" algn="tl" rotWithShape="0">
                    <a:schemeClr val="bg1">
                      <a:lumMod val="50000"/>
                    </a:schemeClr>
                  </a:outerShdw>
                </a:effectLst>
              </a:rPr>
              <a:t>mot gentil ,en  nous offrant  des bombons et un petit cadeau.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0689" y="4581128"/>
            <a:ext cx="381151" cy="418336"/>
          </a:xfrm>
          <a:prstGeom prst="ellipse">
            <a:avLst/>
          </a:prstGeom>
          <a:ln>
            <a:noFill/>
          </a:ln>
          <a:effectLst>
            <a:softEdge rad="112500"/>
          </a:effectLst>
        </p:spPr>
      </p:pic>
    </p:spTree>
    <p:extLst>
      <p:ext uri="{BB962C8B-B14F-4D97-AF65-F5344CB8AC3E}">
        <p14:creationId xmlns:p14="http://schemas.microsoft.com/office/powerpoint/2010/main" val="36606675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n’évoquions même pas l’idée que </a:t>
            </a:r>
            <a:r>
              <a:rPr lang="fr-FR" b="1" dirty="0">
                <a:ln w="9525">
                  <a:solidFill>
                    <a:schemeClr val="bg1"/>
                  </a:solidFill>
                  <a:prstDash val="solid"/>
                </a:ln>
                <a:effectLst>
                  <a:outerShdw blurRad="12700" dist="38100" dir="2700000" algn="tl" rotWithShape="0">
                    <a:schemeClr val="bg1">
                      <a:lumMod val="50000"/>
                    </a:schemeClr>
                  </a:outerShdw>
                </a:effectLst>
              </a:rPr>
              <a:t>nos parents auraient </a:t>
            </a:r>
            <a:r>
              <a:rPr lang="fr-FR" b="1" dirty="0" smtClean="0">
                <a:ln w="9525">
                  <a:solidFill>
                    <a:schemeClr val="bg1"/>
                  </a:solidFill>
                  <a:prstDash val="solid"/>
                </a:ln>
                <a:effectLst>
                  <a:outerShdw blurRad="12700" dist="38100" dir="2700000" algn="tl" rotWithShape="0">
                    <a:schemeClr val="bg1">
                      <a:lumMod val="50000"/>
                    </a:schemeClr>
                  </a:outerShdw>
                </a:effectLst>
              </a:rPr>
              <a:t>pu un </a:t>
            </a:r>
            <a:r>
              <a:rPr lang="fr-FR" b="1" dirty="0">
                <a:ln w="9525">
                  <a:solidFill>
                    <a:schemeClr val="bg1"/>
                  </a:solidFill>
                  <a:prstDash val="solid"/>
                </a:ln>
                <a:effectLst>
                  <a:outerShdw blurRad="12700" dist="38100" dir="2700000" algn="tl" rotWithShape="0">
                    <a:schemeClr val="bg1">
                      <a:lumMod val="50000"/>
                    </a:schemeClr>
                  </a:outerShdw>
                </a:effectLst>
              </a:rPr>
              <a:t>jour </a:t>
            </a:r>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faire sortir de prison </a:t>
            </a:r>
            <a:r>
              <a:rPr lang="fr-FR" b="1" dirty="0" smtClean="0">
                <a:ln w="9525">
                  <a:solidFill>
                    <a:schemeClr val="bg1"/>
                  </a:solidFill>
                  <a:prstDash val="solid"/>
                </a:ln>
                <a:effectLst>
                  <a:outerShdw blurRad="12700" dist="38100" dir="2700000" algn="tl" rotWithShape="0">
                    <a:schemeClr val="bg1">
                      <a:lumMod val="50000"/>
                    </a:schemeClr>
                  </a:outerShdw>
                </a:effectLst>
              </a:rPr>
              <a:t>,c'était impensable . La loi , était respectée. Maintenant c’est à ne plus rien y comprendre !!!! Le bien est appelé mal et le mal .. Bien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57379029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n’aurions jamais </a:t>
            </a:r>
            <a:r>
              <a:rPr lang="fr-FR" b="1" dirty="0" smtClean="0">
                <a:ln w="9525">
                  <a:solidFill>
                    <a:schemeClr val="bg1"/>
                  </a:solidFill>
                  <a:prstDash val="solid"/>
                </a:ln>
                <a:effectLst>
                  <a:outerShdw blurRad="12700" dist="38100" dir="2700000" algn="tl" rotWithShape="0">
                    <a:schemeClr val="bg1">
                      <a:lumMod val="50000"/>
                    </a:schemeClr>
                  </a:outerShdw>
                </a:effectLst>
              </a:rPr>
              <a:t>imaginé </a:t>
            </a:r>
            <a:r>
              <a:rPr lang="fr-FR" b="1" dirty="0" smtClean="0">
                <a:ln w="9525">
                  <a:solidFill>
                    <a:schemeClr val="bg1"/>
                  </a:solidFill>
                  <a:prstDash val="solid"/>
                </a:ln>
                <a:effectLst>
                  <a:outerShdw blurRad="12700" dist="38100" dir="2700000" algn="tl" rotWithShape="0">
                    <a:schemeClr val="bg1">
                      <a:lumMod val="50000"/>
                    </a:schemeClr>
                  </a:outerShdw>
                </a:effectLst>
              </a:rPr>
              <a:t>que </a:t>
            </a:r>
            <a:r>
              <a:rPr lang="fr-FR" b="1" dirty="0">
                <a:ln w="9525">
                  <a:solidFill>
                    <a:schemeClr val="bg1"/>
                  </a:solidFill>
                  <a:prstDash val="solid"/>
                </a:ln>
                <a:effectLst>
                  <a:outerShdw blurRad="12700" dist="38100" dir="2700000" algn="tl" rotWithShape="0">
                    <a:schemeClr val="bg1">
                      <a:lumMod val="50000"/>
                    </a:schemeClr>
                  </a:outerShdw>
                </a:effectLst>
              </a:rPr>
              <a:t>nos parents puissent être contre l'avis </a:t>
            </a:r>
            <a:r>
              <a:rPr lang="fr-FR" b="1" dirty="0" smtClean="0">
                <a:ln w="9525">
                  <a:solidFill>
                    <a:schemeClr val="bg1"/>
                  </a:solidFill>
                  <a:prstDash val="solid"/>
                </a:ln>
                <a:effectLst>
                  <a:outerShdw blurRad="12700" dist="38100" dir="2700000" algn="tl" rotWithShape="0">
                    <a:schemeClr val="bg1">
                      <a:lumMod val="50000"/>
                    </a:schemeClr>
                  </a:outerShdw>
                </a:effectLst>
              </a:rPr>
              <a:t> </a:t>
            </a:r>
            <a:r>
              <a:rPr lang="fr-FR" b="1" dirty="0">
                <a:ln w="9525">
                  <a:solidFill>
                    <a:schemeClr val="bg1"/>
                  </a:solidFill>
                  <a:prstDash val="solid"/>
                </a:ln>
                <a:effectLst>
                  <a:outerShdw blurRad="12700" dist="38100" dir="2700000" algn="tl" rotWithShape="0">
                    <a:schemeClr val="bg1">
                      <a:lumMod val="50000"/>
                    </a:schemeClr>
                  </a:outerShdw>
                </a:effectLst>
              </a:rPr>
              <a:t>: du Maire, </a:t>
            </a:r>
            <a:r>
              <a:rPr lang="fr-FR" b="1" dirty="0" smtClean="0">
                <a:ln w="9525">
                  <a:solidFill>
                    <a:schemeClr val="bg1"/>
                  </a:solidFill>
                  <a:prstDash val="solid"/>
                </a:ln>
                <a:effectLst>
                  <a:outerShdw blurRad="12700" dist="38100" dir="2700000" algn="tl" rotWithShape="0">
                    <a:schemeClr val="bg1">
                      <a:lumMod val="50000"/>
                    </a:schemeClr>
                  </a:outerShdw>
                </a:effectLst>
              </a:rPr>
              <a:t>du curé,</a:t>
            </a:r>
            <a:r>
              <a:rPr lang="fr-FR" b="1" dirty="0">
                <a:ln w="9525">
                  <a:solidFill>
                    <a:schemeClr val="bg1"/>
                  </a:solidFill>
                  <a:prstDash val="solid"/>
                </a:ln>
                <a:effectLst>
                  <a:outerShdw blurRad="12700" dist="38100" dir="2700000" algn="tl" rotWithShape="0">
                    <a:schemeClr val="bg1">
                      <a:lumMod val="50000"/>
                    </a:schemeClr>
                  </a:outerShdw>
                </a:effectLst>
              </a:rPr>
              <a:t> du policier, du gendarme, </a:t>
            </a:r>
            <a:r>
              <a:rPr lang="fr-FR" b="1" dirty="0" smtClean="0">
                <a:ln w="9525">
                  <a:solidFill>
                    <a:schemeClr val="bg1"/>
                  </a:solidFill>
                  <a:prstDash val="solid"/>
                </a:ln>
                <a:effectLst>
                  <a:outerShdw blurRad="12700" dist="38100" dir="2700000" algn="tl" rotWithShape="0">
                    <a:schemeClr val="bg1">
                      <a:lumMod val="50000"/>
                    </a:schemeClr>
                  </a:outerShdw>
                </a:effectLst>
              </a:rPr>
              <a:t> de l'instituteur</a:t>
            </a:r>
            <a:r>
              <a:rPr lang="fr-FR" b="1" dirty="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et qu'ils </a:t>
            </a:r>
            <a:r>
              <a:rPr lang="fr-FR" b="1" dirty="0">
                <a:ln w="9525">
                  <a:solidFill>
                    <a:schemeClr val="bg1"/>
                  </a:solidFill>
                  <a:prstDash val="solid"/>
                </a:ln>
                <a:effectLst>
                  <a:outerShdw blurRad="12700" dist="38100" dir="2700000" algn="tl" rotWithShape="0">
                    <a:schemeClr val="bg1">
                      <a:lumMod val="50000"/>
                    </a:schemeClr>
                  </a:outerShdw>
                </a:effectLst>
              </a:rPr>
              <a:t>puissent en venir aux mains ou aux </a:t>
            </a:r>
            <a:r>
              <a:rPr lang="fr-FR" b="1" dirty="0" smtClean="0">
                <a:ln w="9525">
                  <a:solidFill>
                    <a:schemeClr val="bg1"/>
                  </a:solidFill>
                  <a:prstDash val="solid"/>
                </a:ln>
                <a:effectLst>
                  <a:outerShdw blurRad="12700" dist="38100" dir="2700000" algn="tl" rotWithShape="0">
                    <a:schemeClr val="bg1">
                      <a:lumMod val="50000"/>
                    </a:schemeClr>
                  </a:outerShdw>
                </a:effectLst>
              </a:rPr>
              <a:t>insultes…. C’était impensable.</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939801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4000" t="-1000" r="-14000" b="-1000"/>
          </a:stretch>
        </a:blipFill>
        <a:effectLst/>
      </p:bgPr>
    </p:bg>
    <p:spTree>
      <p:nvGrpSpPr>
        <p:cNvPr id="1" name=""/>
        <p:cNvGrpSpPr/>
        <p:nvPr/>
      </p:nvGrpSpPr>
      <p:grpSpPr>
        <a:xfrm>
          <a:off x="0" y="0"/>
          <a:ext cx="0" cy="0"/>
          <a:chOff x="0" y="0"/>
          <a:chExt cx="0" cy="0"/>
        </a:xfrm>
      </p:grpSpPr>
      <p:sp>
        <p:nvSpPr>
          <p:cNvPr id="26" name="Titre 25"/>
          <p:cNvSpPr>
            <a:spLocks noGrp="1"/>
          </p:cNvSpPr>
          <p:nvPr>
            <p:ph type="title"/>
          </p:nvPr>
        </p:nvSpPr>
        <p:spPr/>
        <p:txBody>
          <a:bodyPr/>
          <a:lstStyle/>
          <a:p>
            <a:endParaRPr lang="fr-FR" dirty="0"/>
          </a:p>
        </p:txBody>
      </p:sp>
      <p:sp>
        <p:nvSpPr>
          <p:cNvPr id="27" name="Espace réservé du contenu 26"/>
          <p:cNvSpPr>
            <a:spLocks noGrp="1"/>
          </p:cNvSpPr>
          <p:nvPr>
            <p:ph idx="1"/>
          </p:nvPr>
        </p:nvSpPr>
        <p:spPr>
          <a:xfrm>
            <a:off x="457200" y="2780928"/>
            <a:ext cx="8229600" cy="3456384"/>
          </a:xfrm>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smtClean="0">
                <a:ln w="9525">
                  <a:solidFill>
                    <a:schemeClr val="bg1"/>
                  </a:solidFill>
                  <a:prstDash val="solid"/>
                </a:ln>
                <a:effectLst>
                  <a:outerShdw blurRad="12700" dist="38100" dir="2700000" algn="tl" rotWithShape="0">
                    <a:schemeClr val="bg1">
                      <a:lumMod val="50000"/>
                    </a:schemeClr>
                  </a:outerShdw>
                </a:effectLst>
              </a:rPr>
              <a:t>n’aurions jamais pu penser que les représentants de l’ordre soient détestés ,au point d’en vouloir à leur vie .</a:t>
            </a:r>
          </a:p>
          <a:p>
            <a:r>
              <a:rPr lang="fr-FR" b="1" dirty="0" smtClean="0">
                <a:ln w="9525">
                  <a:solidFill>
                    <a:schemeClr val="bg1"/>
                  </a:solidFill>
                  <a:prstDash val="solid"/>
                </a:ln>
                <a:effectLst>
                  <a:outerShdw blurRad="12700" dist="38100" dir="2700000" algn="tl" rotWithShape="0">
                    <a:schemeClr val="bg1">
                      <a:lumMod val="50000"/>
                    </a:schemeClr>
                  </a:outerShdw>
                </a:effectLst>
              </a:rPr>
              <a:t>Offrir </a:t>
            </a:r>
            <a:r>
              <a:rPr lang="fr-FR" b="1" dirty="0" smtClean="0">
                <a:ln w="9525">
                  <a:solidFill>
                    <a:schemeClr val="bg1"/>
                  </a:solidFill>
                  <a:prstDash val="solid"/>
                </a:ln>
                <a:effectLst>
                  <a:outerShdw blurRad="12700" dist="38100" dir="2700000" algn="tl" rotWithShape="0">
                    <a:schemeClr val="bg1">
                      <a:lumMod val="50000"/>
                    </a:schemeClr>
                  </a:outerShdw>
                </a:effectLst>
              </a:rPr>
              <a:t>un brin de muguet ,à un policier ! </a:t>
            </a:r>
            <a:r>
              <a:rPr lang="fr-FR" b="1" dirty="0" smtClean="0">
                <a:ln w="9525">
                  <a:solidFill>
                    <a:schemeClr val="bg1"/>
                  </a:solidFill>
                  <a:prstDash val="solid"/>
                </a:ln>
                <a:effectLst>
                  <a:outerShdw blurRad="12700" dist="38100" dir="2700000" algn="tl" rotWithShape="0">
                    <a:schemeClr val="bg1">
                      <a:lumMod val="50000"/>
                    </a:schemeClr>
                  </a:outerShdw>
                </a:effectLst>
              </a:rPr>
              <a:t>Était un geste civique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76265484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0" t="-1000" r="-50000" b="-2000"/>
          </a:stretch>
        </a:blipFill>
        <a:effectLst/>
      </p:bgPr>
    </p:bg>
    <p:spTree>
      <p:nvGrpSpPr>
        <p:cNvPr id="1" name=""/>
        <p:cNvGrpSpPr/>
        <p:nvPr/>
      </p:nvGrpSpPr>
      <p:grpSpPr>
        <a:xfrm>
          <a:off x="0" y="0"/>
          <a:ext cx="0" cy="0"/>
          <a:chOff x="0" y="0"/>
          <a:chExt cx="0" cy="0"/>
        </a:xfrm>
      </p:grpSpPr>
      <p:sp>
        <p:nvSpPr>
          <p:cNvPr id="12" name="Titre 11"/>
          <p:cNvSpPr>
            <a:spLocks noGrp="1"/>
          </p:cNvSpPr>
          <p:nvPr>
            <p:ph type="title"/>
          </p:nvPr>
        </p:nvSpPr>
        <p:spPr/>
        <p:txBody>
          <a:bodyPr/>
          <a:lstStyle/>
          <a:p>
            <a:endParaRPr lang="fr-FR"/>
          </a:p>
        </p:txBody>
      </p:sp>
      <p:sp>
        <p:nvSpPr>
          <p:cNvPr id="13" name="Espace réservé du contenu 12"/>
          <p:cNvSpPr>
            <a:spLocks noGrp="1"/>
          </p:cNvSpPr>
          <p:nvPr>
            <p:ph idx="1"/>
          </p:nvPr>
        </p:nvSpPr>
        <p:spPr>
          <a:xfrm>
            <a:off x="457200" y="1600201"/>
            <a:ext cx="8229600" cy="3629000"/>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l’école mixte : les garçons dans une école ,les filles dans une autre ! </a:t>
            </a:r>
          </a:p>
          <a:p>
            <a:r>
              <a:rPr lang="fr-FR" b="1" dirty="0" smtClean="0">
                <a:ln w="9525">
                  <a:solidFill>
                    <a:schemeClr val="bg1"/>
                  </a:solidFill>
                  <a:prstDash val="solid"/>
                </a:ln>
                <a:effectLst>
                  <a:outerShdw blurRad="12700" dist="38100" dir="2700000" algn="tl" rotWithShape="0">
                    <a:schemeClr val="bg1">
                      <a:lumMod val="50000"/>
                    </a:schemeClr>
                  </a:outerShdw>
                </a:effectLst>
              </a:rPr>
              <a:t>Ce n’était pas pour autant de la discrimination !!!</a:t>
            </a:r>
          </a:p>
          <a:p>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8304" y="6105713"/>
            <a:ext cx="381151" cy="418336"/>
          </a:xfrm>
          <a:prstGeom prst="ellipse">
            <a:avLst/>
          </a:prstGeom>
          <a:ln>
            <a:noFill/>
          </a:ln>
          <a:effectLst>
            <a:softEdge rad="112500"/>
          </a:effectLst>
        </p:spPr>
      </p:pic>
    </p:spTree>
    <p:extLst>
      <p:ext uri="{BB962C8B-B14F-4D97-AF65-F5344CB8AC3E}">
        <p14:creationId xmlns:p14="http://schemas.microsoft.com/office/powerpoint/2010/main" val="364067154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appris à vivre ensemble</a:t>
            </a:r>
            <a:r>
              <a:rPr lang="fr-FR" b="1" dirty="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dans </a:t>
            </a:r>
            <a:r>
              <a:rPr lang="fr-FR" b="1" dirty="0">
                <a:ln w="9525">
                  <a:solidFill>
                    <a:schemeClr val="bg1"/>
                  </a:solidFill>
                  <a:prstDash val="solid"/>
                </a:ln>
                <a:effectLst>
                  <a:outerShdw blurRad="12700" dist="38100" dir="2700000" algn="tl" rotWithShape="0">
                    <a:schemeClr val="bg1">
                      <a:lumMod val="50000"/>
                    </a:schemeClr>
                  </a:outerShdw>
                </a:effectLst>
              </a:rPr>
              <a:t>les colos ,les patronages  </a:t>
            </a:r>
            <a:r>
              <a:rPr lang="fr-FR" b="1" dirty="0" smtClean="0">
                <a:ln w="9525">
                  <a:solidFill>
                    <a:schemeClr val="bg1"/>
                  </a:solidFill>
                  <a:prstDash val="solid"/>
                </a:ln>
                <a:effectLst>
                  <a:outerShdw blurRad="12700" dist="38100" dir="2700000" algn="tl" rotWithShape="0">
                    <a:schemeClr val="bg1">
                      <a:lumMod val="50000"/>
                    </a:schemeClr>
                  </a:outerShdw>
                </a:effectLst>
              </a:rPr>
              <a:t>,etc…même </a:t>
            </a:r>
            <a:r>
              <a:rPr lang="fr-FR" b="1" dirty="0" smtClean="0">
                <a:ln w="9525">
                  <a:solidFill>
                    <a:schemeClr val="bg1"/>
                  </a:solidFill>
                  <a:prstDash val="solid"/>
                </a:ln>
                <a:effectLst>
                  <a:outerShdw blurRad="12700" dist="38100" dir="2700000" algn="tl" rotWithShape="0">
                    <a:schemeClr val="bg1">
                      <a:lumMod val="50000"/>
                    </a:schemeClr>
                  </a:outerShdw>
                </a:effectLst>
              </a:rPr>
              <a:t>si les bagarres finissaient par des yeux au beurre noir et un nez douloureux .. </a:t>
            </a:r>
          </a:p>
          <a:p>
            <a:r>
              <a:rPr lang="fr-FR" b="1" dirty="0" smtClean="0">
                <a:ln w="9525">
                  <a:solidFill>
                    <a:schemeClr val="bg1"/>
                  </a:solidFill>
                  <a:prstDash val="solid"/>
                </a:ln>
                <a:effectLst>
                  <a:outerShdw blurRad="12700" dist="38100" dir="2700000" algn="tl" rotWithShape="0">
                    <a:schemeClr val="bg1">
                      <a:lumMod val="50000"/>
                    </a:schemeClr>
                  </a:outerShdw>
                </a:effectLst>
              </a:rPr>
              <a:t>Cela ne finissait pas par un coup de couteau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6224" y="4077072"/>
            <a:ext cx="381151" cy="418336"/>
          </a:xfrm>
          <a:prstGeom prst="ellipse">
            <a:avLst/>
          </a:prstGeom>
          <a:ln>
            <a:noFill/>
          </a:ln>
          <a:effectLst>
            <a:softEdge rad="112500"/>
          </a:effectLst>
        </p:spPr>
      </p:pic>
    </p:spTree>
    <p:extLst>
      <p:ext uri="{BB962C8B-B14F-4D97-AF65-F5344CB8AC3E}">
        <p14:creationId xmlns:p14="http://schemas.microsoft.com/office/powerpoint/2010/main" val="413491155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539552" y="2132856"/>
            <a:ext cx="8229600" cy="3600400"/>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de grandes familles ou nous respections ,les anciens ! Jamais ,nous n’aurions envisager de mettre nos parents dans des maisons médicalisées </a:t>
            </a:r>
            <a:r>
              <a:rPr lang="fr-FR" b="1" dirty="0" smtClean="0">
                <a:ln w="9525">
                  <a:solidFill>
                    <a:schemeClr val="bg1"/>
                  </a:solidFill>
                  <a:prstDash val="solid"/>
                </a:ln>
                <a:effectLst>
                  <a:outerShdw blurRad="12700" dist="38100" dir="2700000" algn="tl" rotWithShape="0">
                    <a:schemeClr val="bg1">
                      <a:lumMod val="50000"/>
                    </a:schemeClr>
                  </a:outerShdw>
                </a:effectLst>
              </a:rPr>
              <a:t>  «</a:t>
            </a:r>
            <a:r>
              <a:rPr lang="fr-FR" b="1" dirty="0" smtClean="0">
                <a:ln w="9525">
                  <a:solidFill>
                    <a:schemeClr val="bg1"/>
                  </a:solidFill>
                  <a:prstDash val="solid"/>
                </a:ln>
                <a:effectLst>
                  <a:outerShdw blurRad="12700" dist="38100" dir="2700000" algn="tl" rotWithShape="0">
                    <a:schemeClr val="bg1">
                      <a:lumMod val="50000"/>
                    </a:schemeClr>
                  </a:outerShdw>
                </a:effectLst>
              </a:rPr>
              <a:t>des mouroirs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41660580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avions la liberté et la peur de l'échec, le succès et les responsabilités qui vont avec, mais nous avons appris comment gérer tout cela.</a:t>
            </a:r>
            <a:endParaRPr lang="fr-FR" dirty="0"/>
          </a:p>
        </p:txBody>
      </p:sp>
    </p:spTree>
    <p:extLst>
      <p:ext uri="{BB962C8B-B14F-4D97-AF65-F5344CB8AC3E}">
        <p14:creationId xmlns:p14="http://schemas.microsoft.com/office/powerpoint/2010/main" val="206737443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a:ln w="9525">
                  <a:solidFill>
                    <a:schemeClr val="bg1"/>
                  </a:solidFill>
                  <a:prstDash val="solid"/>
                </a:ln>
                <a:effectLst>
                  <a:outerShdw blurRad="12700" dist="38100" dir="2700000" algn="tl" rotWithShape="0">
                    <a:schemeClr val="bg1">
                      <a:lumMod val="50000"/>
                    </a:schemeClr>
                  </a:outerShdw>
                </a:effectLst>
              </a:rPr>
              <a:t>avons  produit dans </a:t>
            </a:r>
            <a:r>
              <a:rPr lang="fr-FR" b="1" dirty="0" smtClean="0">
                <a:ln w="9525">
                  <a:solidFill>
                    <a:schemeClr val="bg1"/>
                  </a:solidFill>
                  <a:prstDash val="solid"/>
                </a:ln>
                <a:effectLst>
                  <a:outerShdw blurRad="12700" dist="38100" dir="2700000" algn="tl" rotWithShape="0">
                    <a:schemeClr val="bg1">
                      <a:lumMod val="50000"/>
                    </a:schemeClr>
                  </a:outerShdw>
                </a:effectLst>
              </a:rPr>
              <a:t>ces générations quelques-uns </a:t>
            </a:r>
            <a:r>
              <a:rPr lang="fr-FR" b="1" dirty="0">
                <a:ln w="9525">
                  <a:solidFill>
                    <a:schemeClr val="bg1"/>
                  </a:solidFill>
                  <a:prstDash val="solid"/>
                </a:ln>
                <a:effectLst>
                  <a:outerShdw blurRad="12700" dist="38100" dir="2700000" algn="tl" rotWithShape="0">
                    <a:schemeClr val="bg1">
                      <a:lumMod val="50000"/>
                    </a:schemeClr>
                  </a:outerShdw>
                </a:effectLst>
              </a:rPr>
              <a:t>des meilleurs preneurs de risques, têtes pensantes et inventeurs de tous les temps, chefs d'entreprises, souvent autodidactes au bon sens débordant.</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dirty="0"/>
          </a:p>
        </p:txBody>
      </p:sp>
    </p:spTree>
    <p:extLst>
      <p:ext uri="{BB962C8B-B14F-4D97-AF65-F5344CB8AC3E}">
        <p14:creationId xmlns:p14="http://schemas.microsoft.com/office/powerpoint/2010/main" val="148804404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noFill/>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avons eu ces </a:t>
            </a:r>
            <a:r>
              <a:rPr lang="fr-FR" b="1" dirty="0">
                <a:ln w="9525">
                  <a:solidFill>
                    <a:schemeClr val="bg1"/>
                  </a:solidFill>
                  <a:prstDash val="solid"/>
                </a:ln>
                <a:effectLst>
                  <a:outerShdw blurRad="12700" dist="38100" dir="2700000" algn="tl" rotWithShape="0">
                    <a:schemeClr val="bg1">
                      <a:lumMod val="50000"/>
                    </a:schemeClr>
                  </a:outerShdw>
                </a:effectLst>
              </a:rPr>
              <a:t>50 </a:t>
            </a:r>
            <a:r>
              <a:rPr lang="fr-FR" b="1" dirty="0" smtClean="0">
                <a:ln w="9525">
                  <a:solidFill>
                    <a:schemeClr val="bg1"/>
                  </a:solidFill>
                  <a:prstDash val="solid"/>
                </a:ln>
                <a:effectLst>
                  <a:outerShdw blurRad="12700" dist="38100" dir="2700000" algn="tl" rotWithShape="0">
                    <a:schemeClr val="bg1">
                      <a:lumMod val="50000"/>
                    </a:schemeClr>
                  </a:outerShdw>
                </a:effectLst>
              </a:rPr>
              <a:t>dernières années une </a:t>
            </a:r>
            <a:r>
              <a:rPr lang="fr-FR" b="1" dirty="0">
                <a:ln w="9525">
                  <a:solidFill>
                    <a:schemeClr val="bg1"/>
                  </a:solidFill>
                  <a:prstDash val="solid"/>
                </a:ln>
                <a:effectLst>
                  <a:outerShdw blurRad="12700" dist="38100" dir="2700000" algn="tl" rotWithShape="0">
                    <a:schemeClr val="bg1">
                      <a:lumMod val="50000"/>
                    </a:schemeClr>
                  </a:outerShdw>
                </a:effectLst>
              </a:rPr>
              <a:t>explosion d'innovations et </a:t>
            </a:r>
            <a:r>
              <a:rPr lang="fr-FR" b="1" dirty="0" smtClean="0">
                <a:ln w="9525">
                  <a:solidFill>
                    <a:schemeClr val="bg1"/>
                  </a:solidFill>
                  <a:prstDash val="solid"/>
                </a:ln>
                <a:effectLst>
                  <a:outerShdw blurRad="12700" dist="38100" dir="2700000" algn="tl" rotWithShape="0">
                    <a:schemeClr val="bg1">
                      <a:lumMod val="50000"/>
                    </a:schemeClr>
                  </a:outerShdw>
                </a:effectLst>
              </a:rPr>
              <a:t>de nouvelles </a:t>
            </a:r>
            <a:r>
              <a:rPr lang="fr-FR" b="1" dirty="0">
                <a:ln w="9525">
                  <a:solidFill>
                    <a:schemeClr val="bg1"/>
                  </a:solidFill>
                  <a:prstDash val="solid"/>
                </a:ln>
                <a:effectLst>
                  <a:outerShdw blurRad="12700" dist="38100" dir="2700000" algn="tl" rotWithShape="0">
                    <a:schemeClr val="bg1">
                      <a:lumMod val="50000"/>
                    </a:schemeClr>
                  </a:outerShdw>
                </a:effectLst>
              </a:rPr>
              <a:t>idées</a:t>
            </a:r>
            <a:r>
              <a:rPr lang="fr-FR" b="1" dirty="0" smtClean="0">
                <a:ln w="9525">
                  <a:solidFill>
                    <a:schemeClr val="bg1"/>
                  </a:solidFill>
                  <a:prstDash val="solid"/>
                </a:ln>
                <a:effectLst>
                  <a:outerShdw blurRad="12700" dist="38100" dir="2700000" algn="tl" rotWithShape="0">
                    <a:schemeClr val="bg1">
                      <a:lumMod val="50000"/>
                    </a:schemeClr>
                  </a:outerShdw>
                </a:effectLst>
              </a:rPr>
              <a:t>.</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33783269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755576" y="3356992"/>
            <a:ext cx="8229600" cy="2304256"/>
          </a:xfrm>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étions heureux ! car  </a:t>
            </a:r>
            <a:r>
              <a:rPr lang="fr-FR" b="1" dirty="0">
                <a:ln w="9525">
                  <a:solidFill>
                    <a:schemeClr val="bg1"/>
                  </a:solidFill>
                  <a:prstDash val="solid"/>
                </a:ln>
                <a:effectLst>
                  <a:outerShdw blurRad="12700" dist="38100" dir="2700000" algn="tl" rotWithShape="0">
                    <a:schemeClr val="bg1">
                      <a:lumMod val="50000"/>
                    </a:schemeClr>
                  </a:outerShdw>
                </a:effectLst>
              </a:rPr>
              <a:t>la vie était belle, limpide , parfois rude mais </a:t>
            </a:r>
            <a:r>
              <a:rPr lang="fr-FR" b="1" dirty="0" smtClean="0">
                <a:ln w="9525">
                  <a:solidFill>
                    <a:schemeClr val="bg1"/>
                  </a:solidFill>
                  <a:prstDash val="solid"/>
                </a:ln>
                <a:effectLst>
                  <a:outerShdw blurRad="12700" dist="38100" dir="2700000" algn="tl" rotWithShape="0">
                    <a:schemeClr val="bg1">
                      <a:lumMod val="50000"/>
                    </a:schemeClr>
                  </a:outerShdw>
                </a:effectLst>
              </a:rPr>
              <a:t>combien vivante…</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8432737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b="1" dirty="0" smtClean="0">
                <a:ln w="9525">
                  <a:solidFill>
                    <a:schemeClr val="bg1"/>
                  </a:solidFill>
                  <a:prstDash val="solid"/>
                </a:ln>
                <a:effectLst>
                  <a:outerShdw blurRad="12700" dist="38100" dir="2700000" algn="tl" rotWithShape="0">
                    <a:schemeClr val="bg1">
                      <a:lumMod val="50000"/>
                    </a:schemeClr>
                  </a:outerShdw>
                </a:effectLst>
              </a:rPr>
              <a:t>Nous </a:t>
            </a:r>
            <a:r>
              <a:rPr lang="fr-FR" b="1" dirty="0" smtClean="0">
                <a:ln w="9525">
                  <a:solidFill>
                    <a:schemeClr val="bg1"/>
                  </a:solidFill>
                  <a:prstDash val="solid"/>
                </a:ln>
                <a:effectLst>
                  <a:outerShdw blurRad="12700" dist="38100" dir="2700000" algn="tl" rotWithShape="0">
                    <a:schemeClr val="bg1">
                      <a:lumMod val="50000"/>
                    </a:schemeClr>
                  </a:outerShdw>
                </a:effectLst>
              </a:rPr>
              <a:t>sommes toujours amoureux </a:t>
            </a:r>
            <a:r>
              <a:rPr lang="fr-FR" b="1" dirty="0" smtClean="0">
                <a:ln w="9525">
                  <a:solidFill>
                    <a:schemeClr val="bg1"/>
                  </a:solidFill>
                  <a:prstDash val="solid"/>
                </a:ln>
                <a:effectLst>
                  <a:outerShdw blurRad="12700" dist="38100" dir="2700000" algn="tl" rotWithShape="0">
                    <a:schemeClr val="bg1">
                      <a:lumMod val="50000"/>
                    </a:schemeClr>
                  </a:outerShdw>
                </a:effectLst>
              </a:rPr>
              <a:t>comme </a:t>
            </a:r>
            <a:r>
              <a:rPr lang="fr-FR" b="1" dirty="0" smtClean="0">
                <a:ln w="9525">
                  <a:solidFill>
                    <a:schemeClr val="bg1"/>
                  </a:solidFill>
                  <a:prstDash val="solid"/>
                </a:ln>
                <a:effectLst>
                  <a:outerShdw blurRad="12700" dist="38100" dir="2700000" algn="tl" rotWithShape="0">
                    <a:schemeClr val="bg1">
                      <a:lumMod val="50000"/>
                    </a:schemeClr>
                  </a:outerShdw>
                </a:effectLst>
              </a:rPr>
              <a:t>aux premiers jours </a:t>
            </a:r>
            <a:r>
              <a:rPr lang="fr-FR" b="1" dirty="0">
                <a:ln w="9525">
                  <a:solidFill>
                    <a:schemeClr val="bg1"/>
                  </a:solidFill>
                  <a:prstDash val="solid"/>
                </a:ln>
                <a:effectLst>
                  <a:outerShdw blurRad="12700" dist="38100" dir="2700000" algn="tl" rotWithShape="0">
                    <a:schemeClr val="bg1">
                      <a:lumMod val="50000"/>
                    </a:schemeClr>
                  </a:outerShdw>
                </a:effectLst>
              </a:rPr>
              <a:t>, après tant </a:t>
            </a:r>
            <a:r>
              <a:rPr lang="fr-FR" b="1" dirty="0" smtClean="0">
                <a:ln w="9525">
                  <a:solidFill>
                    <a:schemeClr val="bg1"/>
                  </a:solidFill>
                  <a:prstDash val="solid"/>
                </a:ln>
                <a:effectLst>
                  <a:outerShdw blurRad="12700" dist="38100" dir="2700000" algn="tl" rotWithShape="0">
                    <a:schemeClr val="bg1">
                      <a:lumMod val="50000"/>
                    </a:schemeClr>
                  </a:outerShdw>
                </a:effectLst>
              </a:rPr>
              <a:t>d’années ,</a:t>
            </a:r>
            <a:r>
              <a:rPr lang="fr-FR" b="1" dirty="0" smtClean="0">
                <a:ln w="9525">
                  <a:solidFill>
                    <a:schemeClr val="bg1"/>
                  </a:solidFill>
                  <a:prstDash val="solid"/>
                </a:ln>
                <a:effectLst>
                  <a:outerShdw blurRad="12700" dist="38100" dir="2700000" algn="tl" rotWithShape="0">
                    <a:schemeClr val="bg1">
                      <a:lumMod val="50000"/>
                    </a:schemeClr>
                  </a:outerShdw>
                </a:effectLst>
              </a:rPr>
              <a:t>nos </a:t>
            </a:r>
            <a:r>
              <a:rPr lang="fr-FR" b="1" dirty="0" smtClean="0">
                <a:ln w="9525">
                  <a:solidFill>
                    <a:schemeClr val="bg1"/>
                  </a:solidFill>
                  <a:prstDash val="solid"/>
                </a:ln>
                <a:effectLst>
                  <a:outerShdw blurRad="12700" dist="38100" dir="2700000" algn="tl" rotWithShape="0">
                    <a:schemeClr val="bg1">
                      <a:lumMod val="50000"/>
                    </a:schemeClr>
                  </a:outerShdw>
                </a:effectLst>
              </a:rPr>
              <a:t>couples </a:t>
            </a:r>
            <a:r>
              <a:rPr lang="fr-FR" b="1" dirty="0">
                <a:ln w="9525">
                  <a:solidFill>
                    <a:schemeClr val="bg1"/>
                  </a:solidFill>
                  <a:prstDash val="solid"/>
                </a:ln>
                <a:effectLst>
                  <a:outerShdw blurRad="12700" dist="38100" dir="2700000" algn="tl" rotWithShape="0">
                    <a:schemeClr val="bg1">
                      <a:lumMod val="50000"/>
                    </a:schemeClr>
                  </a:outerShdw>
                </a:effectLst>
              </a:rPr>
              <a:t>ont plus de 30 ,40 , 50 ans </a:t>
            </a:r>
            <a:r>
              <a:rPr lang="fr-FR" b="1" dirty="0" smtClean="0">
                <a:ln w="9525">
                  <a:solidFill>
                    <a:schemeClr val="bg1"/>
                  </a:solidFill>
                  <a:prstDash val="solid"/>
                </a:ln>
                <a:effectLst>
                  <a:outerShdw blurRad="12700" dist="38100" dir="2700000" algn="tl" rotWithShape="0">
                    <a:schemeClr val="bg1">
                      <a:lumMod val="50000"/>
                    </a:schemeClr>
                  </a:outerShdw>
                </a:effectLst>
              </a:rPr>
              <a:t>de mariage …voir plus</a:t>
            </a:r>
            <a:r>
              <a:rPr lang="fr-FR" b="1" dirty="0">
                <a:ln w="9525">
                  <a:solidFill>
                    <a:schemeClr val="bg1"/>
                  </a:solidFill>
                  <a:prstDash val="solid"/>
                </a:ln>
                <a:effectLst>
                  <a:outerShdw blurRad="12700" dist="38100" dir="2700000" algn="tl" rotWithShape="0">
                    <a:schemeClr val="bg1">
                      <a:lumMod val="50000"/>
                    </a:schemeClr>
                  </a:outerShdw>
                </a:effectLst>
              </a:rPr>
              <a:t>. Et même si on nous disait que tout pouvait arriver, nous sommes pour la plus part </a:t>
            </a:r>
            <a:r>
              <a:rPr lang="fr-FR" b="1" dirty="0" smtClean="0">
                <a:ln w="9525">
                  <a:solidFill>
                    <a:schemeClr val="bg1"/>
                  </a:solidFill>
                  <a:prstDash val="solid"/>
                </a:ln>
                <a:effectLst>
                  <a:outerShdw blurRad="12700" dist="38100" dir="2700000" algn="tl" rotWithShape="0">
                    <a:schemeClr val="bg1">
                      <a:lumMod val="50000"/>
                    </a:schemeClr>
                  </a:outerShdw>
                </a:effectLst>
              </a:rPr>
              <a:t>encore </a:t>
            </a:r>
            <a:r>
              <a:rPr lang="fr-FR" b="1" dirty="0">
                <a:ln w="9525">
                  <a:solidFill>
                    <a:schemeClr val="bg1"/>
                  </a:solidFill>
                  <a:prstDash val="solid"/>
                </a:ln>
                <a:effectLst>
                  <a:outerShdw blurRad="12700" dist="38100" dir="2700000" algn="tl" rotWithShape="0">
                    <a:schemeClr val="bg1">
                      <a:lumMod val="50000"/>
                    </a:schemeClr>
                  </a:outerShdw>
                </a:effectLst>
              </a:rPr>
              <a:t>là. </a:t>
            </a: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dirty="0"/>
          </a:p>
        </p:txBody>
      </p:sp>
    </p:spTree>
    <p:extLst>
      <p:ext uri="{BB962C8B-B14F-4D97-AF65-F5344CB8AC3E}">
        <p14:creationId xmlns:p14="http://schemas.microsoft.com/office/powerpoint/2010/main" val="153955168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755576" y="2332037"/>
            <a:ext cx="8229600" cy="4525963"/>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Peut-être que vous voulez partager ceci avec d'autres qui ont eu la chance de grandir, avant que les avocats ne viennent tout règlementer, avant que les </a:t>
            </a:r>
            <a:r>
              <a:rPr lang="fr-FR" b="1" dirty="0" smtClean="0">
                <a:ln w="9525">
                  <a:solidFill>
                    <a:schemeClr val="bg1"/>
                  </a:solidFill>
                  <a:prstDash val="solid"/>
                </a:ln>
                <a:effectLst>
                  <a:outerShdw blurRad="12700" dist="38100" dir="2700000" algn="tl" rotWithShape="0">
                    <a:schemeClr val="bg1">
                      <a:lumMod val="50000"/>
                    </a:schemeClr>
                  </a:outerShdw>
                </a:effectLst>
              </a:rPr>
              <a:t> « médias » </a:t>
            </a:r>
            <a:r>
              <a:rPr lang="fr-FR" b="1" dirty="0">
                <a:ln w="9525">
                  <a:solidFill>
                    <a:schemeClr val="bg1"/>
                  </a:solidFill>
                  <a:prstDash val="solid"/>
                </a:ln>
                <a:effectLst>
                  <a:outerShdw blurRad="12700" dist="38100" dir="2700000" algn="tl" rotWithShape="0">
                    <a:schemeClr val="bg1">
                      <a:lumMod val="50000"/>
                    </a:schemeClr>
                  </a:outerShdw>
                </a:effectLst>
              </a:rPr>
              <a:t>ne prennent tant de plaisir à faire trembler les chaumières de leurs scoops dramatiques, sans certitudes...juste pour le fun et le fric.</a:t>
            </a:r>
            <a:br>
              <a:rPr lang="fr-FR" b="1" dirty="0">
                <a:ln w="9525">
                  <a:solidFill>
                    <a:schemeClr val="bg1"/>
                  </a:solidFill>
                  <a:prstDash val="solid"/>
                </a:ln>
                <a:effectLst>
                  <a:outerShdw blurRad="12700" dist="38100" dir="2700000" algn="tl" rotWithShape="0">
                    <a:schemeClr val="bg1">
                      <a:lumMod val="50000"/>
                    </a:schemeClr>
                  </a:outerShdw>
                </a:effectLst>
              </a:rPr>
            </a:br>
            <a:endParaRPr lang="fr-FR" b="1" dirty="0">
              <a:ln w="9525">
                <a:solidFill>
                  <a:schemeClr val="bg1"/>
                </a:solidFill>
                <a:prstDash val="solid"/>
              </a:ln>
              <a:effectLst>
                <a:outerShdw blurRad="12700" dist="38100" dir="2700000" algn="tl" rotWithShape="0">
                  <a:schemeClr val="bg1">
                    <a:lumMod val="50000"/>
                  </a:schemeClr>
                </a:outerShdw>
              </a:effectLst>
            </a:endParaRPr>
          </a:p>
          <a:p>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71121388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996952"/>
            <a:ext cx="8229600" cy="2731442"/>
          </a:xfrm>
        </p:spPr>
        <p:txBody>
          <a:bodyPr/>
          <a:lstStyle/>
          <a:p>
            <a:r>
              <a:rPr lang="fr-FR" b="1" dirty="0">
                <a:ln w="9525">
                  <a:solidFill>
                    <a:schemeClr val="bg1"/>
                  </a:solidFill>
                  <a:prstDash val="solid"/>
                </a:ln>
                <a:effectLst>
                  <a:outerShdw blurRad="12700" dist="38100" dir="2700000" algn="tl" rotWithShape="0">
                    <a:schemeClr val="bg1">
                      <a:lumMod val="50000"/>
                    </a:schemeClr>
                  </a:outerShdw>
                </a:effectLst>
              </a:rPr>
              <a:t>Vous pouvez envoyer ce message à vos </a:t>
            </a:r>
            <a:r>
              <a:rPr lang="fr-FR" b="1" dirty="0" smtClean="0">
                <a:ln w="9525">
                  <a:solidFill>
                    <a:schemeClr val="bg1"/>
                  </a:solidFill>
                  <a:prstDash val="solid"/>
                </a:ln>
                <a:effectLst>
                  <a:outerShdw blurRad="12700" dist="38100" dir="2700000" algn="tl" rotWithShape="0">
                    <a:schemeClr val="bg1">
                      <a:lumMod val="50000"/>
                    </a:schemeClr>
                  </a:outerShdw>
                </a:effectLst>
              </a:rPr>
              <a:t>enfants, et petits enfants ,ou arrières petits enfants .. </a:t>
            </a:r>
            <a:r>
              <a:rPr lang="fr-FR" b="1" dirty="0">
                <a:ln w="9525">
                  <a:solidFill>
                    <a:schemeClr val="bg1"/>
                  </a:solidFill>
                  <a:prstDash val="solid"/>
                </a:ln>
                <a:effectLst>
                  <a:outerShdw blurRad="12700" dist="38100" dir="2700000" algn="tl" rotWithShape="0">
                    <a:schemeClr val="bg1">
                      <a:lumMod val="50000"/>
                    </a:schemeClr>
                  </a:outerShdw>
                </a:effectLst>
              </a:rPr>
              <a:t>ils pourront réaliser la bravoure et la chance de leurs </a:t>
            </a:r>
            <a:r>
              <a:rPr lang="fr-FR" b="1" dirty="0" smtClean="0">
                <a:ln w="9525">
                  <a:solidFill>
                    <a:schemeClr val="bg1"/>
                  </a:solidFill>
                  <a:prstDash val="solid"/>
                </a:ln>
                <a:effectLst>
                  <a:outerShdw blurRad="12700" dist="38100" dir="2700000" algn="tl" rotWithShape="0">
                    <a:schemeClr val="bg1">
                      <a:lumMod val="50000"/>
                    </a:schemeClr>
                  </a:outerShdw>
                </a:effectLst>
              </a:rPr>
              <a:t>aînés, </a:t>
            </a:r>
            <a:r>
              <a:rPr lang="fr-FR" b="1" dirty="0" smtClean="0">
                <a:ln w="9525">
                  <a:solidFill>
                    <a:schemeClr val="bg1"/>
                  </a:solidFill>
                  <a:prstDash val="solid"/>
                </a:ln>
                <a:effectLst>
                  <a:outerShdw blurRad="12700" dist="38100" dir="2700000" algn="tl" rotWithShape="0">
                    <a:schemeClr val="bg1">
                      <a:lumMod val="50000"/>
                    </a:schemeClr>
                  </a:outerShdw>
                </a:effectLst>
              </a:rPr>
              <a:t>qui ont appris à se contenter de ce qu’ils avaient .</a:t>
            </a:r>
            <a:endParaRPr lang="fr-FR" b="1" dirty="0">
              <a:ln w="9525">
                <a:solidFill>
                  <a:schemeClr val="bg1"/>
                </a:solidFill>
                <a:prstDash val="solid"/>
              </a:ln>
              <a:effectLst>
                <a:outerShdw blurRad="12700" dist="38100" dir="2700000" algn="tl" rotWithShape="0">
                  <a:schemeClr val="bg1">
                    <a:lumMod val="50000"/>
                  </a:schemeClr>
                </a:outerShdw>
              </a:effectLst>
            </a:endParaRPr>
          </a:p>
        </p:txBody>
      </p:sp>
      <p:sp>
        <p:nvSpPr>
          <p:cNvPr id="4" name="Titre 1"/>
          <p:cNvSpPr>
            <a:spLocks noGrp="1"/>
          </p:cNvSpPr>
          <p:nvPr>
            <p:ph type="title"/>
          </p:nvPr>
        </p:nvSpPr>
        <p:spPr>
          <a:xfrm>
            <a:off x="251520" y="-13909"/>
            <a:ext cx="8229600" cy="3087216"/>
          </a:xfrm>
        </p:spPr>
        <p:txBody>
          <a:bodyPr>
            <a:normAutofit/>
          </a:bodyPr>
          <a:lstStyle/>
          <a:p>
            <a:r>
              <a:rPr lang="fr-FR" b="1" dirty="0">
                <a:ln w="9525">
                  <a:solidFill>
                    <a:schemeClr val="bg1"/>
                  </a:solidFill>
                  <a:prstDash val="solid"/>
                </a:ln>
                <a:effectLst>
                  <a:outerShdw blurRad="12700" dist="38100" dir="2700000" algn="tl" rotWithShape="0">
                    <a:schemeClr val="bg1">
                      <a:lumMod val="50000"/>
                    </a:schemeClr>
                  </a:outerShdw>
                </a:effectLst>
              </a:rPr>
              <a:t>Si vous êtes un de </a:t>
            </a:r>
            <a:r>
              <a:rPr lang="fr-FR" b="1" dirty="0" smtClean="0">
                <a:ln w="9525">
                  <a:solidFill>
                    <a:schemeClr val="bg1"/>
                  </a:solidFill>
                  <a:prstDash val="solid"/>
                </a:ln>
                <a:effectLst>
                  <a:outerShdw blurRad="12700" dist="38100" dir="2700000" algn="tl" rotWithShape="0">
                    <a:schemeClr val="bg1">
                      <a:lumMod val="50000"/>
                    </a:schemeClr>
                  </a:outerShdw>
                </a:effectLst>
              </a:rPr>
              <a:t>Ces vieux de la vieille , </a:t>
            </a:r>
            <a:r>
              <a:rPr lang="fr-FR" b="1" dirty="0" smtClean="0">
                <a:ln w="9525">
                  <a:solidFill>
                    <a:schemeClr val="bg1"/>
                  </a:solidFill>
                  <a:prstDash val="solid"/>
                </a:ln>
                <a:effectLst>
                  <a:outerShdw blurRad="12700" dist="38100" dir="2700000" algn="tl" rotWithShape="0">
                    <a:schemeClr val="bg1">
                      <a:lumMod val="50000"/>
                    </a:schemeClr>
                  </a:outerShdw>
                </a:effectLst>
              </a:rPr>
              <a:t/>
            </a:r>
            <a:br>
              <a:rPr lang="fr-FR" b="1" dirty="0" smtClean="0">
                <a:ln w="9525">
                  <a:solidFill>
                    <a:schemeClr val="bg1"/>
                  </a:solidFill>
                  <a:prstDash val="solid"/>
                </a:ln>
                <a:effectLst>
                  <a:outerShdw blurRad="12700" dist="38100" dir="2700000" algn="tl" rotWithShape="0">
                    <a:schemeClr val="bg1">
                      <a:lumMod val="50000"/>
                    </a:schemeClr>
                  </a:outerShdw>
                </a:effectLst>
              </a:rPr>
            </a:br>
            <a:r>
              <a:rPr lang="fr-FR" b="1" dirty="0" smtClean="0">
                <a:ln w="9525">
                  <a:solidFill>
                    <a:schemeClr val="bg1"/>
                  </a:solidFill>
                  <a:prstDash val="solid"/>
                </a:ln>
                <a:effectLst>
                  <a:outerShdw blurRad="12700" dist="38100" dir="2700000" algn="tl" rotWithShape="0">
                    <a:schemeClr val="bg1">
                      <a:lumMod val="50000"/>
                    </a:schemeClr>
                  </a:outerShdw>
                </a:effectLst>
              </a:rPr>
              <a:t>si </a:t>
            </a:r>
            <a:r>
              <a:rPr lang="fr-FR" b="1" dirty="0">
                <a:ln w="9525">
                  <a:solidFill>
                    <a:schemeClr val="bg1"/>
                  </a:solidFill>
                  <a:prstDash val="solid"/>
                </a:ln>
                <a:effectLst>
                  <a:outerShdw blurRad="12700" dist="38100" dir="2700000" algn="tl" rotWithShape="0">
                    <a:schemeClr val="bg1">
                      <a:lumMod val="50000"/>
                    </a:schemeClr>
                  </a:outerShdw>
                </a:effectLst>
              </a:rPr>
              <a:t>vous </a:t>
            </a:r>
            <a:r>
              <a:rPr lang="fr-FR" b="1" dirty="0" smtClean="0">
                <a:ln w="9525">
                  <a:solidFill>
                    <a:schemeClr val="bg1"/>
                  </a:solidFill>
                  <a:prstDash val="solid"/>
                </a:ln>
                <a:effectLst>
                  <a:outerShdw blurRad="12700" dist="38100" dir="2700000" algn="tl" rotWithShape="0">
                    <a:schemeClr val="bg1">
                      <a:lumMod val="50000"/>
                    </a:schemeClr>
                  </a:outerShdw>
                </a:effectLst>
              </a:rPr>
              <a:t>vous êtes reconnus...FÉLICITATION!</a:t>
            </a:r>
            <a:endParaRPr lang="fr-FR" dirty="0"/>
          </a:p>
        </p:txBody>
      </p:sp>
    </p:spTree>
    <p:extLst>
      <p:ext uri="{BB962C8B-B14F-4D97-AF65-F5344CB8AC3E}">
        <p14:creationId xmlns:p14="http://schemas.microsoft.com/office/powerpoint/2010/main" val="108515685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098"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742" y="517281"/>
            <a:ext cx="8246757" cy="5886031"/>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48908" y="2457400"/>
            <a:ext cx="2590825" cy="33683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479545" y="5014779"/>
            <a:ext cx="2929551" cy="8438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0" rIns="68562" bIns="34280" rtlCol="0" anchor="ctr"/>
          <a:lstStyle/>
          <a:p>
            <a:pPr algn="ctr"/>
            <a:endParaRPr lang="fr-FR" sz="1534"/>
          </a:p>
        </p:txBody>
      </p:sp>
    </p:spTree>
    <p:extLst>
      <p:ext uri="{BB962C8B-B14F-4D97-AF65-F5344CB8AC3E}">
        <p14:creationId xmlns:p14="http://schemas.microsoft.com/office/powerpoint/2010/main" val="829486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1579</Words>
  <Application>Microsoft Office PowerPoint</Application>
  <PresentationFormat>Affichage à l'écran (4:3)</PresentationFormat>
  <Paragraphs>82</Paragraphs>
  <Slides>65</Slides>
  <Notes>1</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65</vt:i4>
      </vt:variant>
    </vt:vector>
  </HeadingPairs>
  <TitlesOfParts>
    <vt:vector size="71" baseType="lpstr">
      <vt:lpstr>Andalus</vt:lpstr>
      <vt:lpstr>AR DARLING</vt:lpstr>
      <vt:lpstr>Arial</vt:lpstr>
      <vt:lpstr>Calibri</vt:lpstr>
      <vt:lpstr>Thickhead</vt:lpstr>
      <vt:lpstr>Thème Office</vt:lpstr>
      <vt:lpstr>Présentation PowerPoint</vt:lpstr>
      <vt:lpstr>NOUS LES VIEUX DE LA VIEILLE:  NOUS SOMMES ENCORE LÀ!</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Si vous êtes un de Ces vieux de la vieille ,  si vous vous êtes reconnus...FÉLICITATION!</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NÉS ENTRE LES ANNÉES: 1940 et 1970 &gt; &gt; &gt; &gt; &gt; &gt; &gt; NOUS sommes PLUS FORTS!!!!!!!</dc:title>
  <dc:creator/>
  <cp:keywords>25034247</cp:keywords>
  <cp:lastModifiedBy/>
  <cp:revision>234</cp:revision>
  <dcterms:created xsi:type="dcterms:W3CDTF">2011-11-26T16:44:49Z</dcterms:created>
  <dcterms:modified xsi:type="dcterms:W3CDTF">2018-03-11T18:30:08Z</dcterms:modified>
</cp:coreProperties>
</file>