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78" r:id="rId3"/>
    <p:sldId id="269" r:id="rId4"/>
    <p:sldId id="265" r:id="rId5"/>
    <p:sldId id="280" r:id="rId6"/>
    <p:sldId id="272" r:id="rId7"/>
    <p:sldId id="270" r:id="rId8"/>
    <p:sldId id="260" r:id="rId9"/>
    <p:sldId id="258" r:id="rId10"/>
    <p:sldId id="268" r:id="rId11"/>
    <p:sldId id="257" r:id="rId12"/>
    <p:sldId id="263" r:id="rId13"/>
    <p:sldId id="274" r:id="rId14"/>
    <p:sldId id="275" r:id="rId15"/>
    <p:sldId id="267" r:id="rId16"/>
    <p:sldId id="262" r:id="rId17"/>
    <p:sldId id="266" r:id="rId18"/>
    <p:sldId id="259" r:id="rId19"/>
    <p:sldId id="273" r:id="rId20"/>
    <p:sldId id="279" r:id="rId21"/>
  </p:sldIdLst>
  <p:sldSz cx="9144000" cy="6858000" type="screen4x3"/>
  <p:notesSz cx="6858000" cy="9144000"/>
  <p:photoAlbum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X+uUblnYfYJ0PKEqEjJAg==" hashData="F63wt/xqsVuCGb1UkjO392LRs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12E14C-5DBA-47C5-B52F-D76314DE45F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6624768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DF4DF-8F0C-4FFB-835C-79BACFB968D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70027643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5B1B8-4759-405A-930E-984078C6A6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144735713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38F99-4BFE-4BC5-AE71-C08E1F9E8315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0155878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009D6C-1DDE-43A5-8F46-E3EA0CEA7535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99366730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89FE4-8287-4B3E-9EEB-A4B30692DF54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722688046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9B42B7-3AA6-490F-A575-A8FE8261C45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672717545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02DA47-2D17-4822-886E-B842D9090995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28071239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E5EA6-1F01-4D16-A08C-82F1932AB78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70885898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CF591-67A8-46AB-B796-A16B1806CD4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35134046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C2997-BFF2-48E1-A03F-ED2A4DB56EE7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761588943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 smtClean="0"/>
              <a:t>Cliquez pour modifier les styles du texte du masque</a:t>
            </a:r>
          </a:p>
          <a:p>
            <a:pPr lvl="1"/>
            <a:r>
              <a:rPr lang="fr-BE" altLang="fr-FR" smtClean="0"/>
              <a:t>Deuxième niveau</a:t>
            </a:r>
          </a:p>
          <a:p>
            <a:pPr lvl="2"/>
            <a:r>
              <a:rPr lang="fr-BE" altLang="fr-FR" smtClean="0"/>
              <a:t>Troisième niveau</a:t>
            </a:r>
          </a:p>
          <a:p>
            <a:pPr lvl="3"/>
            <a:r>
              <a:rPr lang="fr-BE" altLang="fr-FR" smtClean="0"/>
              <a:t>Quatrième niveau</a:t>
            </a:r>
          </a:p>
          <a:p>
            <a:pPr lvl="4"/>
            <a:r>
              <a:rPr lang="fr-BE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BE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BE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A333C6-584B-47B7-A214-4EEED88AD57B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WordArt 6"/>
          <p:cNvSpPr>
            <a:spLocks noChangeArrowheads="1" noChangeShapeType="1" noTextEdit="1"/>
          </p:cNvSpPr>
          <p:nvPr/>
        </p:nvSpPr>
        <p:spPr bwMode="auto">
          <a:xfrm>
            <a:off x="1547813" y="1844675"/>
            <a:ext cx="6048375" cy="31686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100000" prstMaterial="legacyMatte">
              <a:extrusionClr>
                <a:schemeClr val="bg1"/>
              </a:extrusionClr>
            </a:sp3d>
          </a:bodyPr>
          <a:lstStyle/>
          <a:p>
            <a:pPr algn="ctr"/>
            <a:r>
              <a:rPr lang="fr-CA" sz="3600" kern="10">
                <a:ln w="9525">
                  <a:round/>
                  <a:headEnd/>
                  <a:tailEnd/>
                </a:ln>
                <a:solidFill>
                  <a:srgbClr val="0066CC"/>
                </a:solidFill>
                <a:latin typeface="BuckinghamWide"/>
              </a:rPr>
              <a:t>SHARK</a:t>
            </a:r>
          </a:p>
          <a:p>
            <a:pPr algn="ctr"/>
            <a:r>
              <a:rPr lang="fr-CA" sz="3600" kern="10">
                <a:ln w="9525">
                  <a:round/>
                  <a:headEnd/>
                  <a:tailEnd/>
                </a:ln>
                <a:solidFill>
                  <a:srgbClr val="0066CC"/>
                </a:solidFill>
                <a:latin typeface="BuckinghamWide"/>
              </a:rPr>
              <a:t>présente</a:t>
            </a:r>
          </a:p>
        </p:txBody>
      </p:sp>
      <p:pic>
        <p:nvPicPr>
          <p:cNvPr id="23559" name="Picture 7" descr="13requinsepromen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325" y="3167063"/>
            <a:ext cx="89535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WordArt 8"/>
          <p:cNvSpPr>
            <a:spLocks noChangeArrowheads="1" noChangeShapeType="1" noTextEdit="1"/>
          </p:cNvSpPr>
          <p:nvPr/>
        </p:nvSpPr>
        <p:spPr bwMode="auto">
          <a:xfrm>
            <a:off x="7596188" y="6237288"/>
            <a:ext cx="1401762" cy="5111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CA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Manuel</a:t>
            </a:r>
          </a:p>
        </p:txBody>
      </p:sp>
    </p:spTree>
  </p:cSld>
  <p:clrMapOvr>
    <a:masterClrMapping/>
  </p:clrMapOvr>
  <p:transition spd="slow">
    <p:fade/>
    <p:sndAc>
      <p:stSnd loop="1">
        <p:snd r:embed="rId2" name="Odes douces 2.18'' 406k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4579" name="Picture 3" descr="1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484438" y="2205038"/>
            <a:ext cx="5113337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sz="2000" b="1">
                <a:solidFill>
                  <a:schemeClr val="bg1"/>
                </a:solidFill>
              </a:rPr>
              <a:t>La quête de la vie éternelle </a:t>
            </a:r>
          </a:p>
          <a:p>
            <a:pPr algn="ctr"/>
            <a:r>
              <a:rPr lang="fr-BE" altLang="fr-FR" sz="2000" b="1">
                <a:solidFill>
                  <a:schemeClr val="bg1"/>
                </a:solidFill>
              </a:rPr>
              <a:t>chez les Egyptiens</a:t>
            </a:r>
          </a:p>
          <a:p>
            <a:endParaRPr lang="fr-BE" altLang="fr-FR" sz="2000" b="1">
              <a:solidFill>
                <a:schemeClr val="bg1"/>
              </a:solidFill>
            </a:endParaRPr>
          </a:p>
          <a:p>
            <a:r>
              <a:rPr lang="fr-BE" altLang="fr-FR" b="1">
                <a:solidFill>
                  <a:schemeClr val="bg1"/>
                </a:solidFill>
              </a:rPr>
              <a:t>Pour atteindre l'au-delà, les Egyptiens avaient recours à la momification. </a:t>
            </a:r>
          </a:p>
          <a:p>
            <a:endParaRPr lang="fr-BE" altLang="fr-FR" b="1">
              <a:solidFill>
                <a:schemeClr val="bg1"/>
              </a:solidFill>
            </a:endParaRPr>
          </a:p>
          <a:p>
            <a:r>
              <a:rPr lang="fr-BE" altLang="fr-FR" b="1">
                <a:solidFill>
                  <a:schemeClr val="bg1"/>
                </a:solidFill>
              </a:rPr>
              <a:t>Un moyen de rester à jamais dans l'Histoire.</a:t>
            </a:r>
          </a:p>
        </p:txBody>
      </p:sp>
      <p:pic>
        <p:nvPicPr>
          <p:cNvPr id="24581" name="Picture 5" descr="aswo4cg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349500"/>
            <a:ext cx="3811588" cy="368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barre coeurs verts trs beau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908050"/>
            <a:ext cx="3811587" cy="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5363" name="Rectangle 3" descr="retour-a-vie-350362"/>
          <p:cNvSpPr>
            <a:spLocks noGrp="1" noChangeAspect="1" noChangeArrowheads="1"/>
          </p:cNvSpPr>
          <p:nvPr isPhoto="1"/>
        </p:nvSpPr>
        <p:spPr bwMode="auto">
          <a:xfrm>
            <a:off x="179388" y="692150"/>
            <a:ext cx="8785225" cy="6165850"/>
          </a:xfrm>
          <a:prstGeom prst="rect">
            <a:avLst/>
          </a:prstGeom>
          <a:blipFill dpi="0" rotWithShape="1">
            <a:blip r:embed="rId2"/>
            <a:srcRect/>
            <a:stretch>
              <a:fillRect r="-195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7313" y="65088"/>
            <a:ext cx="9056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zh-CN">
                <a:solidFill>
                  <a:schemeClr val="bg1"/>
                </a:solidFill>
                <a:ea typeface="SimSun" pitchFamily="2" charset="-122"/>
              </a:rPr>
              <a:t> </a:t>
            </a:r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Ici, le fond de la cuve de l'Osiris Djedhoriuefankh propose la scène classique </a:t>
            </a:r>
          </a:p>
          <a:p>
            <a:pPr algn="ctr"/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du Dieu Anubis réchauffant le cœur froid du défunt.</a:t>
            </a:r>
            <a:r>
              <a:rPr lang="fr-BE" altLang="zh-CN">
                <a:solidFill>
                  <a:schemeClr val="bg1"/>
                </a:solidFill>
                <a:ea typeface="SimSun" pitchFamily="2" charset="-122"/>
              </a:rPr>
              <a:t> </a:t>
            </a:r>
            <a:endParaRPr lang="fr-BE" alt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1267" name="Rectangle 3" descr="pharaon-toutankhamon-350353"/>
          <p:cNvSpPr>
            <a:spLocks noGrp="1" noChangeAspect="1" noChangeArrowheads="1"/>
          </p:cNvSpPr>
          <p:nvPr isPhoto="1"/>
        </p:nvSpPr>
        <p:spPr bwMode="auto">
          <a:xfrm>
            <a:off x="107950" y="692150"/>
            <a:ext cx="8928100" cy="6165850"/>
          </a:xfrm>
          <a:prstGeom prst="rect">
            <a:avLst/>
          </a:prstGeom>
          <a:blipFill dpi="0" rotWithShape="1">
            <a:blip r:embed="rId2"/>
            <a:srcRect/>
            <a:stretch>
              <a:fillRect r="-82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6508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Le masque en or de Toutankhamon enveloppe ses épaules d'un large plastron de lapis-lazuli, de quartz, de feldspath vert, qui se termine par deux têtes de</a:t>
            </a:r>
            <a:r>
              <a:rPr lang="fr-BE" altLang="zh-CN">
                <a:solidFill>
                  <a:schemeClr val="bg1"/>
                </a:solidFill>
                <a:ea typeface="SimSun" pitchFamily="2" charset="-122"/>
              </a:rPr>
              <a:t> </a:t>
            </a:r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faucon.</a:t>
            </a:r>
            <a:endParaRPr lang="fr-BE" altLang="fr-FR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8675" name="Picture 3" descr="1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76" name="Picture 4" descr="Beads~MorningGlories~b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619125"/>
            <a:ext cx="6264275" cy="560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2987675" y="2133600"/>
            <a:ext cx="4968875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Il est l'un des pharaons les plus connus : Ramsès II. </a:t>
            </a:r>
          </a:p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Monté sur le trône à l'âge de 25 ans, </a:t>
            </a:r>
          </a:p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il régnera pendant plus de 70 ans, oeuvrant à la richesse et à la force de l'Egypte. </a:t>
            </a:r>
          </a:p>
          <a:p>
            <a:endParaRPr lang="fr-BE" altLang="zh-CN" b="1">
              <a:solidFill>
                <a:schemeClr val="bg1"/>
              </a:solidFill>
              <a:ea typeface="SimSun" pitchFamily="2" charset="-122"/>
            </a:endParaRPr>
          </a:p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Sa momie a été découverte dans la Vallée des rois, en 1737, par Richard Pococke. </a:t>
            </a:r>
          </a:p>
          <a:p>
            <a:endParaRPr lang="fr-BE" altLang="zh-CN" b="1">
              <a:solidFill>
                <a:schemeClr val="bg1"/>
              </a:solidFill>
              <a:ea typeface="SimSun" pitchFamily="2" charset="-122"/>
            </a:endParaRPr>
          </a:p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La momie mesure environ 1,73 mètre. </a:t>
            </a:r>
          </a:p>
          <a:p>
            <a:endParaRPr lang="fr-BE" altLang="zh-CN" b="1">
              <a:solidFill>
                <a:schemeClr val="bg1"/>
              </a:solidFill>
              <a:ea typeface="SimSun" pitchFamily="2" charset="-122"/>
            </a:endParaRPr>
          </a:p>
          <a:p>
            <a:r>
              <a:rPr lang="fr-BE" altLang="zh-CN" b="1">
                <a:solidFill>
                  <a:schemeClr val="bg1"/>
                </a:solidFill>
                <a:ea typeface="SimSun" pitchFamily="2" charset="-122"/>
              </a:rPr>
              <a:t>Les premières études indiquent que Ramsès II est décédé à un âge avancé, entre 80 et 85 ans.  </a:t>
            </a:r>
            <a:r>
              <a:rPr lang="fr-BE" altLang="zh-CN">
                <a:solidFill>
                  <a:schemeClr val="bg1"/>
                </a:solidFill>
                <a:ea typeface="SimSun" pitchFamily="2" charset="-122"/>
              </a:rPr>
              <a:t> </a:t>
            </a:r>
            <a:endParaRPr lang="fr-BE" alt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8435" name="Rectangle 3" descr="sarcophage-ramses-ii-350377"/>
          <p:cNvSpPr>
            <a:spLocks noGrp="1" noChangeAspect="1" noChangeArrowheads="1"/>
          </p:cNvSpPr>
          <p:nvPr isPhoto="1"/>
        </p:nvSpPr>
        <p:spPr bwMode="auto">
          <a:xfrm>
            <a:off x="0" y="288925"/>
            <a:ext cx="9144000" cy="6278563"/>
          </a:xfrm>
          <a:prstGeom prst="rect">
            <a:avLst/>
          </a:prstGeom>
          <a:blipFill dpi="0" rotWithShape="1">
            <a:blip r:embed="rId2"/>
            <a:srcRect/>
            <a:stretch>
              <a:fillRect b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6387" name="Rectangle 3" descr="roi-thoutmosis-iv-350373"/>
          <p:cNvSpPr>
            <a:spLocks noGrp="1" noChangeAspect="1" noChangeArrowheads="1"/>
          </p:cNvSpPr>
          <p:nvPr isPhoto="1"/>
        </p:nvSpPr>
        <p:spPr bwMode="auto">
          <a:xfrm>
            <a:off x="107950" y="692150"/>
            <a:ext cx="8928100" cy="6165850"/>
          </a:xfrm>
          <a:prstGeom prst="rect">
            <a:avLst/>
          </a:prstGeom>
          <a:blipFill dpi="0" rotWithShape="1">
            <a:blip r:embed="rId2"/>
            <a:srcRect/>
            <a:stretch>
              <a:fillRect r="-57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87313" y="65088"/>
            <a:ext cx="9056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 visage de Thoutmosis IV paraît serein. Il était le fils d'Amenhotep II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et de la reine Tiâa. Il épousa, entre autres, la reine Néfertari.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147" name="Rectangle 3" descr="dieu-anubis-350333"/>
          <p:cNvSpPr>
            <a:spLocks noGrp="1" noChangeAspect="1" noChangeArrowheads="1"/>
          </p:cNvSpPr>
          <p:nvPr isPhoto="1"/>
        </p:nvSpPr>
        <p:spPr bwMode="auto">
          <a:xfrm>
            <a:off x="539750" y="981075"/>
            <a:ext cx="8280400" cy="5876925"/>
          </a:xfrm>
          <a:prstGeom prst="rect">
            <a:avLst/>
          </a:prstGeom>
          <a:blipFill dpi="0" rotWithShape="1">
            <a:blip r:embed="rId2"/>
            <a:srcRect/>
            <a:stretch>
              <a:fillRect b="-446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65088"/>
            <a:ext cx="9144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 Dieu chacal Anubis, au regard bienveillant, porte la perruque bleue,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grand collier-Ousekh osirien  et des bracelets de biceps peints en rouge.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Il est vêtu d'un justaucorps (Tombe de Séti Ier, KV 17).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 descr="chambre-funeraire-350335"/>
          <p:cNvSpPr>
            <a:spLocks noGrp="1" noChangeAspect="1" noChangeArrowheads="1"/>
          </p:cNvSpPr>
          <p:nvPr isPhoto="1"/>
        </p:nvSpPr>
        <p:spPr bwMode="auto">
          <a:xfrm>
            <a:off x="468313" y="981075"/>
            <a:ext cx="8064500" cy="5876925"/>
          </a:xfrm>
          <a:prstGeom prst="rect">
            <a:avLst/>
          </a:prstGeom>
          <a:blipFill dpi="0" rotWithShape="1">
            <a:blip r:embed="rId2"/>
            <a:srcRect/>
            <a:stretch>
              <a:fillRect b="-432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65088"/>
            <a:ext cx="91440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La chambre funéraire de la tombe de Séti Ier est très abondamment ornée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peintures illustrant tous les dangers de la 3e heure de l'Amdouat.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plafond est décoré d'étoiles et de constellations astrologiques.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4339" name="Rectangle 3" descr="ramses-ier-350351"/>
          <p:cNvSpPr>
            <a:spLocks noGrp="1" noChangeAspect="1" noChangeArrowheads="1"/>
          </p:cNvSpPr>
          <p:nvPr isPhoto="1"/>
        </p:nvSpPr>
        <p:spPr bwMode="auto">
          <a:xfrm>
            <a:off x="395288" y="908050"/>
            <a:ext cx="8497887" cy="5949950"/>
          </a:xfrm>
          <a:prstGeom prst="rect">
            <a:avLst/>
          </a:prstGeom>
          <a:blipFill dpi="0" rotWithShape="1">
            <a:blip r:embed="rId2"/>
            <a:srcRect/>
            <a:stretch>
              <a:fillRect r="-121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Les bienheureux sous la forme de leur ba sont nourris tandis que l'eau du Noum absorbe les exclus et les noyés qui sont réanimés par Ré. Au registre inférieur,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serpent Khéty anéantit les bandits, d'après la 9e heure du "Livre des Portes« .</a:t>
            </a:r>
            <a:endParaRPr lang="fr-BE" altLang="fr-FR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075" name="Rectangle 3" descr="barque-funeraire-350360"/>
          <p:cNvSpPr>
            <a:spLocks noGrp="1" noChangeAspect="1" noChangeArrowheads="1"/>
          </p:cNvSpPr>
          <p:nvPr isPhoto="1"/>
        </p:nvSpPr>
        <p:spPr bwMode="auto">
          <a:xfrm>
            <a:off x="179388" y="908050"/>
            <a:ext cx="8713787" cy="5949950"/>
          </a:xfrm>
          <a:prstGeom prst="rect">
            <a:avLst/>
          </a:prstGeom>
          <a:blipFill dpi="0" rotWithShape="1">
            <a:blip r:embed="rId2"/>
            <a:srcRect/>
            <a:stretch>
              <a:fillRect b="-8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 modèle réduit de barque funéraire est souvent déposé dans les tombes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du Moyen Empire (-2033 à -1786 av JC). La momie de bois, protégée du soleil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sous son dais, bénéficie encore des services de deux pleureuses.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219" name="Rectangle 3" descr="mort-egypte-antique-350317"/>
          <p:cNvSpPr>
            <a:spLocks noGrp="1" noChangeAspect="1" noChangeArrowheads="1"/>
          </p:cNvSpPr>
          <p:nvPr isPhoto="1"/>
        </p:nvSpPr>
        <p:spPr bwMode="auto">
          <a:xfrm>
            <a:off x="179388" y="908050"/>
            <a:ext cx="8785225" cy="5949950"/>
          </a:xfrm>
          <a:prstGeom prst="rect">
            <a:avLst/>
          </a:prstGeom>
          <a:blipFill dpi="0" rotWithShape="1">
            <a:blip r:embed="rId2"/>
            <a:srcRect/>
            <a:stretch>
              <a:fillRect b="-163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7313" y="-7938"/>
            <a:ext cx="9056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Sous un dais aux couleurs éclatantes, Anubis pose ses mains sur la poitrine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la momie de Sennedjem coiffé d'un cartonnage. A l'abri des regards,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Dieu ressuscite la momie par un jeu de passes magiques au niveau du cœur.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483" name="Rectangle 3" descr="trone-toutankhamon-35036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43942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7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479925" y="765175"/>
            <a:ext cx="4664075" cy="366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Ce détail du roi Toutankhamon, nonchalamment assis, se trouve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sur le dossier de son trône plaqué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feuilles d'or et d'argent, découvert dans "la salle de la royauté éternelle". </a:t>
            </a:r>
          </a:p>
          <a:p>
            <a:pPr algn="ctr"/>
            <a:endParaRPr lang="fr-BE" altLang="fr-FR" b="1">
              <a:solidFill>
                <a:schemeClr val="bg1"/>
              </a:solidFill>
            </a:endParaRP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travail de cloisonné magnifiquement incrusté de pâte de verre colorée,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terre émaillée et d'inscription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calcite, rappelle la métamorphose symbolique du corps momifié, transformé en pierres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et en métaux précieux.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0485" name="Picture 5" descr="barre (petite) tournesol"/>
          <p:cNvPicPr>
            <a:picLocks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525" y="5084763"/>
            <a:ext cx="2146300" cy="990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1507" name="Rectangle 3" descr="visage-sennedjem-35037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7075488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143750" y="136525"/>
            <a:ext cx="200025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 visage idéalisé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Sennedjem, avec une courte fausse barbe.</a:t>
            </a:r>
          </a:p>
          <a:p>
            <a:pPr algn="ctr"/>
            <a:endParaRPr lang="fr-BE" altLang="fr-FR" b="1">
              <a:solidFill>
                <a:schemeClr val="bg1"/>
              </a:solidFill>
            </a:endParaRP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Il était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 serviteur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la Place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la Vérité dans le village de Deir-el-Médineh, pendant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les règnes de Séti Ier et de Ramsès II.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1515" name="Picture 11" descr="kembtt9"/>
          <p:cNvPicPr>
            <a:picLocks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51725" y="5013325"/>
            <a:ext cx="307975" cy="344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16" name="Picture 12" descr="kembtt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5589588"/>
            <a:ext cx="307975" cy="34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22" name="Picture 18" descr="kembtt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092825"/>
            <a:ext cx="307975" cy="34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3315" name="Rectangle 3" descr="pyramide-saqqarah-350375"/>
          <p:cNvSpPr>
            <a:spLocks noGrp="1" noChangeAspect="1" noChangeArrowheads="1"/>
          </p:cNvSpPr>
          <p:nvPr isPhoto="1"/>
        </p:nvSpPr>
        <p:spPr bwMode="auto">
          <a:xfrm>
            <a:off x="1403350" y="1196975"/>
            <a:ext cx="6481763" cy="5661025"/>
          </a:xfrm>
          <a:prstGeom prst="rect">
            <a:avLst/>
          </a:prstGeom>
          <a:blipFill dpi="0" rotWithShape="1">
            <a:blip r:embed="rId2"/>
            <a:srcRect/>
            <a:stretch>
              <a:fillRect r="-140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95288" y="-7938"/>
            <a:ext cx="8137525" cy="119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Ces textes évoquent le difficile parcours du roi défunt vers le royaume céleste afin de siéger parmi les étoiles et les autres divinités.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Ils sont destinés à être lus par le roi Ounas dans l'obscurité et le calme de la chambre funéraire de sa pyramide à Saqqarah.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195" name="Rectangle 3" descr="momie-thoutmosis-iv-350379"/>
          <p:cNvSpPr>
            <a:spLocks noGrp="1" noChangeAspect="1" noChangeArrowheads="1"/>
          </p:cNvSpPr>
          <p:nvPr isPhoto="1"/>
        </p:nvSpPr>
        <p:spPr bwMode="auto">
          <a:xfrm>
            <a:off x="0" y="547688"/>
            <a:ext cx="9144000" cy="6310312"/>
          </a:xfrm>
          <a:prstGeom prst="rect">
            <a:avLst/>
          </a:prstGeom>
          <a:blipFill dpi="0" rotWithShape="1">
            <a:blip r:embed="rId2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9750" y="115888"/>
            <a:ext cx="80327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La momie de Thoutmosis IV est conservée au musée égyptien du Caire.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2291" name="Rectangle 3" descr="protection-psousennes-ier-350386"/>
          <p:cNvSpPr>
            <a:spLocks noGrp="1" noChangeAspect="1" noChangeArrowheads="1"/>
          </p:cNvSpPr>
          <p:nvPr isPhoto="1"/>
        </p:nvSpPr>
        <p:spPr bwMode="auto">
          <a:xfrm>
            <a:off x="0" y="981075"/>
            <a:ext cx="9144000" cy="5730875"/>
          </a:xfrm>
          <a:prstGeom prst="rect">
            <a:avLst/>
          </a:prstGeom>
          <a:blipFill dpi="0" rotWithShape="1">
            <a:blip r:embed="rId2"/>
            <a:srcRect/>
            <a:stretch>
              <a:fillRect r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87313" y="65088"/>
            <a:ext cx="90566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Sur le flanc gauche de la momie de Psousennès Ier, une plaque d'or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assure l'intégrité du corps. Encadré par les quatre fils d'Horius,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l'œil-Oudjat confirme cette volonté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123" name="Rectangle 3" descr="deesse-selket-350388"/>
          <p:cNvSpPr>
            <a:spLocks noGrp="1" noChangeAspect="1" noChangeArrowheads="1"/>
          </p:cNvSpPr>
          <p:nvPr isPhoto="1"/>
        </p:nvSpPr>
        <p:spPr bwMode="auto">
          <a:xfrm>
            <a:off x="395288" y="981075"/>
            <a:ext cx="8569325" cy="5876925"/>
          </a:xfrm>
          <a:prstGeom prst="rect">
            <a:avLst/>
          </a:prstGeom>
          <a:blipFill dpi="0" rotWithShape="1">
            <a:blip r:embed="rId2"/>
            <a:srcRect/>
            <a:stretch>
              <a:fillRect b="-37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87313" y="65088"/>
            <a:ext cx="90566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La déesse Selket, vêtue d'une longue robe au plissé délicat,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protège un des côtés du naos en bois doré qui abrite le coffre aux canopes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en albâtre du roi Toutankhamon</a:t>
            </a:r>
            <a:r>
              <a:rPr lang="fr-BE" altLang="fr-FR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19459" name="Rectangle 3" descr="sarcophages-pakhar-350390"/>
          <p:cNvSpPr>
            <a:spLocks noGrp="1" noChangeAspect="1" noChangeArrowheads="1"/>
          </p:cNvSpPr>
          <p:nvPr isPhoto="1"/>
        </p:nvSpPr>
        <p:spPr bwMode="auto">
          <a:xfrm>
            <a:off x="468313" y="1196975"/>
            <a:ext cx="8351837" cy="5661025"/>
          </a:xfrm>
          <a:prstGeom prst="rect">
            <a:avLst/>
          </a:prstGeom>
          <a:blipFill dpi="0" rotWithShape="1">
            <a:blip r:embed="rId2"/>
            <a:srcRect/>
            <a:stretch>
              <a:fillRect b="-155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0" y="-7938"/>
            <a:ext cx="9144000" cy="119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BE" altLang="fr-FR" b="1">
                <a:solidFill>
                  <a:schemeClr val="bg1"/>
                </a:solidFill>
              </a:rPr>
              <a:t>Les différents sarcophages de Pakhar, datés de la seconde moitié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de la XXIe dynastie, portent comme décorations des représentations 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et des textes hiéroglyphes aux vertus magiques indispensables destinées </a:t>
            </a:r>
          </a:p>
          <a:p>
            <a:pPr algn="ctr"/>
            <a:r>
              <a:rPr lang="fr-BE" altLang="fr-FR" b="1">
                <a:solidFill>
                  <a:schemeClr val="bg1"/>
                </a:solidFill>
              </a:rPr>
              <a:t>à protéger son propriétaire des multiples dangers de l'au-delà.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5603" name="Picture 3" descr="19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11275" y="5105400"/>
            <a:ext cx="1492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BE" altLang="fr-FR">
                <a:solidFill>
                  <a:schemeClr val="bg1"/>
                </a:solidFill>
              </a:rPr>
              <a:t>SHARK PPS</a:t>
            </a:r>
          </a:p>
        </p:txBody>
      </p:sp>
      <p:pic>
        <p:nvPicPr>
          <p:cNvPr id="25612" name="Picture 12" descr="barre (grande) marguer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357563"/>
            <a:ext cx="3811587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5" name="Picture 15" descr="egypt_nefertit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836613"/>
            <a:ext cx="14478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896 -0.09398 L 0.21597 -0.14722 C 0.23003 -0.15925 0.25104 -0.16597 0.27292 -0.16597 C 0.29792 -0.16597 0.31788 -0.15925 0.33194 -0.14722 L 0.39896 -0.09398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58</TotalTime>
  <Words>543</Words>
  <Application>Microsoft Office PowerPoint</Application>
  <PresentationFormat>Affichage à l'écran (4:3)</PresentationFormat>
  <Paragraphs>67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3" baseType="lpstr">
      <vt:lpstr>Arial</vt:lpstr>
      <vt:lpstr>SimSun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SHARK</cp:lastModifiedBy>
  <cp:revision>33</cp:revision>
  <dcterms:created xsi:type="dcterms:W3CDTF">2008-12-28T09:40:38Z</dcterms:created>
  <dcterms:modified xsi:type="dcterms:W3CDTF">2017-12-21T16:41:05Z</dcterms:modified>
</cp:coreProperties>
</file>