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Sheet5.xlsx"/></Relationships>

</file>

<file path=ppt/charts/_rels/chart6.xml.rels><?xml version="1.0" encoding="UTF-8" standalone="yes"?><Relationships xmlns="http://schemas.openxmlformats.org/package/2006/relationships"><Relationship Id="rId1" Type="http://schemas.openxmlformats.org/officeDocument/2006/relationships/package" Target="../embeddings/Microsoft_Excel_Sheet6.xlsx"/></Relationships>

</file>

<file path=ppt/charts/_rels/chart7.xml.rels><?xml version="1.0" encoding="UTF-8" standalone="yes"?><Relationships xmlns="http://schemas.openxmlformats.org/package/2006/relationships"><Relationship Id="rId1" Type="http://schemas.openxmlformats.org/officeDocument/2006/relationships/package" Target="../embeddings/Microsoft_Excel_Sheet7.xlsx"/></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Sheet8.xlsx"/></Relationships>

</file>

<file path=ppt/charts/_rels/chart9.xml.rels><?xml version="1.0" encoding="UTF-8" standalone="yes"?><Relationships xmlns="http://schemas.openxmlformats.org/package/2006/relationships"><Relationship Id="rId1" Type="http://schemas.openxmlformats.org/officeDocument/2006/relationships/package" Target="../embeddings/Microsoft_Excel_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29"/>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0"/>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428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42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428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42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428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Non, il est trop difficile de fixer des objectifs chiffrés pour toute une année</c:v>
                </c:pt>
                <c:pt idx="1">
                  <c:v>Oui mais cela ne règlera qu’une partie du problème</c:v>
                </c:pt>
                <c:pt idx="2">
                  <c:v>Oui, cela permettrait de diminuer substantiellement l’immigration régulière.</c:v>
                </c:pt>
                <c:pt idx="3">
                  <c:v>Ne se prononce pas</c:v>
                </c:pt>
              </c:strCache>
            </c:strRef>
          </c:cat>
          <c:val>
            <c:numRef>
              <c:f>Sheet1!$B$2:$E$2</c:f>
              <c:numCache>
                <c:ptCount val="4"/>
                <c:pt idx="0">
                  <c:v>0.067416</c:v>
                </c:pt>
                <c:pt idx="1">
                  <c:v>0.640449</c:v>
                </c:pt>
                <c:pt idx="2">
                  <c:v>0.280899</c:v>
                </c:pt>
                <c:pt idx="3">
                  <c:v>0.011236</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9"/>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398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441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291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3110" u="none">
                      <a:solidFill>
                        <a:srgbClr val="000000"/>
                      </a:solidFill>
                      <a:latin typeface="Helvetica"/>
                    </a:defRPr>
                  </a:pPr>
                </a:p>
              </c:txPr>
              <c:dLblPos val="ctr"/>
              <c:showLegendKey val="0"/>
              <c:showVal val="0"/>
              <c:showCatName val="0"/>
              <c:showSerName val="0"/>
              <c:showPercent val="1"/>
              <c:showBubbleSize val="0"/>
            </c:dLbl>
            <c:numFmt formatCode="#,##0%" sourceLinked="0"/>
            <c:txPr>
              <a:bodyPr/>
              <a:lstStyle/>
              <a:p>
                <a:pPr>
                  <a:defRPr b="0" i="0" strike="noStrike" sz="398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C’est l’honneur de la France d’accueillir des réfugiés, mais ce droit ne doit bénéficier qu’à eux seuls et non aux migrants économiques.</c:v>
                </c:pt>
                <c:pt idx="1">
                  <c:v>C’est un droit qui n’a plus grand sens, étant détourné au profit d’individus dont la majorité ne sont pas des réfugiés.</c:v>
                </c:pt>
                <c:pt idx="2">
                  <c:v>C’est un droit sacré et compte tenu de la crise migratoire et des drames qu’elle suscite, il doit bénéficier au plus grand nombre.</c:v>
                </c:pt>
                <c:pt idx="3">
                  <c:v>Ne se prononce pas</c:v>
                </c:pt>
              </c:strCache>
            </c:strRef>
          </c:cat>
          <c:val>
            <c:numRef>
              <c:f>Sheet1!$B$2:$E$2</c:f>
              <c:numCache>
                <c:ptCount val="4"/>
                <c:pt idx="0">
                  <c:v>0.620000</c:v>
                </c:pt>
                <c:pt idx="1">
                  <c:v>0.340000</c:v>
                </c:pt>
                <c:pt idx="2">
                  <c:v>0.010000</c:v>
                </c:pt>
                <c:pt idx="3">
                  <c:v>0.020000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9"/>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ctr"/>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strCache>
            </c:strRef>
          </c:cat>
          <c:val>
            <c:numRef>
              <c:f>Sheet1!$B$2:$E$2</c:f>
              <c:numCache>
                <c:ptCount val="4"/>
                <c:pt idx="0">
                  <c:v>0.030000</c:v>
                </c:pt>
                <c:pt idx="1">
                  <c:v>0.070000</c:v>
                </c:pt>
                <c:pt idx="2">
                  <c:v>0.860000</c:v>
                </c:pt>
                <c:pt idx="3">
                  <c:v>0.040000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0"/>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Pt>
            <c:idx val="4"/>
            <c:explosion val="10"/>
            <c:spPr>
              <a:solidFill>
                <a:srgbClr val="C24785"/>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dLbl>
              <c:idx val="4"/>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Sheet1!$B$1:$F$1</c:f>
              <c:strCache>
                <c:ptCount val="5"/>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pt idx="4">
                  <c:v>Sans titre 1</c:v>
                </c:pt>
              </c:strCache>
            </c:strRef>
          </c:cat>
          <c:val>
            <c:numRef>
              <c:f>Sheet1!$B$2:$F$2</c:f>
              <c:numCache>
                <c:ptCount val="5"/>
                <c:pt idx="0">
                  <c:v>0.220000</c:v>
                </c:pt>
                <c:pt idx="1">
                  <c:v>0.240000</c:v>
                </c:pt>
                <c:pt idx="2">
                  <c:v>0.420000</c:v>
                </c:pt>
                <c:pt idx="3">
                  <c:v>0.100000</c:v>
                </c:pt>
                <c:pt idx="4">
                  <c:v>0.010000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0"/>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Pt>
            <c:idx val="4"/>
            <c:explosion val="10"/>
            <c:spPr>
              <a:solidFill>
                <a:srgbClr val="C24785"/>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dLbl>
              <c:idx val="4"/>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Sheet1!$B$1:$D$1</c:f>
              <c:strCache>
                <c:ptCount val="5"/>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pt idx="4">
                  <c:v>Sans titre 1</c:v>
                </c:pt>
              </c:strCache>
            </c:strRef>
          </c:cat>
          <c:val>
            <c:numRef>
              <c:f>Sheet1!$B$2:$D$2</c:f>
              <c:numCache>
                <c:ptCount val="3"/>
                <c:pt idx="0">
                  <c:v>0.200000</c:v>
                </c:pt>
                <c:pt idx="1">
                  <c:v>0.790000</c:v>
                </c:pt>
                <c:pt idx="2">
                  <c:v>0.010000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0"/>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Pt>
            <c:idx val="4"/>
            <c:explosion val="10"/>
            <c:spPr>
              <a:solidFill>
                <a:srgbClr val="C24785"/>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dLbl>
              <c:idx val="4"/>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strCache>
            </c:strRef>
          </c:cat>
          <c:val>
            <c:numRef>
              <c:f>Sheet1!$B$2:$E$2</c:f>
              <c:numCache>
                <c:ptCount val="4"/>
                <c:pt idx="0">
                  <c:v>0.110000</c:v>
                </c:pt>
                <c:pt idx="1">
                  <c:v>0.350000</c:v>
                </c:pt>
                <c:pt idx="2">
                  <c:v>0.500000</c:v>
                </c:pt>
                <c:pt idx="3">
                  <c:v>0.040000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0"/>
          <c:dPt>
            <c:idx val="0"/>
            <c:explosion val="10"/>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0"/>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0"/>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0"/>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Pt>
            <c:idx val="4"/>
            <c:explosion val="10"/>
            <c:spPr>
              <a:solidFill>
                <a:srgbClr val="C24785"/>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dLbl>
              <c:idx val="4"/>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strCache>
            </c:strRef>
          </c:cat>
          <c:val>
            <c:numRef>
              <c:f>Sheet1!$B$2:$E$2</c:f>
              <c:numCache>
                <c:ptCount val="4"/>
                <c:pt idx="0">
                  <c:v>0.530000</c:v>
                </c:pt>
                <c:pt idx="1">
                  <c:v>0.340000</c:v>
                </c:pt>
                <c:pt idx="2">
                  <c:v>0.110000</c:v>
                </c:pt>
                <c:pt idx="3">
                  <c:v>0.020000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1"/>
          <c:dPt>
            <c:idx val="0"/>
            <c:explosion val="11"/>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1"/>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1"/>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1"/>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Pt>
            <c:idx val="4"/>
            <c:explosion val="11"/>
            <c:spPr>
              <a:solidFill>
                <a:srgbClr val="C24785"/>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dLbl>
              <c:idx val="4"/>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strCache>
            </c:strRef>
          </c:cat>
          <c:val>
            <c:numRef>
              <c:f>Sheet1!$B$2:$E$2</c:f>
              <c:numCache>
                <c:ptCount val="4"/>
                <c:pt idx="0">
                  <c:v>0.440000</c:v>
                </c:pt>
                <c:pt idx="1">
                  <c:v>0.510000</c:v>
                </c:pt>
                <c:pt idx="2">
                  <c:v>0.020000</c:v>
                </c:pt>
                <c:pt idx="3">
                  <c:v>0.030000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view3D>
      <c:rotX val="80"/>
      <c:hPercent val="55"/>
      <c:rotY val="357"/>
      <c:depthPercent val="100"/>
      <c:rAngAx val="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005"/>
          <c:y val="0.005"/>
          <c:w val="0.99"/>
          <c:h val="0.9875"/>
        </c:manualLayout>
      </c:layout>
      <c:pie3DChart>
        <c:varyColors val="0"/>
        <c:ser>
          <c:idx val="0"/>
          <c:order val="0"/>
          <c:tx>
            <c:strRef>
              <c:f>Sheet1!$A$2</c:f>
              <c:strCache>
                <c:ptCount val="1"/>
                <c:pt idx="0">
                  <c:v/>
                </c:pt>
              </c:strCache>
            </c:strRef>
          </c:tx>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explosion val="11"/>
          <c:dPt>
            <c:idx val="0"/>
            <c:explosion val="11"/>
            <c:spPr>
              <a:solidFill>
                <a:srgbClr val="01A2FF"/>
              </a:solidFill>
              <a:ln w="12700" cap="flat">
                <a:noFill/>
                <a:miter lim="400000"/>
              </a:ln>
              <a:effectLst>
                <a:outerShdw sx="100000" sy="100000" kx="0" ky="0" algn="tl" rotWithShape="1" blurRad="127000" dist="0" dir="7320000">
                  <a:srgbClr val="000000">
                    <a:alpha val="55000"/>
                  </a:srgbClr>
                </a:outerShdw>
              </a:effectLst>
              <a:sp3d prstMaterial="matte"/>
            </c:spPr>
          </c:dPt>
          <c:dPt>
            <c:idx val="1"/>
            <c:explosion val="11"/>
            <c:spPr>
              <a:solidFill>
                <a:srgbClr val="60D836"/>
              </a:solidFill>
              <a:ln w="12700" cap="flat">
                <a:noFill/>
                <a:miter lim="400000"/>
              </a:ln>
              <a:effectLst>
                <a:outerShdw sx="100000" sy="100000" kx="0" ky="0" algn="tl" rotWithShape="1" blurRad="127000" dist="0" dir="7320000">
                  <a:srgbClr val="000000">
                    <a:alpha val="55000"/>
                  </a:srgbClr>
                </a:outerShdw>
              </a:effectLst>
              <a:sp3d prstMaterial="matte"/>
            </c:spPr>
          </c:dPt>
          <c:dPt>
            <c:idx val="2"/>
            <c:explosion val="11"/>
            <c:spPr>
              <a:solidFill>
                <a:srgbClr val="F9BA00"/>
              </a:solidFill>
              <a:ln w="12700" cap="flat">
                <a:noFill/>
                <a:miter lim="400000"/>
              </a:ln>
              <a:effectLst>
                <a:outerShdw sx="100000" sy="100000" kx="0" ky="0" algn="tl" rotWithShape="1" blurRad="127000" dist="0" dir="7320000">
                  <a:srgbClr val="000000">
                    <a:alpha val="55000"/>
                  </a:srgbClr>
                </a:outerShdw>
              </a:effectLst>
              <a:sp3d prstMaterial="matte"/>
            </c:spPr>
          </c:dPt>
          <c:dPt>
            <c:idx val="3"/>
            <c:explosion val="11"/>
            <c:spPr>
              <a:solidFill>
                <a:srgbClr val="FF2600"/>
              </a:solidFill>
              <a:ln w="12700" cap="flat">
                <a:noFill/>
                <a:miter lim="400000"/>
              </a:ln>
              <a:effectLst>
                <a:outerShdw sx="100000" sy="100000" kx="0" ky="0" algn="tl" rotWithShape="1" blurRad="127000" dist="0" dir="7320000">
                  <a:srgbClr val="000000">
                    <a:alpha val="55000"/>
                  </a:srgbClr>
                </a:outerShdw>
              </a:effectLst>
              <a:sp3d prstMaterial="matte"/>
            </c:spPr>
          </c:dPt>
          <c:dPt>
            <c:idx val="4"/>
            <c:explosion val="11"/>
            <c:spPr>
              <a:solidFill>
                <a:srgbClr val="C24785"/>
              </a:solidFill>
              <a:ln w="12700" cap="flat">
                <a:noFill/>
                <a:miter lim="400000"/>
              </a:ln>
              <a:effectLst>
                <a:outerShdw sx="100000" sy="100000" kx="0" ky="0" algn="tl" rotWithShape="1" blurRad="127000" dist="0" dir="7320000">
                  <a:srgbClr val="000000">
                    <a:alpha val="55000"/>
                  </a:srgbClr>
                </a:outerShdw>
              </a:effectLst>
              <a:sp3d prstMaterial="matte"/>
            </c:spPr>
          </c:dPt>
          <c:dLbls>
            <c:dLbl>
              <c:idx val="0"/>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dLbl>
            <c:dLbl>
              <c:idx val="1"/>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dLbl>
              <c:idx val="2"/>
              <c:numFmt formatCode="#,##0%" sourceLinked="0"/>
              <c:txPr>
                <a:bodyPr/>
                <a:lstStyle/>
                <a:p>
                  <a:pPr>
                    <a:defRPr b="0" i="0" strike="noStrike" sz="3420" u="none">
                      <a:solidFill>
                        <a:srgbClr val="000000"/>
                      </a:solidFill>
                      <a:latin typeface="Helvetica"/>
                    </a:defRPr>
                  </a:pPr>
                </a:p>
              </c:txPr>
              <c:dLblPos val="inEnd"/>
              <c:showLegendKey val="0"/>
              <c:showVal val="0"/>
              <c:showCatName val="0"/>
              <c:showSerName val="0"/>
              <c:showPercent val="1"/>
              <c:showBubbleSize val="0"/>
            </c:dLbl>
            <c:dLbl>
              <c:idx val="3"/>
              <c:numFmt formatCode="#,##0%" sourceLinked="0"/>
              <c:txPr>
                <a:bodyPr/>
                <a:lstStyle/>
                <a:p>
                  <a:pPr>
                    <a:defRPr b="0" i="0" strike="noStrike" sz="2840" u="none">
                      <a:solidFill>
                        <a:srgbClr val="000000"/>
                      </a:solidFill>
                      <a:latin typeface="Helvetica"/>
                    </a:defRPr>
                  </a:pPr>
                </a:p>
              </c:txPr>
              <c:dLblPos val="inEnd"/>
              <c:showLegendKey val="0"/>
              <c:showVal val="0"/>
              <c:showCatName val="0"/>
              <c:showSerName val="0"/>
              <c:showPercent val="1"/>
              <c:showBubbleSize val="0"/>
            </c:dLbl>
            <c:dLbl>
              <c:idx val="4"/>
              <c:numFmt formatCode="#,##0%" sourceLinked="0"/>
              <c:txPr>
                <a:bodyPr/>
                <a:lstStyle/>
                <a:p>
                  <a:pPr>
                    <a:defRPr b="0" i="0" strike="noStrike" sz="3080" u="none">
                      <a:solidFill>
                        <a:srgbClr val="000000"/>
                      </a:solidFill>
                      <a:latin typeface="Helvetica"/>
                    </a:defRPr>
                  </a:pPr>
                </a:p>
              </c:txPr>
              <c:dLblPos val="inEnd"/>
              <c:showLegendKey val="0"/>
              <c:showVal val="0"/>
              <c:showCatName val="0"/>
              <c:showSerName val="0"/>
              <c:showPercent val="1"/>
              <c:showBubbleSize val="0"/>
            </c:dLbl>
            <c:numFmt formatCode="#,##0%" sourceLinked="0"/>
            <c:txPr>
              <a:bodyPr/>
              <a:lstStyle/>
              <a:p>
                <a:pPr>
                  <a:defRPr b="0" i="0" strike="noStrike" sz="2820" u="none">
                    <a:solidFill>
                      <a:srgbClr val="000000"/>
                    </a:solidFill>
                    <a:latin typeface="Helvetica"/>
                  </a:defRPr>
                </a:pPr>
              </a:p>
            </c:txPr>
            <c:dLblPos val="inEnd"/>
            <c:showLegendKey val="0"/>
            <c:showVal val="0"/>
            <c:showCatName val="0"/>
            <c:showSerName val="0"/>
            <c:showPercent val="1"/>
            <c:showBubbleSize val="0"/>
            <c:showLeaderLines val="0"/>
          </c:dLbls>
          <c:cat>
            <c:strRef>
              <c:f>Sheet1!$B$1:$E$1</c:f>
              <c:strCache>
                <c:ptCount val="4"/>
                <c:pt idx="0">
                  <c:v>Le remède serait pire que le mal : l’utilisation de statistiques « ethniques » risquerait d’« ethniciser » davantage le débat et donc</c:v>
                </c:pt>
                <c:pt idx="1">
                  <c:v>Non, ce serait contraire à l’esprit de la République qui ne fait pas de distinction entre les citoyens selon leurs origines.</c:v>
                </c:pt>
                <c:pt idx="2">
                  <c:v>Oui, cela permettrait d’avoir une vraie photographie de la population française, notamment d’origine étrangère, et d’éviter ainsi les fantasmes, dans un sens comme dans un autre.</c:v>
                </c:pt>
                <c:pt idx="3">
                  <c:v>Ne se prononce pas</c:v>
                </c:pt>
              </c:strCache>
            </c:strRef>
          </c:cat>
          <c:val>
            <c:numRef>
              <c:f>Sheet1!$B$2:$E$2</c:f>
              <c:numCache>
                <c:ptCount val="4"/>
                <c:pt idx="0">
                  <c:v>0.610000</c:v>
                </c:pt>
                <c:pt idx="1">
                  <c:v>0.040000</c:v>
                </c:pt>
                <c:pt idx="2">
                  <c:v>0.300000</c:v>
                </c:pt>
                <c:pt idx="3">
                  <c:v>0.050000</c:v>
                </c:pt>
              </c:numCache>
            </c:numRef>
          </c:val>
        </c:ser>
      </c:pie3DChart>
      <c:spPr>
        <a:noFill/>
        <a:ln w="12700" cap="flat">
          <a:noFill/>
          <a:miter lim="400000"/>
        </a:ln>
        <a:effectLst/>
      </c:spPr>
    </c:plotArea>
    <c:plotVisOnly val="1"/>
    <c:dispBlanksAs val="gap"/>
  </c:chart>
  <c:spPr>
    <a:noFill/>
    <a:ln>
      <a:noFill/>
    </a:ln>
    <a:effectLst/>
  </c:spPr>
  <c:externalData r:id="rId1">
    <c:autoUpdate val="0"/>
  </c:externalData>
</c:chartSpace>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778000" y="2298700"/>
            <a:ext cx="20828000" cy="4648200"/>
          </a:xfrm>
          <a:prstGeom prst="rect">
            <a:avLst/>
          </a:prstGeom>
        </p:spPr>
        <p:txBody>
          <a:bodyPr anchor="b"/>
          <a:lstStyle/>
          <a:p>
            <a:pPr/>
            <a:r>
              <a:t>Texte du titre</a:t>
            </a:r>
          </a:p>
        </p:txBody>
      </p:sp>
      <p:sp>
        <p:nvSpPr>
          <p:cNvPr id="12" name="Texte niveau 1…"/>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228600" algn="ctr">
              <a:spcBef>
                <a:spcPts val="0"/>
              </a:spcBef>
              <a:buSzTx/>
              <a:buNone/>
              <a:defRPr sz="5400"/>
            </a:lvl2pPr>
            <a:lvl3pPr marL="0" indent="457200" algn="ctr">
              <a:spcBef>
                <a:spcPts val="0"/>
              </a:spcBef>
              <a:buSzTx/>
              <a:buNone/>
              <a:defRPr sz="5400"/>
            </a:lvl3pPr>
            <a:lvl4pPr marL="0" indent="685800" algn="ctr">
              <a:spcBef>
                <a:spcPts val="0"/>
              </a:spcBef>
              <a:buSzTx/>
              <a:buNone/>
              <a:defRPr sz="5400"/>
            </a:lvl4pPr>
            <a:lvl5pPr marL="0" indent="914400" algn="ctr">
              <a:spcBef>
                <a:spcPts val="0"/>
              </a:spcBef>
              <a:buSzTx/>
              <a:buNone/>
              <a:defRPr sz="5400"/>
            </a:lvl5p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-Gilles Allain</a:t>
            </a:r>
          </a:p>
        </p:txBody>
      </p:sp>
      <p:sp>
        <p:nvSpPr>
          <p:cNvPr id="94" name="« Saisissez une citation ici. »"/>
          <p:cNvSpPr txBox="1"/>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24384000" cy="13716000"/>
          </a:xfrm>
          <a:prstGeom prst="rect">
            <a:avLst/>
          </a:prstGeom>
        </p:spPr>
        <p:txBody>
          <a:bodyPr lIns="91439" tIns="45719" rIns="91439" bIns="45719" anchor="t">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idx="13"/>
          </p:nvPr>
        </p:nvSpPr>
        <p:spPr>
          <a:xfrm>
            <a:off x="3125968" y="673100"/>
            <a:ext cx="18135601" cy="8737600"/>
          </a:xfrm>
          <a:prstGeom prst="rect">
            <a:avLst/>
          </a:prstGeom>
        </p:spPr>
        <p:txBody>
          <a:bodyPr lIns="91439" tIns="45719" rIns="91439" bIns="45719" anchor="t">
            <a:noAutofit/>
          </a:bodyPr>
          <a:lstStyle/>
          <a:p>
            <a:pPr/>
          </a:p>
        </p:txBody>
      </p:sp>
      <p:sp>
        <p:nvSpPr>
          <p:cNvPr id="21" name="Texte du titre"/>
          <p:cNvSpPr txBox="1"/>
          <p:nvPr>
            <p:ph type="title"/>
          </p:nvPr>
        </p:nvSpPr>
        <p:spPr>
          <a:xfrm>
            <a:off x="635000" y="9512300"/>
            <a:ext cx="23114000" cy="2006600"/>
          </a:xfrm>
          <a:prstGeom prst="rect">
            <a:avLst/>
          </a:prstGeom>
        </p:spPr>
        <p:txBody>
          <a:bodyPr anchor="b"/>
          <a:lstStyle/>
          <a:p>
            <a:pPr/>
            <a:r>
              <a:t>Texte du titre</a:t>
            </a:r>
          </a:p>
        </p:txBody>
      </p:sp>
      <p:sp>
        <p:nvSpPr>
          <p:cNvPr id="22" name="Texte niveau 1…"/>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228600" algn="ctr">
              <a:spcBef>
                <a:spcPts val="0"/>
              </a:spcBef>
              <a:buSzTx/>
              <a:buNone/>
              <a:defRPr sz="5400"/>
            </a:lvl2pPr>
            <a:lvl3pPr marL="0" indent="457200" algn="ctr">
              <a:spcBef>
                <a:spcPts val="0"/>
              </a:spcBef>
              <a:buSzTx/>
              <a:buNone/>
              <a:defRPr sz="5400"/>
            </a:lvl3pPr>
            <a:lvl4pPr marL="0" indent="685800" algn="ctr">
              <a:spcBef>
                <a:spcPts val="0"/>
              </a:spcBef>
              <a:buSzTx/>
              <a:buNone/>
              <a:defRPr sz="5400"/>
            </a:lvl4pPr>
            <a:lvl5pPr marL="0" indent="914400" algn="ctr">
              <a:spcBef>
                <a:spcPts val="0"/>
              </a:spcBef>
              <a:buSzTx/>
              <a:buNone/>
              <a:defRPr sz="5400"/>
            </a:lvl5p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778000" y="4533900"/>
            <a:ext cx="20828000" cy="464820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e">
    <p:spTree>
      <p:nvGrpSpPr>
        <p:cNvPr id="1" name=""/>
        <p:cNvGrpSpPr/>
        <p:nvPr/>
      </p:nvGrpSpPr>
      <p:grpSpPr>
        <a:xfrm>
          <a:off x="0" y="0"/>
          <a:ext cx="0" cy="0"/>
          <a:chOff x="0" y="0"/>
          <a:chExt cx="0" cy="0"/>
        </a:xfrm>
      </p:grpSpPr>
      <p:sp>
        <p:nvSpPr>
          <p:cNvPr id="38" name="Image"/>
          <p:cNvSpPr/>
          <p:nvPr>
            <p:ph type="pic" sz="half" idx="13"/>
          </p:nvPr>
        </p:nvSpPr>
        <p:spPr>
          <a:xfrm>
            <a:off x="13165980" y="952500"/>
            <a:ext cx="9525001" cy="11468100"/>
          </a:xfrm>
          <a:prstGeom prst="rect">
            <a:avLst/>
          </a:prstGeom>
        </p:spPr>
        <p:txBody>
          <a:bodyPr lIns="91439" tIns="45719" rIns="91439" bIns="45719" anchor="t">
            <a:noAutofit/>
          </a:bodyPr>
          <a:lstStyle/>
          <a:p>
            <a:pPr/>
          </a:p>
        </p:txBody>
      </p:sp>
      <p:sp>
        <p:nvSpPr>
          <p:cNvPr id="39" name="Texte du titre"/>
          <p:cNvSpPr txBox="1"/>
          <p:nvPr>
            <p:ph type="title"/>
          </p:nvPr>
        </p:nvSpPr>
        <p:spPr>
          <a:xfrm>
            <a:off x="1651000" y="952500"/>
            <a:ext cx="10223500" cy="5549900"/>
          </a:xfrm>
          <a:prstGeom prst="rect">
            <a:avLst/>
          </a:prstGeom>
        </p:spPr>
        <p:txBody>
          <a:bodyPr anchor="b"/>
          <a:lstStyle>
            <a:lvl1pPr>
              <a:defRPr sz="8400"/>
            </a:lvl1pPr>
          </a:lstStyle>
          <a:p>
            <a:pPr/>
            <a:r>
              <a:t>Texte du titre</a:t>
            </a:r>
          </a:p>
        </p:txBody>
      </p:sp>
      <p:sp>
        <p:nvSpPr>
          <p:cNvPr id="40" name="Texte niveau 1…"/>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228600" algn="ctr">
              <a:spcBef>
                <a:spcPts val="0"/>
              </a:spcBef>
              <a:buSzTx/>
              <a:buNone/>
              <a:defRPr sz="5400"/>
            </a:lvl2pPr>
            <a:lvl3pPr marL="0" indent="457200" algn="ctr">
              <a:spcBef>
                <a:spcPts val="0"/>
              </a:spcBef>
              <a:buSzTx/>
              <a:buNone/>
              <a:defRPr sz="5400"/>
            </a:lvl3pPr>
            <a:lvl4pPr marL="0" indent="685800" algn="ctr">
              <a:spcBef>
                <a:spcPts val="0"/>
              </a:spcBef>
              <a:buSzTx/>
              <a:buNone/>
              <a:defRPr sz="5400"/>
            </a:lvl4pPr>
            <a:lvl5pPr marL="0" indent="914400" algn="ctr">
              <a:spcBef>
                <a:spcPts val="0"/>
              </a:spcBef>
              <a:buSzTx/>
              <a:buNone/>
              <a:defRPr sz="5400"/>
            </a:lvl5p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prstGeom prst="rect">
            <a:avLst/>
          </a:prstGeom>
        </p:spPr>
        <p:txBody>
          <a:bodyPr/>
          <a:lstStyle/>
          <a:p>
            <a:pPr/>
            <a:r>
              <a:t>Texte du titre</a:t>
            </a:r>
          </a:p>
        </p:txBody>
      </p:sp>
      <p:sp>
        <p:nvSpPr>
          <p:cNvPr id="57" name="Texte niveau 1…"/>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13"/>
          </p:nvPr>
        </p:nvSpPr>
        <p:spPr>
          <a:xfrm>
            <a:off x="13169900" y="3149600"/>
            <a:ext cx="9525000" cy="9296400"/>
          </a:xfrm>
          <a:prstGeom prst="rect">
            <a:avLst/>
          </a:prstGeom>
        </p:spPr>
        <p:txBody>
          <a:bodyPr lIns="91439" tIns="45719" rIns="91439" bIns="45719" anchor="t">
            <a:noAutofit/>
          </a:bodyPr>
          <a:lstStyle/>
          <a:p>
            <a:pPr/>
          </a:p>
        </p:txBody>
      </p:sp>
      <p:sp>
        <p:nvSpPr>
          <p:cNvPr id="66" name="Texte du titre"/>
          <p:cNvSpPr txBox="1"/>
          <p:nvPr>
            <p:ph type="title"/>
          </p:nvPr>
        </p:nvSpPr>
        <p:spPr>
          <a:prstGeom prst="rect">
            <a:avLst/>
          </a:prstGeom>
        </p:spPr>
        <p:txBody>
          <a:bodyPr/>
          <a:lstStyle/>
          <a:p>
            <a:pPr/>
            <a:r>
              <a:t>Texte du titre</a:t>
            </a:r>
          </a:p>
        </p:txBody>
      </p:sp>
      <p:sp>
        <p:nvSpPr>
          <p:cNvPr id="67" name="Texte niveau 1…"/>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13"/>
          </p:nvPr>
        </p:nvSpPr>
        <p:spPr>
          <a:xfrm>
            <a:off x="15760700" y="7048500"/>
            <a:ext cx="7404100" cy="5549900"/>
          </a:xfrm>
          <a:prstGeom prst="rect">
            <a:avLst/>
          </a:prstGeom>
        </p:spPr>
        <p:txBody>
          <a:bodyPr lIns="91439" tIns="45719" rIns="91439" bIns="45719" anchor="t">
            <a:noAutofit/>
          </a:bodyPr>
          <a:lstStyle/>
          <a:p>
            <a:pPr/>
          </a:p>
        </p:txBody>
      </p:sp>
      <p:sp>
        <p:nvSpPr>
          <p:cNvPr id="84" name="Image"/>
          <p:cNvSpPr/>
          <p:nvPr>
            <p:ph type="pic" sz="quarter" idx="14"/>
          </p:nvPr>
        </p:nvSpPr>
        <p:spPr>
          <a:xfrm>
            <a:off x="15760700" y="1130300"/>
            <a:ext cx="7404100" cy="5549900"/>
          </a:xfrm>
          <a:prstGeom prst="rect">
            <a:avLst/>
          </a:prstGeom>
        </p:spPr>
        <p:txBody>
          <a:bodyPr lIns="91439" tIns="45719" rIns="91439" bIns="45719" anchor="t">
            <a:noAutofit/>
          </a:bodyPr>
          <a:lstStyle/>
          <a:p>
            <a:pPr/>
          </a:p>
        </p:txBody>
      </p:sp>
      <p:sp>
        <p:nvSpPr>
          <p:cNvPr id="85" name="Image"/>
          <p:cNvSpPr/>
          <p:nvPr>
            <p:ph type="pic" idx="15"/>
          </p:nvPr>
        </p:nvSpPr>
        <p:spPr>
          <a:xfrm>
            <a:off x="1206500" y="1130300"/>
            <a:ext cx="14173200" cy="11468100"/>
          </a:xfrm>
          <a:prstGeom prst="rect">
            <a:avLst/>
          </a:prstGeom>
        </p:spPr>
        <p:txBody>
          <a:bodyPr lIns="91439" tIns="45719" rIns="91439" bIns="45719" anchor="t">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exte du titre"/>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 du titre</a:t>
            </a:r>
          </a:p>
        </p:txBody>
      </p:sp>
      <p:sp>
        <p:nvSpPr>
          <p:cNvPr id="3" name="Texte niveau 1…"/>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1pPr>
      <a:lvl2pPr marL="0" marR="0" indent="2286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2pPr>
      <a:lvl3pPr marL="0" marR="0" indent="4572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3pPr>
      <a:lvl4pPr marL="0" marR="0" indent="6858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4pPr>
      <a:lvl5pPr marL="0" marR="0" indent="9144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5pPr>
      <a:lvl6pPr marL="0" marR="0" indent="11430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6pPr>
      <a:lvl7pPr marL="0" marR="0" indent="13716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7pPr>
      <a:lvl8pPr marL="0" marR="0" indent="16002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8pPr>
      <a:lvl9pPr marL="0" marR="0" indent="1828800" algn="ctr" defTabSz="825500" rtl="0" latinLnBrk="0">
        <a:lnSpc>
          <a:spcPct val="100000"/>
        </a:lnSpc>
        <a:spcBef>
          <a:spcPts val="0"/>
        </a:spcBef>
        <a:spcAft>
          <a:spcPts val="0"/>
        </a:spcAft>
        <a:buClrTx/>
        <a:buSzTx/>
        <a:buFontTx/>
        <a:buNone/>
        <a:tabLst/>
        <a:defRPr b="0" baseline="0" cap="none" i="0" spc="0" strike="noStrike" sz="11200" u="none">
          <a:ln>
            <a:noFill/>
          </a:ln>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ln>
            <a:noFill/>
          </a:ln>
          <a:solidFill>
            <a:srgbClr val="000000"/>
          </a:solidFill>
          <a:uFillTx/>
          <a:latin typeface="Helvetica Neue"/>
          <a:ea typeface="Helvetica Neue"/>
          <a:cs typeface="Helvetica Neue"/>
          <a:sym typeface="Helvetica Neue"/>
        </a:defRPr>
      </a:lvl9pPr>
    </p:bodyStyle>
    <p:otherStyle>
      <a:lvl1pPr marL="0" marR="0" indent="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1pPr>
      <a:lvl2pPr marL="0" marR="0" indent="2286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2pPr>
      <a:lvl3pPr marL="0" marR="0" indent="4572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3pPr>
      <a:lvl4pPr marL="0" marR="0" indent="6858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4pPr>
      <a:lvl5pPr marL="0" marR="0" indent="9144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5pPr>
      <a:lvl6pPr marL="0" marR="0" indent="11430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6pPr>
      <a:lvl7pPr marL="0" marR="0" indent="13716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7pPr>
      <a:lvl8pPr marL="0" marR="0" indent="16002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8pPr>
      <a:lvl9pPr marL="0" marR="0" indent="18288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9.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3.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4.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5.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7.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19" name="Diagramme 3D circulaire"/>
          <p:cNvGraphicFramePr/>
          <p:nvPr/>
        </p:nvGraphicFramePr>
        <p:xfrm>
          <a:off x="12443604" y="3018079"/>
          <a:ext cx="9938848" cy="9759654"/>
        </p:xfrm>
        <a:graphic xmlns:a="http://schemas.openxmlformats.org/drawingml/2006/main">
          <a:graphicData uri="http://schemas.openxmlformats.org/drawingml/2006/chart">
            <c:chart xmlns:c="http://schemas.openxmlformats.org/drawingml/2006/chart" r:id="rId2"/>
          </a:graphicData>
        </a:graphic>
      </p:graphicFrame>
      <p:sp>
        <p:nvSpPr>
          <p:cNvPr id="120" name="Etes-vous favorable au vote chaque année par le Parlement de quotas d’immigration…"/>
          <p:cNvSpPr txBox="1"/>
          <p:nvPr/>
        </p:nvSpPr>
        <p:spPr>
          <a:xfrm>
            <a:off x="2054504" y="746761"/>
            <a:ext cx="20274992" cy="145287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defTabSz="457200">
              <a:defRPr b="0" sz="3600">
                <a:latin typeface="Poppins Bold"/>
                <a:ea typeface="Poppins Bold"/>
                <a:cs typeface="Poppins Bold"/>
                <a:sym typeface="Poppins Bold"/>
              </a:defRPr>
            </a:pPr>
            <a:r>
              <a:t>Etes-vous favorable au vote chaque année par le Parlement de quotas d’immigration </a:t>
            </a:r>
          </a:p>
          <a:p>
            <a:pPr algn="l" defTabSz="457200">
              <a:defRPr b="0" sz="3600">
                <a:latin typeface="Poppins Bold"/>
                <a:ea typeface="Poppins Bold"/>
                <a:cs typeface="Poppins Bold"/>
                <a:sym typeface="Poppins Bold"/>
              </a:defRPr>
            </a:pPr>
            <a:r>
              <a:t>en fonction des besoins et des capacités d’accueil de la France ?</a:t>
            </a:r>
          </a:p>
        </p:txBody>
      </p:sp>
      <p:sp>
        <p:nvSpPr>
          <p:cNvPr id="121"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22" name="Ovale"/>
          <p:cNvSpPr/>
          <p:nvPr/>
        </p:nvSpPr>
        <p:spPr>
          <a:xfrm>
            <a:off x="1371600" y="58897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23" name="Ovale"/>
          <p:cNvSpPr/>
          <p:nvPr/>
        </p:nvSpPr>
        <p:spPr>
          <a:xfrm>
            <a:off x="1371600" y="7007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24" name="Ovale"/>
          <p:cNvSpPr/>
          <p:nvPr/>
        </p:nvSpPr>
        <p:spPr>
          <a:xfrm>
            <a:off x="1371600" y="81249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25" name="Non, il est trop difficile de fixer des objectifs chiffrés pour toute une année, mieux vaut s’adapter en fonction de l’évolution de la situation, pour être plus réactif et donc plus efficace."/>
          <p:cNvSpPr txBox="1"/>
          <p:nvPr/>
        </p:nvSpPr>
        <p:spPr>
          <a:xfrm>
            <a:off x="2260600" y="45579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Non, il est trop difficile de fixer des objectifs chiffrés pour toute une année, mieux vaut s’adapter en fonction de l’évolution de la situation, pour être plus réactif et donc plus efficace.</a:t>
            </a:r>
          </a:p>
        </p:txBody>
      </p:sp>
      <p:sp>
        <p:nvSpPr>
          <p:cNvPr id="126" name="Oui mais cela ne règlera qu’une partie du problème, compte tenu de l’immigration irrégulière et de la question de l’asile."/>
          <p:cNvSpPr txBox="1"/>
          <p:nvPr/>
        </p:nvSpPr>
        <p:spPr>
          <a:xfrm>
            <a:off x="2260600" y="58533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Oui mais cela ne règlera qu’une partie du problème, compte tenu de l’immigration irrégulière et de la question de l’asile.</a:t>
            </a:r>
          </a:p>
        </p:txBody>
      </p:sp>
      <p:sp>
        <p:nvSpPr>
          <p:cNvPr id="127" name="Oui, cela permettrait de diminuer substantiellement l’immigration régulière."/>
          <p:cNvSpPr txBox="1"/>
          <p:nvPr/>
        </p:nvSpPr>
        <p:spPr>
          <a:xfrm>
            <a:off x="2260600" y="69709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Oui, cela permettrait de diminuer substantiellement l’immigration régulière.</a:t>
            </a:r>
          </a:p>
        </p:txBody>
      </p:sp>
      <p:sp>
        <p:nvSpPr>
          <p:cNvPr id="128" name="Ne se prononce pas"/>
          <p:cNvSpPr txBox="1"/>
          <p:nvPr/>
        </p:nvSpPr>
        <p:spPr>
          <a:xfrm>
            <a:off x="2260600" y="82663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211" name="Diagramme 3D circulaire"/>
          <p:cNvGraphicFramePr/>
          <p:nvPr/>
        </p:nvGraphicFramePr>
        <p:xfrm>
          <a:off x="12669600" y="2972902"/>
          <a:ext cx="10239438" cy="9826894"/>
        </p:xfrm>
        <a:graphic xmlns:a="http://schemas.openxmlformats.org/drawingml/2006/main">
          <a:graphicData uri="http://schemas.openxmlformats.org/drawingml/2006/chart">
            <c:chart xmlns:c="http://schemas.openxmlformats.org/drawingml/2006/chart" r:id="rId2"/>
          </a:graphicData>
        </a:graphic>
      </p:graphicFrame>
      <p:sp>
        <p:nvSpPr>
          <p:cNvPr id="212" name="Diriez-vous que par rapport aux questions économiques, l’immigration est un enjeu :"/>
          <p:cNvSpPr txBox="1"/>
          <p:nvPr/>
        </p:nvSpPr>
        <p:spPr>
          <a:xfrm>
            <a:off x="531419" y="614681"/>
            <a:ext cx="24434801" cy="18694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Diriez-vous que par rapport aux questions économiques, l’immigration est un enjeu :</a:t>
            </a:r>
          </a:p>
        </p:txBody>
      </p:sp>
      <p:sp>
        <p:nvSpPr>
          <p:cNvPr id="213"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14" name="Ovale"/>
          <p:cNvSpPr/>
          <p:nvPr/>
        </p:nvSpPr>
        <p:spPr>
          <a:xfrm>
            <a:off x="1371600" y="61691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15" name="Ovale"/>
          <p:cNvSpPr/>
          <p:nvPr/>
        </p:nvSpPr>
        <p:spPr>
          <a:xfrm>
            <a:off x="1371600" y="7642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16" name="Ovale"/>
          <p:cNvSpPr/>
          <p:nvPr/>
        </p:nvSpPr>
        <p:spPr>
          <a:xfrm>
            <a:off x="1371600" y="88996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17" name="Aussi important, l’immigration non maitrisée et l’absence de réformes économiques étant les deux grands symptômes de la crise française."/>
          <p:cNvSpPr txBox="1"/>
          <p:nvPr/>
        </p:nvSpPr>
        <p:spPr>
          <a:xfrm>
            <a:off x="2260600" y="4735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Aussi important, l’immigration non maitrisée et l’absence de réformes économiques étant les deux grands symptômes de la crise française.</a:t>
            </a:r>
          </a:p>
        </p:txBody>
      </p:sp>
      <p:sp>
        <p:nvSpPr>
          <p:cNvPr id="218" name="Moins important sachant que les problèmes liés à l’immigration pourraient être réglés si nous avions plus d’emplois, de croissance et d’opportunités à proposer."/>
          <p:cNvSpPr txBox="1"/>
          <p:nvPr/>
        </p:nvSpPr>
        <p:spPr>
          <a:xfrm>
            <a:off x="2260600" y="59549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Moins important sachant que les problèmes liés à l’immigration pourraient être réglés si nous avions plus d’emplois, de croissance et d’opportunités à proposer.</a:t>
            </a:r>
          </a:p>
        </p:txBody>
      </p:sp>
      <p:sp>
        <p:nvSpPr>
          <p:cNvPr id="219" name="Plus important puisqu’il en va de l’avenir de l’unité de la France et pas seulement de sa croissance."/>
          <p:cNvSpPr txBox="1"/>
          <p:nvPr/>
        </p:nvSpPr>
        <p:spPr>
          <a:xfrm>
            <a:off x="2260600" y="76059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Plus important puisqu’il en va de l’avenir de l’unité de la France et pas seulement de sa croissance.</a:t>
            </a:r>
          </a:p>
        </p:txBody>
      </p:sp>
      <p:sp>
        <p:nvSpPr>
          <p:cNvPr id="220" name="Ne se prononce pas"/>
          <p:cNvSpPr txBox="1"/>
          <p:nvPr/>
        </p:nvSpPr>
        <p:spPr>
          <a:xfrm>
            <a:off x="2260600" y="90410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0" name="Rectangle"/>
          <p:cNvSpPr/>
          <p:nvPr/>
        </p:nvSpPr>
        <p:spPr>
          <a:xfrm>
            <a:off x="-588566" y="736600"/>
            <a:ext cx="25561132" cy="2235201"/>
          </a:xfrm>
          <a:prstGeom prst="rect">
            <a:avLst/>
          </a:prstGeom>
          <a:solidFill>
            <a:srgbClr val="CF215E"/>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1" name="Immigration : Résultats du questionnaire"/>
          <p:cNvSpPr txBox="1"/>
          <p:nvPr/>
        </p:nvSpPr>
        <p:spPr>
          <a:xfrm>
            <a:off x="671093" y="1102795"/>
            <a:ext cx="23041814" cy="150281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9200">
                <a:solidFill>
                  <a:srgbClr val="FFFFFF"/>
                </a:solidFill>
              </a:defRPr>
            </a:lvl1pPr>
          </a:lstStyle>
          <a:p>
            <a:pPr/>
            <a:r>
              <a:t>Immigration : Résultats du questionnaire </a:t>
            </a:r>
          </a:p>
        </p:txBody>
      </p:sp>
      <p:sp>
        <p:nvSpPr>
          <p:cNvPr id="132" name="Nombre de réponse : 479"/>
          <p:cNvSpPr txBox="1"/>
          <p:nvPr/>
        </p:nvSpPr>
        <p:spPr>
          <a:xfrm>
            <a:off x="844537" y="3429465"/>
            <a:ext cx="5727726" cy="65947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700"/>
            </a:lvl1pPr>
          </a:lstStyle>
          <a:p>
            <a:pPr/>
            <a:r>
              <a:t>Nombre de réponse : 479</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34" name="Diagramme 3D circulaire"/>
          <p:cNvGraphicFramePr/>
          <p:nvPr/>
        </p:nvGraphicFramePr>
        <p:xfrm>
          <a:off x="12610591" y="2998613"/>
          <a:ext cx="10328597" cy="9750774"/>
        </p:xfrm>
        <a:graphic xmlns:a="http://schemas.openxmlformats.org/drawingml/2006/main">
          <a:graphicData uri="http://schemas.openxmlformats.org/drawingml/2006/chart">
            <c:chart xmlns:c="http://schemas.openxmlformats.org/drawingml/2006/chart" r:id="rId2"/>
          </a:graphicData>
        </a:graphic>
      </p:graphicFrame>
      <p:sp>
        <p:nvSpPr>
          <p:cNvPr id="135" name="Que pensez-vous du droit d’asile ?"/>
          <p:cNvSpPr txBox="1"/>
          <p:nvPr/>
        </p:nvSpPr>
        <p:spPr>
          <a:xfrm>
            <a:off x="6820052" y="640081"/>
            <a:ext cx="10743896" cy="9550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Que pensez-vous du droit d’asile ?</a:t>
            </a:r>
          </a:p>
        </p:txBody>
      </p:sp>
      <p:sp>
        <p:nvSpPr>
          <p:cNvPr id="136"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7" name="Ovale"/>
          <p:cNvSpPr/>
          <p:nvPr/>
        </p:nvSpPr>
        <p:spPr>
          <a:xfrm>
            <a:off x="1371600" y="58897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8" name="Ovale"/>
          <p:cNvSpPr/>
          <p:nvPr/>
        </p:nvSpPr>
        <p:spPr>
          <a:xfrm>
            <a:off x="1371600" y="7007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9" name="Ovale"/>
          <p:cNvSpPr/>
          <p:nvPr/>
        </p:nvSpPr>
        <p:spPr>
          <a:xfrm>
            <a:off x="1371600" y="81249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0" name="C’est l’honneur de la France d’accueillir des réfugiés, mais ce droit ne doit bénéficier qu’à eux seuls et non aux migrants économiques."/>
          <p:cNvSpPr txBox="1"/>
          <p:nvPr/>
        </p:nvSpPr>
        <p:spPr>
          <a:xfrm>
            <a:off x="2260600" y="4735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C’est l’honneur de la France d’accueillir des réfugiés, mais ce droit ne doit bénéficier qu’à eux seuls et non aux migrants économiques.</a:t>
            </a:r>
          </a:p>
        </p:txBody>
      </p:sp>
      <p:sp>
        <p:nvSpPr>
          <p:cNvPr id="141" name="C’est un droit qui n’a plus grand sens, étant détourné au profit d’individus dont la majorité ne sont pas des réfugiés."/>
          <p:cNvSpPr txBox="1"/>
          <p:nvPr/>
        </p:nvSpPr>
        <p:spPr>
          <a:xfrm>
            <a:off x="2260600" y="58533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C’est un droit qui n’a plus grand sens, étant détourné au profit d’individus dont la majorité ne sont pas des réfugiés.</a:t>
            </a:r>
          </a:p>
        </p:txBody>
      </p:sp>
      <p:sp>
        <p:nvSpPr>
          <p:cNvPr id="142" name="C’est un droit sacré et compte tenu de la crise migratoire et des drames qu’elle suscite, il doit bénéficier au plus grand nombre."/>
          <p:cNvSpPr txBox="1"/>
          <p:nvPr/>
        </p:nvSpPr>
        <p:spPr>
          <a:xfrm>
            <a:off x="2260600" y="69709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C’est un droit sacré et compte tenu de la crise migratoire et des drames qu’elle suscite, il doit bénéficier au plus grand nombre.</a:t>
            </a:r>
          </a:p>
        </p:txBody>
      </p:sp>
      <p:sp>
        <p:nvSpPr>
          <p:cNvPr id="143" name="Ne se prononce pas"/>
          <p:cNvSpPr txBox="1"/>
          <p:nvPr/>
        </p:nvSpPr>
        <p:spPr>
          <a:xfrm>
            <a:off x="2260600" y="82663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45" name="Diagramme 3D circulaire"/>
          <p:cNvGraphicFramePr/>
          <p:nvPr/>
        </p:nvGraphicFramePr>
        <p:xfrm>
          <a:off x="12782336" y="2980113"/>
          <a:ext cx="9720820" cy="10244483"/>
        </p:xfrm>
        <a:graphic xmlns:a="http://schemas.openxmlformats.org/drawingml/2006/main">
          <a:graphicData uri="http://schemas.openxmlformats.org/drawingml/2006/chart">
            <c:chart xmlns:c="http://schemas.openxmlformats.org/drawingml/2006/chart" r:id="rId2"/>
          </a:graphicData>
        </a:graphic>
      </p:graphicFrame>
      <p:sp>
        <p:nvSpPr>
          <p:cNvPr id="146" name="Etes-vous favorable à ce que l’INSEE produise et utilise des statistiques sur l’origine des personnes (statistiques « ethniques ») ?"/>
          <p:cNvSpPr txBox="1"/>
          <p:nvPr/>
        </p:nvSpPr>
        <p:spPr>
          <a:xfrm>
            <a:off x="531419" y="614681"/>
            <a:ext cx="23321163" cy="18694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Etes-vous favorable à ce que l’INSEE produise et utilise des statistiques sur l’origine des personnes (statistiques « ethniques ») ? </a:t>
            </a:r>
          </a:p>
        </p:txBody>
      </p:sp>
      <p:sp>
        <p:nvSpPr>
          <p:cNvPr id="147"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8" name="Ovale"/>
          <p:cNvSpPr/>
          <p:nvPr/>
        </p:nvSpPr>
        <p:spPr>
          <a:xfrm>
            <a:off x="1371600" y="58897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9" name="Ovale"/>
          <p:cNvSpPr/>
          <p:nvPr/>
        </p:nvSpPr>
        <p:spPr>
          <a:xfrm>
            <a:off x="1371600" y="7007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50" name="Ovale"/>
          <p:cNvSpPr/>
          <p:nvPr/>
        </p:nvSpPr>
        <p:spPr>
          <a:xfrm>
            <a:off x="1371600" y="81249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51" name="Le remède serait pire que le mal : l’utilisation de statistiques « ethniques » risquerait d’« ethniciser » davantage le débat et donc"/>
          <p:cNvSpPr txBox="1"/>
          <p:nvPr/>
        </p:nvSpPr>
        <p:spPr>
          <a:xfrm>
            <a:off x="2260600" y="4735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Le remède serait pire que le mal : l’utilisation de statistiques « ethniques » risquerait d’« ethniciser » davantage le débat et donc</a:t>
            </a:r>
          </a:p>
        </p:txBody>
      </p:sp>
      <p:sp>
        <p:nvSpPr>
          <p:cNvPr id="152" name="Non, ce serait contraire à l’esprit de la République qui ne fait pas de distinction entre les citoyens selon leurs origines."/>
          <p:cNvSpPr txBox="1"/>
          <p:nvPr/>
        </p:nvSpPr>
        <p:spPr>
          <a:xfrm>
            <a:off x="2260600" y="58533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Non, ce serait contraire à l’esprit de la République qui ne fait pas de distinction entre les citoyens selon leurs origines.</a:t>
            </a:r>
          </a:p>
        </p:txBody>
      </p:sp>
      <p:sp>
        <p:nvSpPr>
          <p:cNvPr id="153" name="Oui, cela permettrait d’avoir une vraie photographie de la population française, notamment d’origine étrangère, et d’éviter ainsi les fantasmes, dans un sens comme dans un autre."/>
          <p:cNvSpPr txBox="1"/>
          <p:nvPr/>
        </p:nvSpPr>
        <p:spPr>
          <a:xfrm>
            <a:off x="2260600" y="67931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Oui, cela permettrait d’avoir une vraie photographie de la population française, notamment d’origine étrangère, et d’éviter ainsi les fantasmes, dans un sens comme dans un autre.</a:t>
            </a:r>
          </a:p>
        </p:txBody>
      </p:sp>
      <p:sp>
        <p:nvSpPr>
          <p:cNvPr id="154" name="Ne se prononce pas"/>
          <p:cNvSpPr txBox="1"/>
          <p:nvPr/>
        </p:nvSpPr>
        <p:spPr>
          <a:xfrm>
            <a:off x="2260600" y="82663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56" name="Diagramme 3D circulaire"/>
          <p:cNvGraphicFramePr/>
          <p:nvPr/>
        </p:nvGraphicFramePr>
        <p:xfrm>
          <a:off x="12509721" y="2988339"/>
          <a:ext cx="10459060" cy="9971020"/>
        </p:xfrm>
        <a:graphic xmlns:a="http://schemas.openxmlformats.org/drawingml/2006/main">
          <a:graphicData uri="http://schemas.openxmlformats.org/drawingml/2006/chart">
            <c:chart xmlns:c="http://schemas.openxmlformats.org/drawingml/2006/chart" r:id="rId2"/>
          </a:graphicData>
        </a:graphic>
      </p:graphicFrame>
      <p:sp>
        <p:nvSpPr>
          <p:cNvPr id="157" name="Quelle est selon vous la priorité aujourd’hui ?"/>
          <p:cNvSpPr txBox="1"/>
          <p:nvPr/>
        </p:nvSpPr>
        <p:spPr>
          <a:xfrm>
            <a:off x="531419" y="1071881"/>
            <a:ext cx="13996722" cy="9550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Quelle est selon vous la priorité aujourd’hui ?</a:t>
            </a:r>
          </a:p>
        </p:txBody>
      </p:sp>
      <p:sp>
        <p:nvSpPr>
          <p:cNvPr id="158"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59" name="Ovale"/>
          <p:cNvSpPr/>
          <p:nvPr/>
        </p:nvSpPr>
        <p:spPr>
          <a:xfrm>
            <a:off x="1371600" y="58897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0" name="Ovale"/>
          <p:cNvSpPr/>
          <p:nvPr/>
        </p:nvSpPr>
        <p:spPr>
          <a:xfrm>
            <a:off x="1371600" y="7007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1" name="Ovale"/>
          <p:cNvSpPr/>
          <p:nvPr/>
        </p:nvSpPr>
        <p:spPr>
          <a:xfrm>
            <a:off x="1371600" y="81249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2" name="Construire une vraie politique d’intégration, en renforçant par exemple les contrôles sur la maîtrise de la langue française et en faisant davantage aimer la France, en particulier à l’école."/>
          <p:cNvSpPr txBox="1"/>
          <p:nvPr/>
        </p:nvSpPr>
        <p:spPr>
          <a:xfrm>
            <a:off x="2260600" y="45579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Construire une vraie politique d’intégration, en renforçant par exemple les contrôles sur la maîtrise de la langue française et en faisant davantage aimer la France, en particulier à l’école.</a:t>
            </a:r>
          </a:p>
        </p:txBody>
      </p:sp>
      <p:sp>
        <p:nvSpPr>
          <p:cNvPr id="163" name="Diminuer l’immigration régulière et notamment celle issue du regroupement familial dont les conditions doivent être durcies."/>
          <p:cNvSpPr txBox="1"/>
          <p:nvPr/>
        </p:nvSpPr>
        <p:spPr>
          <a:xfrm>
            <a:off x="2260600" y="58533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Diminuer l’immigration régulière et notamment celle issue du regroupement familial dont les conditions doivent être durcies.</a:t>
            </a:r>
          </a:p>
        </p:txBody>
      </p:sp>
      <p:sp>
        <p:nvSpPr>
          <p:cNvPr id="164" name="Expulser les déboutés du droit d’asile dont la majorité reste sur le territoire français."/>
          <p:cNvSpPr txBox="1"/>
          <p:nvPr/>
        </p:nvSpPr>
        <p:spPr>
          <a:xfrm>
            <a:off x="2260600" y="69709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Expulser les déboutés du droit d’asile dont la majorité reste sur le territoire français.</a:t>
            </a:r>
          </a:p>
        </p:txBody>
      </p:sp>
      <p:sp>
        <p:nvSpPr>
          <p:cNvPr id="165" name="Réformer le système Schengen pour doter l’Europe de véritables frontières."/>
          <p:cNvSpPr txBox="1"/>
          <p:nvPr/>
        </p:nvSpPr>
        <p:spPr>
          <a:xfrm>
            <a:off x="2260600" y="80885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Réformer le système Schengen pour doter l’Europe de véritables frontières.</a:t>
            </a:r>
          </a:p>
        </p:txBody>
      </p:sp>
      <p:sp>
        <p:nvSpPr>
          <p:cNvPr id="166" name="Ovale"/>
          <p:cNvSpPr/>
          <p:nvPr/>
        </p:nvSpPr>
        <p:spPr>
          <a:xfrm>
            <a:off x="1371600" y="9242511"/>
            <a:ext cx="699592" cy="731839"/>
          </a:xfrm>
          <a:prstGeom prst="ellipse">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7" name="Ne se prononce pas"/>
          <p:cNvSpPr txBox="1"/>
          <p:nvPr/>
        </p:nvSpPr>
        <p:spPr>
          <a:xfrm>
            <a:off x="2260600" y="93839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69" name="Diagramme 3D circulaire"/>
          <p:cNvGraphicFramePr/>
          <p:nvPr/>
        </p:nvGraphicFramePr>
        <p:xfrm>
          <a:off x="12771824" y="2988328"/>
          <a:ext cx="9524732" cy="10148981"/>
        </p:xfrm>
        <a:graphic xmlns:a="http://schemas.openxmlformats.org/drawingml/2006/main">
          <a:graphicData uri="http://schemas.openxmlformats.org/drawingml/2006/chart">
            <c:chart xmlns:c="http://schemas.openxmlformats.org/drawingml/2006/chart" r:id="rId2"/>
          </a:graphicData>
        </a:graphic>
      </p:graphicFrame>
      <p:sp>
        <p:nvSpPr>
          <p:cNvPr id="170" name="« Accueillir moins mais mieux » : que pensez-vous de cette affirmation ?"/>
          <p:cNvSpPr txBox="1"/>
          <p:nvPr/>
        </p:nvSpPr>
        <p:spPr>
          <a:xfrm>
            <a:off x="531419" y="1071881"/>
            <a:ext cx="22492107" cy="9550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 Accueillir moins mais mieux » : que pensez-vous de cette affirmation ?</a:t>
            </a:r>
          </a:p>
        </p:txBody>
      </p:sp>
      <p:sp>
        <p:nvSpPr>
          <p:cNvPr id="171"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2" name="Ovale"/>
          <p:cNvSpPr/>
          <p:nvPr/>
        </p:nvSpPr>
        <p:spPr>
          <a:xfrm>
            <a:off x="1371600" y="58897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3" name="Ovale"/>
          <p:cNvSpPr/>
          <p:nvPr/>
        </p:nvSpPr>
        <p:spPr>
          <a:xfrm>
            <a:off x="1371600" y="7007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4" name="C’est illusoire : la pression migratoire est telle qu’il faut désormais privilégier le « zéro immigration »."/>
          <p:cNvSpPr txBox="1"/>
          <p:nvPr/>
        </p:nvSpPr>
        <p:spPr>
          <a:xfrm>
            <a:off x="2260600" y="4735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C’est illusoire : la pression migratoire est telle qu’il faut désormais privilégier le « zéro immigration ».</a:t>
            </a:r>
          </a:p>
        </p:txBody>
      </p:sp>
      <p:sp>
        <p:nvSpPr>
          <p:cNvPr id="175" name="Elle est juste. C’est en diminuant le flux migratoire que la France pourra mieux accueillir les immigrés sur notre sol ou les descendants d’immigrés qui ne sont toujours pas intégrés."/>
          <p:cNvSpPr txBox="1"/>
          <p:nvPr/>
        </p:nvSpPr>
        <p:spPr>
          <a:xfrm>
            <a:off x="2260600" y="56755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Elle est juste. C’est en diminuant le flux migratoire que la France pourra mieux accueillir les immigrés sur notre sol ou les descendants d’immigrés qui ne sont toujours pas intégrés.</a:t>
            </a:r>
          </a:p>
        </p:txBody>
      </p:sp>
      <p:sp>
        <p:nvSpPr>
          <p:cNvPr id="176" name="Ne se prononce pas"/>
          <p:cNvSpPr txBox="1"/>
          <p:nvPr/>
        </p:nvSpPr>
        <p:spPr>
          <a:xfrm>
            <a:off x="2260600" y="71487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78" name="Diagramme 3D circulaire"/>
          <p:cNvGraphicFramePr/>
          <p:nvPr/>
        </p:nvGraphicFramePr>
        <p:xfrm>
          <a:off x="12367900" y="2943950"/>
          <a:ext cx="10620784" cy="10020668"/>
        </p:xfrm>
        <a:graphic xmlns:a="http://schemas.openxmlformats.org/drawingml/2006/main">
          <a:graphicData uri="http://schemas.openxmlformats.org/drawingml/2006/chart">
            <c:chart xmlns:c="http://schemas.openxmlformats.org/drawingml/2006/chart" r:id="rId2"/>
          </a:graphicData>
        </a:graphic>
      </p:graphicFrame>
      <p:sp>
        <p:nvSpPr>
          <p:cNvPr id="179" name="Faut-il supprimer l’aide médicale d’Etat ?"/>
          <p:cNvSpPr txBox="1"/>
          <p:nvPr/>
        </p:nvSpPr>
        <p:spPr>
          <a:xfrm>
            <a:off x="531419" y="1071881"/>
            <a:ext cx="12899442" cy="9550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Faut-il supprimer l’aide médicale d’Etat ?</a:t>
            </a:r>
          </a:p>
        </p:txBody>
      </p:sp>
      <p:sp>
        <p:nvSpPr>
          <p:cNvPr id="180"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1" name="Ovale"/>
          <p:cNvSpPr/>
          <p:nvPr/>
        </p:nvSpPr>
        <p:spPr>
          <a:xfrm>
            <a:off x="1371600" y="61691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2" name="Ovale"/>
          <p:cNvSpPr/>
          <p:nvPr/>
        </p:nvSpPr>
        <p:spPr>
          <a:xfrm>
            <a:off x="1371600" y="7642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3" name="Ovale"/>
          <p:cNvSpPr/>
          <p:nvPr/>
        </p:nvSpPr>
        <p:spPr>
          <a:xfrm>
            <a:off x="1371600" y="88996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4" name="Non, nous pouvons avoir une politique d’immigration ferme et responsable tout en apportant des soins aux migrants."/>
          <p:cNvSpPr txBox="1"/>
          <p:nvPr/>
        </p:nvSpPr>
        <p:spPr>
          <a:xfrm>
            <a:off x="2260600" y="4735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Non, nous pouvons avoir une politique d’immigration ferme et responsable tout en apportant des soins aux migrants.</a:t>
            </a:r>
          </a:p>
        </p:txBody>
      </p:sp>
      <p:sp>
        <p:nvSpPr>
          <p:cNvPr id="185" name="Oui, l’aide médicale d’Etat créée un appel d’air à l’immigration. Il faut cesser de se voiler la face."/>
          <p:cNvSpPr txBox="1"/>
          <p:nvPr/>
        </p:nvSpPr>
        <p:spPr>
          <a:xfrm>
            <a:off x="2260600" y="6132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Oui, l’aide médicale d’Etat créée un appel d’air à l’immigration. Il faut cesser de se voiler la face.</a:t>
            </a:r>
          </a:p>
        </p:txBody>
      </p:sp>
      <p:sp>
        <p:nvSpPr>
          <p:cNvPr id="186" name="Supprimons l’aide médicale d’Etat mais remplaçons-la par une dispense de frais de santé limitée à la prise en charge des mineurs, des urgences et des maladies infectieuses."/>
          <p:cNvSpPr txBox="1"/>
          <p:nvPr/>
        </p:nvSpPr>
        <p:spPr>
          <a:xfrm>
            <a:off x="2260600" y="74281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Supprimons l’aide médicale d’Etat mais remplaçons-la par une dispense de frais de santé limitée à la prise en charge des mineurs, des urgences et des maladies infectieuses.</a:t>
            </a:r>
          </a:p>
        </p:txBody>
      </p:sp>
      <p:sp>
        <p:nvSpPr>
          <p:cNvPr id="187" name="Ne se prononce pas"/>
          <p:cNvSpPr txBox="1"/>
          <p:nvPr/>
        </p:nvSpPr>
        <p:spPr>
          <a:xfrm>
            <a:off x="2260600" y="90410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189" name="Diagramme 3D circulaire"/>
          <p:cNvGraphicFramePr/>
          <p:nvPr/>
        </p:nvGraphicFramePr>
        <p:xfrm>
          <a:off x="12648625" y="2989571"/>
          <a:ext cx="10331946" cy="9670254"/>
        </p:xfrm>
        <a:graphic xmlns:a="http://schemas.openxmlformats.org/drawingml/2006/main">
          <a:graphicData uri="http://schemas.openxmlformats.org/drawingml/2006/chart">
            <c:chart xmlns:c="http://schemas.openxmlformats.org/drawingml/2006/chart" r:id="rId2"/>
          </a:graphicData>
        </a:graphic>
      </p:graphicFrame>
      <p:sp>
        <p:nvSpPr>
          <p:cNvPr id="190" name="En matière de politique extérieure, quelle est selon vous la priorité pour faire baisser la pression migratoire ?"/>
          <p:cNvSpPr txBox="1"/>
          <p:nvPr/>
        </p:nvSpPr>
        <p:spPr>
          <a:xfrm>
            <a:off x="531419" y="614681"/>
            <a:ext cx="23861269" cy="18694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En matière de politique extérieure, quelle est selon vous la priorité pour faire baisser la pression migratoire ?</a:t>
            </a:r>
          </a:p>
        </p:txBody>
      </p:sp>
      <p:sp>
        <p:nvSpPr>
          <p:cNvPr id="191"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2" name="Ovale"/>
          <p:cNvSpPr/>
          <p:nvPr/>
        </p:nvSpPr>
        <p:spPr>
          <a:xfrm>
            <a:off x="1371600" y="61691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3" name="Ovale"/>
          <p:cNvSpPr/>
          <p:nvPr/>
        </p:nvSpPr>
        <p:spPr>
          <a:xfrm>
            <a:off x="1371600" y="7642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4" name="Ovale"/>
          <p:cNvSpPr/>
          <p:nvPr/>
        </p:nvSpPr>
        <p:spPr>
          <a:xfrm>
            <a:off x="1371600" y="88996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5" name="Etre plus ferme avec les pays d’émigration pour qu’ils reprennent leurs ressortissants quand ceux-ci ne sont pas autorisés à rester sur le territoire français."/>
          <p:cNvSpPr txBox="1"/>
          <p:nvPr/>
        </p:nvSpPr>
        <p:spPr>
          <a:xfrm>
            <a:off x="2260600" y="45579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Etre plus ferme avec les pays d’émigration pour qu’ils reprennent leurs ressortissants quand ceux-ci ne sont pas autorisés à rester sur le territoire français.</a:t>
            </a:r>
          </a:p>
        </p:txBody>
      </p:sp>
      <p:sp>
        <p:nvSpPr>
          <p:cNvPr id="196" name="Lancer une grande politique de co-développement à l’échelle européenne au bénéfice de l’Afrique dont la démographie va exploser."/>
          <p:cNvSpPr txBox="1"/>
          <p:nvPr/>
        </p:nvSpPr>
        <p:spPr>
          <a:xfrm>
            <a:off x="2260600" y="6132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Lancer une grande politique de co-développement à l’échelle européenne au bénéfice de l’Afrique dont la démographie va exploser.</a:t>
            </a:r>
          </a:p>
        </p:txBody>
      </p:sp>
      <p:sp>
        <p:nvSpPr>
          <p:cNvPr id="197" name="Stopper les interventions militaires qui ont déstabilisé certains Etats et pousser les populations au départ, comme en Lybie par exemple, et aider les réfugiés directement chez eux, notamment en Irak et en Syrie."/>
          <p:cNvSpPr txBox="1"/>
          <p:nvPr/>
        </p:nvSpPr>
        <p:spPr>
          <a:xfrm>
            <a:off x="2260600" y="7428119"/>
            <a:ext cx="9378885" cy="11602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Stopper les interventions militaires qui ont déstabilisé certains Etats et pousser les populations au départ, comme en Lybie par exemple, et aider les réfugiés directement chez eux, notamment en Irak et en Syrie.</a:t>
            </a:r>
          </a:p>
        </p:txBody>
      </p:sp>
      <p:sp>
        <p:nvSpPr>
          <p:cNvPr id="198" name="Ne se prononce pas"/>
          <p:cNvSpPr txBox="1"/>
          <p:nvPr/>
        </p:nvSpPr>
        <p:spPr>
          <a:xfrm>
            <a:off x="2260600" y="90410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200" name="Diagramme 3D circulaire"/>
          <p:cNvGraphicFramePr/>
          <p:nvPr/>
        </p:nvGraphicFramePr>
        <p:xfrm>
          <a:off x="12641249" y="2968000"/>
          <a:ext cx="10354339" cy="9912881"/>
        </p:xfrm>
        <a:graphic xmlns:a="http://schemas.openxmlformats.org/drawingml/2006/main">
          <a:graphicData uri="http://schemas.openxmlformats.org/drawingml/2006/chart">
            <c:chart xmlns:c="http://schemas.openxmlformats.org/drawingml/2006/chart" r:id="rId2"/>
          </a:graphicData>
        </a:graphic>
      </p:graphicFrame>
      <p:sp>
        <p:nvSpPr>
          <p:cNvPr id="201" name="Qu’avez-vous pensé des annonces d’Emmanuel Macron à Calais sur son projet sur l’asile et l’immigration ?"/>
          <p:cNvSpPr txBox="1"/>
          <p:nvPr/>
        </p:nvSpPr>
        <p:spPr>
          <a:xfrm>
            <a:off x="531419" y="614681"/>
            <a:ext cx="22800565" cy="186943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b="0" sz="4800">
                <a:latin typeface="Poppins Bold"/>
                <a:ea typeface="Poppins Bold"/>
                <a:cs typeface="Poppins Bold"/>
                <a:sym typeface="Poppins Bold"/>
              </a:defRPr>
            </a:lvl1pPr>
          </a:lstStyle>
          <a:p>
            <a:pPr/>
            <a:r>
              <a:t>Qu’avez-vous pensé des annonces d’Emmanuel Macron à Calais sur son projet sur l’asile et l’immigration ?</a:t>
            </a:r>
          </a:p>
        </p:txBody>
      </p:sp>
      <p:sp>
        <p:nvSpPr>
          <p:cNvPr id="202" name="Ovale"/>
          <p:cNvSpPr/>
          <p:nvPr/>
        </p:nvSpPr>
        <p:spPr>
          <a:xfrm>
            <a:off x="1371600" y="4772111"/>
            <a:ext cx="699592" cy="731839"/>
          </a:xfrm>
          <a:prstGeom prst="ellipse">
            <a:avLst/>
          </a:prstGeom>
          <a:solidFill>
            <a:schemeClr val="accent1"/>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03" name="Ovale"/>
          <p:cNvSpPr/>
          <p:nvPr/>
        </p:nvSpPr>
        <p:spPr>
          <a:xfrm>
            <a:off x="1371600" y="6169111"/>
            <a:ext cx="699592" cy="731839"/>
          </a:xfrm>
          <a:prstGeom prst="ellipse">
            <a:avLst/>
          </a:pr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04" name="Ovale"/>
          <p:cNvSpPr/>
          <p:nvPr/>
        </p:nvSpPr>
        <p:spPr>
          <a:xfrm>
            <a:off x="1371600" y="7642311"/>
            <a:ext cx="699592" cy="731839"/>
          </a:xfrm>
          <a:prstGeom prst="ellipse">
            <a:avLst/>
          </a:prstGeom>
          <a:solidFill>
            <a:schemeClr val="accent4">
              <a:hueOff val="-461056"/>
              <a:satOff val="4338"/>
              <a:lumOff val="-10225"/>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05" name="Ovale"/>
          <p:cNvSpPr/>
          <p:nvPr/>
        </p:nvSpPr>
        <p:spPr>
          <a:xfrm>
            <a:off x="1371600" y="8899611"/>
            <a:ext cx="699592" cy="731839"/>
          </a:xfrm>
          <a:prstGeom prst="ellipse">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06" name="Pour l’instant, il en reste au stade des principes. Il est trop tôt pour se prononcer."/>
          <p:cNvSpPr txBox="1"/>
          <p:nvPr/>
        </p:nvSpPr>
        <p:spPr>
          <a:xfrm>
            <a:off x="2260600" y="4735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Pour l’instant, il en reste au stade des principes. Il est trop tôt pour se prononcer.</a:t>
            </a:r>
          </a:p>
        </p:txBody>
      </p:sp>
      <p:sp>
        <p:nvSpPr>
          <p:cNvPr id="207" name="Son approche manque de fermeté et n’est pas à la hauteur de la situation."/>
          <p:cNvSpPr txBox="1"/>
          <p:nvPr/>
        </p:nvSpPr>
        <p:spPr>
          <a:xfrm>
            <a:off x="2260600" y="61327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Son approche manque de fermeté et n’est pas à la hauteur de la situation.</a:t>
            </a:r>
          </a:p>
        </p:txBody>
      </p:sp>
      <p:sp>
        <p:nvSpPr>
          <p:cNvPr id="208" name="Son discours va dans le bon sens, il est pragmatique et nous devons l’encourager dans l’intérêt de la France et des Français."/>
          <p:cNvSpPr txBox="1"/>
          <p:nvPr/>
        </p:nvSpPr>
        <p:spPr>
          <a:xfrm>
            <a:off x="2260600" y="7605919"/>
            <a:ext cx="9378885" cy="8046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Son discours va dans le bon sens, il est pragmatique et nous devons l’encourager dans l’intérêt de la France et des Français.</a:t>
            </a:r>
          </a:p>
        </p:txBody>
      </p:sp>
      <p:sp>
        <p:nvSpPr>
          <p:cNvPr id="209" name="Ne se prononce pas"/>
          <p:cNvSpPr txBox="1"/>
          <p:nvPr/>
        </p:nvSpPr>
        <p:spPr>
          <a:xfrm>
            <a:off x="2260600" y="9041019"/>
            <a:ext cx="9378885" cy="4490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300"/>
            </a:lvl1pPr>
          </a:lstStyle>
          <a:p>
            <a:pPr/>
            <a:r>
              <a:t>Ne se prononce pas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