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sldIdLst>
    <p:sldId id="281" r:id="rId2"/>
    <p:sldId id="282" r:id="rId3"/>
    <p:sldId id="257" r:id="rId4"/>
    <p:sldId id="279" r:id="rId5"/>
    <p:sldId id="330" r:id="rId6"/>
    <p:sldId id="273" r:id="rId7"/>
    <p:sldId id="283" r:id="rId8"/>
    <p:sldId id="274" r:id="rId9"/>
    <p:sldId id="275" r:id="rId10"/>
    <p:sldId id="276" r:id="rId11"/>
    <p:sldId id="278" r:id="rId12"/>
    <p:sldId id="277" r:id="rId13"/>
    <p:sldId id="280" r:id="rId14"/>
    <p:sldId id="258" r:id="rId15"/>
    <p:sldId id="260" r:id="rId16"/>
    <p:sldId id="267" r:id="rId17"/>
    <p:sldId id="256" r:id="rId18"/>
    <p:sldId id="261" r:id="rId19"/>
    <p:sldId id="262" r:id="rId20"/>
    <p:sldId id="263" r:id="rId21"/>
    <p:sldId id="264" r:id="rId22"/>
    <p:sldId id="266" r:id="rId23"/>
    <p:sldId id="268" r:id="rId24"/>
    <p:sldId id="269" r:id="rId25"/>
    <p:sldId id="270" r:id="rId26"/>
    <p:sldId id="271" r:id="rId27"/>
    <p:sldId id="272" r:id="rId28"/>
    <p:sldId id="285" r:id="rId29"/>
    <p:sldId id="286" r:id="rId30"/>
    <p:sldId id="288" r:id="rId31"/>
    <p:sldId id="289" r:id="rId32"/>
    <p:sldId id="290" r:id="rId33"/>
    <p:sldId id="291" r:id="rId34"/>
    <p:sldId id="356" r:id="rId35"/>
    <p:sldId id="357" r:id="rId36"/>
    <p:sldId id="359" r:id="rId37"/>
    <p:sldId id="360" r:id="rId38"/>
    <p:sldId id="361" r:id="rId39"/>
    <p:sldId id="349" r:id="rId40"/>
    <p:sldId id="365" r:id="rId41"/>
    <p:sldId id="363" r:id="rId42"/>
    <p:sldId id="364" r:id="rId43"/>
    <p:sldId id="294" r:id="rId44"/>
    <p:sldId id="296" r:id="rId45"/>
    <p:sldId id="295" r:id="rId46"/>
    <p:sldId id="297" r:id="rId47"/>
    <p:sldId id="292" r:id="rId48"/>
    <p:sldId id="293" r:id="rId49"/>
    <p:sldId id="298" r:id="rId50"/>
    <p:sldId id="299" r:id="rId51"/>
    <p:sldId id="300" r:id="rId52"/>
    <p:sldId id="367" r:id="rId53"/>
    <p:sldId id="301" r:id="rId54"/>
    <p:sldId id="304" r:id="rId55"/>
    <p:sldId id="331" r:id="rId56"/>
    <p:sldId id="302" r:id="rId57"/>
    <p:sldId id="303" r:id="rId58"/>
    <p:sldId id="305" r:id="rId59"/>
    <p:sldId id="306" r:id="rId60"/>
    <p:sldId id="307" r:id="rId61"/>
    <p:sldId id="308" r:id="rId62"/>
    <p:sldId id="310" r:id="rId63"/>
    <p:sldId id="309" r:id="rId64"/>
    <p:sldId id="311" r:id="rId65"/>
    <p:sldId id="332" r:id="rId66"/>
    <p:sldId id="312" r:id="rId67"/>
    <p:sldId id="313" r:id="rId68"/>
    <p:sldId id="314" r:id="rId69"/>
    <p:sldId id="315" r:id="rId70"/>
    <p:sldId id="316" r:id="rId71"/>
    <p:sldId id="317" r:id="rId72"/>
    <p:sldId id="333" r:id="rId73"/>
    <p:sldId id="366" r:id="rId74"/>
    <p:sldId id="334" r:id="rId75"/>
    <p:sldId id="335" r:id="rId76"/>
    <p:sldId id="319" r:id="rId77"/>
    <p:sldId id="320" r:id="rId78"/>
    <p:sldId id="321" r:id="rId79"/>
    <p:sldId id="323" r:id="rId80"/>
    <p:sldId id="324" r:id="rId81"/>
    <p:sldId id="325" r:id="rId82"/>
    <p:sldId id="326" r:id="rId83"/>
    <p:sldId id="322" r:id="rId84"/>
    <p:sldId id="327" r:id="rId85"/>
    <p:sldId id="328" r:id="rId86"/>
    <p:sldId id="329" r:id="rId87"/>
    <p:sldId id="284" r:id="rId88"/>
  </p:sldIdLst>
  <p:sldSz cx="9144000" cy="6858000" type="screen4x3"/>
  <p:notesSz cx="6858000" cy="9144000"/>
  <p:embeddedFontLst>
    <p:embeddedFont>
      <p:font typeface="Garamond" panose="02020404030301010803" pitchFamily="18" charset="0"/>
      <p:regular r:id="rId89"/>
      <p:bold r:id="rId90"/>
      <p:italic r:id="rId91"/>
    </p:embeddedFont>
    <p:embeddedFont>
      <p:font typeface="Calibri" panose="020F0502020204030204" pitchFamily="34" charset="0"/>
      <p:regular r:id="rId92"/>
      <p:bold r:id="rId93"/>
      <p:italic r:id="rId94"/>
      <p:boldItalic r:id="rId95"/>
    </p:embeddedFont>
    <p:embeddedFont>
      <p:font typeface="French Script MT" panose="03020402040607040605" pitchFamily="66" charset="0"/>
      <p:regular r:id="rId96"/>
    </p:embeddedFont>
    <p:embeddedFont>
      <p:font typeface="Century" panose="02040604050505020304" pitchFamily="18" charset="0"/>
      <p:regular r:id="rId97"/>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dhEglIOuCJEFx0wR3weXA==" hashData="cVkQafL6Bcb7TBieGAntC6AyGN3SQypxuTKIIctXXztFyxtOUNNidnpWE58K7dZ26z8ErGHvyLLwl/LfjMfP0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9EF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69" d="100"/>
          <a:sy n="69" d="100"/>
        </p:scale>
        <p:origin x="1234" y="77"/>
      </p:cViewPr>
      <p:guideLst/>
    </p:cSldViewPr>
  </p:slideViewPr>
  <p:notesTextViewPr>
    <p:cViewPr>
      <p:scale>
        <a:sx n="1" d="1"/>
        <a:sy n="1" d="1"/>
      </p:scale>
      <p:origin x="0" y="0"/>
    </p:cViewPr>
  </p:notesTextViewPr>
  <p:sorterViewPr>
    <p:cViewPr>
      <p:scale>
        <a:sx n="20" d="100"/>
        <a:sy n="2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font" Target="fonts/font1.fntdata"/><Relationship Id="rId97" Type="http://schemas.openxmlformats.org/officeDocument/2006/relationships/font" Target="fonts/font9.fntdata"/><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font" Target="fonts/font2.fntdata"/><Relationship Id="rId95" Type="http://schemas.openxmlformats.org/officeDocument/2006/relationships/font" Target="fonts/font7.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font" Target="fonts/font5.fntdata"/><Relationship Id="rId98"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font" Target="fonts/font3.fntdata"/><Relationship Id="rId96"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font" Target="fonts/font6.fntdata"/><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E489834B-7E4B-4981-B39A-BBD31B91806D}" type="datetimeFigureOut">
              <a:rPr lang="fr-CA" smtClean="0"/>
              <a:t>2017-10-22</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7125A3A-24A2-48FA-BF7B-DBF6867F777A}" type="slidenum">
              <a:rPr lang="fr-CA" smtClean="0"/>
              <a:t>‹N°›</a:t>
            </a:fld>
            <a:endParaRPr lang="fr-CA"/>
          </a:p>
        </p:txBody>
      </p:sp>
    </p:spTree>
    <p:extLst>
      <p:ext uri="{BB962C8B-B14F-4D97-AF65-F5344CB8AC3E}">
        <p14:creationId xmlns:p14="http://schemas.microsoft.com/office/powerpoint/2010/main" val="685302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489834B-7E4B-4981-B39A-BBD31B91806D}" type="datetimeFigureOut">
              <a:rPr lang="fr-CA" smtClean="0"/>
              <a:t>2017-10-22</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7125A3A-24A2-48FA-BF7B-DBF6867F777A}" type="slidenum">
              <a:rPr lang="fr-CA" smtClean="0"/>
              <a:t>‹N°›</a:t>
            </a:fld>
            <a:endParaRPr lang="fr-CA"/>
          </a:p>
        </p:txBody>
      </p:sp>
    </p:spTree>
    <p:extLst>
      <p:ext uri="{BB962C8B-B14F-4D97-AF65-F5344CB8AC3E}">
        <p14:creationId xmlns:p14="http://schemas.microsoft.com/office/powerpoint/2010/main" val="2815210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89834B-7E4B-4981-B39A-BBD31B91806D}" type="datetimeFigureOut">
              <a:rPr lang="fr-CA" smtClean="0"/>
              <a:t>2017-10-22</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7125A3A-24A2-48FA-BF7B-DBF6867F777A}" type="slidenum">
              <a:rPr lang="fr-CA" smtClean="0"/>
              <a:t>‹N°›</a:t>
            </a:fld>
            <a:endParaRPr lang="fr-CA"/>
          </a:p>
        </p:txBody>
      </p:sp>
    </p:spTree>
    <p:extLst>
      <p:ext uri="{BB962C8B-B14F-4D97-AF65-F5344CB8AC3E}">
        <p14:creationId xmlns:p14="http://schemas.microsoft.com/office/powerpoint/2010/main" val="2678985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489834B-7E4B-4981-B39A-BBD31B91806D}" type="datetimeFigureOut">
              <a:rPr lang="fr-CA" smtClean="0"/>
              <a:t>2017-10-22</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27125A3A-24A2-48FA-BF7B-DBF6867F777A}" type="slidenum">
              <a:rPr lang="fr-CA" smtClean="0"/>
              <a:t>‹N°›</a:t>
            </a:fld>
            <a:endParaRPr lang="fr-CA"/>
          </a:p>
        </p:txBody>
      </p:sp>
    </p:spTree>
    <p:extLst>
      <p:ext uri="{BB962C8B-B14F-4D97-AF65-F5344CB8AC3E}">
        <p14:creationId xmlns:p14="http://schemas.microsoft.com/office/powerpoint/2010/main" val="1263452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489834B-7E4B-4981-B39A-BBD31B91806D}" type="datetimeFigureOut">
              <a:rPr lang="fr-CA" smtClean="0"/>
              <a:t>2017-10-22</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27125A3A-24A2-48FA-BF7B-DBF6867F777A}" type="slidenum">
              <a:rPr lang="fr-CA" smtClean="0"/>
              <a:t>‹N°›</a:t>
            </a:fld>
            <a:endParaRPr lang="fr-CA"/>
          </a:p>
        </p:txBody>
      </p:sp>
    </p:spTree>
    <p:extLst>
      <p:ext uri="{BB962C8B-B14F-4D97-AF65-F5344CB8AC3E}">
        <p14:creationId xmlns:p14="http://schemas.microsoft.com/office/powerpoint/2010/main" val="300025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489834B-7E4B-4981-B39A-BBD31B91806D}" type="datetimeFigureOut">
              <a:rPr lang="fr-CA" smtClean="0"/>
              <a:t>2017-10-22</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27125A3A-24A2-48FA-BF7B-DBF6867F777A}" type="slidenum">
              <a:rPr lang="fr-CA" smtClean="0"/>
              <a:t>‹N°›</a:t>
            </a:fld>
            <a:endParaRPr lang="fr-CA"/>
          </a:p>
        </p:txBody>
      </p:sp>
    </p:spTree>
    <p:extLst>
      <p:ext uri="{BB962C8B-B14F-4D97-AF65-F5344CB8AC3E}">
        <p14:creationId xmlns:p14="http://schemas.microsoft.com/office/powerpoint/2010/main" val="4081873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89834B-7E4B-4981-B39A-BBD31B91806D}" type="datetimeFigureOut">
              <a:rPr lang="fr-CA" smtClean="0"/>
              <a:t>2017-10-22</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27125A3A-24A2-48FA-BF7B-DBF6867F777A}" type="slidenum">
              <a:rPr lang="fr-CA" smtClean="0"/>
              <a:t>‹N°›</a:t>
            </a:fld>
            <a:endParaRPr lang="fr-CA"/>
          </a:p>
        </p:txBody>
      </p:sp>
    </p:spTree>
    <p:extLst>
      <p:ext uri="{BB962C8B-B14F-4D97-AF65-F5344CB8AC3E}">
        <p14:creationId xmlns:p14="http://schemas.microsoft.com/office/powerpoint/2010/main" val="1317434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489834B-7E4B-4981-B39A-BBD31B91806D}" type="datetimeFigureOut">
              <a:rPr lang="fr-CA" smtClean="0"/>
              <a:t>2017-10-22</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27125A3A-24A2-48FA-BF7B-DBF6867F777A}" type="slidenum">
              <a:rPr lang="fr-CA" smtClean="0"/>
              <a:t>‹N°›</a:t>
            </a:fld>
            <a:endParaRPr lang="fr-CA"/>
          </a:p>
        </p:txBody>
      </p:sp>
    </p:spTree>
    <p:extLst>
      <p:ext uri="{BB962C8B-B14F-4D97-AF65-F5344CB8AC3E}">
        <p14:creationId xmlns:p14="http://schemas.microsoft.com/office/powerpoint/2010/main" val="3258241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489834B-7E4B-4981-B39A-BBD31B91806D}" type="datetimeFigureOut">
              <a:rPr lang="fr-CA" smtClean="0"/>
              <a:t>2017-10-22</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27125A3A-24A2-48FA-BF7B-DBF6867F777A}" type="slidenum">
              <a:rPr lang="fr-CA" smtClean="0"/>
              <a:t>‹N°›</a:t>
            </a:fld>
            <a:endParaRPr lang="fr-CA"/>
          </a:p>
        </p:txBody>
      </p:sp>
    </p:spTree>
    <p:extLst>
      <p:ext uri="{BB962C8B-B14F-4D97-AF65-F5344CB8AC3E}">
        <p14:creationId xmlns:p14="http://schemas.microsoft.com/office/powerpoint/2010/main" val="315229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489834B-7E4B-4981-B39A-BBD31B91806D}" type="datetimeFigureOut">
              <a:rPr lang="fr-CA" smtClean="0"/>
              <a:t>2017-10-22</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7125A3A-24A2-48FA-BF7B-DBF6867F777A}" type="slidenum">
              <a:rPr lang="fr-CA" smtClean="0"/>
              <a:t>‹N°›</a:t>
            </a:fld>
            <a:endParaRPr lang="fr-CA"/>
          </a:p>
        </p:txBody>
      </p:sp>
    </p:spTree>
    <p:extLst>
      <p:ext uri="{BB962C8B-B14F-4D97-AF65-F5344CB8AC3E}">
        <p14:creationId xmlns:p14="http://schemas.microsoft.com/office/powerpoint/2010/main" val="2597452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489834B-7E4B-4981-B39A-BBD31B91806D}" type="datetimeFigureOut">
              <a:rPr lang="fr-CA" smtClean="0"/>
              <a:t>2017-10-22</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27125A3A-24A2-48FA-BF7B-DBF6867F777A}" type="slidenum">
              <a:rPr lang="fr-CA" smtClean="0"/>
              <a:t>‹N°›</a:t>
            </a:fld>
            <a:endParaRPr lang="fr-CA"/>
          </a:p>
        </p:txBody>
      </p:sp>
    </p:spTree>
    <p:extLst>
      <p:ext uri="{BB962C8B-B14F-4D97-AF65-F5344CB8AC3E}">
        <p14:creationId xmlns:p14="http://schemas.microsoft.com/office/powerpoint/2010/main" val="3209651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A9EFC7"/>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89834B-7E4B-4981-B39A-BBD31B91806D}" type="datetimeFigureOut">
              <a:rPr lang="fr-CA" smtClean="0"/>
              <a:t>2017-10-22</a:t>
            </a:fld>
            <a:endParaRPr lang="fr-CA"/>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125A3A-24A2-48FA-BF7B-DBF6867F777A}" type="slidenum">
              <a:rPr lang="fr-CA" smtClean="0"/>
              <a:t>‹N°›</a:t>
            </a:fld>
            <a:endParaRPr lang="fr-CA"/>
          </a:p>
        </p:txBody>
      </p:sp>
    </p:spTree>
    <p:extLst>
      <p:ext uri="{BB962C8B-B14F-4D97-AF65-F5344CB8AC3E}">
        <p14:creationId xmlns:p14="http://schemas.microsoft.com/office/powerpoint/2010/main" val="38612996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4.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2.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 Id="rId5" Type="http://schemas.openxmlformats.org/officeDocument/2006/relationships/image" Target="../media/image90.jpeg"/><Relationship Id="rId4" Type="http://schemas.openxmlformats.org/officeDocument/2006/relationships/image" Target="../media/image89.jpeg"/></Relationships>
</file>

<file path=ppt/slides/_rels/slide81.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hyperlink" Target="http://www.imagileonation.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459" y="459432"/>
            <a:ext cx="5486400" cy="2834640"/>
          </a:xfrm>
          <a:prstGeom prst="rect">
            <a:avLst/>
          </a:prstGeom>
          <a:solidFill>
            <a:schemeClr val="accent6">
              <a:lumMod val="40000"/>
              <a:lumOff val="60000"/>
              <a:alpha val="3568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dirty="0">
              <a:solidFill>
                <a:prstClr val="white"/>
              </a:solidFill>
            </a:endParaRPr>
          </a:p>
        </p:txBody>
      </p:sp>
      <p:sp>
        <p:nvSpPr>
          <p:cNvPr id="4" name="ZoneTexte 3"/>
          <p:cNvSpPr txBox="1"/>
          <p:nvPr/>
        </p:nvSpPr>
        <p:spPr>
          <a:xfrm>
            <a:off x="1048596" y="1584364"/>
            <a:ext cx="4114800" cy="584775"/>
          </a:xfrm>
          <a:prstGeom prst="rect">
            <a:avLst/>
          </a:prstGeom>
          <a:noFill/>
        </p:spPr>
        <p:txBody>
          <a:bodyPr wrap="square">
            <a:spAutoFit/>
          </a:bodyPr>
          <a:lstStyle/>
          <a:p>
            <a:pPr algn="ctr">
              <a:defRPr/>
            </a:pPr>
            <a:r>
              <a:rPr lang="fr-CA" sz="3200" i="1" dirty="0">
                <a:solidFill>
                  <a:schemeClr val="accent6">
                    <a:lumMod val="75000"/>
                  </a:schemeClr>
                </a:solidFill>
                <a:latin typeface="French Script MT" pitchFamily="66" charset="0"/>
              </a:rPr>
              <a:t>Day Créations réflexives</a:t>
            </a:r>
          </a:p>
        </p:txBody>
      </p:sp>
      <p:sp>
        <p:nvSpPr>
          <p:cNvPr id="6" name="ZoneTexte 5"/>
          <p:cNvSpPr txBox="1"/>
          <p:nvPr/>
        </p:nvSpPr>
        <p:spPr>
          <a:xfrm>
            <a:off x="5027722" y="2728256"/>
            <a:ext cx="762000" cy="400110"/>
          </a:xfrm>
          <a:prstGeom prst="rect">
            <a:avLst/>
          </a:prstGeom>
          <a:noFill/>
        </p:spPr>
        <p:txBody>
          <a:bodyPr wrap="square" rtlCol="0">
            <a:spAutoFit/>
          </a:bodyPr>
          <a:lstStyle/>
          <a:p>
            <a:r>
              <a:rPr lang="fr-CA" sz="2000" b="1" i="1" dirty="0" smtClean="0">
                <a:solidFill>
                  <a:schemeClr val="accent6">
                    <a:lumMod val="75000"/>
                  </a:schemeClr>
                </a:solidFill>
                <a:latin typeface="French Script MT" pitchFamily="66" charset="0"/>
              </a:rPr>
              <a:t>2017</a:t>
            </a:r>
            <a:endParaRPr lang="fr-CA" sz="2000" b="1" i="1" dirty="0">
              <a:solidFill>
                <a:schemeClr val="accent6">
                  <a:lumMod val="75000"/>
                </a:schemeClr>
              </a:solidFill>
              <a:latin typeface="French Script MT" pitchFamily="66" charset="0"/>
            </a:endParaRPr>
          </a:p>
        </p:txBody>
      </p:sp>
      <p:sp>
        <p:nvSpPr>
          <p:cNvPr id="7" name="Ellipse 6"/>
          <p:cNvSpPr/>
          <p:nvPr/>
        </p:nvSpPr>
        <p:spPr>
          <a:xfrm>
            <a:off x="80679" y="825192"/>
            <a:ext cx="5029200" cy="2011680"/>
          </a:xfrm>
          <a:prstGeom prst="ellipse">
            <a:avLst/>
          </a:prstGeom>
          <a:noFill/>
          <a:ln w="127000" cmpd="sng">
            <a:solidFill>
              <a:schemeClr val="accent6">
                <a:lumMod val="40000"/>
                <a:lumOff val="60000"/>
              </a:schemeClr>
            </a:solidFill>
          </a:ln>
          <a:effectLst>
            <a:outerShdw blurRad="184150" dist="241300" dir="11520000" sx="110000" sy="110000" algn="ctr">
              <a:srgbClr val="000000">
                <a:alpha val="18000"/>
              </a:srgbClr>
            </a:outerShdw>
          </a:effectLst>
          <a:scene3d>
            <a:camera prst="perspectiveHeroicExtremeLeftFacing"/>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endParaRPr lang="fr-CA" dirty="0">
              <a:solidFill>
                <a:prstClr val="white"/>
              </a:solidFill>
            </a:endParaRPr>
          </a:p>
        </p:txBody>
      </p:sp>
      <p:pic>
        <p:nvPicPr>
          <p:cNvPr id="3" name="Image 2"/>
          <p:cNvPicPr>
            <a:picLocks noChangeAspect="1"/>
          </p:cNvPicPr>
          <p:nvPr/>
        </p:nvPicPr>
        <p:blipFill>
          <a:blip r:embed="rId2" cstate="email">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8006575" y="6055040"/>
            <a:ext cx="524340" cy="44670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4">
                                            <p:txEl>
                                              <p:pRg st="0" end="0"/>
                                            </p:txEl>
                                          </p:spTgt>
                                        </p:tgtEl>
                                        <p:attrNameLst>
                                          <p:attrName>ppt_h</p:attrName>
                                        </p:attrNameLst>
                                      </p:cBhvr>
                                      <p:tavLst>
                                        <p:tav tm="0">
                                          <p:val>
                                            <p:fltVal val="0"/>
                                          </p:val>
                                        </p:tav>
                                        <p:tav tm="100000">
                                          <p:val>
                                            <p:strVal val="#ppt_h"/>
                                          </p:val>
                                        </p:tav>
                                      </p:tavLst>
                                    </p:anim>
                                  </p:childTnLst>
                                </p:cTn>
                              </p:par>
                              <p:par>
                                <p:cTn id="9" presetID="20" presetClass="entr" presetSubtype="0" fill="hold" grpId="0" nodeType="withEffect">
                                  <p:stCondLst>
                                    <p:cond delay="750"/>
                                  </p:stCondLst>
                                  <p:childTnLst>
                                    <p:set>
                                      <p:cBhvr>
                                        <p:cTn id="10" dur="1" fill="hold">
                                          <p:stCondLst>
                                            <p:cond delay="0"/>
                                          </p:stCondLst>
                                        </p:cTn>
                                        <p:tgtEl>
                                          <p:spTgt spid="7"/>
                                        </p:tgtEl>
                                        <p:attrNameLst>
                                          <p:attrName>style.visibility</p:attrName>
                                        </p:attrNameLst>
                                      </p:cBhvr>
                                      <p:to>
                                        <p:strVal val="visible"/>
                                      </p:to>
                                    </p:set>
                                    <p:animEffect transition="in" filter="wedge">
                                      <p:cBhvr>
                                        <p:cTn id="11" dur="3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35034" y="143916"/>
            <a:ext cx="8869680" cy="2446824"/>
          </a:xfrm>
          <a:prstGeom prst="rect">
            <a:avLst/>
          </a:prstGeom>
          <a:noFill/>
        </p:spPr>
        <p:txBody>
          <a:bodyPr wrap="square" rtlCol="0">
            <a:spAutoFit/>
          </a:bodyPr>
          <a:lstStyle/>
          <a:p>
            <a:pPr algn="just"/>
            <a:r>
              <a:rPr lang="fr-CA" sz="1700" dirty="0" smtClean="0"/>
              <a:t>Inscrite sur la liste du patrimoine mondial de l’Unesco depuis 1999 et protégée par le Parque </a:t>
            </a:r>
            <a:r>
              <a:rPr lang="fr-CA" sz="1700" dirty="0" err="1" smtClean="0"/>
              <a:t>Nacional</a:t>
            </a:r>
            <a:r>
              <a:rPr lang="fr-CA" sz="1700" dirty="0" smtClean="0"/>
              <a:t> de Viñales, la vallée de Viñales, située à deux heures de La Havane, fait partie de la province de </a:t>
            </a:r>
            <a:r>
              <a:rPr lang="fr-CA" sz="1700" dirty="0" err="1" smtClean="0"/>
              <a:t>Pinar</a:t>
            </a:r>
            <a:r>
              <a:rPr lang="fr-CA" sz="1700" dirty="0" smtClean="0"/>
              <a:t> </a:t>
            </a:r>
            <a:r>
              <a:rPr lang="fr-CA" sz="1700" dirty="0" err="1" smtClean="0"/>
              <a:t>del</a:t>
            </a:r>
            <a:r>
              <a:rPr lang="fr-CA" sz="1700" dirty="0" smtClean="0"/>
              <a:t> Río, la province le plus à l’ouest du pays. Sa population vit de la culture du café, du tabac, de la canne à sucre, des oranges ou des bananes. Cette vallée possède la formation géologique la plus ancienne de Cuba. On y trouve de nombreux fossiles datant de la période jurassique ainsi que des coquillages pétrifiés. Mais ce qui attire surtout l’attention, ce sont les </a:t>
            </a:r>
            <a:r>
              <a:rPr lang="fr-CA" sz="1700" i="1" dirty="0" err="1" smtClean="0"/>
              <a:t>mogotes</a:t>
            </a:r>
            <a:r>
              <a:rPr lang="fr-CA" sz="1700" dirty="0" smtClean="0"/>
              <a:t>, ces montagnes de calcaire qui ont jailli abruptement de cette vallée qui s’étend sur 25 km. L’existence de ces montagnes s’explique par la présence d’un plateau il y a environ 160 millions d’années, dont la partie supérieure se serait effondrée, et dont les </a:t>
            </a:r>
            <a:r>
              <a:rPr lang="fr-CA" sz="1700" i="1" dirty="0" err="1" smtClean="0"/>
              <a:t>mogotes</a:t>
            </a:r>
            <a:r>
              <a:rPr lang="fr-CA" sz="1700" dirty="0" smtClean="0"/>
              <a:t> étaient les piliers.</a:t>
            </a:r>
            <a:endParaRPr lang="fr-CA" sz="1700" dirty="0"/>
          </a:p>
        </p:txBody>
      </p:sp>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0080" y="2647274"/>
            <a:ext cx="7863840" cy="4081593"/>
          </a:xfrm>
          <a:prstGeom prst="rect">
            <a:avLst/>
          </a:prstGeom>
        </p:spPr>
      </p:pic>
      <p:sp>
        <p:nvSpPr>
          <p:cNvPr id="4" name="Flèche droite 3"/>
          <p:cNvSpPr/>
          <p:nvPr/>
        </p:nvSpPr>
        <p:spPr>
          <a:xfrm>
            <a:off x="4181707" y="3958683"/>
            <a:ext cx="390293" cy="122663"/>
          </a:xfrm>
          <a:prstGeom prst="rightArrow">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14583665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9144000" cy="6858000"/>
          </a:xfrm>
          <a:prstGeom prst="rect">
            <a:avLst/>
          </a:prstGeom>
        </p:spPr>
      </p:pic>
      <p:sp>
        <p:nvSpPr>
          <p:cNvPr id="6" name="ZoneTexte 5"/>
          <p:cNvSpPr txBox="1"/>
          <p:nvPr/>
        </p:nvSpPr>
        <p:spPr>
          <a:xfrm>
            <a:off x="423745" y="311120"/>
            <a:ext cx="2464420" cy="584775"/>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r>
              <a:rPr lang="fr-CA" sz="3200" b="1" dirty="0" smtClean="0">
                <a:ln/>
                <a:solidFill>
                  <a:schemeClr val="accent5">
                    <a:lumMod val="50000"/>
                  </a:schemeClr>
                </a:solidFill>
              </a:rPr>
              <a:t>Cuba</a:t>
            </a:r>
            <a:endParaRPr lang="fr-CA" sz="3200" b="1" dirty="0">
              <a:ln/>
              <a:solidFill>
                <a:schemeClr val="accent5">
                  <a:lumMod val="50000"/>
                </a:schemeClr>
              </a:solidFill>
            </a:endParaRPr>
          </a:p>
        </p:txBody>
      </p:sp>
      <p:sp>
        <p:nvSpPr>
          <p:cNvPr id="7" name="ZoneTexte 6"/>
          <p:cNvSpPr txBox="1"/>
          <p:nvPr/>
        </p:nvSpPr>
        <p:spPr>
          <a:xfrm rot="21289815">
            <a:off x="1673863" y="1237768"/>
            <a:ext cx="6487586" cy="690356"/>
          </a:xfrm>
          <a:prstGeom prst="rect">
            <a:avLst/>
          </a:prstGeom>
          <a:noFill/>
        </p:spPr>
        <p:txBody>
          <a:bodyPr wrap="square" rtlCol="0">
            <a:prstTxWarp prst="textWave1">
              <a:avLst/>
            </a:prstTxWarp>
            <a:spAutoFit/>
            <a:scene3d>
              <a:camera prst="orthographicFront"/>
              <a:lightRig rig="soft" dir="t">
                <a:rot lat="0" lon="0" rev="15600000"/>
              </a:lightRig>
            </a:scene3d>
            <a:sp3d extrusionH="57150" prstMaterial="softEdge">
              <a:bevelT w="25400" h="38100"/>
            </a:sp3d>
          </a:bodyPr>
          <a:lstStyle/>
          <a:p>
            <a:r>
              <a:rPr lang="fr-CA" sz="5400" b="1" dirty="0" smtClean="0">
                <a:ln/>
                <a:solidFill>
                  <a:schemeClr val="accent5">
                    <a:lumMod val="50000"/>
                  </a:schemeClr>
                </a:solidFill>
              </a:rPr>
              <a:t>La Vallée de Viñales</a:t>
            </a:r>
            <a:endParaRPr lang="fr-CA" sz="5400" b="1" dirty="0">
              <a:ln/>
              <a:solidFill>
                <a:schemeClr val="accent5">
                  <a:lumMod val="50000"/>
                </a:schemeClr>
              </a:solidFill>
            </a:endParaRPr>
          </a:p>
        </p:txBody>
      </p:sp>
      <p:pic>
        <p:nvPicPr>
          <p:cNvPr id="2" name="10 Hop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69352" y="6255834"/>
            <a:ext cx="293068" cy="293068"/>
          </a:xfrm>
          <a:prstGeom prst="rect">
            <a:avLst/>
          </a:prstGeom>
        </p:spPr>
      </p:pic>
    </p:spTree>
    <p:extLst>
      <p:ext uri="{BB962C8B-B14F-4D97-AF65-F5344CB8AC3E}">
        <p14:creationId xmlns:p14="http://schemas.microsoft.com/office/powerpoint/2010/main" val="4089841285"/>
      </p:ext>
    </p:extLst>
  </p:cSld>
  <p:clrMapOvr>
    <a:masterClrMapping/>
  </p:clrMapOvr>
  <mc:AlternateContent xmlns:mc="http://schemas.openxmlformats.org/markup-compatibility/2006" xmlns:p14="http://schemas.microsoft.com/office/powerpoint/2010/main">
    <mc:Choice Requires="p14">
      <p:transition spd="slow" p14:dur="4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17" presetClass="entr" presetSubtype="10" fill="hold" nodeType="withEffect">
                                  <p:stCondLst>
                                    <p:cond delay="1500"/>
                                  </p:stCondLst>
                                  <p:childTnLst>
                                    <p:set>
                                      <p:cBhvr>
                                        <p:cTn id="8" dur="1" fill="hold">
                                          <p:stCondLst>
                                            <p:cond delay="0"/>
                                          </p:stCondLst>
                                        </p:cTn>
                                        <p:tgtEl>
                                          <p:spTgt spid="7">
                                            <p:txEl>
                                              <p:pRg st="0" end="0"/>
                                            </p:txEl>
                                          </p:spTgt>
                                        </p:tgtEl>
                                        <p:attrNameLst>
                                          <p:attrName>style.visibility</p:attrName>
                                        </p:attrNameLst>
                                      </p:cBhvr>
                                      <p:to>
                                        <p:strVal val="visible"/>
                                      </p:to>
                                    </p:set>
                                    <p:anim calcmode="lin" valueType="num">
                                      <p:cBhvr>
                                        <p:cTn id="9" dur="2250" fill="hold"/>
                                        <p:tgtEl>
                                          <p:spTgt spid="7">
                                            <p:txEl>
                                              <p:pRg st="0" end="0"/>
                                            </p:txEl>
                                          </p:spTgt>
                                        </p:tgtEl>
                                        <p:attrNameLst>
                                          <p:attrName>ppt_w</p:attrName>
                                        </p:attrNameLst>
                                      </p:cBhvr>
                                      <p:tavLst>
                                        <p:tav tm="0">
                                          <p:val>
                                            <p:fltVal val="0"/>
                                          </p:val>
                                        </p:tav>
                                        <p:tav tm="100000">
                                          <p:val>
                                            <p:strVal val="#ppt_w"/>
                                          </p:val>
                                        </p:tav>
                                      </p:tavLst>
                                    </p:anim>
                                    <p:anim calcmode="lin" valueType="num">
                                      <p:cBhvr>
                                        <p:cTn id="10" dur="225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1"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36176" y="53526"/>
            <a:ext cx="8271646" cy="6035040"/>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2051823" y="6211230"/>
            <a:ext cx="5040351" cy="52322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pPr algn="ctr"/>
            <a:r>
              <a:rPr lang="fr-CA" sz="2800" b="1" i="1" dirty="0" err="1" smtClean="0">
                <a:ln/>
                <a:solidFill>
                  <a:schemeClr val="accent6">
                    <a:lumMod val="50000"/>
                  </a:schemeClr>
                </a:solidFill>
              </a:rPr>
              <a:t>Pinar</a:t>
            </a:r>
            <a:r>
              <a:rPr lang="fr-CA" sz="2800" b="1" i="1" dirty="0" smtClean="0">
                <a:ln/>
                <a:solidFill>
                  <a:schemeClr val="accent6">
                    <a:lumMod val="50000"/>
                  </a:schemeClr>
                </a:solidFill>
              </a:rPr>
              <a:t> </a:t>
            </a:r>
            <a:r>
              <a:rPr lang="fr-CA" sz="2800" b="1" i="1" dirty="0" err="1" smtClean="0">
                <a:ln/>
                <a:solidFill>
                  <a:schemeClr val="accent6">
                    <a:lumMod val="50000"/>
                  </a:schemeClr>
                </a:solidFill>
              </a:rPr>
              <a:t>del</a:t>
            </a:r>
            <a:r>
              <a:rPr lang="fr-CA" sz="2800" b="1" i="1" dirty="0" smtClean="0">
                <a:ln/>
                <a:solidFill>
                  <a:schemeClr val="accent6">
                    <a:lumMod val="50000"/>
                  </a:schemeClr>
                </a:solidFill>
              </a:rPr>
              <a:t> R</a:t>
            </a:r>
            <a:r>
              <a:rPr lang="fr-CA" sz="2800" b="1" i="1" dirty="0" smtClean="0">
                <a:ln/>
                <a:solidFill>
                  <a:schemeClr val="accent6">
                    <a:lumMod val="50000"/>
                  </a:schemeClr>
                </a:solidFill>
                <a:latin typeface="Century" panose="02040604050505020304" pitchFamily="18" charset="0"/>
              </a:rPr>
              <a:t>ío</a:t>
            </a:r>
            <a:endParaRPr lang="fr-CA" sz="2800" b="1" i="1" dirty="0">
              <a:ln/>
              <a:solidFill>
                <a:schemeClr val="accent6">
                  <a:lumMod val="50000"/>
                </a:schemeClr>
              </a:solidFill>
            </a:endParaRPr>
          </a:p>
        </p:txBody>
      </p:sp>
    </p:spTree>
    <p:extLst>
      <p:ext uri="{BB962C8B-B14F-4D97-AF65-F5344CB8AC3E}">
        <p14:creationId xmlns:p14="http://schemas.microsoft.com/office/powerpoint/2010/main" val="1772374435"/>
      </p:ext>
    </p:extLst>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7280" y="207042"/>
            <a:ext cx="6949440" cy="5212080"/>
          </a:xfrm>
          <a:prstGeom prst="rect">
            <a:avLst/>
          </a:prstGeom>
          <a:ln>
            <a:noFill/>
          </a:ln>
          <a:effectLst>
            <a:outerShdw blurRad="292100" dist="139700" dir="2700000" algn="tl" rotWithShape="0">
              <a:srgbClr val="333333">
                <a:alpha val="65000"/>
              </a:srgbClr>
            </a:outerShdw>
            <a:softEdge rad="63500"/>
          </a:effectLst>
        </p:spPr>
      </p:pic>
      <p:sp>
        <p:nvSpPr>
          <p:cNvPr id="3" name="ZoneTexte 2"/>
          <p:cNvSpPr txBox="1"/>
          <p:nvPr/>
        </p:nvSpPr>
        <p:spPr>
          <a:xfrm>
            <a:off x="1234440" y="5513373"/>
            <a:ext cx="6675120" cy="1138773"/>
          </a:xfrm>
          <a:prstGeom prst="rect">
            <a:avLst/>
          </a:prstGeom>
          <a:noFill/>
        </p:spPr>
        <p:txBody>
          <a:bodyPr wrap="square" rtlCol="0">
            <a:spAutoFit/>
          </a:bodyPr>
          <a:lstStyle/>
          <a:p>
            <a:pPr algn="just"/>
            <a:r>
              <a:rPr lang="fr-CA" sz="1700" dirty="0" err="1" smtClean="0"/>
              <a:t>Pinar</a:t>
            </a:r>
            <a:r>
              <a:rPr lang="fr-CA" sz="1700" dirty="0" smtClean="0"/>
              <a:t> </a:t>
            </a:r>
            <a:r>
              <a:rPr lang="fr-CA" sz="1700" dirty="0" err="1" smtClean="0"/>
              <a:t>del</a:t>
            </a:r>
            <a:r>
              <a:rPr lang="fr-CA" sz="1700" dirty="0" smtClean="0"/>
              <a:t> Río a été fondée en 1774. Ce n’est pas, selon les guides touristiques, la ville la plus intéressante de Cuba. De fait, nous nous y sommes arrêtés un moment afin de visiter la Fábrica de Guayabita del Pinar, un établissement où l’on prépare depuis 1892  la </a:t>
            </a:r>
            <a:r>
              <a:rPr lang="fr-CA" sz="1700" i="1" dirty="0" smtClean="0"/>
              <a:t>guayabita</a:t>
            </a:r>
            <a:r>
              <a:rPr lang="fr-CA" sz="1700" dirty="0" smtClean="0"/>
              <a:t>, un alcool typique de la région.</a:t>
            </a:r>
            <a:endParaRPr lang="fr-CA" sz="1700" dirty="0"/>
          </a:p>
        </p:txBody>
      </p:sp>
    </p:spTree>
    <p:extLst>
      <p:ext uri="{BB962C8B-B14F-4D97-AF65-F5344CB8AC3E}">
        <p14:creationId xmlns:p14="http://schemas.microsoft.com/office/powerpoint/2010/main" val="2808759531"/>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878958">
            <a:off x="5744800" y="3866595"/>
            <a:ext cx="2995659" cy="25189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238230779"/>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8640" y="95528"/>
            <a:ext cx="8046720" cy="6035041"/>
          </a:xfrm>
          <a:prstGeom prst="rect">
            <a:avLst/>
          </a:prstGeom>
          <a:ln>
            <a:noFill/>
          </a:ln>
          <a:effectLst>
            <a:outerShdw blurRad="292100" dist="139700" dir="2700000" algn="tl" rotWithShape="0">
              <a:srgbClr val="333333">
                <a:alpha val="65000"/>
              </a:srgbClr>
            </a:outerShdw>
            <a:softEdge rad="127000"/>
          </a:effectLst>
        </p:spPr>
      </p:pic>
      <p:sp>
        <p:nvSpPr>
          <p:cNvPr id="2" name="ZoneTexte 1"/>
          <p:cNvSpPr txBox="1"/>
          <p:nvPr/>
        </p:nvSpPr>
        <p:spPr>
          <a:xfrm>
            <a:off x="731520" y="6188927"/>
            <a:ext cx="7680960" cy="615553"/>
          </a:xfrm>
          <a:prstGeom prst="rect">
            <a:avLst/>
          </a:prstGeom>
          <a:noFill/>
        </p:spPr>
        <p:txBody>
          <a:bodyPr wrap="square" rtlCol="0">
            <a:spAutoFit/>
          </a:bodyPr>
          <a:lstStyle/>
          <a:p>
            <a:pPr algn="ctr"/>
            <a:r>
              <a:rPr lang="fr-CA" sz="1700" dirty="0" smtClean="0">
                <a:latin typeface="Garamond" panose="02020404030301010803" pitchFamily="18" charset="0"/>
              </a:rPr>
              <a:t>Le </a:t>
            </a:r>
            <a:r>
              <a:rPr lang="fr-CA" sz="1700" i="1" dirty="0" smtClean="0">
                <a:latin typeface="Garamond" panose="02020404030301010803" pitchFamily="18" charset="0"/>
              </a:rPr>
              <a:t>«Commandante» </a:t>
            </a:r>
            <a:r>
              <a:rPr lang="fr-CA" sz="1700" dirty="0" smtClean="0">
                <a:latin typeface="Garamond" panose="02020404030301010803" pitchFamily="18" charset="0"/>
              </a:rPr>
              <a:t>– Che Guevara – semble toujours aussi populaire, comme en témoigne cette affiche dans la fenêtre de la Casa Garay, où la </a:t>
            </a:r>
            <a:r>
              <a:rPr lang="fr-CA" sz="1700" i="1" dirty="0" smtClean="0">
                <a:latin typeface="Garamond" panose="02020404030301010803" pitchFamily="18" charset="0"/>
              </a:rPr>
              <a:t>guayabita</a:t>
            </a:r>
            <a:r>
              <a:rPr lang="fr-CA" sz="1700" dirty="0" smtClean="0">
                <a:latin typeface="Garamond" panose="02020404030301010803" pitchFamily="18" charset="0"/>
              </a:rPr>
              <a:t> est distillée et vendue.</a:t>
            </a:r>
            <a:endParaRPr lang="fr-CA" sz="1700" dirty="0">
              <a:latin typeface="Garamond" panose="02020404030301010803" pitchFamily="18" charset="0"/>
            </a:endParaRPr>
          </a:p>
        </p:txBody>
      </p:sp>
      <p:sp>
        <p:nvSpPr>
          <p:cNvPr id="4" name="Flèche vers le bas 3"/>
          <p:cNvSpPr/>
          <p:nvPr/>
        </p:nvSpPr>
        <p:spPr>
          <a:xfrm>
            <a:off x="1215483" y="2040673"/>
            <a:ext cx="312234" cy="858644"/>
          </a:xfrm>
          <a:prstGeom prst="downArrow">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42396680"/>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3976059" y="1169762"/>
            <a:ext cx="5608320" cy="4206240"/>
          </a:xfrm>
          <a:prstGeom prst="rect">
            <a:avLst/>
          </a:prstGeom>
          <a:ln>
            <a:noFill/>
          </a:ln>
          <a:effectLst>
            <a:outerShdw blurRad="292100" dist="139700" dir="2700000" algn="tl" rotWithShape="0">
              <a:srgbClr val="333333">
                <a:alpha val="65000"/>
              </a:srgbClr>
            </a:outerShdw>
            <a:softEdge rad="63500"/>
          </a:effectLst>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489165" y="1169762"/>
            <a:ext cx="5608320" cy="4206240"/>
          </a:xfrm>
          <a:prstGeom prst="rect">
            <a:avLst/>
          </a:prstGeom>
          <a:ln>
            <a:noFill/>
          </a:ln>
          <a:effectLst>
            <a:outerShdw blurRad="292100" dist="139700" dir="2700000" algn="tl" rotWithShape="0">
              <a:srgbClr val="333333">
                <a:alpha val="65000"/>
              </a:srgbClr>
            </a:outerShdw>
            <a:softEdge rad="63500"/>
          </a:effectLst>
        </p:spPr>
      </p:pic>
      <p:sp>
        <p:nvSpPr>
          <p:cNvPr id="2" name="ZoneTexte 1"/>
          <p:cNvSpPr txBox="1"/>
          <p:nvPr/>
        </p:nvSpPr>
        <p:spPr>
          <a:xfrm>
            <a:off x="411480" y="6208993"/>
            <a:ext cx="8321040" cy="615553"/>
          </a:xfrm>
          <a:prstGeom prst="rect">
            <a:avLst/>
          </a:prstGeom>
          <a:noFill/>
        </p:spPr>
        <p:txBody>
          <a:bodyPr wrap="square" rtlCol="0">
            <a:spAutoFit/>
          </a:bodyPr>
          <a:lstStyle/>
          <a:p>
            <a:pPr algn="ctr"/>
            <a:r>
              <a:rPr lang="fr-CA" sz="1700" dirty="0" smtClean="0"/>
              <a:t>Ce guide explique que cet alcool sucré et redoutable est fait à </a:t>
            </a:r>
            <a:r>
              <a:rPr lang="fr-CA" sz="1700" dirty="0"/>
              <a:t>base de </a:t>
            </a:r>
            <a:r>
              <a:rPr lang="fr-CA" sz="1700" dirty="0" smtClean="0"/>
              <a:t>fruits de goyave </a:t>
            </a:r>
            <a:r>
              <a:rPr lang="fr-CA" sz="1700" dirty="0"/>
              <a:t>et </a:t>
            </a:r>
            <a:r>
              <a:rPr lang="fr-CA" sz="1700" dirty="0" smtClean="0"/>
              <a:t>d’épices imbibés </a:t>
            </a:r>
            <a:r>
              <a:rPr lang="fr-CA" sz="1700" dirty="0"/>
              <a:t>de </a:t>
            </a:r>
            <a:r>
              <a:rPr lang="fr-CA" sz="1700" dirty="0" smtClean="0"/>
              <a:t>rhum et </a:t>
            </a:r>
            <a:r>
              <a:rPr lang="fr-CA" sz="1700" dirty="0"/>
              <a:t>soumis à fermentation</a:t>
            </a:r>
            <a:r>
              <a:rPr lang="fr-CA" sz="1700" dirty="0" smtClean="0"/>
              <a:t>. Il existe une version douce et une version forte.</a:t>
            </a:r>
            <a:endParaRPr lang="fr-CA" sz="1700" dirty="0"/>
          </a:p>
        </p:txBody>
      </p:sp>
    </p:spTree>
    <p:extLst>
      <p:ext uri="{BB962C8B-B14F-4D97-AF65-F5344CB8AC3E}">
        <p14:creationId xmlns:p14="http://schemas.microsoft.com/office/powerpoint/2010/main" val="4235952643"/>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64704"/>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113826325"/>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9144000" cy="5820937"/>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1188720" y="5921298"/>
            <a:ext cx="6766560" cy="830997"/>
          </a:xfrm>
          <a:prstGeom prst="rect">
            <a:avLst/>
          </a:prstGeom>
          <a:noFill/>
        </p:spPr>
        <p:txBody>
          <a:bodyPr wrap="square" rtlCol="0">
            <a:spAutoFit/>
          </a:bodyPr>
          <a:lstStyle/>
          <a:p>
            <a:pPr algn="just"/>
            <a:r>
              <a:rPr lang="fr-CA" sz="1600" dirty="0" smtClean="0">
                <a:latin typeface="Garamond" panose="02020404030301010803" pitchFamily="18" charset="0"/>
              </a:rPr>
              <a:t>Malgré les assurances données, nous sommes demeurés un peu sceptiques en ce qui concerne les normes d’hygiène suivies par l’entreprise. Mais il faut dire que la très forte teneur en alcool de cette boisson doit éliminer passablement de microbes.</a:t>
            </a:r>
            <a:endParaRPr lang="fr-CA" sz="1600" dirty="0">
              <a:latin typeface="Garamond" panose="02020404030301010803" pitchFamily="18" charset="0"/>
            </a:endParaRPr>
          </a:p>
        </p:txBody>
      </p:sp>
    </p:spTree>
    <p:extLst>
      <p:ext uri="{BB962C8B-B14F-4D97-AF65-F5344CB8AC3E}">
        <p14:creationId xmlns:p14="http://schemas.microsoft.com/office/powerpoint/2010/main" val="606179483"/>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503740706"/>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478121771"/>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 y="0"/>
            <a:ext cx="9144002" cy="6055112"/>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2057400" y="6200078"/>
            <a:ext cx="5029200" cy="548640"/>
          </a:xfrm>
          <a:prstGeom prst="rect">
            <a:avLst/>
          </a:prstGeom>
          <a:noFill/>
        </p:spPr>
        <p:txBody>
          <a:bodyPr wrap="square" rtlCol="0">
            <a:spAutoFit/>
          </a:bodyPr>
          <a:lstStyle/>
          <a:p>
            <a:pPr algn="ctr"/>
            <a:r>
              <a:rPr lang="fr-CA" sz="1700" dirty="0" smtClean="0"/>
              <a:t>Cette dame, dont la maison est située en face de Casa Garay, est sûrement habituée à la présence des touristes. </a:t>
            </a:r>
            <a:endParaRPr lang="fr-CA" sz="1700" dirty="0"/>
          </a:p>
        </p:txBody>
      </p:sp>
    </p:spTree>
    <p:extLst>
      <p:ext uri="{BB962C8B-B14F-4D97-AF65-F5344CB8AC3E}">
        <p14:creationId xmlns:p14="http://schemas.microsoft.com/office/powerpoint/2010/main" val="646784403"/>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 y="0"/>
            <a:ext cx="9144000" cy="5921298"/>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2051824" y="6088566"/>
            <a:ext cx="5040351" cy="52322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pPr algn="ctr"/>
            <a:r>
              <a:rPr lang="fr-CA" sz="2800" b="1" i="1" dirty="0" smtClean="0">
                <a:ln/>
                <a:solidFill>
                  <a:schemeClr val="accent6">
                    <a:lumMod val="50000"/>
                  </a:schemeClr>
                </a:solidFill>
              </a:rPr>
              <a:t>Le village de Viñales</a:t>
            </a:r>
            <a:endParaRPr lang="fr-CA" sz="2800" b="1" i="1" dirty="0">
              <a:ln/>
              <a:solidFill>
                <a:schemeClr val="accent6">
                  <a:lumMod val="50000"/>
                </a:schemeClr>
              </a:solidFill>
            </a:endParaRPr>
          </a:p>
        </p:txBody>
      </p:sp>
    </p:spTree>
    <p:extLst>
      <p:ext uri="{BB962C8B-B14F-4D97-AF65-F5344CB8AC3E}">
        <p14:creationId xmlns:p14="http://schemas.microsoft.com/office/powerpoint/2010/main" val="2636491529"/>
      </p:ext>
    </p:extLst>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9144000" cy="5534561"/>
          </a:xfrm>
          <a:prstGeom prst="rect">
            <a:avLst/>
          </a:prstGeom>
          <a:ln>
            <a:noFill/>
          </a:ln>
          <a:effectLst>
            <a:outerShdw blurRad="292100" dist="139700" dir="2700000" algn="tl" rotWithShape="0">
              <a:srgbClr val="333333">
                <a:alpha val="65000"/>
              </a:srgbClr>
            </a:outerShdw>
            <a:softEdge rad="63500"/>
          </a:effectLst>
        </p:spPr>
      </p:pic>
      <p:sp>
        <p:nvSpPr>
          <p:cNvPr id="3" name="ZoneTexte 2"/>
          <p:cNvSpPr txBox="1"/>
          <p:nvPr/>
        </p:nvSpPr>
        <p:spPr>
          <a:xfrm>
            <a:off x="822960" y="5534561"/>
            <a:ext cx="7498080" cy="1280160"/>
          </a:xfrm>
          <a:prstGeom prst="rect">
            <a:avLst/>
          </a:prstGeom>
          <a:noFill/>
        </p:spPr>
        <p:txBody>
          <a:bodyPr wrap="square" rtlCol="0">
            <a:spAutoFit/>
          </a:bodyPr>
          <a:lstStyle/>
          <a:p>
            <a:pPr algn="just"/>
            <a:r>
              <a:rPr lang="fr-CA" sz="1600" dirty="0" smtClean="0"/>
              <a:t>Le petit village </a:t>
            </a:r>
            <a:r>
              <a:rPr lang="fr-CA" sz="1600" dirty="0"/>
              <a:t>de </a:t>
            </a:r>
            <a:r>
              <a:rPr lang="fr-CA" sz="1600" dirty="0" smtClean="0"/>
              <a:t>Viñales, méconnu jusqu’aux année 1930, est une communauté de 27 000 habitants. La Calle Salvador Cisneros en est la rue principale. On peut y observer une suite de maisons plutôt coquettes aux couleurs vives. Sur l’artère circulent tout à la fois des voitures récentes, des automobiles anciennes, des bicyclettes, des motos et d’autres moyens de déplacement tirés par des chevaux ou des bœufs. Tout le monde semble faire bon ménage.</a:t>
            </a:r>
            <a:endParaRPr lang="fr-CA" sz="1600" dirty="0"/>
          </a:p>
        </p:txBody>
      </p:sp>
    </p:spTree>
    <p:extLst>
      <p:ext uri="{BB962C8B-B14F-4D97-AF65-F5344CB8AC3E}">
        <p14:creationId xmlns:p14="http://schemas.microsoft.com/office/powerpoint/2010/main" val="434474918"/>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513371747"/>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710774262"/>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936614263"/>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640812900"/>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798059093"/>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603290343"/>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189540955"/>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098814718"/>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518221412"/>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892453702"/>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298462184"/>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558718311"/>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 y="140131"/>
            <a:ext cx="7924800" cy="5943600"/>
          </a:xfrm>
          <a:prstGeom prst="rect">
            <a:avLst/>
          </a:prstGeom>
          <a:ln>
            <a:noFill/>
          </a:ln>
          <a:effectLst>
            <a:outerShdw blurRad="292100" dist="139700" dir="2700000" algn="tl" rotWithShape="0">
              <a:srgbClr val="333333">
                <a:alpha val="65000"/>
              </a:srgbClr>
            </a:outerShdw>
            <a:softEdge rad="63500"/>
          </a:effectLst>
        </p:spPr>
      </p:pic>
      <p:sp>
        <p:nvSpPr>
          <p:cNvPr id="3" name="ZoneTexte 2"/>
          <p:cNvSpPr txBox="1"/>
          <p:nvPr/>
        </p:nvSpPr>
        <p:spPr>
          <a:xfrm>
            <a:off x="1737360" y="6200078"/>
            <a:ext cx="5669280" cy="52322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pPr algn="ctr"/>
            <a:r>
              <a:rPr lang="fr-CA" sz="2800" b="1" i="1" dirty="0" smtClean="0">
                <a:ln/>
                <a:solidFill>
                  <a:schemeClr val="accent6">
                    <a:lumMod val="50000"/>
                  </a:schemeClr>
                </a:solidFill>
              </a:rPr>
              <a:t>Le parc de Viñales et ses «mogotes»</a:t>
            </a:r>
            <a:endParaRPr lang="fr-CA" sz="2800" b="1" i="1" dirty="0">
              <a:ln/>
              <a:solidFill>
                <a:schemeClr val="accent6">
                  <a:lumMod val="50000"/>
                </a:schemeClr>
              </a:solidFill>
            </a:endParaRPr>
          </a:p>
        </p:txBody>
      </p:sp>
    </p:spTree>
    <p:extLst>
      <p:ext uri="{BB962C8B-B14F-4D97-AF65-F5344CB8AC3E}">
        <p14:creationId xmlns:p14="http://schemas.microsoft.com/office/powerpoint/2010/main" val="3031281955"/>
      </p:ext>
    </p:extLst>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248" y="240494"/>
            <a:ext cx="4636956" cy="6182608"/>
          </a:xfrm>
          <a:prstGeom prst="rect">
            <a:avLst/>
          </a:prstGeom>
          <a:ln>
            <a:noFill/>
          </a:ln>
          <a:effectLst>
            <a:outerShdw blurRad="292100" dist="139700" dir="2700000" algn="tl" rotWithShape="0">
              <a:srgbClr val="333333">
                <a:alpha val="65000"/>
              </a:srgbClr>
            </a:outerShdw>
            <a:softEdge rad="63500"/>
          </a:effectLst>
        </p:spPr>
      </p:pic>
      <p:sp>
        <p:nvSpPr>
          <p:cNvPr id="2" name="ZoneTexte 1"/>
          <p:cNvSpPr txBox="1"/>
          <p:nvPr/>
        </p:nvSpPr>
        <p:spPr>
          <a:xfrm>
            <a:off x="5062654" y="2336393"/>
            <a:ext cx="3931920" cy="2185214"/>
          </a:xfrm>
          <a:prstGeom prst="rect">
            <a:avLst/>
          </a:prstGeom>
          <a:noFill/>
        </p:spPr>
        <p:txBody>
          <a:bodyPr wrap="square" rtlCol="0">
            <a:spAutoFit/>
          </a:bodyPr>
          <a:lstStyle/>
          <a:p>
            <a:pPr algn="just"/>
            <a:r>
              <a:rPr lang="fr-CA" sz="1700" dirty="0" smtClean="0"/>
              <a:t>La vallée de Viñales possède </a:t>
            </a:r>
            <a:r>
              <a:rPr lang="fr-CA" sz="1700" dirty="0"/>
              <a:t>des terres agricoles faisant partie </a:t>
            </a:r>
            <a:r>
              <a:rPr lang="fr-CA" sz="1700" dirty="0" smtClean="0"/>
              <a:t>des </a:t>
            </a:r>
            <a:r>
              <a:rPr lang="fr-CA" sz="1700" dirty="0"/>
              <a:t>meilleures du pays. Pendant longtemps, elle eut comme seule richesse ses plantations de tabac. </a:t>
            </a:r>
            <a:r>
              <a:rPr lang="fr-CA" sz="1700" dirty="0" smtClean="0"/>
              <a:t>Depuis la révolution, la région a </a:t>
            </a:r>
            <a:r>
              <a:rPr lang="fr-CA" sz="1700" dirty="0"/>
              <a:t>connu un </a:t>
            </a:r>
            <a:r>
              <a:rPr lang="fr-CA" sz="1700" dirty="0" smtClean="0"/>
              <a:t>essor agro-industriel </a:t>
            </a:r>
            <a:r>
              <a:rPr lang="fr-CA" sz="1700" dirty="0"/>
              <a:t>important. </a:t>
            </a:r>
            <a:r>
              <a:rPr lang="fr-CA" sz="1700" dirty="0" smtClean="0"/>
              <a:t>En outre, </a:t>
            </a:r>
            <a:r>
              <a:rPr lang="fr-CA" sz="1700" dirty="0"/>
              <a:t>l’industrie touristique </a:t>
            </a:r>
            <a:r>
              <a:rPr lang="fr-CA" sz="1700" dirty="0" smtClean="0"/>
              <a:t>y est de plus en plus florissante.</a:t>
            </a:r>
            <a:endParaRPr lang="fr-CA" sz="1700" dirty="0"/>
          </a:p>
        </p:txBody>
      </p:sp>
    </p:spTree>
    <p:extLst>
      <p:ext uri="{BB962C8B-B14F-4D97-AF65-F5344CB8AC3E}">
        <p14:creationId xmlns:p14="http://schemas.microsoft.com/office/powerpoint/2010/main" val="639299272"/>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4074748282"/>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556348551"/>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694980668"/>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1943909"/>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609835251"/>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723545474"/>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417321008"/>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043805169"/>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14985670"/>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724238778"/>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403205215"/>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102770727"/>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85218930"/>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760" y="0"/>
            <a:ext cx="8412480" cy="6309360"/>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563137" y="6400800"/>
            <a:ext cx="8017727" cy="353943"/>
          </a:xfrm>
          <a:prstGeom prst="rect">
            <a:avLst/>
          </a:prstGeom>
          <a:noFill/>
        </p:spPr>
        <p:txBody>
          <a:bodyPr wrap="square" rtlCol="0">
            <a:spAutoFit/>
          </a:bodyPr>
          <a:lstStyle/>
          <a:p>
            <a:pPr algn="ctr"/>
            <a:r>
              <a:rPr lang="fr-CA" sz="1700" dirty="0" smtClean="0"/>
              <a:t>Reproduction d’un petit campement aborigène.</a:t>
            </a:r>
            <a:endParaRPr lang="fr-CA" sz="1700" dirty="0"/>
          </a:p>
        </p:txBody>
      </p:sp>
    </p:spTree>
    <p:extLst>
      <p:ext uri="{BB962C8B-B14F-4D97-AF65-F5344CB8AC3E}">
        <p14:creationId xmlns:p14="http://schemas.microsoft.com/office/powerpoint/2010/main" val="3310246602"/>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9144000" cy="6043961"/>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822960" y="6222380"/>
            <a:ext cx="7498080" cy="338554"/>
          </a:xfrm>
          <a:prstGeom prst="rect">
            <a:avLst/>
          </a:prstGeom>
          <a:noFill/>
        </p:spPr>
        <p:txBody>
          <a:bodyPr wrap="square" rtlCol="0">
            <a:spAutoFit/>
          </a:bodyPr>
          <a:lstStyle/>
          <a:p>
            <a:pPr algn="ctr"/>
            <a:r>
              <a:rPr lang="fr-CA" sz="1600" dirty="0" smtClean="0"/>
              <a:t>Ces gens préparent un délicieux jus de canne à sucre à proximité de la grotte Cueva del Indio.</a:t>
            </a:r>
            <a:endParaRPr lang="fr-CA" sz="1600" dirty="0"/>
          </a:p>
        </p:txBody>
      </p:sp>
    </p:spTree>
    <p:extLst>
      <p:ext uri="{BB962C8B-B14F-4D97-AF65-F5344CB8AC3E}">
        <p14:creationId xmlns:p14="http://schemas.microsoft.com/office/powerpoint/2010/main" val="3980547149"/>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0"/>
            <a:ext cx="9025053" cy="676879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355982495"/>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744818224"/>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142313472"/>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3978104" y="1280160"/>
            <a:ext cx="5730240" cy="4297680"/>
          </a:xfrm>
          <a:prstGeom prst="rect">
            <a:avLst/>
          </a:prstGeom>
          <a:ln>
            <a:noFill/>
          </a:ln>
          <a:effectLst>
            <a:outerShdw blurRad="292100" dist="139700" dir="2700000" algn="tl" rotWithShape="0">
              <a:srgbClr val="333333">
                <a:alpha val="65000"/>
              </a:srgbClr>
            </a:outerShdw>
            <a:softEdge rad="63500"/>
          </a:effectLst>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557654" y="1280160"/>
            <a:ext cx="5730240" cy="4297680"/>
          </a:xfrm>
          <a:prstGeom prst="rect">
            <a:avLst/>
          </a:prstGeom>
          <a:ln>
            <a:noFill/>
          </a:ln>
          <a:effectLst>
            <a:outerShdw blurRad="292100" dist="139700" dir="2700000" algn="tl" rotWithShape="0">
              <a:srgbClr val="333333">
                <a:alpha val="65000"/>
              </a:srgbClr>
            </a:outerShdw>
            <a:softEdge rad="63500"/>
          </a:effectLst>
        </p:spPr>
      </p:pic>
    </p:spTree>
    <p:extLst>
      <p:ext uri="{BB962C8B-B14F-4D97-AF65-F5344CB8AC3E}">
        <p14:creationId xmlns:p14="http://schemas.microsoft.com/office/powerpoint/2010/main" val="3114940807"/>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4360" y="117829"/>
            <a:ext cx="7955280" cy="5966460"/>
          </a:xfrm>
          <a:prstGeom prst="rect">
            <a:avLst/>
          </a:prstGeom>
          <a:ln>
            <a:noFill/>
          </a:ln>
          <a:effectLst>
            <a:outerShdw blurRad="292100" dist="139700" dir="2700000" algn="tl" rotWithShape="0">
              <a:srgbClr val="333333">
                <a:alpha val="65000"/>
              </a:srgbClr>
            </a:outerShdw>
            <a:softEdge rad="63500"/>
          </a:effectLst>
        </p:spPr>
      </p:pic>
      <p:sp>
        <p:nvSpPr>
          <p:cNvPr id="3" name="ZoneTexte 2"/>
          <p:cNvSpPr txBox="1"/>
          <p:nvPr/>
        </p:nvSpPr>
        <p:spPr>
          <a:xfrm>
            <a:off x="2051825" y="6222381"/>
            <a:ext cx="5040351" cy="52322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pPr algn="ctr"/>
            <a:r>
              <a:rPr lang="fr-CA" sz="2800" b="1" i="1" dirty="0" smtClean="0">
                <a:ln/>
                <a:solidFill>
                  <a:schemeClr val="accent6">
                    <a:lumMod val="50000"/>
                  </a:schemeClr>
                </a:solidFill>
              </a:rPr>
              <a:t>La grotte Cueva del Indio</a:t>
            </a:r>
            <a:endParaRPr lang="fr-CA" sz="2800" b="1" i="1" dirty="0">
              <a:ln/>
              <a:solidFill>
                <a:schemeClr val="accent6">
                  <a:lumMod val="50000"/>
                </a:schemeClr>
              </a:solidFill>
            </a:endParaRPr>
          </a:p>
        </p:txBody>
      </p:sp>
    </p:spTree>
    <p:extLst>
      <p:ext uri="{BB962C8B-B14F-4D97-AF65-F5344CB8AC3E}">
        <p14:creationId xmlns:p14="http://schemas.microsoft.com/office/powerpoint/2010/main" val="2290741804"/>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5400000">
            <a:off x="4011188" y="831695"/>
            <a:ext cx="5636198" cy="4297680"/>
          </a:xfrm>
          <a:prstGeom prst="rect">
            <a:avLst/>
          </a:prstGeom>
          <a:ln>
            <a:noFill/>
          </a:ln>
          <a:effectLst>
            <a:outerShdw blurRad="292100" dist="139700" dir="2700000" algn="tl" rotWithShape="0">
              <a:srgbClr val="333333">
                <a:alpha val="65000"/>
              </a:srgbClr>
            </a:outerShdw>
            <a:softEdge rad="63500"/>
          </a:effectLst>
        </p:spPr>
      </p:pic>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a:off x="-438151" y="803817"/>
            <a:ext cx="5580442" cy="4297680"/>
          </a:xfrm>
          <a:prstGeom prst="rect">
            <a:avLst/>
          </a:prstGeom>
          <a:ln>
            <a:noFill/>
          </a:ln>
          <a:effectLst>
            <a:outerShdw blurRad="292100" dist="139700" dir="2700000" algn="tl" rotWithShape="0">
              <a:srgbClr val="333333">
                <a:alpha val="65000"/>
              </a:srgbClr>
            </a:outerShdw>
            <a:softEdge rad="63500"/>
          </a:effectLst>
        </p:spPr>
      </p:pic>
      <p:sp>
        <p:nvSpPr>
          <p:cNvPr id="3" name="ZoneTexte 2"/>
          <p:cNvSpPr txBox="1"/>
          <p:nvPr/>
        </p:nvSpPr>
        <p:spPr>
          <a:xfrm>
            <a:off x="45720" y="5742878"/>
            <a:ext cx="9052560" cy="1077218"/>
          </a:xfrm>
          <a:prstGeom prst="rect">
            <a:avLst/>
          </a:prstGeom>
          <a:noFill/>
        </p:spPr>
        <p:txBody>
          <a:bodyPr wrap="square" rtlCol="0">
            <a:spAutoFit/>
          </a:bodyPr>
          <a:lstStyle/>
          <a:p>
            <a:pPr algn="just"/>
            <a:r>
              <a:rPr lang="fr-CA" sz="1600" dirty="0" smtClean="0"/>
              <a:t>La grotte Cueva del Indio est formée d’un réseau de galeries souterraines naturelles de 4 km. Depuis 1920, plusieurs fouilles archéologiques ont dévoilé des sculptures datant de 3 000 à 4 000 ans. On dit aussi que ces grottes ont servi de refuge aux Guanahatabeys après la conquête du territoire par les Espagnols. </a:t>
            </a:r>
            <a:r>
              <a:rPr lang="fr-CA" sz="1600" dirty="0"/>
              <a:t>Les Guanahatabeys </a:t>
            </a:r>
            <a:r>
              <a:rPr lang="fr-CA" sz="1600" dirty="0" smtClean="0"/>
              <a:t>sont les premières peuplades à s’être installées dans la partie occidentale de l’île vers 2000 av. J.-C.</a:t>
            </a:r>
            <a:endParaRPr lang="fr-CA" sz="1600" dirty="0"/>
          </a:p>
        </p:txBody>
      </p:sp>
    </p:spTree>
    <p:extLst>
      <p:ext uri="{BB962C8B-B14F-4D97-AF65-F5344CB8AC3E}">
        <p14:creationId xmlns:p14="http://schemas.microsoft.com/office/powerpoint/2010/main" val="3477713967"/>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3950223" y="1280160"/>
            <a:ext cx="5730240" cy="4297680"/>
          </a:xfrm>
          <a:prstGeom prst="rect">
            <a:avLst/>
          </a:prstGeom>
          <a:ln>
            <a:noFill/>
          </a:ln>
          <a:effectLst>
            <a:outerShdw blurRad="292100" dist="139700" dir="2700000" algn="tl" rotWithShape="0">
              <a:srgbClr val="333333">
                <a:alpha val="65000"/>
              </a:srgbClr>
            </a:outerShdw>
            <a:softEdge rad="63500"/>
          </a:effectLst>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535352" y="1280160"/>
            <a:ext cx="5730240" cy="4297680"/>
          </a:xfrm>
          <a:prstGeom prst="rect">
            <a:avLst/>
          </a:prstGeom>
          <a:ln>
            <a:noFill/>
          </a:ln>
          <a:effectLst>
            <a:outerShdw blurRad="292100" dist="139700" dir="2700000" algn="tl" rotWithShape="0">
              <a:srgbClr val="333333">
                <a:alpha val="65000"/>
              </a:srgbClr>
            </a:outerShdw>
            <a:softEdge rad="63500"/>
          </a:effectLst>
        </p:spPr>
      </p:pic>
    </p:spTree>
    <p:extLst>
      <p:ext uri="{BB962C8B-B14F-4D97-AF65-F5344CB8AC3E}">
        <p14:creationId xmlns:p14="http://schemas.microsoft.com/office/powerpoint/2010/main" val="2889446066"/>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565366" y="1280160"/>
            <a:ext cx="5730240" cy="4297680"/>
          </a:xfrm>
          <a:prstGeom prst="rect">
            <a:avLst/>
          </a:prstGeom>
          <a:ln>
            <a:noFill/>
          </a:ln>
          <a:effectLst>
            <a:outerShdw blurRad="292100" dist="139700" dir="2700000" algn="tl" rotWithShape="0">
              <a:srgbClr val="333333">
                <a:alpha val="65000"/>
              </a:srgbClr>
            </a:outerShdw>
            <a:softEdge rad="63500"/>
          </a:effectLst>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3984330" y="1280160"/>
            <a:ext cx="5730240" cy="4297680"/>
          </a:xfrm>
          <a:prstGeom prst="rect">
            <a:avLst/>
          </a:prstGeom>
          <a:ln>
            <a:noFill/>
          </a:ln>
          <a:effectLst>
            <a:outerShdw blurRad="292100" dist="139700" dir="2700000" algn="tl" rotWithShape="0">
              <a:srgbClr val="333333">
                <a:alpha val="65000"/>
              </a:srgbClr>
            </a:outerShdw>
            <a:softEdge rad="63500"/>
          </a:effectLst>
        </p:spPr>
      </p:pic>
    </p:spTree>
    <p:extLst>
      <p:ext uri="{BB962C8B-B14F-4D97-AF65-F5344CB8AC3E}">
        <p14:creationId xmlns:p14="http://schemas.microsoft.com/office/powerpoint/2010/main" val="616446225"/>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622251516"/>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9144000" cy="6110868"/>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411480" y="6110868"/>
            <a:ext cx="8321040" cy="548640"/>
          </a:xfrm>
          <a:prstGeom prst="rect">
            <a:avLst/>
          </a:prstGeom>
          <a:noFill/>
        </p:spPr>
        <p:txBody>
          <a:bodyPr wrap="square" rtlCol="0">
            <a:spAutoFit/>
          </a:bodyPr>
          <a:lstStyle/>
          <a:p>
            <a:pPr algn="just"/>
            <a:r>
              <a:rPr lang="fr-CA" sz="1700" dirty="0" smtClean="0"/>
              <a:t>On peut faire une visite d’une quinzaine de minutes sur une rivière souterraine, nommée El Abra </a:t>
            </a:r>
            <a:r>
              <a:rPr lang="fr-CA" sz="1700" dirty="0" err="1" smtClean="0"/>
              <a:t>del</a:t>
            </a:r>
            <a:r>
              <a:rPr lang="fr-CA" sz="1700" dirty="0" smtClean="0"/>
              <a:t> </a:t>
            </a:r>
            <a:r>
              <a:rPr lang="fr-CA" sz="1700" dirty="0" err="1" smtClean="0"/>
              <a:t>Anc</a:t>
            </a:r>
            <a:r>
              <a:rPr lang="fr-CA" sz="1700" dirty="0" err="1" smtClean="0">
                <a:cs typeface="Calibri" panose="020F0502020204030204" pitchFamily="34" charset="0"/>
              </a:rPr>
              <a:t>ón</a:t>
            </a:r>
            <a:r>
              <a:rPr lang="fr-CA" sz="1700" dirty="0" smtClean="0">
                <a:cs typeface="Calibri" panose="020F0502020204030204" pitchFamily="34" charset="0"/>
              </a:rPr>
              <a:t>, </a:t>
            </a:r>
            <a:r>
              <a:rPr lang="fr-CA" sz="1700" dirty="0" smtClean="0"/>
              <a:t>à bord d’une chaloupe motorisée naviguant sur une distance d’environ 700 mètres.</a:t>
            </a:r>
            <a:endParaRPr lang="fr-CA" sz="1700" dirty="0"/>
          </a:p>
        </p:txBody>
      </p:sp>
    </p:spTree>
    <p:extLst>
      <p:ext uri="{BB962C8B-B14F-4D97-AF65-F5344CB8AC3E}">
        <p14:creationId xmlns:p14="http://schemas.microsoft.com/office/powerpoint/2010/main" val="1829343166"/>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486425644"/>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1142999" y="857250"/>
            <a:ext cx="6858000" cy="5143500"/>
          </a:xfrm>
          <a:prstGeom prst="rect">
            <a:avLst/>
          </a:prstGeom>
        </p:spPr>
      </p:pic>
    </p:spTree>
    <p:extLst>
      <p:ext uri="{BB962C8B-B14F-4D97-AF65-F5344CB8AC3E}">
        <p14:creationId xmlns:p14="http://schemas.microsoft.com/office/powerpoint/2010/main" val="2673707138"/>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609442325"/>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14067" y="128983"/>
            <a:ext cx="8315867" cy="5669280"/>
          </a:xfrm>
          <a:prstGeom prst="rect">
            <a:avLst/>
          </a:prstGeom>
          <a:ln>
            <a:noFill/>
          </a:ln>
          <a:effectLst>
            <a:outerShdw blurRad="292100" dist="139700" dir="2700000" algn="tl" rotWithShape="0">
              <a:srgbClr val="333333">
                <a:alpha val="65000"/>
              </a:srgbClr>
            </a:outerShdw>
            <a:softEdge rad="63500"/>
          </a:effectLst>
        </p:spPr>
      </p:pic>
      <p:sp>
        <p:nvSpPr>
          <p:cNvPr id="3" name="ZoneTexte 2"/>
          <p:cNvSpPr txBox="1"/>
          <p:nvPr/>
        </p:nvSpPr>
        <p:spPr>
          <a:xfrm>
            <a:off x="731520" y="5872747"/>
            <a:ext cx="7680960" cy="52322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pPr algn="ctr"/>
            <a:r>
              <a:rPr lang="fr-CA" sz="2800" b="1" i="1" dirty="0" smtClean="0">
                <a:ln/>
                <a:solidFill>
                  <a:schemeClr val="accent6">
                    <a:lumMod val="50000"/>
                  </a:schemeClr>
                </a:solidFill>
              </a:rPr>
              <a:t>Et ici aussi des voitures d’une autre époque</a:t>
            </a:r>
            <a:endParaRPr lang="fr-CA" sz="2800" b="1" i="1" dirty="0">
              <a:ln/>
              <a:solidFill>
                <a:schemeClr val="accent6">
                  <a:lumMod val="50000"/>
                </a:schemeClr>
              </a:solidFill>
            </a:endParaRPr>
          </a:p>
        </p:txBody>
      </p:sp>
      <p:sp>
        <p:nvSpPr>
          <p:cNvPr id="4" name="ZoneTexte 3"/>
          <p:cNvSpPr txBox="1"/>
          <p:nvPr/>
        </p:nvSpPr>
        <p:spPr>
          <a:xfrm>
            <a:off x="2788920" y="6400800"/>
            <a:ext cx="3566160" cy="365760"/>
          </a:xfrm>
          <a:prstGeom prst="rect">
            <a:avLst/>
          </a:prstGeom>
          <a:noFill/>
        </p:spPr>
        <p:txBody>
          <a:bodyPr wrap="square" rtlCol="0">
            <a:spAutoFit/>
          </a:bodyPr>
          <a:lstStyle/>
          <a:p>
            <a:r>
              <a:rPr lang="fr-CA" dirty="0" smtClean="0"/>
              <a:t>(même dans la campagne cubaine)</a:t>
            </a:r>
            <a:endParaRPr lang="fr-CA" dirty="0"/>
          </a:p>
        </p:txBody>
      </p:sp>
    </p:spTree>
    <p:extLst>
      <p:ext uri="{BB962C8B-B14F-4D97-AF65-F5344CB8AC3E}">
        <p14:creationId xmlns:p14="http://schemas.microsoft.com/office/powerpoint/2010/main" val="2415535567"/>
      </p:ext>
    </p:extLst>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667551982"/>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2515438914"/>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762109379"/>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309178653"/>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962710671"/>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731520" y="6214016"/>
            <a:ext cx="7680960" cy="52322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pPr algn="ctr"/>
            <a:r>
              <a:rPr lang="fr-CA" sz="2800" b="1" i="1" dirty="0" smtClean="0">
                <a:ln/>
                <a:solidFill>
                  <a:schemeClr val="accent6">
                    <a:lumMod val="50000"/>
                  </a:schemeClr>
                </a:solidFill>
              </a:rPr>
              <a:t>La grande peinture murale de la préhistoire</a:t>
            </a:r>
            <a:endParaRPr lang="fr-CA" sz="2800" b="1" i="1" dirty="0">
              <a:ln/>
              <a:solidFill>
                <a:schemeClr val="accent6">
                  <a:lumMod val="50000"/>
                </a:schemeClr>
              </a:solidFill>
            </a:endParaRPr>
          </a:p>
        </p:txBody>
      </p:sp>
      <p:pic>
        <p:nvPicPr>
          <p:cNvPr id="5" name="Image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74320" y="113369"/>
            <a:ext cx="8595360" cy="6153677"/>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494984907"/>
      </p:ext>
    </p:extLst>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961" y="122663"/>
            <a:ext cx="8486078" cy="4783874"/>
          </a:xfrm>
          <a:prstGeom prst="rect">
            <a:avLst/>
          </a:prstGeom>
          <a:effectLst>
            <a:softEdge rad="127000"/>
          </a:effectLst>
        </p:spPr>
      </p:pic>
      <p:sp>
        <p:nvSpPr>
          <p:cNvPr id="3" name="ZoneTexte 2"/>
          <p:cNvSpPr txBox="1"/>
          <p:nvPr/>
        </p:nvSpPr>
        <p:spPr>
          <a:xfrm>
            <a:off x="777240" y="4906537"/>
            <a:ext cx="7589520" cy="1923604"/>
          </a:xfrm>
          <a:prstGeom prst="rect">
            <a:avLst/>
          </a:prstGeom>
          <a:noFill/>
        </p:spPr>
        <p:txBody>
          <a:bodyPr wrap="square" rtlCol="0">
            <a:spAutoFit/>
          </a:bodyPr>
          <a:lstStyle/>
          <a:p>
            <a:pPr algn="just"/>
            <a:r>
              <a:rPr lang="fr-CA" sz="1700" dirty="0" smtClean="0"/>
              <a:t>À 4 km du village de Viñales, sur les flancs du </a:t>
            </a:r>
            <a:r>
              <a:rPr lang="fr-CA" sz="1700" i="1" dirty="0" err="1" smtClean="0"/>
              <a:t>mogote</a:t>
            </a:r>
            <a:r>
              <a:rPr lang="fr-CA" sz="1700" dirty="0" smtClean="0"/>
              <a:t> Pita, cette </a:t>
            </a:r>
            <a:r>
              <a:rPr lang="fr-CA" sz="1700" smtClean="0"/>
              <a:t>peinture murale représente </a:t>
            </a:r>
            <a:r>
              <a:rPr lang="fr-CA" sz="1700" dirty="0" smtClean="0"/>
              <a:t>l’évolution de l’homme. Cette fresque de 120 mètres de hauteur, aux couleurs vives, impressionne par ses dimensions. Peinte en 1961 par </a:t>
            </a:r>
            <a:r>
              <a:rPr lang="es-ES" sz="1700" dirty="0"/>
              <a:t>le Cubain Leovigildo González </a:t>
            </a:r>
            <a:r>
              <a:rPr lang="es-ES" sz="1700" dirty="0" smtClean="0"/>
              <a:t>Morillo – u</a:t>
            </a:r>
            <a:r>
              <a:rPr lang="fr-CA" sz="1700" dirty="0" smtClean="0"/>
              <a:t>n élève du célèbre muraliste mexicain Diego Rivera – l’œuvre fut commandée par Fidel Castro. Sa réalisation a demandé quatre ans de travail à une équipe de 18 personnes. Les escargots, dinosaures, monstres marins ainsi que les Indiens dessinés sur la paroi rocheuse évoquent l’évolution géologique et biologique de la région.</a:t>
            </a:r>
            <a:endParaRPr lang="fr-CA" sz="1700" dirty="0"/>
          </a:p>
        </p:txBody>
      </p:sp>
    </p:spTree>
    <p:extLst>
      <p:ext uri="{BB962C8B-B14F-4D97-AF65-F5344CB8AC3E}">
        <p14:creationId xmlns:p14="http://schemas.microsoft.com/office/powerpoint/2010/main" val="3574535348"/>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022820386"/>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991068470"/>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127619879"/>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581164237"/>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9144000" cy="6177776"/>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1600200" y="6177776"/>
            <a:ext cx="5943600" cy="615553"/>
          </a:xfrm>
          <a:prstGeom prst="rect">
            <a:avLst/>
          </a:prstGeom>
          <a:noFill/>
        </p:spPr>
        <p:txBody>
          <a:bodyPr wrap="square" rtlCol="0">
            <a:spAutoFit/>
          </a:bodyPr>
          <a:lstStyle/>
          <a:p>
            <a:pPr algn="ctr"/>
            <a:r>
              <a:rPr lang="fr-CA" sz="1700" dirty="0" smtClean="0"/>
              <a:t>Au pied de la montagne, dans le Campismo Dos </a:t>
            </a:r>
            <a:r>
              <a:rPr lang="fr-CA" sz="1700" dirty="0" err="1" smtClean="0"/>
              <a:t>Hermanas</a:t>
            </a:r>
            <a:r>
              <a:rPr lang="fr-CA" sz="1700" dirty="0" smtClean="0"/>
              <a:t> , une salle a été aménagée en un petit musée (que nous n’avons pas visité).</a:t>
            </a:r>
            <a:endParaRPr lang="fr-CA" sz="1700" dirty="0"/>
          </a:p>
        </p:txBody>
      </p:sp>
    </p:spTree>
    <p:extLst>
      <p:ext uri="{BB962C8B-B14F-4D97-AF65-F5344CB8AC3E}">
        <p14:creationId xmlns:p14="http://schemas.microsoft.com/office/powerpoint/2010/main" val="2178203598"/>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75457802"/>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9144000" cy="6378498"/>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206298" y="6378498"/>
            <a:ext cx="8731405" cy="353943"/>
          </a:xfrm>
          <a:prstGeom prst="rect">
            <a:avLst/>
          </a:prstGeom>
          <a:noFill/>
        </p:spPr>
        <p:txBody>
          <a:bodyPr wrap="square" rtlCol="0">
            <a:spAutoFit/>
          </a:bodyPr>
          <a:lstStyle/>
          <a:p>
            <a:pPr algn="ctr"/>
            <a:r>
              <a:rPr lang="fr-CA" sz="1700" dirty="0" smtClean="0"/>
              <a:t>En face de cette grande peinture murale, un paysage à couper le souffle !</a:t>
            </a:r>
            <a:endParaRPr lang="fr-CA" sz="1700" dirty="0"/>
          </a:p>
        </p:txBody>
      </p:sp>
    </p:spTree>
    <p:extLst>
      <p:ext uri="{BB962C8B-B14F-4D97-AF65-F5344CB8AC3E}">
        <p14:creationId xmlns:p14="http://schemas.microsoft.com/office/powerpoint/2010/main" val="322008089"/>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731520" y="5932891"/>
            <a:ext cx="7680960" cy="52322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pPr algn="ctr"/>
            <a:r>
              <a:rPr lang="fr-CA" sz="2800" b="1" i="1" dirty="0" smtClean="0">
                <a:ln/>
                <a:solidFill>
                  <a:schemeClr val="accent6">
                    <a:lumMod val="50000"/>
                  </a:schemeClr>
                </a:solidFill>
              </a:rPr>
              <a:t>Plantation et séchage du tabac à cigares</a:t>
            </a:r>
            <a:endParaRPr lang="fr-CA" sz="2800" b="1" i="1" dirty="0">
              <a:ln/>
              <a:solidFill>
                <a:schemeClr val="accent6">
                  <a:lumMod val="50000"/>
                </a:schemeClr>
              </a:solidFill>
            </a:endParaRPr>
          </a:p>
        </p:txBody>
      </p:sp>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720" y="89210"/>
            <a:ext cx="9052560" cy="5641017"/>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725642068"/>
      </p:ext>
    </p:extLst>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6727" y="0"/>
            <a:ext cx="9144000" cy="5820937"/>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320040" y="5820937"/>
            <a:ext cx="8503920" cy="877163"/>
          </a:xfrm>
          <a:prstGeom prst="rect">
            <a:avLst/>
          </a:prstGeom>
          <a:noFill/>
        </p:spPr>
        <p:txBody>
          <a:bodyPr wrap="square" rtlCol="0">
            <a:spAutoFit/>
          </a:bodyPr>
          <a:lstStyle/>
          <a:p>
            <a:pPr algn="just"/>
            <a:r>
              <a:rPr lang="fr-CA" sz="1700" dirty="0" smtClean="0"/>
              <a:t>La saison du tabac s’étendant d’octobre à février, nous n’avons pu voir les plants de tabac mûrissant dans les champs. Au moment de notre séjour, les producteurs étaient rendus à la phase complexe du séchage des feuilles de tabac. Sur le site visité, tout se fait encore à la main de manière artisanale.</a:t>
            </a:r>
            <a:endParaRPr lang="fr-CA" sz="1700" dirty="0"/>
          </a:p>
        </p:txBody>
      </p:sp>
    </p:spTree>
    <p:extLst>
      <p:ext uri="{BB962C8B-B14F-4D97-AF65-F5344CB8AC3E}">
        <p14:creationId xmlns:p14="http://schemas.microsoft.com/office/powerpoint/2010/main" val="4093857178"/>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9144000" cy="5865541"/>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411480" y="5865541"/>
            <a:ext cx="8321040" cy="822960"/>
          </a:xfrm>
          <a:prstGeom prst="rect">
            <a:avLst/>
          </a:prstGeom>
          <a:noFill/>
        </p:spPr>
        <p:txBody>
          <a:bodyPr wrap="square" rtlCol="0">
            <a:spAutoFit/>
          </a:bodyPr>
          <a:lstStyle/>
          <a:p>
            <a:pPr algn="just"/>
            <a:r>
              <a:rPr lang="fr-CA" sz="1700" dirty="0" smtClean="0"/>
              <a:t>Une grande partie de la paysannerie cultive encore le tabac selon la méthode traditionnelle. Certes, il existe des serres ultramodernes, mais on voit toujours des huttes à toit de feuilles de palmier pour le séchage. Les tracteurs se font rares et les bœufs sont légion sur ces terres rouges.</a:t>
            </a:r>
            <a:endParaRPr lang="fr-CA" sz="1700" dirty="0"/>
          </a:p>
        </p:txBody>
      </p:sp>
    </p:spTree>
    <p:extLst>
      <p:ext uri="{BB962C8B-B14F-4D97-AF65-F5344CB8AC3E}">
        <p14:creationId xmlns:p14="http://schemas.microsoft.com/office/powerpoint/2010/main" val="2204976343"/>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161509254"/>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723606908"/>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091521027"/>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597200055"/>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264" y="285099"/>
            <a:ext cx="3901440" cy="29260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36903" y="285099"/>
            <a:ext cx="3901440" cy="29260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5264" y="3635298"/>
            <a:ext cx="3901440" cy="29260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36903" y="3635298"/>
            <a:ext cx="3901440" cy="29260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ZoneTexte 5"/>
          <p:cNvSpPr txBox="1"/>
          <p:nvPr/>
        </p:nvSpPr>
        <p:spPr>
          <a:xfrm>
            <a:off x="825190" y="3244334"/>
            <a:ext cx="7616283" cy="338554"/>
          </a:xfrm>
          <a:prstGeom prst="rect">
            <a:avLst/>
          </a:prstGeom>
          <a:noFill/>
        </p:spPr>
        <p:txBody>
          <a:bodyPr wrap="square" rtlCol="0">
            <a:spAutoFit/>
          </a:bodyPr>
          <a:lstStyle/>
          <a:p>
            <a:pPr algn="ctr"/>
            <a:r>
              <a:rPr lang="fr-CA" sz="1600" dirty="0" smtClean="0"/>
              <a:t>En quelques minutes seulement, ce producteur roule un cigare sous nos yeux</a:t>
            </a:r>
            <a:endParaRPr lang="fr-CA" sz="1600" dirty="0"/>
          </a:p>
        </p:txBody>
      </p:sp>
    </p:spTree>
    <p:extLst>
      <p:ext uri="{BB962C8B-B14F-4D97-AF65-F5344CB8AC3E}">
        <p14:creationId xmlns:p14="http://schemas.microsoft.com/office/powerpoint/2010/main" val="1951395929"/>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970354688"/>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731520" y="5766068"/>
            <a:ext cx="7680960" cy="52322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pPr algn="ctr"/>
            <a:r>
              <a:rPr lang="fr-CA" sz="2800" b="1" i="1" dirty="0" smtClean="0">
                <a:ln/>
                <a:solidFill>
                  <a:schemeClr val="accent6">
                    <a:lumMod val="50000"/>
                  </a:schemeClr>
                </a:solidFill>
              </a:rPr>
              <a:t>Dernier arrêt à une halte touristique</a:t>
            </a:r>
            <a:endParaRPr lang="fr-CA" sz="2800" b="1" i="1" dirty="0">
              <a:ln/>
              <a:solidFill>
                <a:schemeClr val="accent6">
                  <a:lumMod val="50000"/>
                </a:schemeClr>
              </a:solidFill>
            </a:endParaRPr>
          </a:p>
        </p:txBody>
      </p:sp>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02920" y="81605"/>
            <a:ext cx="8138160" cy="5581793"/>
          </a:xfrm>
          <a:prstGeom prst="rect">
            <a:avLst/>
          </a:prstGeom>
          <a:ln>
            <a:noFill/>
          </a:ln>
          <a:effectLst>
            <a:outerShdw blurRad="292100" dist="139700" dir="2700000" algn="tl" rotWithShape="0">
              <a:srgbClr val="333333">
                <a:alpha val="65000"/>
              </a:srgbClr>
            </a:outerShdw>
            <a:softEdge rad="63500"/>
          </a:effectLst>
        </p:spPr>
      </p:pic>
      <p:sp>
        <p:nvSpPr>
          <p:cNvPr id="4" name="ZoneTexte 3"/>
          <p:cNvSpPr txBox="1"/>
          <p:nvPr/>
        </p:nvSpPr>
        <p:spPr>
          <a:xfrm>
            <a:off x="880946" y="6289288"/>
            <a:ext cx="7493620" cy="353943"/>
          </a:xfrm>
          <a:prstGeom prst="rect">
            <a:avLst/>
          </a:prstGeom>
          <a:noFill/>
        </p:spPr>
        <p:txBody>
          <a:bodyPr wrap="square" rtlCol="0">
            <a:spAutoFit/>
          </a:bodyPr>
          <a:lstStyle/>
          <a:p>
            <a:pPr algn="ctr"/>
            <a:r>
              <a:rPr lang="fr-CA" sz="1700" dirty="0" smtClean="0"/>
              <a:t>(où on voit de tout : vache, poule, cheval, chien… et encore Che Guevara)</a:t>
            </a:r>
            <a:endParaRPr lang="fr-CA" sz="1700" dirty="0"/>
          </a:p>
        </p:txBody>
      </p:sp>
    </p:spTree>
    <p:extLst>
      <p:ext uri="{BB962C8B-B14F-4D97-AF65-F5344CB8AC3E}">
        <p14:creationId xmlns:p14="http://schemas.microsoft.com/office/powerpoint/2010/main" val="1584494990"/>
      </p:ext>
    </p:extLst>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
      <p:transition spd="slow">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31032241"/>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531914" y="1280160"/>
            <a:ext cx="5730240" cy="4297680"/>
          </a:xfrm>
          <a:prstGeom prst="rect">
            <a:avLst/>
          </a:prstGeom>
          <a:ln>
            <a:noFill/>
          </a:ln>
          <a:effectLst>
            <a:outerShdw blurRad="292100" dist="139700" dir="2700000" algn="tl" rotWithShape="0">
              <a:srgbClr val="333333">
                <a:alpha val="65000"/>
              </a:srgbClr>
            </a:outerShdw>
            <a:softEdge rad="63500"/>
          </a:effectLst>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3973179" y="1280160"/>
            <a:ext cx="5730240" cy="4297680"/>
          </a:xfrm>
          <a:prstGeom prst="rect">
            <a:avLst/>
          </a:prstGeom>
          <a:ln>
            <a:noFill/>
          </a:ln>
          <a:effectLst>
            <a:outerShdw blurRad="292100" dist="139700" dir="2700000" algn="tl" rotWithShape="0">
              <a:srgbClr val="333333">
                <a:alpha val="65000"/>
              </a:srgbClr>
            </a:outerShdw>
            <a:softEdge rad="63500"/>
          </a:effectLst>
        </p:spPr>
      </p:pic>
    </p:spTree>
    <p:extLst>
      <p:ext uri="{BB962C8B-B14F-4D97-AF65-F5344CB8AC3E}">
        <p14:creationId xmlns:p14="http://schemas.microsoft.com/office/powerpoint/2010/main" val="947915186"/>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4223026077"/>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val="1173091962"/>
      </p:ext>
    </p:extLst>
  </p:cSld>
  <p:clrMapOvr>
    <a:masterClrMapping/>
  </p:clrMapOvr>
  <mc:AlternateContent xmlns:mc="http://schemas.openxmlformats.org/markup-compatibility/2006" xmlns:p14="http://schemas.microsoft.com/office/powerpoint/2010/main">
    <mc:Choice Requires="p14">
      <p:transition spd="slow" p14:dur="1500">
        <p:blinds/>
      </p:transition>
    </mc:Choice>
    <mc:Fallback xmlns="">
      <p:transition spd="slow">
        <p:blinds/>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785445" y="318694"/>
            <a:ext cx="7655169" cy="5062924"/>
          </a:xfrm>
          <a:prstGeom prst="rect">
            <a:avLst/>
          </a:prstGeom>
          <a:noFill/>
        </p:spPr>
        <p:txBody>
          <a:bodyPr wrap="square" rtlCol="0">
            <a:spAutoFit/>
          </a:bodyPr>
          <a:lstStyle/>
          <a:p>
            <a:r>
              <a:rPr lang="fr-CA" sz="1700" u="sng" dirty="0" smtClean="0"/>
              <a:t>Photographies</a:t>
            </a:r>
          </a:p>
          <a:p>
            <a:endParaRPr lang="fr-CA" sz="1700" dirty="0"/>
          </a:p>
          <a:p>
            <a:r>
              <a:rPr lang="fr-CA" sz="1700" dirty="0" smtClean="0"/>
              <a:t>R. Day (mars 2017)</a:t>
            </a:r>
          </a:p>
          <a:p>
            <a:endParaRPr lang="fr-CA" sz="1700" dirty="0"/>
          </a:p>
          <a:p>
            <a:r>
              <a:rPr lang="fr-CA" sz="1700" u="sng" dirty="0" smtClean="0"/>
              <a:t>Documentation</a:t>
            </a:r>
          </a:p>
          <a:p>
            <a:endParaRPr lang="fr-CA" sz="1700" dirty="0" smtClean="0"/>
          </a:p>
          <a:p>
            <a:r>
              <a:rPr lang="fr-CA" sz="1700" dirty="0" smtClean="0">
                <a:latin typeface="Calibri" panose="020F0502020204030204" pitchFamily="34" charset="0"/>
                <a:cs typeface="Calibri" panose="020F0502020204030204" pitchFamily="34" charset="0"/>
              </a:rPr>
              <a:t>▪ </a:t>
            </a:r>
            <a:r>
              <a:rPr lang="fr-CA" sz="1700" dirty="0" smtClean="0"/>
              <a:t>Renseignements pris sur place.</a:t>
            </a:r>
          </a:p>
          <a:p>
            <a:r>
              <a:rPr lang="fr-CA" sz="1700" dirty="0">
                <a:cs typeface="Calibri" panose="020F0502020204030204" pitchFamily="34" charset="0"/>
              </a:rPr>
              <a:t>▪ </a:t>
            </a:r>
            <a:r>
              <a:rPr lang="fr-CA" sz="1700" dirty="0" smtClean="0">
                <a:cs typeface="Calibri" panose="020F0502020204030204" pitchFamily="34" charset="0"/>
              </a:rPr>
              <a:t>Guide </a:t>
            </a:r>
            <a:r>
              <a:rPr lang="fr-CA" sz="1700" dirty="0">
                <a:cs typeface="Calibri" panose="020F0502020204030204" pitchFamily="34" charset="0"/>
              </a:rPr>
              <a:t>de voyage Ulysse, </a:t>
            </a:r>
            <a:r>
              <a:rPr lang="fr-CA" sz="1700" i="1" dirty="0">
                <a:cs typeface="Calibri" panose="020F0502020204030204" pitchFamily="34" charset="0"/>
              </a:rPr>
              <a:t>«Fabuleuse Cuba», </a:t>
            </a:r>
            <a:r>
              <a:rPr lang="fr-CA" sz="1700" dirty="0">
                <a:cs typeface="Calibri" panose="020F0502020204030204" pitchFamily="34" charset="0"/>
              </a:rPr>
              <a:t>2016.</a:t>
            </a:r>
          </a:p>
          <a:p>
            <a:r>
              <a:rPr lang="fr-CA" sz="1700" dirty="0" smtClean="0">
                <a:latin typeface="Calibri" panose="020F0502020204030204" pitchFamily="34" charset="0"/>
                <a:cs typeface="Calibri" panose="020F0502020204030204" pitchFamily="34" charset="0"/>
              </a:rPr>
              <a:t>▪ </a:t>
            </a:r>
            <a:r>
              <a:rPr lang="fr-CA" sz="1700" dirty="0" smtClean="0">
                <a:cs typeface="Calibri" panose="020F0502020204030204" pitchFamily="34" charset="0"/>
              </a:rPr>
              <a:t>Guide de voyage </a:t>
            </a:r>
            <a:r>
              <a:rPr lang="fr-CA" sz="1700" dirty="0" err="1" smtClean="0">
                <a:cs typeface="Calibri" panose="020F0502020204030204" pitchFamily="34" charset="0"/>
              </a:rPr>
              <a:t>Lonely</a:t>
            </a:r>
            <a:r>
              <a:rPr lang="fr-CA" sz="1700" dirty="0" smtClean="0">
                <a:cs typeface="Calibri" panose="020F0502020204030204" pitchFamily="34" charset="0"/>
              </a:rPr>
              <a:t> </a:t>
            </a:r>
            <a:r>
              <a:rPr lang="fr-CA" sz="1700" dirty="0" err="1" smtClean="0">
                <a:cs typeface="Calibri" panose="020F0502020204030204" pitchFamily="34" charset="0"/>
              </a:rPr>
              <a:t>Planet</a:t>
            </a:r>
            <a:r>
              <a:rPr lang="fr-CA" sz="1700" dirty="0" smtClean="0">
                <a:cs typeface="Calibri" panose="020F0502020204030204" pitchFamily="34" charset="0"/>
              </a:rPr>
              <a:t>, </a:t>
            </a:r>
            <a:r>
              <a:rPr lang="fr-CA" sz="1700" i="1" dirty="0" smtClean="0">
                <a:cs typeface="Calibri" panose="020F0502020204030204" pitchFamily="34" charset="0"/>
              </a:rPr>
              <a:t>«Cuba»</a:t>
            </a:r>
            <a:r>
              <a:rPr lang="fr-CA" sz="1700" dirty="0" smtClean="0">
                <a:cs typeface="Calibri" panose="020F0502020204030204" pitchFamily="34" charset="0"/>
              </a:rPr>
              <a:t>, 8</a:t>
            </a:r>
            <a:r>
              <a:rPr lang="fr-CA" sz="1700" baseline="30000" dirty="0" smtClean="0">
                <a:cs typeface="Calibri" panose="020F0502020204030204" pitchFamily="34" charset="0"/>
              </a:rPr>
              <a:t>e</a:t>
            </a:r>
            <a:r>
              <a:rPr lang="fr-CA" sz="1700" dirty="0" smtClean="0">
                <a:cs typeface="Calibri" panose="020F0502020204030204" pitchFamily="34" charset="0"/>
              </a:rPr>
              <a:t> édition, janvier 2016.</a:t>
            </a:r>
            <a:endParaRPr lang="fr-CA" sz="1700" dirty="0" smtClean="0"/>
          </a:p>
          <a:p>
            <a:endParaRPr lang="fr-CA" sz="1700" dirty="0"/>
          </a:p>
          <a:p>
            <a:r>
              <a:rPr lang="fr-CA" sz="1700" u="sng" dirty="0" smtClean="0"/>
              <a:t>Musique</a:t>
            </a:r>
          </a:p>
          <a:p>
            <a:endParaRPr lang="fr-CA" sz="1700" dirty="0" smtClean="0"/>
          </a:p>
          <a:p>
            <a:r>
              <a:rPr lang="fr-CA" sz="1700" dirty="0" err="1" smtClean="0"/>
              <a:t>Ottmar</a:t>
            </a:r>
            <a:r>
              <a:rPr lang="fr-CA" sz="1700" dirty="0" smtClean="0"/>
              <a:t> </a:t>
            </a:r>
            <a:r>
              <a:rPr lang="fr-CA" sz="1700" dirty="0" err="1" smtClean="0"/>
              <a:t>Liebert</a:t>
            </a:r>
            <a:r>
              <a:rPr lang="fr-CA" sz="1700" dirty="0" smtClean="0"/>
              <a:t>, </a:t>
            </a:r>
            <a:r>
              <a:rPr lang="fr-CA" sz="1700" i="1" dirty="0" smtClean="0"/>
              <a:t>«Hope»</a:t>
            </a:r>
          </a:p>
          <a:p>
            <a:r>
              <a:rPr lang="fr-CA" sz="1700" dirty="0" smtClean="0"/>
              <a:t>CD </a:t>
            </a:r>
            <a:r>
              <a:rPr lang="fr-CA" sz="1700" i="1" dirty="0" smtClean="0"/>
              <a:t>«Slow»</a:t>
            </a:r>
          </a:p>
          <a:p>
            <a:endParaRPr lang="fr-CA" sz="1700" dirty="0"/>
          </a:p>
          <a:p>
            <a:r>
              <a:rPr lang="fr-CA" sz="1700" u="sng" dirty="0" smtClean="0"/>
              <a:t>Conception</a:t>
            </a:r>
          </a:p>
          <a:p>
            <a:endParaRPr lang="fr-CA" sz="1700" dirty="0"/>
          </a:p>
          <a:p>
            <a:r>
              <a:rPr lang="fr-CA" sz="1700" dirty="0" smtClean="0"/>
              <a:t>R. Day</a:t>
            </a:r>
          </a:p>
          <a:p>
            <a:r>
              <a:rPr lang="fr-CA" sz="1700" smtClean="0"/>
              <a:t>Octobre 2017</a:t>
            </a:r>
            <a:endParaRPr lang="fr-CA" sz="1700" dirty="0"/>
          </a:p>
        </p:txBody>
      </p:sp>
      <p:sp>
        <p:nvSpPr>
          <p:cNvPr id="3" name="ZoneTexte 2"/>
          <p:cNvSpPr txBox="1"/>
          <p:nvPr/>
        </p:nvSpPr>
        <p:spPr>
          <a:xfrm>
            <a:off x="2919046" y="5534466"/>
            <a:ext cx="3387969" cy="307777"/>
          </a:xfrm>
          <a:prstGeom prst="rect">
            <a:avLst/>
          </a:prstGeom>
          <a:noFill/>
        </p:spPr>
        <p:txBody>
          <a:bodyPr wrap="square" rtlCol="0">
            <a:spAutoFit/>
          </a:bodyPr>
          <a:lstStyle/>
          <a:p>
            <a:endParaRPr lang="fr-CA" sz="1400" dirty="0"/>
          </a:p>
        </p:txBody>
      </p:sp>
      <p:sp>
        <p:nvSpPr>
          <p:cNvPr id="4" name="ZoneTexte 3"/>
          <p:cNvSpPr txBox="1"/>
          <p:nvPr/>
        </p:nvSpPr>
        <p:spPr>
          <a:xfrm>
            <a:off x="2880360" y="5811287"/>
            <a:ext cx="3383280" cy="731520"/>
          </a:xfrm>
          <a:prstGeom prst="rect">
            <a:avLst/>
          </a:prstGeom>
          <a:noFill/>
        </p:spPr>
        <p:txBody>
          <a:bodyPr wrap="square" rtlCol="0">
            <a:spAutoFit/>
          </a:bodyPr>
          <a:lstStyle/>
          <a:p>
            <a:pPr algn="ctr"/>
            <a:r>
              <a:rPr lang="fr-CA" sz="1400" dirty="0" smtClean="0"/>
              <a:t>Mes diaporamas sont hébergés sur le site :</a:t>
            </a:r>
          </a:p>
          <a:p>
            <a:pPr algn="ctr"/>
            <a:endParaRPr lang="fr-CA" sz="1400" dirty="0"/>
          </a:p>
          <a:p>
            <a:pPr algn="ctr"/>
            <a:r>
              <a:rPr lang="fr-CA" sz="1400" dirty="0" smtClean="0">
                <a:hlinkClick r:id="rId2"/>
              </a:rPr>
              <a:t>http://www.imagileonation.com</a:t>
            </a:r>
            <a:endParaRPr lang="fr-CA" sz="1400" dirty="0" smtClean="0"/>
          </a:p>
          <a:p>
            <a:pPr algn="ctr"/>
            <a:endParaRPr lang="fr-CA" sz="1400" dirty="0"/>
          </a:p>
        </p:txBody>
      </p:sp>
    </p:spTree>
    <p:extLst>
      <p:ext uri="{BB962C8B-B14F-4D97-AF65-F5344CB8AC3E}">
        <p14:creationId xmlns:p14="http://schemas.microsoft.com/office/powerpoint/2010/main" val="427264330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Garamond">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653</TotalTime>
  <Words>1075</Words>
  <Application>Microsoft Office PowerPoint</Application>
  <PresentationFormat>Affichage à l'écran (4:3)</PresentationFormat>
  <Paragraphs>54</Paragraphs>
  <Slides>87</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87</vt:i4>
      </vt:variant>
    </vt:vector>
  </HeadingPairs>
  <TitlesOfParts>
    <vt:vector size="93" baseType="lpstr">
      <vt:lpstr>Garamond</vt:lpstr>
      <vt:lpstr>Calibri</vt:lpstr>
      <vt:lpstr>French Script MT</vt:lpstr>
      <vt:lpstr>Arial</vt:lpstr>
      <vt:lpstr>Century</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Réginald</dc:creator>
  <cp:lastModifiedBy>Réginald</cp:lastModifiedBy>
  <cp:revision>88</cp:revision>
  <dcterms:created xsi:type="dcterms:W3CDTF">2017-08-15T20:24:02Z</dcterms:created>
  <dcterms:modified xsi:type="dcterms:W3CDTF">2017-10-22T20:00:05Z</dcterms:modified>
</cp:coreProperties>
</file>