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9" r:id="rId2"/>
    <p:sldId id="260" r:id="rId3"/>
    <p:sldId id="261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33" autoAdjust="0"/>
  </p:normalViewPr>
  <p:slideViewPr>
    <p:cSldViewPr>
      <p:cViewPr varScale="1">
        <p:scale>
          <a:sx n="112" d="100"/>
          <a:sy n="112" d="100"/>
        </p:scale>
        <p:origin x="164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D2E07-A956-40CD-ADC1-831C295B3DC9}" type="datetimeFigureOut">
              <a:rPr lang="fr-CA" smtClean="0"/>
              <a:t>18-02-17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C544F-0F3B-416B-856F-2856464816B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533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Espace réservé des commentair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sz="1200" dirty="0">
              <a:latin typeface="Ideal Sans Light" pitchFamily="50" charset="0"/>
              <a:cs typeface="Ideal Sans Light" pitchFamily="50" charset="0"/>
            </a:endParaRPr>
          </a:p>
          <a:p>
            <a:endParaRPr lang="fr-C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Espace réservé des commentair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br>
              <a:rPr lang="fr-CA" dirty="0">
                <a:solidFill>
                  <a:schemeClr val="tx1">
                    <a:lumMod val="75000"/>
                    <a:lumOff val="25000"/>
                  </a:schemeClr>
                </a:solidFill>
                <a:latin typeface="Helonia" panose="02000503040000020004" pitchFamily="2" charset="0"/>
              </a:rPr>
            </a:br>
            <a:endParaRPr lang="fr-CA" dirty="0">
              <a:solidFill>
                <a:schemeClr val="tx1">
                  <a:lumMod val="75000"/>
                  <a:lumOff val="25000"/>
                </a:schemeClr>
              </a:solidFill>
              <a:latin typeface="Helonia" panose="02000503040000020004" pitchFamily="2" charset="0"/>
            </a:endParaRPr>
          </a:p>
          <a:p>
            <a:endParaRPr lang="fr-C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ce réservé de l'image des diapositives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Espace réservé des commentair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  <a:p>
            <a:endParaRPr lang="fr-C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83C3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96B0D-ADB4-4826-9039-DC5AFB0804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891BE-6E5C-4600-88F5-6E9B4FEE7B3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777828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3AB90-4758-4D79-B0C7-D2F064072D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11406-7CBD-46D0-9B22-6905CE76F7E5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19859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93663-2027-42CC-A338-1C3128F7C2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2CF8D-40E1-4BB1-937B-3D93E0D57437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9393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t>Texte du titre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pPr lvl="0"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</p:spTree>
    <p:extLst>
      <p:ext uri="{BB962C8B-B14F-4D97-AF65-F5344CB8AC3E}">
        <p14:creationId xmlns:p14="http://schemas.microsoft.com/office/powerpoint/2010/main" val="167967575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FABED-87A5-4993-AB03-5703EF5FB64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4F53A-C328-4F8A-85BE-8696E1B67936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767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FDE13-7F39-4ECB-A835-F65AE5B99E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85A5A-EA6E-418F-862E-C3F31FD29B51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17442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34377"/>
            <a:ext cx="4038600" cy="38917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34377"/>
            <a:ext cx="4038600" cy="38917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6D4F6-E2B4-46EA-B368-FA379F20AF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04880-0DB6-4F98-B012-94FAAC4E61B7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3562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368" y="84283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9619"/>
            <a:ext cx="4040188" cy="727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85243"/>
            <a:ext cx="4040188" cy="32409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59619"/>
            <a:ext cx="4041775" cy="7278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85243"/>
            <a:ext cx="4041775" cy="32409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73FE1-67A4-4F45-B516-9C34B54824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4A04D-E2FA-4FFC-BB69-8AFEFD6B77C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42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E8FDC-A0BC-4DF7-BFEA-50F2C94C4D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55A81-41B3-46C5-87A4-811B19AFA9C1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6107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ACCDF-07E9-4CFD-B542-D0494DFD67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00372-340C-4B64-BB68-A3749D54544D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6843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315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7363"/>
            <a:ext cx="5111750" cy="4918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21258"/>
            <a:ext cx="3008313" cy="36049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B133D-955C-46B2-B6A8-A68D79C637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1BA3F-8E8B-4BD8-944F-E3EC7B488373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8828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07363"/>
            <a:ext cx="5486400" cy="35202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335E4-25E7-4AFA-A7D8-2A14D56BD7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ED2E7-1026-4BF1-B2FB-14F7C005CCAF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4593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0906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6725" y="2290763"/>
            <a:ext cx="8229600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altLang="fr-FR"/>
              <a:t>Click to edit Master text styles</a:t>
            </a:r>
          </a:p>
          <a:p>
            <a:pPr lvl="1"/>
            <a:r>
              <a:rPr lang="fr-CA" altLang="fr-FR"/>
              <a:t>Second level</a:t>
            </a:r>
          </a:p>
          <a:p>
            <a:pPr lvl="2"/>
            <a:r>
              <a:rPr lang="fr-CA" altLang="fr-FR"/>
              <a:t>Third level</a:t>
            </a:r>
          </a:p>
          <a:p>
            <a:pPr lvl="3"/>
            <a:r>
              <a:rPr lang="fr-CA" altLang="fr-FR"/>
              <a:t>Fourth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9D0F294D-959A-4DA6-A42D-6C26223058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2/17/18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7725B17-F5F4-4C84-BB16-03C28A284D04}" type="slidenum">
              <a:rPr lang="en-US" altLang="fr-FR">
                <a:cs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 altLang="fr-FR">
              <a:cs typeface="Arial" pitchFamily="34" charset="0"/>
            </a:endParaRPr>
          </a:p>
        </p:txBody>
      </p:sp>
      <p:sp>
        <p:nvSpPr>
          <p:cNvPr id="8" name="Rectangle 7">
            <a:extLst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14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26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083C3"/>
          </a:solidFill>
          <a:latin typeface="TradeGothic" pitchFamily="2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83C3"/>
          </a:solidFill>
          <a:latin typeface="TradeGothic" pitchFamily="2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83C3"/>
          </a:solidFill>
          <a:latin typeface="TradeGothic" pitchFamily="2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83C3"/>
          </a:solidFill>
          <a:latin typeface="TradeGothic" pitchFamily="2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083C3"/>
          </a:solidFill>
          <a:latin typeface="TradeGothic" pitchFamily="2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0083C3"/>
          </a:solidFill>
          <a:latin typeface="TradeGothic" pitchFamily="2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0083C3"/>
          </a:solidFill>
          <a:latin typeface="TradeGothic" pitchFamily="2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0083C3"/>
          </a:solidFill>
          <a:latin typeface="TradeGothic" pitchFamily="2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0083C3"/>
          </a:solidFill>
          <a:latin typeface="TradeGothic" pitchFamily="2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083C3"/>
        </a:buClr>
        <a:buFont typeface="Arial" pitchFamily="34" charset="0"/>
        <a:buChar char="•"/>
        <a:defRPr sz="2800" kern="1200">
          <a:solidFill>
            <a:schemeClr val="tx1"/>
          </a:solidFill>
          <a:latin typeface="TradeGothic" pitchFamily="2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TradeGothic" pitchFamily="2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3C3"/>
        </a:buClr>
        <a:buFont typeface="Arial" pitchFamily="34" charset="0"/>
        <a:buChar char="•"/>
        <a:defRPr sz="2400" kern="1200">
          <a:solidFill>
            <a:schemeClr val="tx1"/>
          </a:solidFill>
          <a:latin typeface="TradeGothic" pitchFamily="2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TradeGothic" pitchFamily="2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2.xml"/><Relationship Id="rId18" Type="http://schemas.openxmlformats.org/officeDocument/2006/relationships/image" Target="../media/image5.png"/><Relationship Id="rId3" Type="http://schemas.openxmlformats.org/officeDocument/2006/relationships/tags" Target="../tags/tag3.xml"/><Relationship Id="rId21" Type="http://schemas.openxmlformats.org/officeDocument/2006/relationships/image" Target="../media/image7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4.png"/><Relationship Id="rId2" Type="http://schemas.openxmlformats.org/officeDocument/2006/relationships/tags" Target="../tags/tag2.xml"/><Relationship Id="rId16" Type="http://schemas.openxmlformats.org/officeDocument/2006/relationships/image" Target="../media/image3.jpeg"/><Relationship Id="rId20" Type="http://schemas.microsoft.com/office/2007/relationships/hdphoto" Target="../media/hdphoto1.wdp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2.jpeg"/><Relationship Id="rId10" Type="http://schemas.openxmlformats.org/officeDocument/2006/relationships/tags" Target="../tags/tag10.xml"/><Relationship Id="rId19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9.jpeg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8.jpeg"/><Relationship Id="rId2" Type="http://schemas.openxmlformats.org/officeDocument/2006/relationships/tags" Target="../tags/tag14.xml"/><Relationship Id="rId16" Type="http://schemas.microsoft.com/office/2007/relationships/hdphoto" Target="../media/hdphoto1.wdp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1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slideLayout" Target="../slideLayouts/slideLayout12.xml"/><Relationship Id="rId26" Type="http://schemas.openxmlformats.org/officeDocument/2006/relationships/image" Target="../media/image15.png"/><Relationship Id="rId3" Type="http://schemas.openxmlformats.org/officeDocument/2006/relationships/tags" Target="../tags/tag24.xml"/><Relationship Id="rId21" Type="http://schemas.microsoft.com/office/2007/relationships/hdphoto" Target="../media/hdphoto1.wdp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image" Target="../media/image14.png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image" Target="../media/image6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13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image" Target="../media/image12.png"/><Relationship Id="rId10" Type="http://schemas.openxmlformats.org/officeDocument/2006/relationships/tags" Target="../tags/tag31.xml"/><Relationship Id="rId19" Type="http://schemas.openxmlformats.org/officeDocument/2006/relationships/notesSlide" Target="../notesSlides/notesSlide3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0" y="5260032"/>
            <a:ext cx="9144000" cy="16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  <p:sp>
        <p:nvSpPr>
          <p:cNvPr id="20" name="ZoneTexte 19"/>
          <p:cNvSpPr txBox="1"/>
          <p:nvPr>
            <p:custDataLst>
              <p:tags r:id="rId2"/>
            </p:custDataLst>
          </p:nvPr>
        </p:nvSpPr>
        <p:spPr>
          <a:xfrm rot="10800000" flipV="1">
            <a:off x="1547663" y="260649"/>
            <a:ext cx="7596335" cy="769441"/>
          </a:xfrm>
          <a:prstGeom prst="rect">
            <a:avLst/>
          </a:prstGeom>
          <a:solidFill>
            <a:schemeClr val="tx1">
              <a:lumMod val="75000"/>
              <a:lumOff val="25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2200" b="1" dirty="0">
                <a:solidFill>
                  <a:prstClr val="white"/>
                </a:solidFill>
                <a:latin typeface="Ideal Sans Light" pitchFamily="50" charset="0"/>
                <a:cs typeface="Ideal Sans Light" pitchFamily="50" charset="0"/>
              </a:rPr>
              <a:t>    </a:t>
            </a:r>
            <a:r>
              <a:rPr lang="fr-CA" sz="2200" b="1" dirty="0">
                <a:solidFill>
                  <a:prstClr val="white"/>
                </a:solidFill>
                <a:latin typeface="Helonia" panose="02000503040000020004" pitchFamily="2" charset="0"/>
                <a:cs typeface="Ideal Sans Light" pitchFamily="50" charset="0"/>
              </a:rPr>
              <a:t>36 </a:t>
            </a:r>
            <a:r>
              <a:rPr lang="fr-CA" sz="2200" b="1" dirty="0" err="1">
                <a:solidFill>
                  <a:prstClr val="white"/>
                </a:solidFill>
                <a:latin typeface="Helonia" panose="02000503040000020004" pitchFamily="2" charset="0"/>
                <a:cs typeface="Ideal Sans Light" pitchFamily="50" charset="0"/>
              </a:rPr>
              <a:t>higher</a:t>
            </a:r>
            <a:r>
              <a:rPr lang="fr-CA" sz="2200" b="1" dirty="0">
                <a:solidFill>
                  <a:prstClr val="white"/>
                </a:solidFill>
                <a:latin typeface="Helonia" panose="02000503040000020004" pitchFamily="2" charset="0"/>
                <a:cs typeface="Ideal Sans Light" pitchFamily="50" charset="0"/>
              </a:rPr>
              <a:t> </a:t>
            </a:r>
            <a:r>
              <a:rPr lang="fr-CA" sz="2200" b="1" dirty="0" err="1">
                <a:solidFill>
                  <a:prstClr val="white"/>
                </a:solidFill>
                <a:latin typeface="Helonia" panose="02000503040000020004" pitchFamily="2" charset="0"/>
                <a:cs typeface="Ideal Sans Light" pitchFamily="50" charset="0"/>
              </a:rPr>
              <a:t>education</a:t>
            </a:r>
            <a:r>
              <a:rPr lang="fr-CA" sz="2200" b="1" dirty="0">
                <a:solidFill>
                  <a:prstClr val="white"/>
                </a:solidFill>
                <a:latin typeface="Helonia" panose="02000503040000020004" pitchFamily="2" charset="0"/>
                <a:cs typeface="Ideal Sans Light" pitchFamily="50" charset="0"/>
              </a:rPr>
              <a:t> programs </a:t>
            </a:r>
          </a:p>
          <a:p>
            <a:r>
              <a:rPr lang="fr-CA" sz="2200" b="1" dirty="0">
                <a:solidFill>
                  <a:prstClr val="white"/>
                </a:solidFill>
                <a:latin typeface="Helonia" panose="02000503040000020004" pitchFamily="2" charset="0"/>
                <a:cs typeface="Ideal Sans Light" pitchFamily="50" charset="0"/>
              </a:rPr>
              <a:t>     2500 </a:t>
            </a:r>
            <a:r>
              <a:rPr lang="fr-CA" sz="2200" b="1" dirty="0" err="1">
                <a:solidFill>
                  <a:prstClr val="white"/>
                </a:solidFill>
                <a:latin typeface="Helonia" panose="02000503040000020004" pitchFamily="2" charset="0"/>
                <a:cs typeface="Ideal Sans Light" pitchFamily="50" charset="0"/>
              </a:rPr>
              <a:t>students</a:t>
            </a:r>
            <a:endParaRPr lang="fr-CA" sz="2200" b="1" dirty="0">
              <a:solidFill>
                <a:prstClr val="white"/>
              </a:solidFill>
              <a:latin typeface="Helonia" panose="02000503040000020004" pitchFamily="2" charset="0"/>
            </a:endParaRPr>
          </a:p>
        </p:txBody>
      </p:sp>
      <p:sp>
        <p:nvSpPr>
          <p:cNvPr id="21" name="Rectangle 20"/>
          <p:cNvSpPr/>
          <p:nvPr>
            <p:custDataLst>
              <p:tags r:id="rId3"/>
            </p:custDataLst>
          </p:nvPr>
        </p:nvSpPr>
        <p:spPr>
          <a:xfrm>
            <a:off x="5553956" y="1240884"/>
            <a:ext cx="3626556" cy="1107996"/>
          </a:xfrm>
          <a:prstGeom prst="rect">
            <a:avLst/>
          </a:prstGeom>
          <a:solidFill>
            <a:srgbClr val="00B050">
              <a:alpha val="60000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fr-CA" sz="2200" b="1" dirty="0">
                <a:solidFill>
                  <a:prstClr val="white"/>
                </a:solidFill>
                <a:latin typeface="Helonia" panose="02000503040000020004" pitchFamily="2" charset="0"/>
                <a:cs typeface="Ideal Sans Light" pitchFamily="50" charset="0"/>
              </a:rPr>
              <a:t>International and</a:t>
            </a:r>
            <a:br>
              <a:rPr lang="fr-CA" sz="2200" b="1" dirty="0">
                <a:solidFill>
                  <a:prstClr val="white"/>
                </a:solidFill>
                <a:latin typeface="Helonia" panose="02000503040000020004" pitchFamily="2" charset="0"/>
                <a:cs typeface="Ideal Sans Light" pitchFamily="50" charset="0"/>
              </a:rPr>
            </a:br>
            <a:r>
              <a:rPr lang="fr-CA" sz="2200" b="1" dirty="0" err="1">
                <a:solidFill>
                  <a:prstClr val="white"/>
                </a:solidFill>
                <a:latin typeface="Helonia" panose="02000503040000020004" pitchFamily="2" charset="0"/>
                <a:cs typeface="Ideal Sans Light" pitchFamily="50" charset="0"/>
              </a:rPr>
              <a:t>intercultural</a:t>
            </a:r>
            <a:endParaRPr lang="fr-CA" sz="2200" b="1" dirty="0">
              <a:solidFill>
                <a:prstClr val="white"/>
              </a:solidFill>
              <a:latin typeface="Helonia" panose="02000503040000020004" pitchFamily="2" charset="0"/>
              <a:cs typeface="Ideal Sans Light" pitchFamily="50" charset="0"/>
            </a:endParaRPr>
          </a:p>
          <a:p>
            <a:pPr algn="r"/>
            <a:r>
              <a:rPr lang="fr-CA" sz="2200" b="1" dirty="0" err="1">
                <a:solidFill>
                  <a:prstClr val="white"/>
                </a:solidFill>
                <a:latin typeface="Helonia" panose="02000503040000020004" pitchFamily="2" charset="0"/>
                <a:cs typeface="Ideal Sans Light" pitchFamily="50" charset="0"/>
              </a:rPr>
              <a:t>education</a:t>
            </a:r>
            <a:r>
              <a:rPr lang="fr-CA" sz="2200" b="1" dirty="0">
                <a:solidFill>
                  <a:prstClr val="white"/>
                </a:solidFill>
                <a:latin typeface="Helonia" panose="02000503040000020004" pitchFamily="2" charset="0"/>
                <a:cs typeface="Ideal Sans Light" pitchFamily="50" charset="0"/>
              </a:rPr>
              <a:t> profile</a:t>
            </a:r>
          </a:p>
        </p:txBody>
      </p:sp>
      <p:sp>
        <p:nvSpPr>
          <p:cNvPr id="22" name="ZoneTexte 21"/>
          <p:cNvSpPr txBox="1"/>
          <p:nvPr>
            <p:custDataLst>
              <p:tags r:id="rId4"/>
            </p:custDataLst>
          </p:nvPr>
        </p:nvSpPr>
        <p:spPr>
          <a:xfrm>
            <a:off x="2475868" y="2659559"/>
            <a:ext cx="6651616" cy="769441"/>
          </a:xfrm>
          <a:prstGeom prst="rect">
            <a:avLst/>
          </a:prstGeom>
          <a:solidFill>
            <a:schemeClr val="tx1">
              <a:lumMod val="75000"/>
              <a:lumOff val="25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200" b="1" dirty="0">
                <a:solidFill>
                  <a:prstClr val="white"/>
                </a:solidFill>
                <a:latin typeface="Helonia" panose="02000503040000020004" pitchFamily="2" charset="0"/>
                <a:cs typeface="Ideal Sans Light" pitchFamily="50" charset="0"/>
              </a:rPr>
              <a:t>25 </a:t>
            </a:r>
            <a:r>
              <a:rPr lang="fr-CA" sz="2200" b="1" dirty="0" err="1">
                <a:solidFill>
                  <a:prstClr val="white"/>
                </a:solidFill>
                <a:latin typeface="Helonia" panose="02000503040000020004" pitchFamily="2" charset="0"/>
                <a:cs typeface="Ideal Sans Light" pitchFamily="50" charset="0"/>
              </a:rPr>
              <a:t>years</a:t>
            </a:r>
            <a:r>
              <a:rPr lang="fr-CA" sz="2200" b="1" dirty="0">
                <a:solidFill>
                  <a:prstClr val="white"/>
                </a:solidFill>
                <a:latin typeface="Helonia" panose="02000503040000020004" pitchFamily="2" charset="0"/>
                <a:cs typeface="Ideal Sans Light" pitchFamily="50" charset="0"/>
              </a:rPr>
              <a:t> of international collaborations</a:t>
            </a:r>
          </a:p>
          <a:p>
            <a:pPr algn="ctr"/>
            <a:r>
              <a:rPr lang="fr-CA" sz="2200" b="1" dirty="0">
                <a:solidFill>
                  <a:prstClr val="white"/>
                </a:solidFill>
                <a:latin typeface="Helonia" panose="02000503040000020004" pitchFamily="2" charset="0"/>
                <a:cs typeface="Ideal Sans Light" pitchFamily="50" charset="0"/>
              </a:rPr>
              <a:t>20 </a:t>
            </a:r>
            <a:r>
              <a:rPr lang="fr-CA" sz="2200" b="1" dirty="0" err="1">
                <a:solidFill>
                  <a:prstClr val="white"/>
                </a:solidFill>
                <a:latin typeface="Helonia" panose="02000503040000020004" pitchFamily="2" charset="0"/>
                <a:cs typeface="Ideal Sans Light" pitchFamily="50" charset="0"/>
              </a:rPr>
              <a:t>partnerships</a:t>
            </a:r>
            <a:r>
              <a:rPr lang="fr-CA" sz="2200" b="1" dirty="0">
                <a:solidFill>
                  <a:prstClr val="white"/>
                </a:solidFill>
                <a:latin typeface="Helonia" panose="02000503040000020004" pitchFamily="2" charset="0"/>
                <a:cs typeface="Ideal Sans Light" pitchFamily="50" charset="0"/>
              </a:rPr>
              <a:t> </a:t>
            </a:r>
            <a:r>
              <a:rPr lang="fr-CA" sz="2200" b="1" dirty="0" err="1">
                <a:solidFill>
                  <a:prstClr val="white"/>
                </a:solidFill>
                <a:latin typeface="Helonia" panose="02000503040000020004" pitchFamily="2" charset="0"/>
                <a:cs typeface="Ideal Sans Light" pitchFamily="50" charset="0"/>
              </a:rPr>
              <a:t>across</a:t>
            </a:r>
            <a:r>
              <a:rPr lang="fr-CA" sz="2200" b="1" dirty="0">
                <a:solidFill>
                  <a:prstClr val="white"/>
                </a:solidFill>
                <a:latin typeface="Helonia" panose="02000503040000020004" pitchFamily="2" charset="0"/>
                <a:cs typeface="Ideal Sans Light" pitchFamily="50" charset="0"/>
              </a:rPr>
              <a:t> the world </a:t>
            </a:r>
          </a:p>
        </p:txBody>
      </p:sp>
      <p:sp>
        <p:nvSpPr>
          <p:cNvPr id="23" name="ZoneTexte 22"/>
          <p:cNvSpPr txBox="1"/>
          <p:nvPr>
            <p:custDataLst>
              <p:tags r:id="rId5"/>
            </p:custDataLst>
          </p:nvPr>
        </p:nvSpPr>
        <p:spPr>
          <a:xfrm>
            <a:off x="1403648" y="3969235"/>
            <a:ext cx="6052394" cy="1107996"/>
          </a:xfrm>
          <a:prstGeom prst="rect">
            <a:avLst/>
          </a:prstGeom>
          <a:solidFill>
            <a:srgbClr val="00B05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200" b="1" dirty="0" err="1">
                <a:solidFill>
                  <a:prstClr val="white"/>
                </a:solidFill>
                <a:latin typeface="Helonia" panose="02000503040000020004" pitchFamily="2" charset="0"/>
                <a:cs typeface="Ideal Sans Light" pitchFamily="50" charset="0"/>
              </a:rPr>
              <a:t>Downtown</a:t>
            </a:r>
            <a:r>
              <a:rPr lang="fr-CA" sz="2200" b="1" dirty="0">
                <a:solidFill>
                  <a:prstClr val="white"/>
                </a:solidFill>
                <a:latin typeface="Helonia" panose="02000503040000020004" pitchFamily="2" charset="0"/>
                <a:cs typeface="Ideal Sans Light" pitchFamily="50" charset="0"/>
              </a:rPr>
              <a:t> </a:t>
            </a:r>
            <a:r>
              <a:rPr lang="fr-CA" sz="2200" b="1" dirty="0" err="1">
                <a:solidFill>
                  <a:prstClr val="white"/>
                </a:solidFill>
                <a:latin typeface="Helonia" panose="02000503040000020004" pitchFamily="2" charset="0"/>
                <a:cs typeface="Ideal Sans Light" pitchFamily="50" charset="0"/>
              </a:rPr>
              <a:t>based</a:t>
            </a:r>
            <a:r>
              <a:rPr lang="fr-CA" sz="2200" b="1" dirty="0">
                <a:solidFill>
                  <a:prstClr val="white"/>
                </a:solidFill>
                <a:latin typeface="Helonia" panose="02000503040000020004" pitchFamily="2" charset="0"/>
                <a:cs typeface="Ideal Sans Light" pitchFamily="50" charset="0"/>
              </a:rPr>
              <a:t> institution </a:t>
            </a:r>
            <a:br>
              <a:rPr lang="fr-CA" sz="2200" b="1" dirty="0">
                <a:solidFill>
                  <a:prstClr val="white"/>
                </a:solidFill>
                <a:latin typeface="Helonia" panose="02000503040000020004" pitchFamily="2" charset="0"/>
                <a:cs typeface="Ideal Sans Light" pitchFamily="50" charset="0"/>
              </a:rPr>
            </a:br>
            <a:r>
              <a:rPr lang="fr-CA" sz="2200" b="1" dirty="0">
                <a:solidFill>
                  <a:prstClr val="white"/>
                </a:solidFill>
                <a:latin typeface="Helonia" panose="02000503040000020004" pitchFamily="2" charset="0"/>
                <a:cs typeface="Ideal Sans Light" pitchFamily="50" charset="0"/>
              </a:rPr>
              <a:t>Rural location </a:t>
            </a:r>
            <a:r>
              <a:rPr lang="fr-CA" sz="2200" b="1" dirty="0" err="1">
                <a:solidFill>
                  <a:prstClr val="white"/>
                </a:solidFill>
                <a:latin typeface="Helonia" panose="02000503040000020004" pitchFamily="2" charset="0"/>
                <a:cs typeface="Ideal Sans Light" pitchFamily="50" charset="0"/>
              </a:rPr>
              <a:t>near</a:t>
            </a:r>
            <a:r>
              <a:rPr lang="fr-CA" sz="2200" b="1" dirty="0">
                <a:solidFill>
                  <a:prstClr val="white"/>
                </a:solidFill>
                <a:latin typeface="Helonia" panose="02000503040000020004" pitchFamily="2" charset="0"/>
                <a:cs typeface="Ideal Sans Light" pitchFamily="50" charset="0"/>
              </a:rPr>
              <a:t> </a:t>
            </a:r>
            <a:r>
              <a:rPr lang="fr-CA" sz="2200" b="1" dirty="0" err="1">
                <a:solidFill>
                  <a:prstClr val="white"/>
                </a:solidFill>
                <a:latin typeface="Helonia" panose="02000503040000020004" pitchFamily="2" charset="0"/>
                <a:cs typeface="Ideal Sans Light" pitchFamily="50" charset="0"/>
              </a:rPr>
              <a:t>Montreal</a:t>
            </a:r>
            <a:r>
              <a:rPr lang="fr-CA" sz="2200" b="1" dirty="0">
                <a:solidFill>
                  <a:prstClr val="white"/>
                </a:solidFill>
                <a:latin typeface="Helonia" panose="02000503040000020004" pitchFamily="2" charset="0"/>
                <a:cs typeface="Ideal Sans Light" pitchFamily="50" charset="0"/>
              </a:rPr>
              <a:t> </a:t>
            </a:r>
          </a:p>
          <a:p>
            <a:pPr algn="ctr"/>
            <a:r>
              <a:rPr lang="fr-CA" sz="2200" b="1" dirty="0">
                <a:solidFill>
                  <a:prstClr val="white"/>
                </a:solidFill>
                <a:latin typeface="Helonia" panose="02000503040000020004" pitchFamily="2" charset="0"/>
                <a:cs typeface="Ideal Sans Light" pitchFamily="50" charset="0"/>
              </a:rPr>
              <a:t>  </a:t>
            </a:r>
            <a:r>
              <a:rPr lang="fr-CA" sz="2200" b="1" dirty="0" err="1">
                <a:solidFill>
                  <a:prstClr val="white"/>
                </a:solidFill>
                <a:latin typeface="Helonia" panose="02000503040000020004" pitchFamily="2" charset="0"/>
                <a:cs typeface="Ideal Sans Light" pitchFamily="50" charset="0"/>
              </a:rPr>
              <a:t>Rooted</a:t>
            </a:r>
            <a:r>
              <a:rPr lang="fr-CA" sz="2200" b="1" dirty="0">
                <a:solidFill>
                  <a:prstClr val="white"/>
                </a:solidFill>
                <a:latin typeface="Helonia" panose="02000503040000020004" pitchFamily="2" charset="0"/>
                <a:cs typeface="Ideal Sans Light" pitchFamily="50" charset="0"/>
              </a:rPr>
              <a:t> in folk and </a:t>
            </a:r>
            <a:r>
              <a:rPr lang="fr-CA" sz="2200" b="1" dirty="0" err="1">
                <a:solidFill>
                  <a:prstClr val="white"/>
                </a:solidFill>
                <a:latin typeface="Helonia" panose="02000503040000020004" pitchFamily="2" charset="0"/>
                <a:cs typeface="Ideal Sans Light" pitchFamily="50" charset="0"/>
              </a:rPr>
              <a:t>contemporary</a:t>
            </a:r>
            <a:r>
              <a:rPr lang="fr-CA" sz="2200" b="1" dirty="0">
                <a:solidFill>
                  <a:prstClr val="white"/>
                </a:solidFill>
                <a:latin typeface="Helonia" panose="02000503040000020004" pitchFamily="2" charset="0"/>
                <a:cs typeface="Ideal Sans Light" pitchFamily="50" charset="0"/>
              </a:rPr>
              <a:t> culture</a:t>
            </a:r>
          </a:p>
        </p:txBody>
      </p:sp>
      <p:pic>
        <p:nvPicPr>
          <p:cNvPr id="32" name="Image 31" descr="C:\Users\anaelle.dubuc\Desktop\ARIZONA Power point\Mobile_joliette_ALC.JPG"/>
          <p:cNvPicPr/>
          <p:nvPr>
            <p:custDataLst>
              <p:tags r:id="rId6"/>
            </p:custDataLst>
          </p:nvPr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" t="34371" r="36851" b="6973"/>
          <a:stretch/>
        </p:blipFill>
        <p:spPr bwMode="auto">
          <a:xfrm>
            <a:off x="4572000" y="660558"/>
            <a:ext cx="1963912" cy="1832338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Image 32" descr="C:\Users\anaelle.dubuc\Desktop\CLASSEMENT\NICARAGUA 2016\Photos\175.JPG"/>
          <p:cNvPicPr/>
          <p:nvPr>
            <p:custDataLst>
              <p:tags r:id="rId7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7" r="22944" b="17595"/>
          <a:stretch/>
        </p:blipFill>
        <p:spPr bwMode="auto">
          <a:xfrm>
            <a:off x="1080471" y="1678599"/>
            <a:ext cx="1907354" cy="1822409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375" y="3447351"/>
            <a:ext cx="1849985" cy="2141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04" y="3284984"/>
            <a:ext cx="1952808" cy="195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8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9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  <a14:imgEffect>
                      <a14:brightnessContrast bright="-4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4801"/>
            <a:ext cx="37369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ZoneTexte 24"/>
          <p:cNvSpPr txBox="1"/>
          <p:nvPr>
            <p:custDataLst>
              <p:tags r:id="rId11"/>
            </p:custDataLst>
          </p:nvPr>
        </p:nvSpPr>
        <p:spPr>
          <a:xfrm>
            <a:off x="4621122" y="5589240"/>
            <a:ext cx="45063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prstClr val="black">
                    <a:lumMod val="75000"/>
                    <a:lumOff val="25000"/>
                  </a:prstClr>
                </a:solidFill>
                <a:latin typeface="Helonia" panose="02000503040000020004" pitchFamily="2" charset="0"/>
                <a:cs typeface="Ideal Sans Light" pitchFamily="50" charset="0"/>
              </a:rPr>
              <a:t>Hélène Bailleu, </a:t>
            </a:r>
            <a:r>
              <a:rPr lang="fr-CA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onia" panose="02000503040000020004" pitchFamily="2" charset="0"/>
                <a:cs typeface="Ideal Sans Light" pitchFamily="50" charset="0"/>
              </a:rPr>
              <a:t>Director</a:t>
            </a:r>
            <a:endParaRPr lang="fr-CA" b="1" dirty="0">
              <a:solidFill>
                <a:prstClr val="black">
                  <a:lumMod val="75000"/>
                  <a:lumOff val="25000"/>
                </a:prstClr>
              </a:solidFill>
              <a:latin typeface="Helonia" panose="02000503040000020004" pitchFamily="2" charset="0"/>
              <a:cs typeface="Ideal Sans Light" pitchFamily="50" charset="0"/>
            </a:endParaRPr>
          </a:p>
          <a:p>
            <a:r>
              <a:rPr lang="fr-CA" b="1" dirty="0">
                <a:solidFill>
                  <a:prstClr val="black">
                    <a:lumMod val="75000"/>
                    <a:lumOff val="25000"/>
                  </a:prstClr>
                </a:solidFill>
                <a:latin typeface="Helonia" panose="02000503040000020004" pitchFamily="2" charset="0"/>
                <a:cs typeface="Ideal Sans Light" pitchFamily="50" charset="0"/>
              </a:rPr>
              <a:t>Isabelle Beaudry, English Teacher</a:t>
            </a:r>
          </a:p>
          <a:p>
            <a:r>
              <a:rPr lang="fr-CA" b="1" dirty="0">
                <a:solidFill>
                  <a:prstClr val="black">
                    <a:lumMod val="75000"/>
                    <a:lumOff val="25000"/>
                  </a:prstClr>
                </a:solidFill>
                <a:latin typeface="Helonia" panose="02000503040000020004" pitchFamily="2" charset="0"/>
                <a:cs typeface="Ideal Sans Light" pitchFamily="50" charset="0"/>
              </a:rPr>
              <a:t>Marilène Poitras, </a:t>
            </a:r>
            <a:r>
              <a:rPr lang="fr-CA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onia" panose="02000503040000020004" pitchFamily="2" charset="0"/>
                <a:cs typeface="Ideal Sans Light" pitchFamily="50" charset="0"/>
              </a:rPr>
              <a:t>German</a:t>
            </a:r>
            <a:r>
              <a:rPr lang="fr-CA" b="1" dirty="0">
                <a:solidFill>
                  <a:prstClr val="black">
                    <a:lumMod val="75000"/>
                    <a:lumOff val="25000"/>
                  </a:prstClr>
                </a:solidFill>
                <a:latin typeface="Helonia" panose="02000503040000020004" pitchFamily="2" charset="0"/>
                <a:cs typeface="Ideal Sans Light" pitchFamily="50" charset="0"/>
              </a:rPr>
              <a:t> Teacher</a:t>
            </a:r>
          </a:p>
          <a:p>
            <a:r>
              <a:rPr lang="fr-CA" b="1" dirty="0">
                <a:solidFill>
                  <a:prstClr val="black">
                    <a:lumMod val="75000"/>
                    <a:lumOff val="25000"/>
                  </a:prstClr>
                </a:solidFill>
                <a:latin typeface="Helonia" panose="02000503040000020004" pitchFamily="2" charset="0"/>
                <a:cs typeface="Ideal Sans Light" pitchFamily="50" charset="0"/>
              </a:rPr>
              <a:t>Anaëlle Dubuc, </a:t>
            </a:r>
            <a:r>
              <a:rPr lang="fr-CA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onia" panose="02000503040000020004" pitchFamily="2" charset="0"/>
                <a:cs typeface="Ideal Sans Light" pitchFamily="50" charset="0"/>
              </a:rPr>
              <a:t>Pedagogical</a:t>
            </a:r>
            <a:r>
              <a:rPr lang="fr-CA" b="1" dirty="0">
                <a:solidFill>
                  <a:prstClr val="black">
                    <a:lumMod val="75000"/>
                    <a:lumOff val="25000"/>
                  </a:prstClr>
                </a:solidFill>
                <a:latin typeface="Helonia" panose="02000503040000020004" pitchFamily="2" charset="0"/>
                <a:cs typeface="Ideal Sans Light" pitchFamily="50" charset="0"/>
              </a:rPr>
              <a:t> </a:t>
            </a:r>
            <a:r>
              <a:rPr lang="fr-CA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onia" panose="02000503040000020004" pitchFamily="2" charset="0"/>
                <a:cs typeface="Ideal Sans Light" pitchFamily="50" charset="0"/>
              </a:rPr>
              <a:t>counsellor</a:t>
            </a:r>
            <a:endParaRPr lang="fr-CA" b="1" dirty="0">
              <a:solidFill>
                <a:prstClr val="black">
                  <a:lumMod val="75000"/>
                  <a:lumOff val="25000"/>
                </a:prstClr>
              </a:solidFill>
              <a:latin typeface="Helonia" panose="02000503040000020004" pitchFamily="2" charset="0"/>
              <a:cs typeface="Ideal Sans Light" pitchFamily="50" charset="0"/>
            </a:endParaRPr>
          </a:p>
          <a:p>
            <a:endParaRPr lang="fr-CA" b="1" dirty="0">
              <a:solidFill>
                <a:prstClr val="black">
                  <a:lumMod val="85000"/>
                  <a:lumOff val="15000"/>
                </a:prstClr>
              </a:solidFill>
              <a:latin typeface="Helonia" panose="02000503040000020004" pitchFamily="2" charset="0"/>
              <a:cs typeface="Ideal Sans Light" pitchFamily="50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09"/>
            <a:ext cx="1896021" cy="185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50324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>
            <p:custDataLst>
              <p:tags r:id="rId1"/>
            </p:custDataLst>
          </p:nvPr>
        </p:nvSpPr>
        <p:spPr>
          <a:xfrm>
            <a:off x="265300" y="1936713"/>
            <a:ext cx="826714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CA" sz="2800" b="1" dirty="0" err="1">
                <a:solidFill>
                  <a:srgbClr val="007E39"/>
                </a:solidFill>
                <a:latin typeface="Helonia" panose="02000503040000020004" pitchFamily="2" charset="0"/>
              </a:rPr>
              <a:t>Student</a:t>
            </a:r>
            <a:r>
              <a:rPr lang="fr-CA" sz="2800" b="1" dirty="0">
                <a:solidFill>
                  <a:srgbClr val="007E39"/>
                </a:solidFill>
                <a:latin typeface="Helonia" panose="02000503040000020004" pitchFamily="2" charset="0"/>
              </a:rPr>
              <a:t> </a:t>
            </a:r>
            <a:r>
              <a:rPr lang="fr-CA" sz="2800" b="1" dirty="0" err="1">
                <a:solidFill>
                  <a:srgbClr val="007E39"/>
                </a:solidFill>
                <a:latin typeface="Helonia" panose="02000503040000020004" pitchFamily="2" charset="0"/>
              </a:rPr>
              <a:t>Mobility</a:t>
            </a:r>
            <a:endParaRPr lang="fr-CA" sz="2800" b="1" dirty="0">
              <a:solidFill>
                <a:srgbClr val="007E39"/>
              </a:solidFill>
              <a:latin typeface="Helonia" panose="02000503040000020004" pitchFamily="2" charset="0"/>
            </a:endParaRPr>
          </a:p>
          <a:p>
            <a:pPr>
              <a:defRPr/>
            </a:pPr>
            <a:r>
              <a:rPr lang="fr-CA" sz="2200" b="1" dirty="0">
                <a:solidFill>
                  <a:prstClr val="black">
                    <a:lumMod val="65000"/>
                    <a:lumOff val="35000"/>
                  </a:prstClr>
                </a:solidFill>
                <a:latin typeface="Helonia" panose="02000503040000020004" pitchFamily="2" charset="0"/>
              </a:rPr>
              <a:t>International </a:t>
            </a:r>
            <a:r>
              <a:rPr lang="fr-CA" sz="22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Helonia" panose="02000503040000020004" pitchFamily="2" charset="0"/>
              </a:rPr>
              <a:t>internships</a:t>
            </a:r>
            <a:br>
              <a:rPr lang="fr-CA" sz="2200" b="1" dirty="0">
                <a:solidFill>
                  <a:prstClr val="black">
                    <a:lumMod val="65000"/>
                    <a:lumOff val="35000"/>
                  </a:prstClr>
                </a:solidFill>
                <a:latin typeface="Helonia" panose="02000503040000020004" pitchFamily="2" charset="0"/>
              </a:rPr>
            </a:br>
            <a:r>
              <a:rPr lang="fr-CA" sz="22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Helonia" panose="02000503040000020004" pitchFamily="2" charset="0"/>
              </a:rPr>
              <a:t>Pedagogical</a:t>
            </a:r>
            <a:r>
              <a:rPr lang="fr-CA" sz="2200" b="1" dirty="0">
                <a:solidFill>
                  <a:prstClr val="black">
                    <a:lumMod val="65000"/>
                    <a:lumOff val="35000"/>
                  </a:prstClr>
                </a:solidFill>
                <a:latin typeface="Helonia" panose="02000503040000020004" pitchFamily="2" charset="0"/>
              </a:rPr>
              <a:t> </a:t>
            </a:r>
            <a:r>
              <a:rPr lang="fr-CA" sz="22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Helonia" panose="02000503040000020004" pitchFamily="2" charset="0"/>
              </a:rPr>
              <a:t>projects</a:t>
            </a:r>
            <a:r>
              <a:rPr lang="fr-CA" sz="2200" b="1" dirty="0">
                <a:solidFill>
                  <a:prstClr val="black">
                    <a:lumMod val="65000"/>
                    <a:lumOff val="35000"/>
                  </a:prstClr>
                </a:solidFill>
                <a:latin typeface="Helonia" panose="02000503040000020004" pitchFamily="2" charset="0"/>
              </a:rPr>
              <a:t> </a:t>
            </a:r>
            <a:r>
              <a:rPr lang="fr-CA" sz="22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Helonia" panose="02000503040000020004" pitchFamily="2" charset="0"/>
              </a:rPr>
              <a:t>abroad</a:t>
            </a:r>
            <a:r>
              <a:rPr lang="fr-CA" sz="2200" b="1" dirty="0">
                <a:solidFill>
                  <a:prstClr val="black">
                    <a:lumMod val="65000"/>
                    <a:lumOff val="35000"/>
                  </a:prstClr>
                </a:solidFill>
                <a:latin typeface="Helonia" panose="02000503040000020004" pitchFamily="2" charset="0"/>
              </a:rPr>
              <a:t> </a:t>
            </a: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0" y="5260032"/>
            <a:ext cx="9144000" cy="16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prstClr val="white"/>
              </a:solidFill>
            </a:endParaRPr>
          </a:p>
        </p:txBody>
      </p:sp>
      <p:sp>
        <p:nvSpPr>
          <p:cNvPr id="16" name="ZoneTexte 15"/>
          <p:cNvSpPr txBox="1"/>
          <p:nvPr>
            <p:custDataLst>
              <p:tags r:id="rId3"/>
            </p:custDataLst>
          </p:nvPr>
        </p:nvSpPr>
        <p:spPr>
          <a:xfrm>
            <a:off x="251520" y="246408"/>
            <a:ext cx="8892479" cy="13542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2800" b="1" dirty="0" err="1">
                <a:solidFill>
                  <a:srgbClr val="007E39"/>
                </a:solidFill>
                <a:latin typeface="Helonia" panose="02000503040000020004" pitchFamily="2" charset="0"/>
              </a:rPr>
              <a:t>Faculty</a:t>
            </a:r>
            <a:r>
              <a:rPr lang="fr-CA" sz="2800" b="1" dirty="0">
                <a:solidFill>
                  <a:srgbClr val="007E39"/>
                </a:solidFill>
                <a:latin typeface="Helonia" panose="02000503040000020004" pitchFamily="2" charset="0"/>
              </a:rPr>
              <a:t> </a:t>
            </a:r>
            <a:r>
              <a:rPr lang="fr-CA" sz="2800" b="1" dirty="0" err="1">
                <a:solidFill>
                  <a:srgbClr val="007E39"/>
                </a:solidFill>
                <a:latin typeface="Helonia" panose="02000503040000020004" pitchFamily="2" charset="0"/>
              </a:rPr>
              <a:t>Mobility</a:t>
            </a:r>
            <a:endParaRPr lang="fr-CA" sz="2800" b="1" dirty="0">
              <a:solidFill>
                <a:srgbClr val="007E39"/>
              </a:solidFill>
              <a:latin typeface="Helonia" panose="02000503040000020004" pitchFamily="2" charset="0"/>
            </a:endParaRPr>
          </a:p>
          <a:p>
            <a:endParaRPr lang="fr-CA" sz="1000" b="1" dirty="0">
              <a:solidFill>
                <a:srgbClr val="92D050"/>
              </a:solidFill>
              <a:latin typeface="Helonia" panose="02000503040000020004" pitchFamily="2" charset="0"/>
            </a:endParaRPr>
          </a:p>
          <a:p>
            <a:r>
              <a:rPr lang="fr-CA" sz="22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Helonia" panose="02000503040000020004" pitchFamily="2" charset="0"/>
              </a:rPr>
              <a:t>Intercultural</a:t>
            </a:r>
            <a:r>
              <a:rPr lang="fr-CA" sz="2200" b="1" dirty="0">
                <a:solidFill>
                  <a:prstClr val="black">
                    <a:lumMod val="65000"/>
                    <a:lumOff val="35000"/>
                  </a:prstClr>
                </a:solidFill>
                <a:latin typeface="Helonia" panose="02000503040000020004" pitchFamily="2" charset="0"/>
              </a:rPr>
              <a:t> and international </a:t>
            </a:r>
            <a:r>
              <a:rPr lang="fr-CA" sz="22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Helonia" panose="02000503040000020004" pitchFamily="2" charset="0"/>
              </a:rPr>
              <a:t>research</a:t>
            </a:r>
            <a:r>
              <a:rPr lang="fr-CA" sz="2200" b="1" dirty="0">
                <a:solidFill>
                  <a:prstClr val="black">
                    <a:lumMod val="65000"/>
                    <a:lumOff val="35000"/>
                  </a:prstClr>
                </a:solidFill>
                <a:latin typeface="Helonia" panose="02000503040000020004" pitchFamily="2" charset="0"/>
              </a:rPr>
              <a:t> </a:t>
            </a:r>
            <a:r>
              <a:rPr lang="fr-CA" sz="22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Helonia" panose="02000503040000020004" pitchFamily="2" charset="0"/>
              </a:rPr>
              <a:t>projects</a:t>
            </a:r>
            <a:r>
              <a:rPr lang="fr-CA" sz="2200" b="1" dirty="0">
                <a:solidFill>
                  <a:prstClr val="black">
                    <a:lumMod val="65000"/>
                    <a:lumOff val="35000"/>
                  </a:prstClr>
                </a:solidFill>
                <a:latin typeface="Helonia" panose="02000503040000020004" pitchFamily="2" charset="0"/>
              </a:rPr>
              <a:t> </a:t>
            </a:r>
            <a:br>
              <a:rPr lang="fr-CA" sz="2200" b="1" dirty="0">
                <a:solidFill>
                  <a:prstClr val="black">
                    <a:lumMod val="65000"/>
                    <a:lumOff val="35000"/>
                  </a:prstClr>
                </a:solidFill>
                <a:latin typeface="Helonia" panose="02000503040000020004" pitchFamily="2" charset="0"/>
              </a:rPr>
            </a:br>
            <a:r>
              <a:rPr lang="fr-CA" sz="22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Helonia" panose="02000503040000020004" pitchFamily="2" charset="0"/>
              </a:rPr>
              <a:t>Capacity</a:t>
            </a:r>
            <a:r>
              <a:rPr lang="fr-CA" sz="2200" b="1" dirty="0">
                <a:solidFill>
                  <a:prstClr val="black">
                    <a:lumMod val="65000"/>
                    <a:lumOff val="35000"/>
                  </a:prstClr>
                </a:solidFill>
                <a:latin typeface="Helonia" panose="02000503040000020004" pitchFamily="2" charset="0"/>
              </a:rPr>
              <a:t> building/</a:t>
            </a:r>
            <a:r>
              <a:rPr lang="fr-CA" sz="22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Helonia" panose="02000503040000020004" pitchFamily="2" charset="0"/>
              </a:rPr>
              <a:t>experience</a:t>
            </a:r>
            <a:r>
              <a:rPr lang="fr-CA" sz="2200" b="1" dirty="0">
                <a:solidFill>
                  <a:prstClr val="black">
                    <a:lumMod val="65000"/>
                    <a:lumOff val="35000"/>
                  </a:prstClr>
                </a:solidFill>
                <a:latin typeface="Helonia" panose="02000503040000020004" pitchFamily="2" charset="0"/>
              </a:rPr>
              <a:t> sharing </a:t>
            </a:r>
            <a:r>
              <a:rPr lang="fr-CA" sz="22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Helonia" panose="02000503040000020004" pitchFamily="2" charset="0"/>
              </a:rPr>
              <a:t>with</a:t>
            </a:r>
            <a:r>
              <a:rPr lang="fr-CA" sz="2200" b="1" dirty="0">
                <a:solidFill>
                  <a:prstClr val="black">
                    <a:lumMod val="65000"/>
                    <a:lumOff val="35000"/>
                  </a:prstClr>
                </a:solidFill>
                <a:latin typeface="Helonia" panose="02000503040000020004" pitchFamily="2" charset="0"/>
              </a:rPr>
              <a:t> international </a:t>
            </a:r>
            <a:r>
              <a:rPr lang="fr-CA" sz="22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Helonia" panose="02000503040000020004" pitchFamily="2" charset="0"/>
              </a:rPr>
              <a:t>partners</a:t>
            </a:r>
            <a:endParaRPr lang="fr-CA" sz="2200" b="1" dirty="0">
              <a:solidFill>
                <a:prstClr val="black">
                  <a:lumMod val="65000"/>
                  <a:lumOff val="35000"/>
                </a:prstClr>
              </a:solidFill>
              <a:latin typeface="Helonia" panose="02000503040000020004" pitchFamily="2" charset="0"/>
            </a:endParaRPr>
          </a:p>
        </p:txBody>
      </p:sp>
      <p:sp>
        <p:nvSpPr>
          <p:cNvPr id="18" name="ZoneTexte 17"/>
          <p:cNvSpPr txBox="1"/>
          <p:nvPr>
            <p:custDataLst>
              <p:tags r:id="rId4"/>
            </p:custDataLst>
          </p:nvPr>
        </p:nvSpPr>
        <p:spPr>
          <a:xfrm>
            <a:off x="251519" y="3501008"/>
            <a:ext cx="8136905" cy="15388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CA" sz="2800" b="1" dirty="0" err="1">
                <a:solidFill>
                  <a:srgbClr val="007E39"/>
                </a:solidFill>
                <a:latin typeface="Helonia" panose="02000503040000020004" pitchFamily="2" charset="0"/>
              </a:rPr>
              <a:t>Welcoming</a:t>
            </a:r>
            <a:r>
              <a:rPr lang="fr-CA" sz="2800" b="1" dirty="0">
                <a:solidFill>
                  <a:srgbClr val="007E39"/>
                </a:solidFill>
                <a:latin typeface="Helonia" panose="02000503040000020004" pitchFamily="2" charset="0"/>
              </a:rPr>
              <a:t> International </a:t>
            </a:r>
            <a:r>
              <a:rPr lang="fr-CA" sz="2800" b="1" dirty="0" err="1">
                <a:solidFill>
                  <a:srgbClr val="007E39"/>
                </a:solidFill>
                <a:latin typeface="Helonia" panose="02000503040000020004" pitchFamily="2" charset="0"/>
              </a:rPr>
              <a:t>Students</a:t>
            </a:r>
            <a:endParaRPr lang="fr-CA" sz="2800" b="1" dirty="0">
              <a:solidFill>
                <a:srgbClr val="007E39"/>
              </a:solidFill>
              <a:latin typeface="Helonia" panose="02000503040000020004" pitchFamily="2" charset="0"/>
            </a:endParaRPr>
          </a:p>
          <a:p>
            <a:pPr>
              <a:defRPr/>
            </a:pPr>
            <a:r>
              <a:rPr lang="fr-CA" sz="2200" b="1" dirty="0">
                <a:solidFill>
                  <a:prstClr val="black">
                    <a:lumMod val="65000"/>
                    <a:lumOff val="35000"/>
                  </a:prstClr>
                </a:solidFill>
                <a:latin typeface="Helonia" panose="02000503040000020004" pitchFamily="2" charset="0"/>
              </a:rPr>
              <a:t>Double </a:t>
            </a:r>
            <a:r>
              <a:rPr lang="fr-CA" sz="22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Helonia" panose="02000503040000020004" pitchFamily="2" charset="0"/>
              </a:rPr>
              <a:t>diploma</a:t>
            </a:r>
            <a:r>
              <a:rPr lang="fr-CA" sz="2200" b="1" dirty="0">
                <a:solidFill>
                  <a:prstClr val="black">
                    <a:lumMod val="65000"/>
                    <a:lumOff val="35000"/>
                  </a:prstClr>
                </a:solidFill>
                <a:latin typeface="Helonia" panose="02000503040000020004" pitchFamily="2" charset="0"/>
              </a:rPr>
              <a:t> programs</a:t>
            </a:r>
          </a:p>
          <a:p>
            <a:pPr>
              <a:defRPr/>
            </a:pPr>
            <a:r>
              <a:rPr lang="fr-CA" sz="2200" b="1" dirty="0">
                <a:solidFill>
                  <a:prstClr val="black">
                    <a:lumMod val="65000"/>
                    <a:lumOff val="35000"/>
                  </a:prstClr>
                </a:solidFill>
                <a:latin typeface="Helonia" panose="02000503040000020004" pitchFamily="2" charset="0"/>
              </a:rPr>
              <a:t>International </a:t>
            </a:r>
            <a:r>
              <a:rPr lang="fr-CA" sz="22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Helonia" panose="02000503040000020004" pitchFamily="2" charset="0"/>
              </a:rPr>
              <a:t>trainee</a:t>
            </a:r>
            <a:r>
              <a:rPr lang="fr-CA" sz="2200" b="1" dirty="0">
                <a:solidFill>
                  <a:prstClr val="black">
                    <a:lumMod val="65000"/>
                    <a:lumOff val="35000"/>
                  </a:prstClr>
                </a:solidFill>
                <a:latin typeface="Helonia" panose="02000503040000020004" pitchFamily="2" charset="0"/>
              </a:rPr>
              <a:t> program</a:t>
            </a:r>
          </a:p>
          <a:p>
            <a:pPr>
              <a:defRPr/>
            </a:pPr>
            <a:r>
              <a:rPr lang="fr-CA" sz="22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Helonia" panose="02000503040000020004" pitchFamily="2" charset="0"/>
              </a:rPr>
              <a:t>Continuing</a:t>
            </a:r>
            <a:r>
              <a:rPr lang="fr-CA" sz="2200" b="1" dirty="0">
                <a:solidFill>
                  <a:prstClr val="black">
                    <a:lumMod val="65000"/>
                    <a:lumOff val="35000"/>
                  </a:prstClr>
                </a:solidFill>
                <a:latin typeface="Helonia" panose="02000503040000020004" pitchFamily="2" charset="0"/>
              </a:rPr>
              <a:t> </a:t>
            </a:r>
            <a:r>
              <a:rPr lang="fr-CA" sz="22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Helonia" panose="02000503040000020004" pitchFamily="2" charset="0"/>
              </a:rPr>
              <a:t>education</a:t>
            </a:r>
            <a:r>
              <a:rPr lang="fr-CA" sz="2200" b="1" dirty="0">
                <a:solidFill>
                  <a:prstClr val="black">
                    <a:lumMod val="65000"/>
                    <a:lumOff val="35000"/>
                  </a:prstClr>
                </a:solidFill>
                <a:latin typeface="Helonia" panose="02000503040000020004" pitchFamily="2" charset="0"/>
              </a:rPr>
              <a:t> and </a:t>
            </a:r>
            <a:r>
              <a:rPr lang="fr-CA" sz="22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Helonia" panose="02000503040000020004" pitchFamily="2" charset="0"/>
              </a:rPr>
              <a:t>regular</a:t>
            </a:r>
            <a:r>
              <a:rPr lang="fr-CA" sz="2200" b="1" dirty="0">
                <a:solidFill>
                  <a:prstClr val="black">
                    <a:lumMod val="65000"/>
                    <a:lumOff val="35000"/>
                  </a:prstClr>
                </a:solidFill>
                <a:latin typeface="Helonia" panose="02000503040000020004" pitchFamily="2" charset="0"/>
              </a:rPr>
              <a:t> programs</a:t>
            </a:r>
          </a:p>
        </p:txBody>
      </p:sp>
      <p:pic>
        <p:nvPicPr>
          <p:cNvPr id="40" name="Image 39"/>
          <p:cNvPicPr/>
          <p:nvPr>
            <p:custDataLst>
              <p:tags r:id="rId5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6" r="21053" b="3292"/>
          <a:stretch/>
        </p:blipFill>
        <p:spPr bwMode="auto">
          <a:xfrm>
            <a:off x="5364088" y="1711367"/>
            <a:ext cx="1800200" cy="1823177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Image 40" descr="C:\Users\anaelle.dubuc\Desktop\CLASSEMENT\NICARAGUA 2016\Photos\358.JPG"/>
          <p:cNvPicPr/>
          <p:nvPr>
            <p:custDataLst>
              <p:tags r:id="rId6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3" r="7456" b="10388"/>
          <a:stretch/>
        </p:blipFill>
        <p:spPr bwMode="auto">
          <a:xfrm>
            <a:off x="7266708" y="1711367"/>
            <a:ext cx="1734111" cy="1724738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42" y="3429000"/>
            <a:ext cx="1809477" cy="177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8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400000"/>
                    </a14:imgEffect>
                    <a14:imgEffect>
                      <a14:brightnessContrast bright="-4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514801"/>
            <a:ext cx="37369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ZoneTexte 50"/>
          <p:cNvSpPr txBox="1"/>
          <p:nvPr>
            <p:custDataLst>
              <p:tags r:id="rId9"/>
            </p:custDataLst>
          </p:nvPr>
        </p:nvSpPr>
        <p:spPr>
          <a:xfrm>
            <a:off x="6340820" y="5582482"/>
            <a:ext cx="271832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3500" b="1" dirty="0" err="1">
                <a:solidFill>
                  <a:srgbClr val="007E39"/>
                </a:solidFill>
                <a:latin typeface="Helonia" panose="02000503040000020004" pitchFamily="2" charset="0"/>
                <a:cs typeface="Ideal Sans Light" pitchFamily="50" charset="0"/>
              </a:rPr>
              <a:t>Exploring</a:t>
            </a:r>
            <a:r>
              <a:rPr lang="fr-CA" sz="3500" b="1" dirty="0">
                <a:solidFill>
                  <a:prstClr val="black">
                    <a:lumMod val="75000"/>
                    <a:lumOff val="25000"/>
                  </a:prstClr>
                </a:solidFill>
                <a:latin typeface="Helonia" panose="02000503040000020004" pitchFamily="2" charset="0"/>
                <a:cs typeface="Ideal Sans Light" pitchFamily="50" charset="0"/>
              </a:rPr>
              <a:t> </a:t>
            </a:r>
            <a:r>
              <a:rPr lang="fr-CA" sz="35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onia" panose="02000503040000020004" pitchFamily="2" charset="0"/>
                <a:cs typeface="Ideal Sans Light" pitchFamily="50" charset="0"/>
              </a:rPr>
              <a:t>pedagogies</a:t>
            </a:r>
            <a:endParaRPr lang="fr-CA" sz="3500" b="1" dirty="0">
              <a:solidFill>
                <a:prstClr val="black">
                  <a:lumMod val="75000"/>
                  <a:lumOff val="25000"/>
                </a:prstClr>
              </a:solidFill>
              <a:latin typeface="Helonia" panose="02000503040000020004" pitchFamily="2" charset="0"/>
              <a:cs typeface="Ideal Sans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53651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>
            <p:custDataLst>
              <p:tags r:id="rId1"/>
            </p:custDataLst>
          </p:nvPr>
        </p:nvSpPr>
        <p:spPr>
          <a:xfrm>
            <a:off x="4070146" y="6194688"/>
            <a:ext cx="471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2400" b="1" dirty="0">
                <a:solidFill>
                  <a:srgbClr val="1F497D">
                    <a:lumMod val="75000"/>
                  </a:srgbClr>
                </a:solidFill>
                <a:latin typeface="Helonia" panose="02000503040000020004" pitchFamily="2" charset="0"/>
              </a:rPr>
              <a:t>Collaboration and sharing</a:t>
            </a:r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0" y="5260032"/>
            <a:ext cx="9144000" cy="16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Helonia" panose="02000503040000020004" pitchFamily="2" charset="0"/>
              </a:rPr>
              <a:t>      </a:t>
            </a:r>
          </a:p>
          <a:p>
            <a:pPr>
              <a:defRPr/>
            </a:pPr>
            <a:endParaRPr lang="en-US" sz="2400" b="1" dirty="0">
              <a:solidFill>
                <a:prstClr val="black">
                  <a:lumMod val="75000"/>
                  <a:lumOff val="25000"/>
                </a:prstClr>
              </a:solidFill>
              <a:latin typeface="Helonia" panose="02000503040000020004" pitchFamily="2" charset="0"/>
            </a:endParaRPr>
          </a:p>
          <a:p>
            <a:pPr>
              <a:defRPr/>
            </a:pPr>
            <a:endParaRPr lang="en-US" sz="2400" b="1" dirty="0">
              <a:solidFill>
                <a:prstClr val="black">
                  <a:lumMod val="75000"/>
                  <a:lumOff val="25000"/>
                </a:prstClr>
              </a:solidFill>
              <a:latin typeface="Helonia" panose="02000503040000020004" pitchFamily="2" charset="0"/>
            </a:endParaRPr>
          </a:p>
          <a:p>
            <a:pPr>
              <a:defRPr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Helonia" panose="02000503040000020004" pitchFamily="2" charset="0"/>
              </a:rPr>
              <a:t>  </a:t>
            </a:r>
          </a:p>
          <a:p>
            <a:pPr>
              <a:defRPr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Helonia" panose="02000503040000020004" pitchFamily="2" charset="0"/>
              </a:rPr>
              <a:t>    </a:t>
            </a:r>
            <a:endParaRPr lang="fr-C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ZoneTexte 15"/>
          <p:cNvSpPr txBox="1"/>
          <p:nvPr>
            <p:custDataLst>
              <p:tags r:id="rId3"/>
            </p:custDataLst>
          </p:nvPr>
        </p:nvSpPr>
        <p:spPr>
          <a:xfrm>
            <a:off x="0" y="1709401"/>
            <a:ext cx="8892479" cy="1138773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endParaRPr lang="en-US" sz="2200" b="1" dirty="0">
              <a:solidFill>
                <a:srgbClr val="92D050"/>
              </a:solidFill>
              <a:latin typeface="Helonia" panose="02000503040000020004" pitchFamily="2" charset="0"/>
            </a:endParaRPr>
          </a:p>
          <a:p>
            <a:r>
              <a:rPr lang="en-US" sz="2400" b="1" dirty="0">
                <a:solidFill>
                  <a:srgbClr val="00D25F"/>
                </a:solidFill>
                <a:latin typeface="Helonia" panose="02000503040000020004" pitchFamily="2" charset="0"/>
              </a:rPr>
              <a:t>To</a:t>
            </a:r>
            <a:r>
              <a:rPr lang="en-US" sz="2200" b="1" dirty="0">
                <a:solidFill>
                  <a:prstClr val="white"/>
                </a:solidFill>
                <a:latin typeface="Helonia" panose="02000503040000020004" pitchFamily="2" charset="0"/>
              </a:rPr>
              <a:t> increase and broaden relevant international student and </a:t>
            </a:r>
            <a:br>
              <a:rPr lang="en-US" sz="2200" b="1" dirty="0">
                <a:solidFill>
                  <a:prstClr val="white"/>
                </a:solidFill>
                <a:latin typeface="Helonia" panose="02000503040000020004" pitchFamily="2" charset="0"/>
              </a:rPr>
            </a:br>
            <a:r>
              <a:rPr lang="en-US" sz="2200" b="1" dirty="0">
                <a:solidFill>
                  <a:prstClr val="white"/>
                </a:solidFill>
                <a:latin typeface="Helonia" panose="02000503040000020004" pitchFamily="2" charset="0"/>
              </a:rPr>
              <a:t>     faculty mobility and </a:t>
            </a:r>
            <a:r>
              <a:rPr lang="en-US" sz="2200" b="1" dirty="0" err="1">
                <a:solidFill>
                  <a:prstClr val="white"/>
                </a:solidFill>
                <a:latin typeface="Helonia" panose="02000503040000020004" pitchFamily="2" charset="0"/>
              </a:rPr>
              <a:t>telecollaboration</a:t>
            </a:r>
            <a:r>
              <a:rPr lang="en-US" sz="2200" b="1" dirty="0">
                <a:solidFill>
                  <a:prstClr val="white"/>
                </a:solidFill>
                <a:latin typeface="Helonia" panose="02000503040000020004" pitchFamily="2" charset="0"/>
              </a:rPr>
              <a:t> opportunities</a:t>
            </a:r>
          </a:p>
        </p:txBody>
      </p:sp>
      <p:sp>
        <p:nvSpPr>
          <p:cNvPr id="7" name="ZoneTexte 6"/>
          <p:cNvSpPr txBox="1"/>
          <p:nvPr>
            <p:custDataLst>
              <p:tags r:id="rId4"/>
            </p:custDataLst>
          </p:nvPr>
        </p:nvSpPr>
        <p:spPr>
          <a:xfrm>
            <a:off x="1849214" y="714762"/>
            <a:ext cx="7331297" cy="55399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A" sz="3000" b="1" dirty="0">
                <a:solidFill>
                  <a:prstClr val="white"/>
                </a:solidFill>
                <a:latin typeface="Helonia" panose="02000503040000020004" pitchFamily="2" charset="0"/>
              </a:rPr>
              <a:t>   Our Objectives</a:t>
            </a:r>
          </a:p>
        </p:txBody>
      </p:sp>
      <p:sp>
        <p:nvSpPr>
          <p:cNvPr id="23" name="Rectangle 22"/>
          <p:cNvSpPr/>
          <p:nvPr>
            <p:custDataLst>
              <p:tags r:id="rId5"/>
            </p:custDataLst>
          </p:nvPr>
        </p:nvSpPr>
        <p:spPr>
          <a:xfrm>
            <a:off x="0" y="2947591"/>
            <a:ext cx="8894761" cy="8002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D25F"/>
                </a:solidFill>
                <a:latin typeface="Helonia" panose="02000503040000020004" pitchFamily="2" charset="0"/>
              </a:rPr>
              <a:t>To</a:t>
            </a:r>
            <a:r>
              <a:rPr lang="en-US" sz="2200" b="1" dirty="0">
                <a:solidFill>
                  <a:prstClr val="white"/>
                </a:solidFill>
                <a:latin typeface="Helonia" panose="02000503040000020004" pitchFamily="2" charset="0"/>
              </a:rPr>
              <a:t> establish new partnerships promoting skills acquisition in </a:t>
            </a:r>
            <a:br>
              <a:rPr lang="en-US" sz="2200" b="1" dirty="0">
                <a:solidFill>
                  <a:prstClr val="white"/>
                </a:solidFill>
                <a:latin typeface="Helonia" panose="02000503040000020004" pitchFamily="2" charset="0"/>
              </a:rPr>
            </a:br>
            <a:r>
              <a:rPr lang="en-US" sz="2200" b="1" dirty="0">
                <a:solidFill>
                  <a:prstClr val="white"/>
                </a:solidFill>
                <a:latin typeface="Helonia" panose="02000503040000020004" pitchFamily="2" charset="0"/>
              </a:rPr>
              <a:t>     international and intercultural contexts</a:t>
            </a:r>
            <a:endParaRPr lang="fr-CA" sz="2200" b="1" dirty="0">
              <a:solidFill>
                <a:prstClr val="white"/>
              </a:solidFill>
              <a:latin typeface="Helonia" panose="02000503040000020004" pitchFamily="2" charset="0"/>
            </a:endParaRPr>
          </a:p>
        </p:txBody>
      </p:sp>
      <p:sp>
        <p:nvSpPr>
          <p:cNvPr id="25" name="Rectangle 24"/>
          <p:cNvSpPr/>
          <p:nvPr>
            <p:custDataLst>
              <p:tags r:id="rId6"/>
            </p:custDataLst>
          </p:nvPr>
        </p:nvSpPr>
        <p:spPr>
          <a:xfrm>
            <a:off x="0" y="3811687"/>
            <a:ext cx="8892479" cy="80021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D25F"/>
                </a:solidFill>
                <a:latin typeface="Helonia" panose="02000503040000020004" pitchFamily="2" charset="0"/>
              </a:rPr>
              <a:t>To</a:t>
            </a:r>
            <a:r>
              <a:rPr lang="en-US" sz="2200" b="1" dirty="0">
                <a:solidFill>
                  <a:prstClr val="white"/>
                </a:solidFill>
                <a:latin typeface="Helonia" panose="02000503040000020004" pitchFamily="2" charset="0"/>
              </a:rPr>
              <a:t> find international partners for our Modern Languages </a:t>
            </a:r>
            <a:br>
              <a:rPr lang="en-US" sz="2200" b="1" dirty="0">
                <a:solidFill>
                  <a:prstClr val="white"/>
                </a:solidFill>
                <a:latin typeface="Helonia" panose="02000503040000020004" pitchFamily="2" charset="0"/>
              </a:rPr>
            </a:br>
            <a:r>
              <a:rPr lang="en-US" sz="2200" b="1" dirty="0">
                <a:solidFill>
                  <a:prstClr val="white"/>
                </a:solidFill>
                <a:latin typeface="Helonia" panose="02000503040000020004" pitchFamily="2" charset="0"/>
              </a:rPr>
              <a:t>      Program (ESL, German, Spanish) </a:t>
            </a:r>
            <a:endParaRPr lang="fr-CA" sz="2200" b="1" dirty="0">
              <a:solidFill>
                <a:prstClr val="white"/>
              </a:solidFill>
              <a:latin typeface="Helonia" panose="02000503040000020004" pitchFamily="2" charset="0"/>
            </a:endParaRPr>
          </a:p>
        </p:txBody>
      </p:sp>
      <p:sp>
        <p:nvSpPr>
          <p:cNvPr id="10" name="ZoneTexte 9"/>
          <p:cNvSpPr txBox="1"/>
          <p:nvPr>
            <p:custDataLst>
              <p:tags r:id="rId7"/>
            </p:custDataLst>
          </p:nvPr>
        </p:nvSpPr>
        <p:spPr>
          <a:xfrm>
            <a:off x="107504" y="4867394"/>
            <a:ext cx="8352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prstClr val="white"/>
                </a:solidFill>
                <a:latin typeface="Helonia" panose="02000503040000020004" pitchFamily="2" charset="0"/>
              </a:rPr>
              <a:t>Please come and meet us at the </a:t>
            </a:r>
            <a:r>
              <a:rPr lang="en-US" sz="2200" b="1" i="1" dirty="0">
                <a:solidFill>
                  <a:srgbClr val="00B050"/>
                </a:solidFill>
                <a:latin typeface="Helonia" panose="02000503040000020004" pitchFamily="2" charset="0"/>
              </a:rPr>
              <a:t>Partner Find Reception !</a:t>
            </a:r>
            <a:endParaRPr lang="fr-CA" sz="2200" i="1" dirty="0">
              <a:solidFill>
                <a:srgbClr val="00B050"/>
              </a:solidFill>
              <a:latin typeface="Helonia" panose="02000503040000020004" pitchFamily="2" charset="0"/>
            </a:endParaRPr>
          </a:p>
        </p:txBody>
      </p:sp>
      <p:pic>
        <p:nvPicPr>
          <p:cNvPr id="30" name="Picture 8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400000"/>
                    </a14:imgEffect>
                    <a14:imgEffect>
                      <a14:brightnessContrast bright="-4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442793"/>
            <a:ext cx="37369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ZoneTexte 30"/>
          <p:cNvSpPr txBox="1"/>
          <p:nvPr>
            <p:custDataLst>
              <p:tags r:id="rId9"/>
            </p:custDataLst>
          </p:nvPr>
        </p:nvSpPr>
        <p:spPr>
          <a:xfrm>
            <a:off x="5548348" y="0"/>
            <a:ext cx="3600400" cy="1261884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CA" sz="3800" b="1" dirty="0">
                <a:solidFill>
                  <a:srgbClr val="007E39"/>
                </a:solidFill>
                <a:latin typeface="Helonia" panose="02000503040000020004" pitchFamily="2" charset="0"/>
                <a:cs typeface="Ideal Sans Light" pitchFamily="50" charset="0"/>
              </a:rPr>
              <a:t>Building</a:t>
            </a:r>
            <a:r>
              <a:rPr lang="fr-CA" sz="3800" b="1" dirty="0">
                <a:solidFill>
                  <a:prstClr val="white"/>
                </a:solidFill>
                <a:latin typeface="Helonia" panose="02000503040000020004" pitchFamily="2" charset="0"/>
                <a:cs typeface="Ideal Sans Light" pitchFamily="50" charset="0"/>
              </a:rPr>
              <a:t> </a:t>
            </a:r>
          </a:p>
          <a:p>
            <a:pPr algn="r"/>
            <a:r>
              <a:rPr lang="fr-CA" sz="3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onia" panose="02000503040000020004" pitchFamily="2" charset="0"/>
                <a:cs typeface="Ideal Sans Light" pitchFamily="50" charset="0"/>
              </a:rPr>
              <a:t>Opportunities</a:t>
            </a:r>
            <a:endParaRPr lang="fr-CA" sz="3800" b="1" dirty="0">
              <a:solidFill>
                <a:prstClr val="black">
                  <a:lumMod val="75000"/>
                  <a:lumOff val="25000"/>
                </a:prstClr>
              </a:solidFill>
              <a:latin typeface="Helonia" panose="02000503040000020004" pitchFamily="2" charset="0"/>
              <a:cs typeface="Ideal Sans Light" pitchFamily="50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303535"/>
            <a:ext cx="2398926" cy="243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753" y="6501591"/>
            <a:ext cx="389651" cy="38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504" y="6562388"/>
            <a:ext cx="273698" cy="26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>
            <p:custDataLst>
              <p:tags r:id="rId13"/>
            </p:custDataLst>
          </p:nvPr>
        </p:nvSpPr>
        <p:spPr>
          <a:xfrm>
            <a:off x="6642179" y="6534835"/>
            <a:ext cx="189026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500" b="1" dirty="0">
                <a:solidFill>
                  <a:srgbClr val="0083C3">
                    <a:lumMod val="75000"/>
                  </a:srgbClr>
                </a:solidFill>
                <a:latin typeface="Helonia" panose="02000503040000020004" pitchFamily="2" charset="0"/>
              </a:rPr>
              <a:t>@</a:t>
            </a:r>
            <a:r>
              <a:rPr lang="fr-CA" sz="1500" b="1" dirty="0" err="1">
                <a:solidFill>
                  <a:srgbClr val="0083C3">
                    <a:lumMod val="75000"/>
                  </a:srgbClr>
                </a:solidFill>
                <a:latin typeface="Helonia" panose="02000503040000020004" pitchFamily="2" charset="0"/>
              </a:rPr>
              <a:t>cegeplanaudiere</a:t>
            </a:r>
            <a:endParaRPr lang="fr-CA" sz="1500" b="1" dirty="0">
              <a:solidFill>
                <a:srgbClr val="0083C3">
                  <a:lumMod val="75000"/>
                </a:srgbClr>
              </a:solidFill>
              <a:latin typeface="Helonia" panose="02000503040000020004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786" y="6546588"/>
            <a:ext cx="305967" cy="299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202" y="6516885"/>
            <a:ext cx="360977" cy="36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/>
          <p:nvPr>
            <p:custDataLst>
              <p:tags r:id="rId16"/>
            </p:custDataLst>
          </p:nvPr>
        </p:nvSpPr>
        <p:spPr>
          <a:xfrm>
            <a:off x="-5149080" y="685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A" dirty="0">
              <a:solidFill>
                <a:prstClr val="black"/>
              </a:solidFill>
            </a:endParaRPr>
          </a:p>
        </p:txBody>
      </p:sp>
      <p:sp>
        <p:nvSpPr>
          <p:cNvPr id="18" name="ZoneTexte 17"/>
          <p:cNvSpPr txBox="1"/>
          <p:nvPr>
            <p:custDataLst>
              <p:tags r:id="rId17"/>
            </p:custDataLst>
          </p:nvPr>
        </p:nvSpPr>
        <p:spPr>
          <a:xfrm>
            <a:off x="4677234" y="5325015"/>
            <a:ext cx="45063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prstClr val="black">
                    <a:lumMod val="75000"/>
                    <a:lumOff val="25000"/>
                  </a:prstClr>
                </a:solidFill>
                <a:latin typeface="Helonia" panose="02000503040000020004" pitchFamily="2" charset="0"/>
                <a:cs typeface="Ideal Sans Light" pitchFamily="50" charset="0"/>
              </a:rPr>
              <a:t>Hélène Bailleu, </a:t>
            </a:r>
            <a:r>
              <a:rPr lang="fr-CA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onia" panose="02000503040000020004" pitchFamily="2" charset="0"/>
                <a:cs typeface="Ideal Sans Light" pitchFamily="50" charset="0"/>
              </a:rPr>
              <a:t>Director</a:t>
            </a:r>
            <a:endParaRPr lang="fr-CA" b="1" dirty="0">
              <a:solidFill>
                <a:prstClr val="black">
                  <a:lumMod val="75000"/>
                  <a:lumOff val="25000"/>
                </a:prstClr>
              </a:solidFill>
              <a:latin typeface="Helonia" panose="02000503040000020004" pitchFamily="2" charset="0"/>
              <a:cs typeface="Ideal Sans Light" pitchFamily="50" charset="0"/>
            </a:endParaRPr>
          </a:p>
          <a:p>
            <a:r>
              <a:rPr lang="fr-CA" b="1" dirty="0">
                <a:solidFill>
                  <a:prstClr val="black">
                    <a:lumMod val="75000"/>
                    <a:lumOff val="25000"/>
                  </a:prstClr>
                </a:solidFill>
                <a:latin typeface="Helonia" panose="02000503040000020004" pitchFamily="2" charset="0"/>
                <a:cs typeface="Ideal Sans Light" pitchFamily="50" charset="0"/>
              </a:rPr>
              <a:t>Isabelle Beaudry, English Teacher</a:t>
            </a:r>
          </a:p>
          <a:p>
            <a:r>
              <a:rPr lang="fr-CA" b="1" dirty="0">
                <a:solidFill>
                  <a:prstClr val="black">
                    <a:lumMod val="75000"/>
                    <a:lumOff val="25000"/>
                  </a:prstClr>
                </a:solidFill>
                <a:latin typeface="Helonia" panose="02000503040000020004" pitchFamily="2" charset="0"/>
                <a:cs typeface="Ideal Sans Light" pitchFamily="50" charset="0"/>
              </a:rPr>
              <a:t>Marilène Poitras, </a:t>
            </a:r>
            <a:r>
              <a:rPr lang="fr-CA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onia" panose="02000503040000020004" pitchFamily="2" charset="0"/>
                <a:cs typeface="Ideal Sans Light" pitchFamily="50" charset="0"/>
              </a:rPr>
              <a:t>German</a:t>
            </a:r>
            <a:r>
              <a:rPr lang="fr-CA" b="1" dirty="0">
                <a:solidFill>
                  <a:prstClr val="black">
                    <a:lumMod val="75000"/>
                    <a:lumOff val="25000"/>
                  </a:prstClr>
                </a:solidFill>
                <a:latin typeface="Helonia" panose="02000503040000020004" pitchFamily="2" charset="0"/>
                <a:cs typeface="Ideal Sans Light" pitchFamily="50" charset="0"/>
              </a:rPr>
              <a:t> Teacher</a:t>
            </a:r>
          </a:p>
          <a:p>
            <a:r>
              <a:rPr lang="fr-CA" b="1" dirty="0">
                <a:solidFill>
                  <a:prstClr val="black">
                    <a:lumMod val="75000"/>
                    <a:lumOff val="25000"/>
                  </a:prstClr>
                </a:solidFill>
                <a:latin typeface="Helonia" panose="02000503040000020004" pitchFamily="2" charset="0"/>
                <a:cs typeface="Ideal Sans Light" pitchFamily="50" charset="0"/>
              </a:rPr>
              <a:t>Anaëlle Dubuc, </a:t>
            </a:r>
            <a:r>
              <a:rPr lang="fr-CA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onia" panose="02000503040000020004" pitchFamily="2" charset="0"/>
                <a:cs typeface="Ideal Sans Light" pitchFamily="50" charset="0"/>
              </a:rPr>
              <a:t>Pedagogical</a:t>
            </a:r>
            <a:r>
              <a:rPr lang="fr-CA" b="1" dirty="0">
                <a:solidFill>
                  <a:prstClr val="black">
                    <a:lumMod val="75000"/>
                    <a:lumOff val="25000"/>
                  </a:prstClr>
                </a:solidFill>
                <a:latin typeface="Helonia" panose="02000503040000020004" pitchFamily="2" charset="0"/>
                <a:cs typeface="Ideal Sans Light" pitchFamily="50" charset="0"/>
              </a:rPr>
              <a:t> </a:t>
            </a:r>
            <a:r>
              <a:rPr lang="fr-CA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Helonia" panose="02000503040000020004" pitchFamily="2" charset="0"/>
                <a:cs typeface="Ideal Sans Light" pitchFamily="50" charset="0"/>
              </a:rPr>
              <a:t>counsellor</a:t>
            </a:r>
            <a:endParaRPr lang="fr-CA" b="1" dirty="0">
              <a:solidFill>
                <a:prstClr val="black">
                  <a:lumMod val="75000"/>
                  <a:lumOff val="25000"/>
                </a:prstClr>
              </a:solidFill>
              <a:latin typeface="Helonia" panose="02000503040000020004" pitchFamily="2" charset="0"/>
              <a:cs typeface="Ideal Sans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316238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Default Theme">
  <a:themeElements>
    <a:clrScheme name="Somme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3C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adeGothic">
      <a:majorFont>
        <a:latin typeface="TradeGothic"/>
        <a:ea typeface=""/>
        <a:cs typeface=""/>
      </a:majorFont>
      <a:minorFont>
        <a:latin typeface="Trade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136</Words>
  <Application>Microsoft Macintosh PowerPoint</Application>
  <PresentationFormat>Affichage à l'écran (4:3)</PresentationFormat>
  <Paragraphs>42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Calibri</vt:lpstr>
      <vt:lpstr>Helonia</vt:lpstr>
      <vt:lpstr>Ideal Sans Light</vt:lpstr>
      <vt:lpstr>TradeGothic</vt:lpstr>
      <vt:lpstr>Default Theme</vt:lpstr>
      <vt:lpstr>Présentation PowerPoint</vt:lpstr>
      <vt:lpstr>Présentation PowerPoint</vt:lpstr>
      <vt:lpstr>Présentation PowerPoint</vt:lpstr>
    </vt:vector>
  </TitlesOfParts>
  <Company>Cegep Regional de Lanaudiere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Cegep Regional de Lanaudiere</dc:creator>
  <cp:lastModifiedBy>Marilène Poitras</cp:lastModifiedBy>
  <cp:revision>19</cp:revision>
  <dcterms:created xsi:type="dcterms:W3CDTF">2018-02-16T04:15:48Z</dcterms:created>
  <dcterms:modified xsi:type="dcterms:W3CDTF">2018-02-17T21:18:19Z</dcterms:modified>
</cp:coreProperties>
</file>