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50" r:id="rId1"/>
  </p:sldMasterIdLst>
  <p:notesMasterIdLst>
    <p:notesMasterId r:id="rId14"/>
  </p:notesMasterIdLst>
  <p:sldIdLst>
    <p:sldId id="256" r:id="rId2"/>
    <p:sldId id="269" r:id="rId3"/>
    <p:sldId id="257" r:id="rId4"/>
    <p:sldId id="258" r:id="rId5"/>
    <p:sldId id="259" r:id="rId6"/>
    <p:sldId id="260" r:id="rId7"/>
    <p:sldId id="261" r:id="rId8"/>
    <p:sldId id="266" r:id="rId9"/>
    <p:sldId id="267" r:id="rId10"/>
    <p:sldId id="262" r:id="rId11"/>
    <p:sldId id="265" r:id="rId12"/>
    <p:sldId id="268" r:id="rId1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864"/>
    <p:restoredTop sz="73234"/>
  </p:normalViewPr>
  <p:slideViewPr>
    <p:cSldViewPr snapToGrid="0" snapToObjects="1">
      <p:cViewPr>
        <p:scale>
          <a:sx n="62" d="100"/>
          <a:sy n="62" d="100"/>
        </p:scale>
        <p:origin x="1176" y="25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DD47B6-4841-3C42-B167-156D74289C5C}" type="datetimeFigureOut">
              <a:rPr lang="fr-FR" smtClean="0"/>
              <a:t>08/02/2018</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D1F3EB-2DEE-EC41-9ECC-B783CE231494}" type="slidenum">
              <a:rPr lang="fr-FR" smtClean="0"/>
              <a:t>‹#›</a:t>
            </a:fld>
            <a:endParaRPr lang="fr-FR"/>
          </a:p>
        </p:txBody>
      </p:sp>
    </p:spTree>
    <p:extLst>
      <p:ext uri="{BB962C8B-B14F-4D97-AF65-F5344CB8AC3E}">
        <p14:creationId xmlns:p14="http://schemas.microsoft.com/office/powerpoint/2010/main" val="1525841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www.hrimag.com/LA-CAPACITE-D-APPRENDRE-une-des"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buFontTx/>
              <a:buNone/>
            </a:pPr>
            <a:r>
              <a:rPr lang="fr-FR" sz="1200" dirty="0" smtClean="0"/>
              <a:t>Valentin</a:t>
            </a:r>
          </a:p>
          <a:p>
            <a:pPr>
              <a:buFontTx/>
              <a:buChar char="-"/>
            </a:pPr>
            <a:r>
              <a:rPr lang="fr-FR" sz="1200" dirty="0" smtClean="0"/>
              <a:t>Définition</a:t>
            </a:r>
          </a:p>
          <a:p>
            <a:pPr>
              <a:buFontTx/>
              <a:buChar char="-"/>
            </a:pPr>
            <a:r>
              <a:rPr lang="fr-FR" sz="1200" dirty="0" smtClean="0"/>
              <a:t>A quoi sert l’</a:t>
            </a:r>
            <a:r>
              <a:rPr lang="fr-FR" sz="1200" dirty="0" err="1" smtClean="0"/>
              <a:t>intrapreneuriat</a:t>
            </a:r>
            <a:r>
              <a:rPr lang="fr-FR" sz="1200" dirty="0" smtClean="0"/>
              <a:t> ?</a:t>
            </a:r>
          </a:p>
          <a:p>
            <a:pPr>
              <a:buFontTx/>
              <a:buChar char="-"/>
            </a:pPr>
            <a:r>
              <a:rPr lang="fr-FR" sz="1200" dirty="0" smtClean="0"/>
              <a:t>Sa contribution </a:t>
            </a:r>
          </a:p>
          <a:p>
            <a:pPr>
              <a:buFontTx/>
              <a:buChar char="-"/>
            </a:pPr>
            <a:r>
              <a:rPr lang="fr-FR" sz="1200" dirty="0" smtClean="0"/>
              <a:t>Entrepreneuriat et </a:t>
            </a:r>
            <a:r>
              <a:rPr lang="fr-FR" sz="1200" dirty="0" err="1" smtClean="0"/>
              <a:t>intrapreneuriat</a:t>
            </a:r>
            <a:r>
              <a:rPr lang="fr-FR" sz="1200" dirty="0" smtClean="0"/>
              <a:t> </a:t>
            </a:r>
            <a:r>
              <a:rPr lang="fr-FR" sz="1200" b="1" dirty="0" smtClean="0">
                <a:sym typeface="Wingdings"/>
              </a:rPr>
              <a:t> Nous trouvions</a:t>
            </a:r>
            <a:r>
              <a:rPr lang="fr-FR" sz="1200" b="1" baseline="0" dirty="0" smtClean="0">
                <a:sym typeface="Wingdings"/>
              </a:rPr>
              <a:t> important de vous faire la différenciation, ainsi que leurs points communs.</a:t>
            </a:r>
            <a:endParaRPr lang="fr-FR" sz="1200" b="1" dirty="0" smtClean="0"/>
          </a:p>
          <a:p>
            <a:pPr>
              <a:buFontTx/>
              <a:buNone/>
            </a:pPr>
            <a:r>
              <a:rPr lang="fr-FR" sz="1200" b="1" dirty="0" smtClean="0"/>
              <a:t>Enfin</a:t>
            </a:r>
            <a:r>
              <a:rPr lang="fr-FR" sz="1200" dirty="0" smtClean="0"/>
              <a:t> des sources</a:t>
            </a:r>
            <a:r>
              <a:rPr lang="fr-FR" sz="1200" baseline="0" dirty="0" smtClean="0"/>
              <a:t> d’i</a:t>
            </a:r>
            <a:r>
              <a:rPr lang="fr-FR" sz="1200" dirty="0" smtClean="0"/>
              <a:t>nformations supplémentaires </a:t>
            </a:r>
            <a:r>
              <a:rPr lang="fr-FR" sz="1200" b="1" dirty="0" smtClean="0"/>
              <a:t>si vous souhaitez</a:t>
            </a:r>
            <a:r>
              <a:rPr lang="fr-FR" sz="1200" b="1" baseline="0" dirty="0" smtClean="0"/>
              <a:t> en savoir encore plus.</a:t>
            </a:r>
            <a:endParaRPr lang="fr-FR" sz="1200" b="1" dirty="0" smtClean="0"/>
          </a:p>
          <a:p>
            <a:endParaRPr lang="fr-FR" dirty="0"/>
          </a:p>
        </p:txBody>
      </p:sp>
      <p:sp>
        <p:nvSpPr>
          <p:cNvPr id="4" name="Espace réservé du numéro de diapositive 3"/>
          <p:cNvSpPr>
            <a:spLocks noGrp="1"/>
          </p:cNvSpPr>
          <p:nvPr>
            <p:ph type="sldNum" sz="quarter" idx="10"/>
          </p:nvPr>
        </p:nvSpPr>
        <p:spPr/>
        <p:txBody>
          <a:bodyPr/>
          <a:lstStyle/>
          <a:p>
            <a:fld id="{00D1F3EB-2DEE-EC41-9ECC-B783CE231494}" type="slidenum">
              <a:rPr lang="fr-FR" smtClean="0"/>
              <a:t>2</a:t>
            </a:fld>
            <a:endParaRPr lang="fr-FR"/>
          </a:p>
        </p:txBody>
      </p:sp>
    </p:spTree>
    <p:extLst>
      <p:ext uri="{BB962C8B-B14F-4D97-AF65-F5344CB8AC3E}">
        <p14:creationId xmlns:p14="http://schemas.microsoft.com/office/powerpoint/2010/main" val="2085133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Merci pour votre attention.</a:t>
            </a:r>
          </a:p>
          <a:p>
            <a:endParaRPr lang="fr-FR" b="1" dirty="0" smtClean="0"/>
          </a:p>
          <a:p>
            <a:r>
              <a:rPr lang="fr-FR" b="1" dirty="0" smtClean="0"/>
              <a:t>*PENSER</a:t>
            </a:r>
            <a:r>
              <a:rPr lang="fr-FR" b="1" baseline="0" dirty="0" smtClean="0"/>
              <a:t> </a:t>
            </a:r>
            <a:r>
              <a:rPr lang="fr-FR" b="1" dirty="0" smtClean="0"/>
              <a:t>AUX EVENTUELLES</a:t>
            </a:r>
            <a:r>
              <a:rPr lang="fr-FR" b="1" baseline="0" dirty="0" smtClean="0"/>
              <a:t> QUESTIONS</a:t>
            </a:r>
            <a:endParaRPr lang="fr-FR" b="1" dirty="0"/>
          </a:p>
        </p:txBody>
      </p:sp>
      <p:sp>
        <p:nvSpPr>
          <p:cNvPr id="4" name="Espace réservé du numéro de diapositive 3"/>
          <p:cNvSpPr>
            <a:spLocks noGrp="1"/>
          </p:cNvSpPr>
          <p:nvPr>
            <p:ph type="sldNum" sz="quarter" idx="10"/>
          </p:nvPr>
        </p:nvSpPr>
        <p:spPr/>
        <p:txBody>
          <a:bodyPr/>
          <a:lstStyle/>
          <a:p>
            <a:fld id="{00D1F3EB-2DEE-EC41-9ECC-B783CE231494}" type="slidenum">
              <a:rPr lang="fr-FR" smtClean="0"/>
              <a:t>12</a:t>
            </a:fld>
            <a:endParaRPr lang="fr-FR"/>
          </a:p>
        </p:txBody>
      </p:sp>
    </p:spTree>
    <p:extLst>
      <p:ext uri="{BB962C8B-B14F-4D97-AF65-F5344CB8AC3E}">
        <p14:creationId xmlns:p14="http://schemas.microsoft.com/office/powerpoint/2010/main" val="1476648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L’</a:t>
            </a:r>
            <a:r>
              <a:rPr lang="fr-FR" sz="1200" kern="1200" dirty="0" err="1" smtClean="0">
                <a:solidFill>
                  <a:schemeClr val="tx1"/>
                </a:solidFill>
                <a:effectLst/>
                <a:latin typeface="+mn-lt"/>
                <a:ea typeface="+mn-ea"/>
                <a:cs typeface="+mn-cs"/>
              </a:rPr>
              <a:t>intrapreneur</a:t>
            </a:r>
            <a:r>
              <a:rPr lang="fr-FR" sz="1200" kern="1200" dirty="0" smtClean="0">
                <a:solidFill>
                  <a:schemeClr val="tx1"/>
                </a:solidFill>
                <a:effectLst/>
                <a:latin typeface="+mn-lt"/>
                <a:ea typeface="+mn-ea"/>
                <a:cs typeface="+mn-cs"/>
              </a:rPr>
              <a:t> c’est un donc un entrepreneur qui développe son projet au sein même de l’entreprise. Il n’a pas le statut de travailleur indépendant ni d’autoentrepreneur puisqu’il travaille au sein de la structure qui l’emploie et qui s’intéresse à son projet. </a:t>
            </a:r>
          </a:p>
          <a:p>
            <a:endParaRPr lang="fr-FR" sz="1200" kern="1200" dirty="0" smtClean="0">
              <a:solidFill>
                <a:schemeClr val="tx1"/>
              </a:solidFill>
              <a:effectLst/>
              <a:latin typeface="+mn-lt"/>
              <a:ea typeface="+mn-ea"/>
              <a:cs typeface="+mn-cs"/>
            </a:endParaRPr>
          </a:p>
          <a:p>
            <a:r>
              <a:rPr lang="fr-FR" sz="1200" b="0" i="0" kern="1200" dirty="0" err="1" smtClean="0">
                <a:solidFill>
                  <a:schemeClr val="tx1"/>
                </a:solidFill>
                <a:effectLst/>
                <a:latin typeface="+mn-lt"/>
                <a:ea typeface="+mn-ea"/>
                <a:cs typeface="+mn-cs"/>
              </a:rPr>
              <a:t>Lintrapreneuriat</a:t>
            </a:r>
            <a:r>
              <a:rPr lang="fr-FR" sz="1200" b="0" i="0" kern="1200" baseline="0" dirty="0" smtClean="0">
                <a:solidFill>
                  <a:schemeClr val="tx1"/>
                </a:solidFill>
                <a:effectLst/>
                <a:latin typeface="+mn-lt"/>
                <a:ea typeface="+mn-ea"/>
                <a:cs typeface="+mn-cs"/>
              </a:rPr>
              <a:t> est donc</a:t>
            </a:r>
            <a:r>
              <a:rPr lang="fr-FR" sz="1200" b="0" i="0" kern="1200" dirty="0" smtClean="0">
                <a:solidFill>
                  <a:schemeClr val="tx1"/>
                </a:solidFill>
                <a:effectLst/>
                <a:latin typeface="+mn-lt"/>
                <a:ea typeface="+mn-ea"/>
                <a:cs typeface="+mn-cs"/>
              </a:rPr>
              <a:t> un stimulateur de l’innovation au </a:t>
            </a:r>
            <a:r>
              <a:rPr lang="fr-FR" sz="1200" b="0" i="0" kern="1200" dirty="0" err="1" smtClean="0">
                <a:solidFill>
                  <a:schemeClr val="tx1"/>
                </a:solidFill>
                <a:effectLst/>
                <a:latin typeface="+mn-lt"/>
                <a:ea typeface="+mn-ea"/>
                <a:cs typeface="+mn-cs"/>
              </a:rPr>
              <a:t>coeur</a:t>
            </a:r>
            <a:r>
              <a:rPr lang="fr-FR" sz="1200" b="0" i="0" kern="1200" dirty="0" smtClean="0">
                <a:solidFill>
                  <a:schemeClr val="tx1"/>
                </a:solidFill>
                <a:effectLst/>
                <a:latin typeface="+mn-lt"/>
                <a:ea typeface="+mn-ea"/>
                <a:cs typeface="+mn-cs"/>
              </a:rPr>
              <a:t> de l’entreprise</a:t>
            </a:r>
            <a:r>
              <a:rPr lang="fr-FR" dirty="0" smtClean="0"/>
              <a:t/>
            </a:r>
            <a:br>
              <a:rPr lang="fr-FR" dirty="0" smtClean="0"/>
            </a:br>
            <a:r>
              <a:rPr lang="fr-FR" sz="1200" b="0" i="0" kern="1200" dirty="0" smtClean="0">
                <a:solidFill>
                  <a:schemeClr val="tx1"/>
                </a:solidFill>
                <a:effectLst/>
                <a:latin typeface="+mn-lt"/>
                <a:ea typeface="+mn-ea"/>
                <a:cs typeface="+mn-cs"/>
              </a:rPr>
              <a:t>Même si beaucoup de gens ont des idées, peu aboutissent. L’</a:t>
            </a:r>
            <a:r>
              <a:rPr lang="fr-FR" sz="1200" b="0" i="0" kern="1200" dirty="0" err="1" smtClean="0">
                <a:solidFill>
                  <a:schemeClr val="tx1"/>
                </a:solidFill>
                <a:effectLst/>
                <a:latin typeface="+mn-lt"/>
                <a:ea typeface="+mn-ea"/>
                <a:cs typeface="+mn-cs"/>
              </a:rPr>
              <a:t>intrapreneuriat</a:t>
            </a:r>
            <a:r>
              <a:rPr lang="fr-FR" sz="1200" b="0" i="0" kern="1200" dirty="0" smtClean="0">
                <a:solidFill>
                  <a:schemeClr val="tx1"/>
                </a:solidFill>
                <a:effectLst/>
                <a:latin typeface="+mn-lt"/>
                <a:ea typeface="+mn-ea"/>
                <a:cs typeface="+mn-cs"/>
              </a:rPr>
              <a:t> propose des outils pour concrétiser les opportunités internes.</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 L’apparition de l’</a:t>
            </a:r>
            <a:r>
              <a:rPr lang="fr-FR" sz="1200" kern="1200" dirty="0" err="1" smtClean="0">
                <a:solidFill>
                  <a:schemeClr val="tx1"/>
                </a:solidFill>
                <a:effectLst/>
                <a:latin typeface="+mn-lt"/>
                <a:ea typeface="+mn-ea"/>
                <a:cs typeface="+mn-cs"/>
              </a:rPr>
              <a:t>intrapreneuriat</a:t>
            </a:r>
            <a:r>
              <a:rPr lang="fr-FR" sz="1200" kern="1200" dirty="0" smtClean="0">
                <a:solidFill>
                  <a:schemeClr val="tx1"/>
                </a:solidFill>
                <a:effectLst/>
                <a:latin typeface="+mn-lt"/>
                <a:ea typeface="+mn-ea"/>
                <a:cs typeface="+mn-cs"/>
              </a:rPr>
              <a:t> se fait dès la fin des années 70 aux États-Unis. Sa version sociale, sociétale ou environnementale n’est apparue que plus tard, dans les années 2000. </a:t>
            </a:r>
          </a:p>
          <a:p>
            <a:endParaRPr lang="fr-FR" dirty="0"/>
          </a:p>
        </p:txBody>
      </p:sp>
      <p:sp>
        <p:nvSpPr>
          <p:cNvPr id="4" name="Espace réservé du numéro de diapositive 3"/>
          <p:cNvSpPr>
            <a:spLocks noGrp="1"/>
          </p:cNvSpPr>
          <p:nvPr>
            <p:ph type="sldNum" sz="quarter" idx="10"/>
          </p:nvPr>
        </p:nvSpPr>
        <p:spPr/>
        <p:txBody>
          <a:bodyPr/>
          <a:lstStyle/>
          <a:p>
            <a:fld id="{00D1F3EB-2DEE-EC41-9ECC-B783CE231494}" type="slidenum">
              <a:rPr lang="fr-FR" smtClean="0"/>
              <a:t>4</a:t>
            </a:fld>
            <a:endParaRPr lang="fr-FR"/>
          </a:p>
        </p:txBody>
      </p:sp>
    </p:spTree>
    <p:extLst>
      <p:ext uri="{BB962C8B-B14F-4D97-AF65-F5344CB8AC3E}">
        <p14:creationId xmlns:p14="http://schemas.microsoft.com/office/powerpoint/2010/main" val="1719273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None/>
            </a:pPr>
            <a:r>
              <a:rPr lang="fr-FR" b="1" dirty="0" smtClean="0"/>
              <a:t>L’aspect business</a:t>
            </a:r>
            <a:r>
              <a:rPr lang="fr-FR" dirty="0" smtClean="0"/>
              <a:t>, </a:t>
            </a:r>
            <a:r>
              <a:rPr lang="fr-FR" b="1" dirty="0" smtClean="0"/>
              <a:t>innovateur</a:t>
            </a:r>
            <a:r>
              <a:rPr lang="fr-FR" dirty="0" smtClean="0"/>
              <a:t>, les salariés proposent des idées innovantes au sein de</a:t>
            </a:r>
            <a:r>
              <a:rPr lang="fr-FR" baseline="0" dirty="0" smtClean="0"/>
              <a:t> </a:t>
            </a:r>
            <a:r>
              <a:rPr lang="fr-FR" dirty="0" smtClean="0"/>
              <a:t>l’entreprise.</a:t>
            </a:r>
          </a:p>
          <a:p>
            <a:pPr marL="0" indent="0">
              <a:buNone/>
            </a:pPr>
            <a:endParaRPr lang="fr-FR" dirty="0" smtClean="0"/>
          </a:p>
          <a:p>
            <a:pPr marL="0" indent="0">
              <a:buNone/>
            </a:pPr>
            <a:r>
              <a:rPr lang="fr-FR" b="1" dirty="0" smtClean="0"/>
              <a:t>Et l’aspect social, </a:t>
            </a:r>
            <a:r>
              <a:rPr lang="fr-FR" dirty="0" smtClean="0"/>
              <a:t>qui est animé par la motivation et la passion de changer le monde. L’</a:t>
            </a:r>
            <a:r>
              <a:rPr lang="fr-FR" dirty="0" err="1" smtClean="0"/>
              <a:t>intrapreneur</a:t>
            </a:r>
            <a:r>
              <a:rPr lang="fr-FR" dirty="0" smtClean="0"/>
              <a:t> va agir par passion dans le cadre de son entreprise et va proposer des biens et des services pour avoir un impact dans le monde.</a:t>
            </a:r>
          </a:p>
          <a:p>
            <a:endParaRPr lang="fr-FR" dirty="0"/>
          </a:p>
        </p:txBody>
      </p:sp>
      <p:sp>
        <p:nvSpPr>
          <p:cNvPr id="4" name="Espace réservé du numéro de diapositive 3"/>
          <p:cNvSpPr>
            <a:spLocks noGrp="1"/>
          </p:cNvSpPr>
          <p:nvPr>
            <p:ph type="sldNum" sz="quarter" idx="10"/>
          </p:nvPr>
        </p:nvSpPr>
        <p:spPr/>
        <p:txBody>
          <a:bodyPr/>
          <a:lstStyle/>
          <a:p>
            <a:fld id="{00D1F3EB-2DEE-EC41-9ECC-B783CE231494}" type="slidenum">
              <a:rPr lang="fr-FR" smtClean="0"/>
              <a:t>5</a:t>
            </a:fld>
            <a:endParaRPr lang="fr-FR"/>
          </a:p>
        </p:txBody>
      </p:sp>
    </p:spTree>
    <p:extLst>
      <p:ext uri="{BB962C8B-B14F-4D97-AF65-F5344CB8AC3E}">
        <p14:creationId xmlns:p14="http://schemas.microsoft.com/office/powerpoint/2010/main" val="1248063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None/>
            </a:pPr>
            <a:r>
              <a:rPr lang="fr-FR" sz="1200" dirty="0" smtClean="0"/>
              <a:t>Répondre aux nouvelles attentes des salariés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a:t>
            </a:r>
            <a:r>
              <a:rPr lang="fr-FR" sz="1200" kern="1200" dirty="0" err="1" smtClean="0">
                <a:solidFill>
                  <a:schemeClr val="tx1"/>
                </a:solidFill>
                <a:effectLst/>
                <a:latin typeface="+mn-lt"/>
                <a:ea typeface="+mn-ea"/>
                <a:cs typeface="+mn-cs"/>
              </a:rPr>
              <a:t>intrapreneuriat</a:t>
            </a:r>
            <a:r>
              <a:rPr lang="fr-FR" sz="1200" kern="1200" dirty="0" smtClean="0">
                <a:solidFill>
                  <a:schemeClr val="tx1"/>
                </a:solidFill>
                <a:effectLst/>
                <a:latin typeface="+mn-lt"/>
                <a:ea typeface="+mn-ea"/>
                <a:cs typeface="+mn-cs"/>
              </a:rPr>
              <a:t> contribue à renforcer l'engagement en donnant la possibilité à ceux qui le souhaitent de mettre en mouvement des projets qu'ils pourraient développer ailleurs en tant qu’entrepreneur par exemple, et permet</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de retrouver une motivation parfois dissipée.</a:t>
            </a:r>
          </a:p>
          <a:p>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u="sng" kern="1200" dirty="0" smtClean="0">
                <a:solidFill>
                  <a:schemeClr val="tx1"/>
                </a:solidFill>
                <a:effectLst/>
                <a:latin typeface="+mn-lt"/>
                <a:ea typeface="+mn-ea"/>
                <a:cs typeface="+mn-cs"/>
              </a:rPr>
              <a:t>Cela peut permettre aussi de découvrir de nouveaux talents voire d’en attirer. </a:t>
            </a:r>
            <a:endParaRPr lang="fr-FR" sz="1200" kern="1200" dirty="0" smtClean="0">
              <a:solidFill>
                <a:schemeClr val="tx1"/>
              </a:solidFill>
              <a:effectLst/>
              <a:latin typeface="+mn-lt"/>
              <a:ea typeface="+mn-ea"/>
              <a:cs typeface="+mn-cs"/>
            </a:endParaRPr>
          </a:p>
          <a:p>
            <a:endParaRPr lang="fr-FR" dirty="0" smtClean="0"/>
          </a:p>
          <a:p>
            <a:pPr fontAlgn="base"/>
            <a:r>
              <a:rPr lang="fr-FR" sz="1200" b="1" kern="1200" dirty="0" smtClean="0">
                <a:solidFill>
                  <a:schemeClr val="tx1"/>
                </a:solidFill>
                <a:effectLst/>
                <a:latin typeface="+mn-lt"/>
                <a:ea typeface="+mn-ea"/>
                <a:cs typeface="+mn-cs"/>
              </a:rPr>
              <a:t>MAIS AUSSI :</a:t>
            </a:r>
            <a:endParaRPr lang="fr-F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Il</a:t>
            </a:r>
            <a:r>
              <a:rPr lang="fr-FR" sz="1200" kern="1200" baseline="0" dirty="0" smtClean="0">
                <a:solidFill>
                  <a:schemeClr val="tx1"/>
                </a:solidFill>
                <a:effectLst/>
                <a:latin typeface="+mn-lt"/>
                <a:ea typeface="+mn-ea"/>
                <a:cs typeface="+mn-cs"/>
              </a:rPr>
              <a:t> permet aussi d</a:t>
            </a:r>
            <a:r>
              <a:rPr lang="fr-FR" sz="1200" kern="1200" dirty="0" smtClean="0">
                <a:solidFill>
                  <a:schemeClr val="tx1"/>
                </a:solidFill>
                <a:effectLst/>
                <a:latin typeface="+mn-lt"/>
                <a:ea typeface="+mn-ea"/>
                <a:cs typeface="+mn-cs"/>
              </a:rPr>
              <a:t>e</a:t>
            </a:r>
            <a:r>
              <a:rPr lang="fr-FR" sz="1200" kern="1200" baseline="0" dirty="0" smtClean="0">
                <a:solidFill>
                  <a:schemeClr val="tx1"/>
                </a:solidFill>
                <a:effectLst/>
                <a:latin typeface="+mn-lt"/>
                <a:ea typeface="+mn-ea"/>
                <a:cs typeface="+mn-cs"/>
              </a:rPr>
              <a:t> d</a:t>
            </a:r>
            <a:r>
              <a:rPr lang="fr-FR" sz="1200" kern="1200" dirty="0" smtClean="0">
                <a:solidFill>
                  <a:schemeClr val="tx1"/>
                </a:solidFill>
                <a:effectLst/>
                <a:latin typeface="+mn-lt"/>
                <a:ea typeface="+mn-ea"/>
                <a:cs typeface="+mn-cs"/>
              </a:rPr>
              <a:t>étecter des opportunités d’affaires dans l’environnement immédiat ;</a:t>
            </a:r>
          </a:p>
          <a:p>
            <a:pPr lvl="0"/>
            <a:r>
              <a:rPr lang="fr-FR" sz="1200" kern="1200" dirty="0" smtClean="0">
                <a:solidFill>
                  <a:schemeClr val="tx1"/>
                </a:solidFill>
                <a:effectLst/>
                <a:latin typeface="+mn-lt"/>
                <a:ea typeface="+mn-ea"/>
                <a:cs typeface="+mn-cs"/>
              </a:rPr>
              <a:t>Prendre des raccourcis, en faisant évoluer rapidement un projet, et tenir les délais ;</a:t>
            </a:r>
          </a:p>
          <a:p>
            <a:pPr lvl="0"/>
            <a:r>
              <a:rPr lang="fr-FR" sz="1200" kern="1200" dirty="0" smtClean="0">
                <a:solidFill>
                  <a:schemeClr val="tx1"/>
                </a:solidFill>
                <a:effectLst/>
                <a:latin typeface="+mn-lt"/>
                <a:ea typeface="+mn-ea"/>
                <a:cs typeface="+mn-cs"/>
              </a:rPr>
              <a:t>Faire preuve de ténacité pour surmonter les obstacles et s’engager sans compter.</a:t>
            </a:r>
          </a:p>
          <a:p>
            <a:pPr lvl="0"/>
            <a:r>
              <a:rPr lang="fr-FR" sz="1200" kern="1200" dirty="0" smtClean="0">
                <a:solidFill>
                  <a:schemeClr val="tx1"/>
                </a:solidFill>
                <a:effectLst/>
                <a:latin typeface="+mn-lt"/>
                <a:ea typeface="+mn-ea"/>
                <a:cs typeface="+mn-cs"/>
              </a:rPr>
              <a:t>Et</a:t>
            </a:r>
            <a:r>
              <a:rPr lang="fr-FR" sz="1200" kern="1200" baseline="0" dirty="0" smtClean="0">
                <a:solidFill>
                  <a:schemeClr val="tx1"/>
                </a:solidFill>
                <a:effectLst/>
                <a:latin typeface="+mn-lt"/>
                <a:ea typeface="+mn-ea"/>
                <a:cs typeface="+mn-cs"/>
              </a:rPr>
              <a:t> f</a:t>
            </a:r>
            <a:r>
              <a:rPr lang="fr-FR" sz="1200" kern="1200" dirty="0" smtClean="0">
                <a:solidFill>
                  <a:schemeClr val="tx1"/>
                </a:solidFill>
                <a:effectLst/>
                <a:latin typeface="+mn-lt"/>
                <a:ea typeface="+mn-ea"/>
                <a:cs typeface="+mn-cs"/>
              </a:rPr>
              <a:t>aire évoluer les salariés </a:t>
            </a:r>
            <a:r>
              <a:rPr lang="fr-FR" sz="1200" kern="1200" dirty="0" err="1" smtClean="0">
                <a:solidFill>
                  <a:schemeClr val="tx1"/>
                </a:solidFill>
                <a:effectLst/>
                <a:latin typeface="+mn-lt"/>
                <a:ea typeface="+mn-ea"/>
                <a:cs typeface="+mn-cs"/>
              </a:rPr>
              <a:t>intrapreneurs</a:t>
            </a:r>
            <a:r>
              <a:rPr lang="fr-FR" sz="1200" kern="120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 qui montre à leur entreprise, leur créativité et leur capacité à monter un projet de A à Z.</a:t>
            </a:r>
            <a:endParaRPr lang="fr-FR" sz="1200" kern="1200" dirty="0" smtClean="0">
              <a:solidFill>
                <a:schemeClr val="tx1"/>
              </a:solidFill>
              <a:effectLst/>
              <a:latin typeface="+mn-lt"/>
              <a:ea typeface="+mn-ea"/>
              <a:cs typeface="+mn-cs"/>
            </a:endParaRPr>
          </a:p>
          <a:p>
            <a:pPr lvl="0"/>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Grâce à ses </a:t>
            </a:r>
            <a:r>
              <a:rPr lang="fr-FR" sz="1200" kern="1200" dirty="0" err="1" smtClean="0">
                <a:solidFill>
                  <a:schemeClr val="tx1"/>
                </a:solidFill>
                <a:effectLst/>
                <a:latin typeface="+mn-lt"/>
                <a:ea typeface="+mn-ea"/>
                <a:cs typeface="+mn-cs"/>
              </a:rPr>
              <a:t>intrapreneurs</a:t>
            </a:r>
            <a:r>
              <a:rPr lang="fr-FR" sz="1200" kern="1200" dirty="0" smtClean="0">
                <a:solidFill>
                  <a:schemeClr val="tx1"/>
                </a:solidFill>
                <a:effectLst/>
                <a:latin typeface="+mn-lt"/>
                <a:ea typeface="+mn-ea"/>
                <a:cs typeface="+mn-cs"/>
              </a:rPr>
              <a:t>, l’entreprise pourra devenir plus créative et plus efficace dans l’utilisation de ses ressources. Il en découle des objectifs plus concrets.</a:t>
            </a:r>
          </a:p>
        </p:txBody>
      </p:sp>
      <p:sp>
        <p:nvSpPr>
          <p:cNvPr id="4" name="Espace réservé du numéro de diapositive 3"/>
          <p:cNvSpPr>
            <a:spLocks noGrp="1"/>
          </p:cNvSpPr>
          <p:nvPr>
            <p:ph type="sldNum" sz="quarter" idx="10"/>
          </p:nvPr>
        </p:nvSpPr>
        <p:spPr/>
        <p:txBody>
          <a:bodyPr/>
          <a:lstStyle/>
          <a:p>
            <a:fld id="{00D1F3EB-2DEE-EC41-9ECC-B783CE231494}" type="slidenum">
              <a:rPr lang="fr-FR" smtClean="0"/>
              <a:t>6</a:t>
            </a:fld>
            <a:endParaRPr lang="fr-FR"/>
          </a:p>
        </p:txBody>
      </p:sp>
    </p:spTree>
    <p:extLst>
      <p:ext uri="{BB962C8B-B14F-4D97-AF65-F5344CB8AC3E}">
        <p14:creationId xmlns:p14="http://schemas.microsoft.com/office/powerpoint/2010/main" val="959901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l’</a:t>
            </a:r>
            <a:r>
              <a:rPr lang="fr-FR" baseline="0" dirty="0" err="1" smtClean="0"/>
              <a:t>intrapreneuriat</a:t>
            </a:r>
            <a:r>
              <a:rPr lang="fr-FR" baseline="0" dirty="0" smtClean="0"/>
              <a:t> contribue à :</a:t>
            </a:r>
          </a:p>
          <a:p>
            <a:endParaRPr lang="fr-FR" baseline="0" dirty="0" smtClean="0"/>
          </a:p>
          <a:p>
            <a:pPr lvl="0"/>
            <a:r>
              <a:rPr lang="fr-FR" sz="1200" kern="1200" dirty="0" smtClean="0">
                <a:solidFill>
                  <a:schemeClr val="tx1"/>
                </a:solidFill>
                <a:effectLst/>
                <a:latin typeface="+mn-lt"/>
                <a:ea typeface="+mn-ea"/>
                <a:cs typeface="+mn-cs"/>
              </a:rPr>
              <a:t>Stimuler de nouvelles attitudes, et à long terme contribuer à faire évoluer la culture d’entreprise.</a:t>
            </a:r>
          </a:p>
          <a:p>
            <a:pPr lvl="0"/>
            <a:r>
              <a:rPr lang="fr-FR" sz="1200" kern="1200" dirty="0" smtClean="0">
                <a:solidFill>
                  <a:schemeClr val="tx1"/>
                </a:solidFill>
                <a:effectLst/>
                <a:latin typeface="+mn-lt"/>
                <a:ea typeface="+mn-ea"/>
                <a:cs typeface="+mn-cs"/>
              </a:rPr>
              <a:t>	</a:t>
            </a:r>
          </a:p>
          <a:p>
            <a:pPr lvl="0"/>
            <a:r>
              <a:rPr lang="fr-FR" sz="1200" kern="1200" dirty="0" smtClean="0">
                <a:solidFill>
                  <a:schemeClr val="tx1"/>
                </a:solidFill>
                <a:effectLst/>
                <a:latin typeface="+mn-lt"/>
                <a:ea typeface="+mn-ea"/>
                <a:cs typeface="+mn-cs"/>
              </a:rPr>
              <a:t>Créer de nouveaux revenus à l’aide du développement de nouveaux marchés</a:t>
            </a:r>
          </a:p>
          <a:p>
            <a:pPr lvl="0"/>
            <a:endParaRPr lang="fr-F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Réduire les coûts en perfectionnant les pratiques, les processus internes et l’organisation de l’entreprise.</a:t>
            </a:r>
          </a:p>
        </p:txBody>
      </p:sp>
      <p:sp>
        <p:nvSpPr>
          <p:cNvPr id="4" name="Espace réservé du numéro de diapositive 3"/>
          <p:cNvSpPr>
            <a:spLocks noGrp="1"/>
          </p:cNvSpPr>
          <p:nvPr>
            <p:ph type="sldNum" sz="quarter" idx="10"/>
          </p:nvPr>
        </p:nvSpPr>
        <p:spPr/>
        <p:txBody>
          <a:bodyPr/>
          <a:lstStyle/>
          <a:p>
            <a:fld id="{00D1F3EB-2DEE-EC41-9ECC-B783CE231494}" type="slidenum">
              <a:rPr lang="fr-FR" smtClean="0"/>
              <a:t>7</a:t>
            </a:fld>
            <a:endParaRPr lang="fr-FR"/>
          </a:p>
        </p:txBody>
      </p:sp>
    </p:spTree>
    <p:extLst>
      <p:ext uri="{BB962C8B-B14F-4D97-AF65-F5344CB8AC3E}">
        <p14:creationId xmlns:p14="http://schemas.microsoft.com/office/powerpoint/2010/main" val="1747353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i="0" kern="1200" dirty="0" smtClean="0">
                <a:solidFill>
                  <a:schemeClr val="tx1"/>
                </a:solidFill>
                <a:effectLst/>
                <a:latin typeface="+mn-lt"/>
                <a:ea typeface="+mn-ea"/>
                <a:cs typeface="+mn-cs"/>
              </a:rPr>
              <a:t>Les entrepreneurs sont des créateurs d’entreprise</a:t>
            </a:r>
          </a:p>
          <a:p>
            <a:endParaRPr lang="fr-FR" sz="1200" b="1" i="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L’entrepreneur est une personne qui crée une entreprise ou qui développe quelque chose de nouveau dans une entreprise qu’il a acquise : nouveau produit, nouveau marché, nouvelle façon de faire. Pour réussir, il importe que </a:t>
            </a:r>
            <a:r>
              <a:rPr lang="fr-FR" sz="1200" b="0" i="0" u="none" kern="1200" dirty="0" smtClean="0">
                <a:solidFill>
                  <a:schemeClr val="bg1"/>
                </a:solidFill>
                <a:effectLst/>
                <a:latin typeface="+mn-lt"/>
                <a:ea typeface="+mn-ea"/>
                <a:cs typeface="+mn-cs"/>
              </a:rPr>
              <a:t>l’entrepreneur voie juste, vise juste et grandisse progressivement avec son entreprise. </a:t>
            </a:r>
            <a:r>
              <a:rPr lang="fr-FR" sz="1200" b="0" i="0" u="none" strike="noStrike" kern="1200" dirty="0" smtClean="0">
                <a:solidFill>
                  <a:schemeClr val="bg1"/>
                </a:solidFill>
                <a:effectLst/>
                <a:latin typeface="+mn-lt"/>
                <a:ea typeface="+mn-ea"/>
                <a:cs typeface="+mn-cs"/>
                <a:hlinkClick r:id="rId3"/>
              </a:rPr>
              <a:t>Il a besoin d’apprendre bien des éléments</a:t>
            </a:r>
            <a:r>
              <a:rPr lang="fr-FR" sz="1200" b="0" i="0" u="none" kern="1200" dirty="0" smtClean="0">
                <a:solidFill>
                  <a:schemeClr val="bg1"/>
                </a:solidFill>
                <a:effectLst/>
                <a:latin typeface="+mn-lt"/>
                <a:ea typeface="+mn-ea"/>
                <a:cs typeface="+mn-cs"/>
              </a:rPr>
              <a:t>, car il exerce un métier complexe, à multiples facettes et en évolution constante.</a:t>
            </a:r>
          </a:p>
          <a:p>
            <a:endParaRPr lang="fr-FR" sz="1200" b="0" i="0" u="none" kern="1200" dirty="0" smtClean="0">
              <a:solidFill>
                <a:schemeClr val="bg1"/>
              </a:solidFill>
              <a:effectLst/>
              <a:latin typeface="+mn-lt"/>
              <a:ea typeface="+mn-ea"/>
              <a:cs typeface="+mn-cs"/>
            </a:endParaRPr>
          </a:p>
          <a:p>
            <a:r>
              <a:rPr lang="fr-FR" sz="1200" b="0" i="0" u="none" kern="1200" dirty="0" smtClean="0">
                <a:solidFill>
                  <a:schemeClr val="bg1"/>
                </a:solidFill>
                <a:effectLst/>
                <a:latin typeface="+mn-lt"/>
                <a:ea typeface="+mn-ea"/>
                <a:cs typeface="+mn-cs"/>
              </a:rPr>
              <a:t>Ils ont plus de libertés</a:t>
            </a:r>
          </a:p>
          <a:p>
            <a:endParaRPr lang="fr-FR" sz="1200" b="0" i="0" kern="1200" dirty="0" smtClean="0">
              <a:solidFill>
                <a:schemeClr val="tx1"/>
              </a:solidFill>
              <a:effectLst/>
              <a:latin typeface="+mn-lt"/>
              <a:ea typeface="+mn-ea"/>
              <a:cs typeface="+mn-cs"/>
            </a:endParaRPr>
          </a:p>
          <a:p>
            <a:r>
              <a:rPr lang="fr-FR" sz="1200" b="1" i="0" kern="1200" dirty="0" smtClean="0">
                <a:solidFill>
                  <a:schemeClr val="tx1"/>
                </a:solidFill>
                <a:effectLst/>
                <a:latin typeface="+mn-lt"/>
                <a:ea typeface="+mn-ea"/>
                <a:cs typeface="+mn-cs"/>
              </a:rPr>
              <a:t>Les </a:t>
            </a:r>
            <a:r>
              <a:rPr lang="fr-FR" sz="1200" b="1" i="0" kern="1200" dirty="0" err="1" smtClean="0">
                <a:solidFill>
                  <a:schemeClr val="tx1"/>
                </a:solidFill>
                <a:effectLst/>
                <a:latin typeface="+mn-lt"/>
                <a:ea typeface="+mn-ea"/>
                <a:cs typeface="+mn-cs"/>
              </a:rPr>
              <a:t>intrapreneurs</a:t>
            </a:r>
            <a:r>
              <a:rPr lang="fr-FR" sz="1200" b="1" i="0" kern="1200" dirty="0" smtClean="0">
                <a:solidFill>
                  <a:schemeClr val="tx1"/>
                </a:solidFill>
                <a:effectLst/>
                <a:latin typeface="+mn-lt"/>
                <a:ea typeface="+mn-ea"/>
                <a:cs typeface="+mn-cs"/>
              </a:rPr>
              <a:t> ne sont pas propriétaires des entreprises ce sont des développeurs d’entreprise</a:t>
            </a:r>
          </a:p>
          <a:p>
            <a:endParaRPr lang="fr-FR" sz="1200" b="0" i="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l’</a:t>
            </a:r>
            <a:r>
              <a:rPr lang="fr-FR" sz="1200" b="0" i="0" kern="1200" dirty="0" err="1" smtClean="0">
                <a:solidFill>
                  <a:schemeClr val="tx1"/>
                </a:solidFill>
                <a:effectLst/>
                <a:latin typeface="+mn-lt"/>
                <a:ea typeface="+mn-ea"/>
                <a:cs typeface="+mn-cs"/>
              </a:rPr>
              <a:t>intrapreneur</a:t>
            </a:r>
            <a:r>
              <a:rPr lang="fr-FR" sz="1200" b="0" i="0" kern="1200" dirty="0" smtClean="0">
                <a:solidFill>
                  <a:schemeClr val="tx1"/>
                </a:solidFill>
                <a:effectLst/>
                <a:latin typeface="+mn-lt"/>
                <a:ea typeface="+mn-ea"/>
                <a:cs typeface="+mn-cs"/>
              </a:rPr>
              <a:t> est le champion d’un projet d’affaire innovant, déployé à l’intérieur d’une entreprise d’accueil.</a:t>
            </a:r>
          </a:p>
          <a:p>
            <a:endParaRPr lang="fr-FR" sz="1200" b="0" i="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Le préfixe intra- recèle les points de différenciation clés entre l’</a:t>
            </a:r>
            <a:r>
              <a:rPr lang="fr-FR" sz="1200" b="0" i="0" kern="1200" dirty="0" err="1" smtClean="0">
                <a:solidFill>
                  <a:schemeClr val="tx1"/>
                </a:solidFill>
                <a:effectLst/>
                <a:latin typeface="+mn-lt"/>
                <a:ea typeface="+mn-ea"/>
                <a:cs typeface="+mn-cs"/>
              </a:rPr>
              <a:t>intrapreneuriat</a:t>
            </a:r>
            <a:r>
              <a:rPr lang="fr-FR" sz="1200" b="0" i="0" kern="1200" dirty="0" smtClean="0">
                <a:solidFill>
                  <a:schemeClr val="tx1"/>
                </a:solidFill>
                <a:effectLst/>
                <a:latin typeface="+mn-lt"/>
                <a:ea typeface="+mn-ea"/>
                <a:cs typeface="+mn-cs"/>
              </a:rPr>
              <a:t> et l’entrepreneuriat, notamment à propos du degré d’autonomie requis, des risques encourus et des bénéfices attendus.</a:t>
            </a:r>
          </a:p>
          <a:p>
            <a:endParaRPr lang="fr-FR" sz="1200" b="0" i="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La démarche « </a:t>
            </a:r>
            <a:r>
              <a:rPr lang="fr-FR" sz="1200" b="0" i="0" kern="1200" dirty="0" err="1" smtClean="0">
                <a:solidFill>
                  <a:schemeClr val="tx1"/>
                </a:solidFill>
                <a:effectLst/>
                <a:latin typeface="+mn-lt"/>
                <a:ea typeface="+mn-ea"/>
                <a:cs typeface="+mn-cs"/>
              </a:rPr>
              <a:t>intrapreneuriale</a:t>
            </a:r>
            <a:r>
              <a:rPr lang="fr-FR" sz="1200" b="0" i="0" kern="1200" dirty="0" smtClean="0">
                <a:solidFill>
                  <a:schemeClr val="tx1"/>
                </a:solidFill>
                <a:effectLst/>
                <a:latin typeface="+mn-lt"/>
                <a:ea typeface="+mn-ea"/>
                <a:cs typeface="+mn-cs"/>
              </a:rPr>
              <a:t> » permet d’augmenter considérablement les chances de succès du projet d’affaires puisqu’il bénéficie d’un accès aux ressources techniques, humaines, voire financières de l’entreprise d’accueil ainsi que d’un encouragement moral sur la durée. Ces supports vitaux à tout nouveau projet font souvent défaut et constituent de fait un risque fatal pour de nombreuses start-ups.</a:t>
            </a:r>
          </a:p>
          <a:p>
            <a:endParaRPr lang="fr-FR" sz="1200" b="0" i="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Les </a:t>
            </a:r>
            <a:r>
              <a:rPr lang="fr-FR" sz="1200" b="0" i="0" kern="1200" dirty="0" err="1" smtClean="0">
                <a:solidFill>
                  <a:schemeClr val="tx1"/>
                </a:solidFill>
                <a:effectLst/>
                <a:latin typeface="+mn-lt"/>
                <a:ea typeface="+mn-ea"/>
                <a:cs typeface="+mn-cs"/>
              </a:rPr>
              <a:t>intrapreneurs</a:t>
            </a:r>
            <a:r>
              <a:rPr lang="fr-FR" sz="1200" b="0" i="0" kern="1200" dirty="0" smtClean="0">
                <a:solidFill>
                  <a:schemeClr val="tx1"/>
                </a:solidFill>
                <a:effectLst/>
                <a:latin typeface="+mn-lt"/>
                <a:ea typeface="+mn-ea"/>
                <a:cs typeface="+mn-cs"/>
              </a:rPr>
              <a:t> ont, comme les entrepreneurs, un grand désir de se réaliser sans avoir nécessairement envie de s’engager financièrement. Donc, contrairement aux entrepreneurs, les </a:t>
            </a:r>
            <a:r>
              <a:rPr lang="fr-FR" sz="1200" b="0" i="0" kern="1200" dirty="0" err="1" smtClean="0">
                <a:solidFill>
                  <a:schemeClr val="tx1"/>
                </a:solidFill>
                <a:effectLst/>
                <a:latin typeface="+mn-lt"/>
                <a:ea typeface="+mn-ea"/>
                <a:cs typeface="+mn-cs"/>
              </a:rPr>
              <a:t>intrapreneurs</a:t>
            </a:r>
            <a:r>
              <a:rPr lang="fr-FR" sz="1200" b="0" i="0" kern="1200" dirty="0" smtClean="0">
                <a:solidFill>
                  <a:schemeClr val="tx1"/>
                </a:solidFill>
                <a:effectLst/>
                <a:latin typeface="+mn-lt"/>
                <a:ea typeface="+mn-ea"/>
                <a:cs typeface="+mn-cs"/>
              </a:rPr>
              <a:t> ne sont pas propriétaires des entreprises dans lesquelles ils évoluent.</a:t>
            </a:r>
          </a:p>
        </p:txBody>
      </p:sp>
      <p:sp>
        <p:nvSpPr>
          <p:cNvPr id="4" name="Espace réservé du numéro de diapositive 3"/>
          <p:cNvSpPr>
            <a:spLocks noGrp="1"/>
          </p:cNvSpPr>
          <p:nvPr>
            <p:ph type="sldNum" sz="quarter" idx="10"/>
          </p:nvPr>
        </p:nvSpPr>
        <p:spPr/>
        <p:txBody>
          <a:bodyPr/>
          <a:lstStyle/>
          <a:p>
            <a:fld id="{00D1F3EB-2DEE-EC41-9ECC-B783CE231494}" type="slidenum">
              <a:rPr lang="fr-FR" smtClean="0"/>
              <a:t>8</a:t>
            </a:fld>
            <a:endParaRPr lang="fr-FR"/>
          </a:p>
        </p:txBody>
      </p:sp>
    </p:spTree>
    <p:extLst>
      <p:ext uri="{BB962C8B-B14F-4D97-AF65-F5344CB8AC3E}">
        <p14:creationId xmlns:p14="http://schemas.microsoft.com/office/powerpoint/2010/main" val="818248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En revanche ils ont tout deux des points communs</a:t>
            </a:r>
            <a:r>
              <a:rPr lang="fr-FR" baseline="0" dirty="0" smtClean="0"/>
              <a:t> indéniables, qui sont :</a:t>
            </a:r>
          </a:p>
          <a:p>
            <a:endParaRPr lang="fr-FR" baseline="0" dirty="0" smtClean="0"/>
          </a:p>
          <a:p>
            <a:r>
              <a:rPr lang="fr-FR" baseline="0" dirty="0" smtClean="0"/>
              <a:t>Créatifs et innovateurs</a:t>
            </a:r>
          </a:p>
          <a:p>
            <a:endParaRPr lang="fr-FR" baseline="0" dirty="0" smtClean="0"/>
          </a:p>
          <a:p>
            <a:r>
              <a:rPr lang="fr-FR" baseline="0" dirty="0" smtClean="0"/>
              <a:t>Persévérants</a:t>
            </a:r>
          </a:p>
          <a:p>
            <a:endParaRPr lang="fr-FR" baseline="0" dirty="0" smtClean="0"/>
          </a:p>
          <a:p>
            <a:r>
              <a:rPr lang="fr-FR" baseline="0" dirty="0" smtClean="0"/>
              <a:t>Disciplinés, motivés, autonomes</a:t>
            </a:r>
          </a:p>
          <a:p>
            <a:endParaRPr lang="fr-FR" baseline="0" dirty="0" smtClean="0"/>
          </a:p>
          <a:p>
            <a:r>
              <a:rPr lang="fr-FR" baseline="0" dirty="0" smtClean="0"/>
              <a:t>Inspirant passionnés et énergétique</a:t>
            </a:r>
          </a:p>
          <a:p>
            <a:endParaRPr lang="fr-F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dirty="0" smtClean="0">
                <a:solidFill>
                  <a:schemeClr val="tx1"/>
                </a:solidFill>
                <a:effectLst/>
                <a:latin typeface="+mn-lt"/>
                <a:ea typeface="+mn-ea"/>
                <a:cs typeface="+mn-cs"/>
              </a:rPr>
              <a:t>En</a:t>
            </a:r>
            <a:r>
              <a:rPr lang="fr-FR" sz="1200" b="0" i="0" kern="1200" baseline="0" dirty="0" smtClean="0">
                <a:solidFill>
                  <a:schemeClr val="tx1"/>
                </a:solidFill>
                <a:effectLst/>
                <a:latin typeface="+mn-lt"/>
                <a:ea typeface="+mn-ea"/>
                <a:cs typeface="+mn-cs"/>
              </a:rPr>
              <a:t> point commun, c</a:t>
            </a:r>
            <a:r>
              <a:rPr lang="fr-FR" sz="1200" b="0" i="0" kern="1200" dirty="0" smtClean="0">
                <a:solidFill>
                  <a:schemeClr val="tx1"/>
                </a:solidFill>
                <a:effectLst/>
                <a:latin typeface="+mn-lt"/>
                <a:ea typeface="+mn-ea"/>
                <a:cs typeface="+mn-cs"/>
              </a:rPr>
              <a:t>omme l’entrepreneuriat, l’</a:t>
            </a:r>
            <a:r>
              <a:rPr lang="fr-FR" sz="1200" b="0" i="0" kern="1200" dirty="0" err="1" smtClean="0">
                <a:solidFill>
                  <a:schemeClr val="tx1"/>
                </a:solidFill>
                <a:effectLst/>
                <a:latin typeface="+mn-lt"/>
                <a:ea typeface="+mn-ea"/>
                <a:cs typeface="+mn-cs"/>
              </a:rPr>
              <a:t>intrapreneuriat</a:t>
            </a:r>
            <a:r>
              <a:rPr lang="fr-FR" sz="1200" b="0" i="0" kern="1200" dirty="0" smtClean="0">
                <a:solidFill>
                  <a:schemeClr val="tx1"/>
                </a:solidFill>
                <a:effectLst/>
                <a:latin typeface="+mn-lt"/>
                <a:ea typeface="+mn-ea"/>
                <a:cs typeface="+mn-cs"/>
              </a:rPr>
              <a:t> se présente comme une façon d’être et de faire applicable à pratiquement toutes les activités humaines.</a:t>
            </a:r>
            <a:endParaRPr lang="fr-FR" baseline="0" dirty="0" smtClean="0"/>
          </a:p>
          <a:p>
            <a:endParaRPr lang="fr-F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Comme l’innovation est l’un des principaux moteurs de croissance actuellement, les entreprises ont tout à gagner avec une démarche </a:t>
            </a:r>
            <a:r>
              <a:rPr lang="fr-FR" dirty="0" err="1" smtClean="0"/>
              <a:t>intrapreneuriale</a:t>
            </a:r>
            <a:r>
              <a:rPr lang="fr-FR" dirty="0" smtClean="0"/>
              <a:t>. En saisissant cette opportunité, elles se démarqueront de leurs concurrents.</a:t>
            </a:r>
          </a:p>
          <a:p>
            <a:endParaRPr lang="fr-FR" dirty="0"/>
          </a:p>
        </p:txBody>
      </p:sp>
      <p:sp>
        <p:nvSpPr>
          <p:cNvPr id="4" name="Espace réservé du numéro de diapositive 3"/>
          <p:cNvSpPr>
            <a:spLocks noGrp="1"/>
          </p:cNvSpPr>
          <p:nvPr>
            <p:ph type="sldNum" sz="quarter" idx="10"/>
          </p:nvPr>
        </p:nvSpPr>
        <p:spPr/>
        <p:txBody>
          <a:bodyPr/>
          <a:lstStyle/>
          <a:p>
            <a:fld id="{00D1F3EB-2DEE-EC41-9ECC-B783CE231494}" type="slidenum">
              <a:rPr lang="fr-FR" smtClean="0"/>
              <a:t>9</a:t>
            </a:fld>
            <a:endParaRPr lang="fr-FR"/>
          </a:p>
        </p:txBody>
      </p:sp>
    </p:spTree>
    <p:extLst>
      <p:ext uri="{BB962C8B-B14F-4D97-AF65-F5344CB8AC3E}">
        <p14:creationId xmlns:p14="http://schemas.microsoft.com/office/powerpoint/2010/main" val="2000288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0" i="1" u="none" strike="noStrike" kern="1200" dirty="0" smtClean="0">
                <a:solidFill>
                  <a:schemeClr val="tx1"/>
                </a:solidFill>
                <a:effectLst/>
                <a:latin typeface="+mn-lt"/>
                <a:ea typeface="+mn-ea"/>
                <a:cs typeface="+mn-cs"/>
              </a:rPr>
              <a:t> Les</a:t>
            </a:r>
            <a:r>
              <a:rPr lang="fr-FR" sz="1200" b="0" i="1" u="none" strike="noStrike" kern="1200" baseline="0" dirty="0" smtClean="0">
                <a:solidFill>
                  <a:schemeClr val="tx1"/>
                </a:solidFill>
                <a:effectLst/>
                <a:latin typeface="+mn-lt"/>
                <a:ea typeface="+mn-ea"/>
                <a:cs typeface="+mn-cs"/>
              </a:rPr>
              <a:t> garages solidaires </a:t>
            </a:r>
            <a:r>
              <a:rPr lang="fr-FR" sz="1200" b="0" i="1" u="none" strike="noStrike" kern="1200" dirty="0" smtClean="0">
                <a:solidFill>
                  <a:schemeClr val="tx1"/>
                </a:solidFill>
                <a:effectLst/>
                <a:latin typeface="+mn-lt"/>
                <a:ea typeface="+mn-ea"/>
                <a:cs typeface="+mn-cs"/>
              </a:rPr>
              <a:t>proposent aux personnes en difficulté des réparations ou acquisitions de véhicules à prix coûtant.</a:t>
            </a:r>
          </a:p>
          <a:p>
            <a:endParaRPr lang="fr-FR" sz="1200" b="0" i="1" u="none" strike="noStrike" kern="1200" dirty="0" smtClean="0">
              <a:solidFill>
                <a:schemeClr val="tx1"/>
              </a:solidFill>
              <a:effectLst/>
              <a:latin typeface="+mn-lt"/>
              <a:ea typeface="+mn-ea"/>
              <a:cs typeface="+mn-cs"/>
            </a:endParaRPr>
          </a:p>
          <a:p>
            <a:r>
              <a:rPr lang="fr-FR" sz="1200" b="0" i="1" u="none" strike="noStrike" kern="1200" dirty="0" smtClean="0">
                <a:solidFill>
                  <a:schemeClr val="tx1"/>
                </a:solidFill>
                <a:effectLst/>
                <a:latin typeface="+mn-lt"/>
                <a:ea typeface="+mn-ea"/>
                <a:cs typeface="+mn-cs"/>
              </a:rPr>
              <a:t>Lafarge </a:t>
            </a:r>
            <a:r>
              <a:rPr lang="fr-FR" sz="1200" b="0" i="0" kern="1200" dirty="0" smtClean="0">
                <a:solidFill>
                  <a:schemeClr val="tx1"/>
                </a:solidFill>
                <a:effectLst/>
                <a:latin typeface="+mn-lt"/>
                <a:ea typeface="+mn-ea"/>
                <a:cs typeface="+mn-cs"/>
              </a:rPr>
              <a:t>Leader mondial des matériaux de construction, </a:t>
            </a:r>
            <a:r>
              <a:rPr lang="fr-FR" sz="1200" b="1" i="0" kern="1200" dirty="0" smtClean="0">
                <a:solidFill>
                  <a:schemeClr val="tx1"/>
                </a:solidFill>
                <a:effectLst/>
                <a:latin typeface="+mn-lt"/>
                <a:ea typeface="+mn-ea"/>
                <a:cs typeface="+mn-cs"/>
              </a:rPr>
              <a:t>favorise l’accès au logement par des solutions locales adaptées </a:t>
            </a:r>
            <a:r>
              <a:rPr lang="fr-FR" sz="1200" b="0" i="0" kern="1200" dirty="0" smtClean="0">
                <a:solidFill>
                  <a:schemeClr val="tx1"/>
                </a:solidFill>
                <a:effectLst/>
                <a:latin typeface="+mn-lt"/>
                <a:ea typeface="+mn-ea"/>
                <a:cs typeface="+mn-cs"/>
              </a:rPr>
              <a:t>: microfinance, rénovation des bidonvilles, logement social collectif.</a:t>
            </a:r>
          </a:p>
          <a:p>
            <a:endParaRPr lang="fr-FR" sz="1200" b="0" i="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Chat OA :</a:t>
            </a:r>
          </a:p>
          <a:p>
            <a:endParaRPr lang="fr-FR" sz="1200" b="0" i="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EDF</a:t>
            </a:r>
            <a:r>
              <a:rPr lang="fr-FR" sz="1200" b="0" i="0" kern="1200" baseline="0" dirty="0" smtClean="0">
                <a:solidFill>
                  <a:schemeClr val="tx1"/>
                </a:solidFill>
                <a:effectLst/>
                <a:latin typeface="+mn-lt"/>
                <a:ea typeface="+mn-ea"/>
                <a:cs typeface="+mn-cs"/>
              </a:rPr>
              <a:t> a créé un chat interne pour faciliter les échanges et </a:t>
            </a:r>
            <a:endParaRPr lang="fr-FR" sz="1200" b="0" i="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00D1F3EB-2DEE-EC41-9ECC-B783CE231494}" type="slidenum">
              <a:rPr lang="fr-FR" smtClean="0"/>
              <a:t>10</a:t>
            </a:fld>
            <a:endParaRPr lang="fr-FR"/>
          </a:p>
        </p:txBody>
      </p:sp>
    </p:spTree>
    <p:extLst>
      <p:ext uri="{BB962C8B-B14F-4D97-AF65-F5344CB8AC3E}">
        <p14:creationId xmlns:p14="http://schemas.microsoft.com/office/powerpoint/2010/main" val="1931330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Le site d’initiative</a:t>
            </a:r>
            <a:r>
              <a:rPr lang="fr-FR" sz="1200" b="1" kern="1200" baseline="0" dirty="0" smtClean="0">
                <a:solidFill>
                  <a:schemeClr val="tx1"/>
                </a:solidFill>
                <a:effectLst/>
                <a:latin typeface="+mn-lt"/>
                <a:ea typeface="+mn-ea"/>
                <a:cs typeface="+mn-cs"/>
              </a:rPr>
              <a:t> </a:t>
            </a:r>
            <a:r>
              <a:rPr lang="fr-FR" sz="1200" b="1" kern="1200" baseline="0" dirty="0" err="1" smtClean="0">
                <a:solidFill>
                  <a:schemeClr val="tx1"/>
                </a:solidFill>
                <a:effectLst/>
                <a:latin typeface="+mn-lt"/>
                <a:ea typeface="+mn-ea"/>
                <a:cs typeface="+mn-cs"/>
              </a:rPr>
              <a:t>intrapreneurial</a:t>
            </a:r>
            <a:endParaRPr lang="fr-FR" sz="1200" b="1" kern="1200" baseline="0" dirty="0" smtClean="0">
              <a:solidFill>
                <a:schemeClr val="tx1"/>
              </a:solidFill>
              <a:effectLst/>
              <a:latin typeface="+mn-lt"/>
              <a:ea typeface="+mn-ea"/>
              <a:cs typeface="+mn-cs"/>
            </a:endParaRPr>
          </a:p>
          <a:p>
            <a:endParaRPr lang="fr-FR" sz="1200" kern="1200" baseline="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C’est un organisme sans but lucratif qui a comme mission d’appuyer les </a:t>
            </a:r>
            <a:r>
              <a:rPr lang="fr-FR" sz="1200" b="0" i="0" kern="1200" dirty="0" err="1" smtClean="0">
                <a:solidFill>
                  <a:schemeClr val="tx1"/>
                </a:solidFill>
                <a:effectLst/>
                <a:latin typeface="+mn-lt"/>
                <a:ea typeface="+mn-ea"/>
                <a:cs typeface="+mn-cs"/>
              </a:rPr>
              <a:t>intrapreneurs</a:t>
            </a:r>
            <a:r>
              <a:rPr lang="fr-FR" sz="1200" b="0" i="0" kern="1200" dirty="0" smtClean="0">
                <a:solidFill>
                  <a:schemeClr val="tx1"/>
                </a:solidFill>
                <a:effectLst/>
                <a:latin typeface="+mn-lt"/>
                <a:ea typeface="+mn-ea"/>
                <a:cs typeface="+mn-cs"/>
              </a:rPr>
              <a:t> dans la création de nouveaux projets afin de contribuer à un avenir économique meilleur.</a:t>
            </a:r>
            <a:endParaRPr lang="fr-FR" sz="1200"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r>
              <a:rPr lang="fr-FR" sz="1200" b="1" kern="1200" dirty="0" err="1" smtClean="0">
                <a:solidFill>
                  <a:schemeClr val="tx1"/>
                </a:solidFill>
                <a:effectLst/>
                <a:latin typeface="+mn-lt"/>
                <a:ea typeface="+mn-ea"/>
                <a:cs typeface="+mn-cs"/>
              </a:rPr>
              <a:t>Corporate</a:t>
            </a:r>
            <a:r>
              <a:rPr lang="fr-FR" sz="1200" b="1" kern="1200" baseline="0" dirty="0" smtClean="0">
                <a:solidFill>
                  <a:schemeClr val="tx1"/>
                </a:solidFill>
                <a:effectLst/>
                <a:latin typeface="+mn-lt"/>
                <a:ea typeface="+mn-ea"/>
                <a:cs typeface="+mn-cs"/>
              </a:rPr>
              <a:t> for change</a:t>
            </a:r>
            <a:endParaRPr lang="fr-FR" sz="1200" b="1"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Véritable start-up sociale ayant pour but « d’activer » les talents, sa mission</a:t>
            </a:r>
            <a:r>
              <a:rPr lang="fr-FR" sz="1200" kern="1200" baseline="0" dirty="0" smtClean="0">
                <a:solidFill>
                  <a:schemeClr val="tx1"/>
                </a:solidFill>
                <a:effectLst/>
                <a:latin typeface="+mn-lt"/>
                <a:ea typeface="+mn-ea"/>
                <a:cs typeface="+mn-cs"/>
              </a:rPr>
              <a:t> est de </a:t>
            </a:r>
            <a:r>
              <a:rPr lang="fr-FR" sz="1200" kern="1200" dirty="0" smtClean="0">
                <a:solidFill>
                  <a:schemeClr val="tx1"/>
                </a:solidFill>
                <a:effectLst/>
                <a:latin typeface="+mn-lt"/>
                <a:ea typeface="+mn-ea"/>
                <a:cs typeface="+mn-cs"/>
              </a:rPr>
              <a:t>trouver comment créer des déclics chez les jeunes et les moins jeunes</a:t>
            </a:r>
            <a:r>
              <a:rPr lang="fr-FR" sz="1200" b="0" kern="1200" dirty="0" smtClean="0">
                <a:solidFill>
                  <a:schemeClr val="tx1"/>
                </a:solidFill>
                <a:effectLst/>
                <a:latin typeface="+mn-lt"/>
                <a:ea typeface="+mn-ea"/>
                <a:cs typeface="+mn-cs"/>
              </a:rPr>
              <a:t>, elle permet à chacun de trouver son idée, de la transformer en projet et de faire en sorte qu’il se concrétise dans l’avenir de l’entreprise.</a:t>
            </a:r>
            <a:r>
              <a:rPr lang="fr-FR" b="0" dirty="0" smtClean="0">
                <a:effectLst/>
              </a:rPr>
              <a:t> </a:t>
            </a:r>
            <a:endParaRPr lang="fr-FR" b="0" dirty="0"/>
          </a:p>
        </p:txBody>
      </p:sp>
      <p:sp>
        <p:nvSpPr>
          <p:cNvPr id="4" name="Espace réservé du numéro de diapositive 3"/>
          <p:cNvSpPr>
            <a:spLocks noGrp="1"/>
          </p:cNvSpPr>
          <p:nvPr>
            <p:ph type="sldNum" sz="quarter" idx="10"/>
          </p:nvPr>
        </p:nvSpPr>
        <p:spPr/>
        <p:txBody>
          <a:bodyPr/>
          <a:lstStyle/>
          <a:p>
            <a:fld id="{00D1F3EB-2DEE-EC41-9ECC-B783CE231494}" type="slidenum">
              <a:rPr lang="fr-FR" smtClean="0"/>
              <a:t>11</a:t>
            </a:fld>
            <a:endParaRPr lang="fr-FR"/>
          </a:p>
        </p:txBody>
      </p:sp>
    </p:spTree>
    <p:extLst>
      <p:ext uri="{BB962C8B-B14F-4D97-AF65-F5344CB8AC3E}">
        <p14:creationId xmlns:p14="http://schemas.microsoft.com/office/powerpoint/2010/main" val="1913804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fr-FR" smtClean="0"/>
              <a:t>Cliquez et modifiez le titre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US" dirty="0"/>
          </a:p>
        </p:txBody>
      </p:sp>
      <p:sp>
        <p:nvSpPr>
          <p:cNvPr id="4" name="Date Placeholder 3"/>
          <p:cNvSpPr>
            <a:spLocks noGrp="1"/>
          </p:cNvSpPr>
          <p:nvPr>
            <p:ph type="dt" sz="half" idx="10"/>
          </p:nvPr>
        </p:nvSpPr>
        <p:spPr/>
        <p:txBody>
          <a:bodyPr/>
          <a:lstStyle/>
          <a:p>
            <a:fld id="{734A6811-FF2B-BB44-B0A2-DD1B08729F99}" type="datetimeFigureOut">
              <a:rPr lang="fr-FR" smtClean="0"/>
              <a:t>08/02/2018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AA872A2-C306-3845-976D-79A6F4326BD1}" type="slidenum">
              <a:rPr lang="fr-FR" smtClean="0"/>
              <a:t>‹#›</a:t>
            </a:fld>
            <a:endParaRPr lang="fr-FR"/>
          </a:p>
        </p:txBody>
      </p:sp>
    </p:spTree>
    <p:extLst>
      <p:ext uri="{BB962C8B-B14F-4D97-AF65-F5344CB8AC3E}">
        <p14:creationId xmlns:p14="http://schemas.microsoft.com/office/powerpoint/2010/main" val="2076525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fr-FR" smtClean="0"/>
              <a:t>Cliquez et modifiez le titre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Faire glisser l'image vers l'espace réservé ou cliquer sur l'icône pour l'ajouter</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734A6811-FF2B-BB44-B0A2-DD1B08729F99}" type="datetimeFigureOut">
              <a:rPr lang="fr-FR" smtClean="0"/>
              <a:t>08/02/2018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AA872A2-C306-3845-976D-79A6F4326BD1}" type="slidenum">
              <a:rPr lang="fr-FR" smtClean="0"/>
              <a:t>‹#›</a:t>
            </a:fld>
            <a:endParaRPr lang="fr-FR"/>
          </a:p>
        </p:txBody>
      </p:sp>
    </p:spTree>
    <p:extLst>
      <p:ext uri="{BB962C8B-B14F-4D97-AF65-F5344CB8AC3E}">
        <p14:creationId xmlns:p14="http://schemas.microsoft.com/office/powerpoint/2010/main" val="371994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fr-FR" smtClean="0"/>
              <a:t>Cliquez et modifiez le titre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734A6811-FF2B-BB44-B0A2-DD1B08729F99}" type="datetimeFigureOut">
              <a:rPr lang="fr-FR" smtClean="0"/>
              <a:t>08/02/2018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AA872A2-C306-3845-976D-79A6F4326BD1}" type="slidenum">
              <a:rPr lang="fr-FR" smtClean="0"/>
              <a:t>‹#›</a:t>
            </a:fld>
            <a:endParaRPr lang="fr-FR"/>
          </a:p>
        </p:txBody>
      </p:sp>
    </p:spTree>
    <p:extLst>
      <p:ext uri="{BB962C8B-B14F-4D97-AF65-F5344CB8AC3E}">
        <p14:creationId xmlns:p14="http://schemas.microsoft.com/office/powerpoint/2010/main" val="779757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fr-FR" smtClean="0"/>
              <a:t>Cliquez et modifiez le titre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734A6811-FF2B-BB44-B0A2-DD1B08729F99}" type="datetimeFigureOut">
              <a:rPr lang="fr-FR" smtClean="0"/>
              <a:t>08/02/2018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AA872A2-C306-3845-976D-79A6F4326BD1}" type="slidenum">
              <a:rPr lang="fr-FR" smtClean="0"/>
              <a:t>‹#›</a:t>
            </a:fld>
            <a:endParaRPr lang="fr-FR"/>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4375086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fr-FR" smtClean="0"/>
              <a:t>Cliquez et modifiez le titre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734A6811-FF2B-BB44-B0A2-DD1B08729F99}" type="datetimeFigureOut">
              <a:rPr lang="fr-FR" smtClean="0"/>
              <a:t>08/02/2018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AA872A2-C306-3845-976D-79A6F4326BD1}" type="slidenum">
              <a:rPr lang="fr-FR" smtClean="0"/>
              <a:t>‹#›</a:t>
            </a:fld>
            <a:endParaRPr lang="fr-FR"/>
          </a:p>
        </p:txBody>
      </p:sp>
    </p:spTree>
    <p:extLst>
      <p:ext uri="{BB962C8B-B14F-4D97-AF65-F5344CB8AC3E}">
        <p14:creationId xmlns:p14="http://schemas.microsoft.com/office/powerpoint/2010/main" val="1016818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smtClean="0"/>
              <a:t>Cliquez et modifiez le titre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34A6811-FF2B-BB44-B0A2-DD1B08729F99}" type="datetimeFigureOut">
              <a:rPr lang="fr-FR" smtClean="0"/>
              <a:t>08/02/2018</a:t>
            </a:fld>
            <a:endParaRPr lang="fr-FR"/>
          </a:p>
        </p:txBody>
      </p:sp>
      <p:sp>
        <p:nvSpPr>
          <p:cNvPr id="4"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AA872A2-C306-3845-976D-79A6F4326BD1}" type="slidenum">
              <a:rPr lang="fr-FR" smtClean="0"/>
              <a:t>‹#›</a:t>
            </a:fld>
            <a:endParaRPr lang="fr-FR"/>
          </a:p>
        </p:txBody>
      </p:sp>
    </p:spTree>
    <p:extLst>
      <p:ext uri="{BB962C8B-B14F-4D97-AF65-F5344CB8AC3E}">
        <p14:creationId xmlns:p14="http://schemas.microsoft.com/office/powerpoint/2010/main" val="2135872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smtClean="0"/>
              <a:t>Cliquez et modifiez le titre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Faire glisser l'image vers l'espace réservé ou cliquer sur l'icône pour l'ajouter</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Faire glisser l'image vers l'espace réservé ou cliquer sur l'icône pour l'ajouter</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Faire glisser l'image vers l'espace réservé ou cliquer sur l'icône pour l'ajouter</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34A6811-FF2B-BB44-B0A2-DD1B08729F99}" type="datetimeFigureOut">
              <a:rPr lang="fr-FR" smtClean="0"/>
              <a:t>08/02/2018</a:t>
            </a:fld>
            <a:endParaRPr lang="fr-FR"/>
          </a:p>
        </p:txBody>
      </p:sp>
      <p:sp>
        <p:nvSpPr>
          <p:cNvPr id="4"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AA872A2-C306-3845-976D-79A6F4326BD1}" type="slidenum">
              <a:rPr lang="fr-FR" smtClean="0"/>
              <a:t>‹#›</a:t>
            </a:fld>
            <a:endParaRPr lang="fr-FR"/>
          </a:p>
        </p:txBody>
      </p:sp>
    </p:spTree>
    <p:extLst>
      <p:ext uri="{BB962C8B-B14F-4D97-AF65-F5344CB8AC3E}">
        <p14:creationId xmlns:p14="http://schemas.microsoft.com/office/powerpoint/2010/main" val="279573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Vertical Text Placeholder 2"/>
          <p:cNvSpPr>
            <a:spLocks noGrp="1"/>
          </p:cNvSpPr>
          <p:nvPr>
            <p:ph type="body" orient="vert" idx="1"/>
          </p:nvPr>
        </p:nvSpPr>
        <p:spPr/>
        <p:txBody>
          <a:bodyPr vert="eaVert" anchor="t" anchorCtr="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34A6811-FF2B-BB44-B0A2-DD1B08729F99}" type="datetimeFigureOut">
              <a:rPr lang="fr-FR" smtClean="0"/>
              <a:t>08/02/2018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AA872A2-C306-3845-976D-79A6F4326BD1}" type="slidenum">
              <a:rPr lang="fr-FR" smtClean="0"/>
              <a:t>‹#›</a:t>
            </a:fld>
            <a:endParaRPr lang="fr-FR"/>
          </a:p>
        </p:txBody>
      </p:sp>
    </p:spTree>
    <p:extLst>
      <p:ext uri="{BB962C8B-B14F-4D97-AF65-F5344CB8AC3E}">
        <p14:creationId xmlns:p14="http://schemas.microsoft.com/office/powerpoint/2010/main" val="99426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fr-FR" smtClean="0"/>
              <a:t>Cliquez et modifiez le titre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34A6811-FF2B-BB44-B0A2-DD1B08729F99}" type="datetimeFigureOut">
              <a:rPr lang="fr-FR" smtClean="0"/>
              <a:t>08/02/2018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AA872A2-C306-3845-976D-79A6F4326BD1}" type="slidenum">
              <a:rPr lang="fr-FR" smtClean="0"/>
              <a:t>‹#›</a:t>
            </a:fld>
            <a:endParaRPr lang="fr-FR"/>
          </a:p>
        </p:txBody>
      </p:sp>
    </p:spTree>
    <p:extLst>
      <p:ext uri="{BB962C8B-B14F-4D97-AF65-F5344CB8AC3E}">
        <p14:creationId xmlns:p14="http://schemas.microsoft.com/office/powerpoint/2010/main" val="324404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34A6811-FF2B-BB44-B0A2-DD1B08729F99}" type="datetimeFigureOut">
              <a:rPr lang="fr-FR" smtClean="0"/>
              <a:t>08/02/2018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AA872A2-C306-3845-976D-79A6F4326BD1}" type="slidenum">
              <a:rPr lang="fr-FR" smtClean="0"/>
              <a:t>‹#›</a:t>
            </a:fld>
            <a:endParaRPr lang="fr-FR"/>
          </a:p>
        </p:txBody>
      </p:sp>
    </p:spTree>
    <p:extLst>
      <p:ext uri="{BB962C8B-B14F-4D97-AF65-F5344CB8AC3E}">
        <p14:creationId xmlns:p14="http://schemas.microsoft.com/office/powerpoint/2010/main" val="1413179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fr-FR" smtClean="0"/>
              <a:t>Cliquez et modifiez le titre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734A6811-FF2B-BB44-B0A2-DD1B08729F99}" type="datetimeFigureOut">
              <a:rPr lang="fr-FR" smtClean="0"/>
              <a:t>08/02/2018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AA872A2-C306-3845-976D-79A6F4326BD1}" type="slidenum">
              <a:rPr lang="fr-FR" smtClean="0"/>
              <a:t>‹#›</a:t>
            </a:fld>
            <a:endParaRPr lang="fr-FR"/>
          </a:p>
        </p:txBody>
      </p:sp>
    </p:spTree>
    <p:extLst>
      <p:ext uri="{BB962C8B-B14F-4D97-AF65-F5344CB8AC3E}">
        <p14:creationId xmlns:p14="http://schemas.microsoft.com/office/powerpoint/2010/main" val="146098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734A6811-FF2B-BB44-B0A2-DD1B08729F99}" type="datetimeFigureOut">
              <a:rPr lang="fr-FR" smtClean="0"/>
              <a:t>08/02/2018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AA872A2-C306-3845-976D-79A6F4326BD1}" type="slidenum">
              <a:rPr lang="fr-FR" smtClean="0"/>
              <a:t>‹#›</a:t>
            </a:fld>
            <a:endParaRPr lang="fr-FR"/>
          </a:p>
        </p:txBody>
      </p:sp>
    </p:spTree>
    <p:extLst>
      <p:ext uri="{BB962C8B-B14F-4D97-AF65-F5344CB8AC3E}">
        <p14:creationId xmlns:p14="http://schemas.microsoft.com/office/powerpoint/2010/main" val="911294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Cliquez et modifiez le titre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734A6811-FF2B-BB44-B0A2-DD1B08729F99}" type="datetimeFigureOut">
              <a:rPr lang="fr-FR" smtClean="0"/>
              <a:t>08/02/2018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AA872A2-C306-3845-976D-79A6F4326BD1}" type="slidenum">
              <a:rPr lang="fr-FR" smtClean="0"/>
              <a:t>‹#›</a:t>
            </a:fld>
            <a:endParaRPr lang="fr-FR"/>
          </a:p>
        </p:txBody>
      </p:sp>
    </p:spTree>
    <p:extLst>
      <p:ext uri="{BB962C8B-B14F-4D97-AF65-F5344CB8AC3E}">
        <p14:creationId xmlns:p14="http://schemas.microsoft.com/office/powerpoint/2010/main" val="274131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7" name="Date Placeholder 2"/>
          <p:cNvSpPr>
            <a:spLocks noGrp="1"/>
          </p:cNvSpPr>
          <p:nvPr>
            <p:ph type="dt" sz="half" idx="10"/>
          </p:nvPr>
        </p:nvSpPr>
        <p:spPr/>
        <p:txBody>
          <a:bodyPr/>
          <a:lstStyle/>
          <a:p>
            <a:fld id="{734A6811-FF2B-BB44-B0A2-DD1B08729F99}" type="datetimeFigureOut">
              <a:rPr lang="fr-FR" smtClean="0"/>
              <a:t>08/02/2018</a:t>
            </a:fld>
            <a:endParaRPr lang="fr-FR"/>
          </a:p>
        </p:txBody>
      </p:sp>
      <p:sp>
        <p:nvSpPr>
          <p:cNvPr id="5" name="Footer Placeholder 3"/>
          <p:cNvSpPr>
            <a:spLocks noGrp="1"/>
          </p:cNvSpPr>
          <p:nvPr>
            <p:ph type="ftr" sz="quarter" idx="11"/>
          </p:nvPr>
        </p:nvSpPr>
        <p:spPr/>
        <p:txBody>
          <a:bodyPr/>
          <a:lstStyle/>
          <a:p>
            <a:endParaRPr lang="fr-FR"/>
          </a:p>
        </p:txBody>
      </p:sp>
      <p:sp>
        <p:nvSpPr>
          <p:cNvPr id="6" name="Slide Number Placeholder 4"/>
          <p:cNvSpPr>
            <a:spLocks noGrp="1"/>
          </p:cNvSpPr>
          <p:nvPr>
            <p:ph type="sldNum" sz="quarter" idx="12"/>
          </p:nvPr>
        </p:nvSpPr>
        <p:spPr/>
        <p:txBody>
          <a:bodyPr/>
          <a:lstStyle/>
          <a:p>
            <a:fld id="{2AA872A2-C306-3845-976D-79A6F4326BD1}" type="slidenum">
              <a:rPr lang="fr-FR" smtClean="0"/>
              <a:t>‹#›</a:t>
            </a:fld>
            <a:endParaRPr lang="fr-FR"/>
          </a:p>
        </p:txBody>
      </p:sp>
    </p:spTree>
    <p:extLst>
      <p:ext uri="{BB962C8B-B14F-4D97-AF65-F5344CB8AC3E}">
        <p14:creationId xmlns:p14="http://schemas.microsoft.com/office/powerpoint/2010/main" val="974790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34A6811-FF2B-BB44-B0A2-DD1B08729F99}" type="datetimeFigureOut">
              <a:rPr lang="fr-FR" smtClean="0"/>
              <a:t>08/02/2018</a:t>
            </a:fld>
            <a:endParaRPr lang="fr-FR"/>
          </a:p>
        </p:txBody>
      </p:sp>
      <p:sp>
        <p:nvSpPr>
          <p:cNvPr id="5" name="Footer Placeholder 2"/>
          <p:cNvSpPr>
            <a:spLocks noGrp="1"/>
          </p:cNvSpPr>
          <p:nvPr>
            <p:ph type="ftr" sz="quarter" idx="11"/>
          </p:nvPr>
        </p:nvSpPr>
        <p:spPr/>
        <p:txBody>
          <a:bodyPr/>
          <a:lstStyle/>
          <a:p>
            <a:endParaRPr lang="fr-FR"/>
          </a:p>
        </p:txBody>
      </p:sp>
      <p:sp>
        <p:nvSpPr>
          <p:cNvPr id="6" name="Slide Number Placeholder 3"/>
          <p:cNvSpPr>
            <a:spLocks noGrp="1"/>
          </p:cNvSpPr>
          <p:nvPr>
            <p:ph type="sldNum" sz="quarter" idx="12"/>
          </p:nvPr>
        </p:nvSpPr>
        <p:spPr/>
        <p:txBody>
          <a:bodyPr/>
          <a:lstStyle/>
          <a:p>
            <a:fld id="{2AA872A2-C306-3845-976D-79A6F4326BD1}" type="slidenum">
              <a:rPr lang="fr-FR" smtClean="0"/>
              <a:t>‹#›</a:t>
            </a:fld>
            <a:endParaRPr lang="fr-FR"/>
          </a:p>
        </p:txBody>
      </p:sp>
    </p:spTree>
    <p:extLst>
      <p:ext uri="{BB962C8B-B14F-4D97-AF65-F5344CB8AC3E}">
        <p14:creationId xmlns:p14="http://schemas.microsoft.com/office/powerpoint/2010/main" val="144585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fr-FR" smtClean="0"/>
              <a:t>Cliquez et modifiez le titre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7" name="Date Placeholder 4"/>
          <p:cNvSpPr>
            <a:spLocks noGrp="1"/>
          </p:cNvSpPr>
          <p:nvPr>
            <p:ph type="dt" sz="half" idx="10"/>
          </p:nvPr>
        </p:nvSpPr>
        <p:spPr/>
        <p:txBody>
          <a:bodyPr/>
          <a:lstStyle/>
          <a:p>
            <a:fld id="{734A6811-FF2B-BB44-B0A2-DD1B08729F99}" type="datetimeFigureOut">
              <a:rPr lang="fr-FR" smtClean="0"/>
              <a:t>08/02/2018</a:t>
            </a:fld>
            <a:endParaRPr lang="fr-FR"/>
          </a:p>
        </p:txBody>
      </p:sp>
      <p:sp>
        <p:nvSpPr>
          <p:cNvPr id="5" name="Footer Placeholder 5"/>
          <p:cNvSpPr>
            <a:spLocks noGrp="1"/>
          </p:cNvSpPr>
          <p:nvPr>
            <p:ph type="ftr" sz="quarter" idx="11"/>
          </p:nvPr>
        </p:nvSpPr>
        <p:spPr/>
        <p:txBody>
          <a:bodyPr/>
          <a:lstStyle/>
          <a:p>
            <a:endParaRPr lang="fr-FR"/>
          </a:p>
        </p:txBody>
      </p:sp>
      <p:sp>
        <p:nvSpPr>
          <p:cNvPr id="6" name="Slide Number Placeholder 6"/>
          <p:cNvSpPr>
            <a:spLocks noGrp="1"/>
          </p:cNvSpPr>
          <p:nvPr>
            <p:ph type="sldNum" sz="quarter" idx="12"/>
          </p:nvPr>
        </p:nvSpPr>
        <p:spPr/>
        <p:txBody>
          <a:bodyPr/>
          <a:lstStyle/>
          <a:p>
            <a:fld id="{2AA872A2-C306-3845-976D-79A6F4326BD1}" type="slidenum">
              <a:rPr lang="fr-FR" smtClean="0"/>
              <a:t>‹#›</a:t>
            </a:fld>
            <a:endParaRPr lang="fr-FR"/>
          </a:p>
        </p:txBody>
      </p:sp>
    </p:spTree>
    <p:extLst>
      <p:ext uri="{BB962C8B-B14F-4D97-AF65-F5344CB8AC3E}">
        <p14:creationId xmlns:p14="http://schemas.microsoft.com/office/powerpoint/2010/main" val="1242577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fr-FR" smtClean="0"/>
              <a:t>Cliquez et modifiez le titre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Faire glisser l'image vers l'espace réservé ou cliquer sur l'icône pour l'ajouter</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734A6811-FF2B-BB44-B0A2-DD1B08729F99}" type="datetimeFigureOut">
              <a:rPr lang="fr-FR" smtClean="0"/>
              <a:t>08/02/2018</a:t>
            </a:fld>
            <a:endParaRPr lang="fr-F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A872A2-C306-3845-976D-79A6F4326BD1}" type="slidenum">
              <a:rPr lang="fr-FR" smtClean="0"/>
              <a:t>‹#›</a:t>
            </a:fld>
            <a:endParaRPr lang="fr-FR"/>
          </a:p>
        </p:txBody>
      </p:sp>
    </p:spTree>
    <p:extLst>
      <p:ext uri="{BB962C8B-B14F-4D97-AF65-F5344CB8AC3E}">
        <p14:creationId xmlns:p14="http://schemas.microsoft.com/office/powerpoint/2010/main" val="1873176787"/>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3.png"/><Relationship Id="rId21" Type="http://schemas.openxmlformats.org/officeDocument/2006/relationships/image" Target="../media/image4.png"/><Relationship Id="rId22" Type="http://schemas.openxmlformats.org/officeDocument/2006/relationships/image" Target="../media/image5.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fr-FR" smtClean="0"/>
              <a:t>Cliquez et modifiez le titre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34A6811-FF2B-BB44-B0A2-DD1B08729F99}" type="datetimeFigureOut">
              <a:rPr lang="fr-FR" smtClean="0"/>
              <a:t>08/02/2018</a:t>
            </a:fld>
            <a:endParaRPr lang="fr-F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fr-F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2AA872A2-C306-3845-976D-79A6F4326BD1}" type="slidenum">
              <a:rPr lang="fr-FR" smtClean="0"/>
              <a:t>‹#›</a:t>
            </a:fld>
            <a:endParaRPr lang="fr-FR"/>
          </a:p>
        </p:txBody>
      </p:sp>
    </p:spTree>
    <p:extLst>
      <p:ext uri="{BB962C8B-B14F-4D97-AF65-F5344CB8AC3E}">
        <p14:creationId xmlns:p14="http://schemas.microsoft.com/office/powerpoint/2010/main" val="436852242"/>
      </p:ext>
    </p:extLst>
  </p:cSld>
  <p:clrMap bg1="dk1" tx1="lt1" bg2="dk2" tx2="lt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 id="2147484162" r:id="rId12"/>
    <p:sldLayoutId id="2147484163" r:id="rId13"/>
    <p:sldLayoutId id="2147484164" r:id="rId14"/>
    <p:sldLayoutId id="2147484165" r:id="rId15"/>
    <p:sldLayoutId id="2147484166" r:id="rId16"/>
    <p:sldLayoutId id="214748416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tiff"/></Relationships>
</file>

<file path=ppt/slides/_rels/slide11.xml.rels><?xml version="1.0" encoding="UTF-8" standalone="yes"?>
<Relationships xmlns="http://schemas.openxmlformats.org/package/2006/relationships"><Relationship Id="rId3" Type="http://schemas.openxmlformats.org/officeDocument/2006/relationships/hyperlink" Target="https://intrapreneuriat.org/" TargetMode="External"/><Relationship Id="rId4" Type="http://schemas.openxmlformats.org/officeDocument/2006/relationships/image" Target="../media/image15.tiff"/><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441736" y="963198"/>
            <a:ext cx="9207719" cy="1700443"/>
          </a:xfrm>
        </p:spPr>
        <p:txBody>
          <a:bodyPr/>
          <a:lstStyle/>
          <a:p>
            <a:r>
              <a:rPr lang="fr-FR" sz="6000" b="1" dirty="0" smtClean="0">
                <a:solidFill>
                  <a:schemeClr val="tx1"/>
                </a:solidFill>
              </a:rPr>
              <a:t>L’INTRAPRENEURIAT</a:t>
            </a:r>
            <a:r>
              <a:rPr lang="fr-FR" sz="6000" dirty="0" smtClean="0">
                <a:solidFill>
                  <a:schemeClr val="tx1"/>
                </a:solidFill>
                <a:effectLst/>
              </a:rPr>
              <a:t> </a:t>
            </a:r>
            <a:endParaRPr lang="fr-FR" sz="6000" dirty="0">
              <a:solidFill>
                <a:schemeClr val="tx1"/>
              </a:solidFill>
            </a:endParaRPr>
          </a:p>
        </p:txBody>
      </p:sp>
      <p:pic>
        <p:nvPicPr>
          <p:cNvPr id="4" name="Image 3"/>
          <p:cNvPicPr>
            <a:picLocks noChangeAspect="1"/>
          </p:cNvPicPr>
          <p:nvPr/>
        </p:nvPicPr>
        <p:blipFill>
          <a:blip r:embed="rId2"/>
          <a:stretch>
            <a:fillRect/>
          </a:stretch>
        </p:blipFill>
        <p:spPr>
          <a:xfrm>
            <a:off x="4162372" y="3111702"/>
            <a:ext cx="3593188" cy="2975159"/>
          </a:xfrm>
          <a:prstGeom prst="rect">
            <a:avLst/>
          </a:prstGeom>
        </p:spPr>
      </p:pic>
    </p:spTree>
    <p:extLst>
      <p:ext uri="{BB962C8B-B14F-4D97-AF65-F5344CB8AC3E}">
        <p14:creationId xmlns:p14="http://schemas.microsoft.com/office/powerpoint/2010/main" val="405473529"/>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800" b="1" dirty="0" smtClean="0"/>
              <a:t>Exemples d’</a:t>
            </a:r>
            <a:r>
              <a:rPr lang="fr-FR" sz="3800" b="1" dirty="0" err="1" smtClean="0"/>
              <a:t>intrapreneurs</a:t>
            </a:r>
            <a:endParaRPr lang="fr-FR" sz="3800" b="1" dirty="0"/>
          </a:p>
        </p:txBody>
      </p:sp>
      <p:sp>
        <p:nvSpPr>
          <p:cNvPr id="3" name="Espace réservé du contenu 2"/>
          <p:cNvSpPr>
            <a:spLocks noGrp="1"/>
          </p:cNvSpPr>
          <p:nvPr>
            <p:ph idx="1"/>
          </p:nvPr>
        </p:nvSpPr>
        <p:spPr>
          <a:xfrm>
            <a:off x="1103312" y="1451114"/>
            <a:ext cx="9889366" cy="4797286"/>
          </a:xfrm>
        </p:spPr>
        <p:txBody>
          <a:bodyPr>
            <a:normAutofit fontScale="92500"/>
          </a:bodyPr>
          <a:lstStyle/>
          <a:p>
            <a:pPr>
              <a:buFontTx/>
              <a:buChar char="-"/>
            </a:pPr>
            <a:r>
              <a:rPr lang="fr-FR" sz="2800" b="1" dirty="0" smtClean="0"/>
              <a:t>Social</a:t>
            </a:r>
            <a:r>
              <a:rPr lang="fr-FR" sz="2800" dirty="0" smtClean="0"/>
              <a:t> :</a:t>
            </a:r>
          </a:p>
          <a:p>
            <a:pPr>
              <a:buFontTx/>
              <a:buChar char="-"/>
            </a:pPr>
            <a:r>
              <a:rPr lang="fr-FR" sz="2800" dirty="0" smtClean="0"/>
              <a:t>Création : </a:t>
            </a:r>
            <a:r>
              <a:rPr lang="fr-FR" sz="2800" dirty="0"/>
              <a:t>d’un réseau de garages solidaires chez Renault, </a:t>
            </a:r>
            <a:endParaRPr lang="fr-FR" sz="2800" dirty="0" smtClean="0"/>
          </a:p>
          <a:p>
            <a:pPr marL="0" indent="0">
              <a:buNone/>
            </a:pPr>
            <a:endParaRPr lang="fr-FR" sz="2800" dirty="0" smtClean="0"/>
          </a:p>
          <a:p>
            <a:pPr>
              <a:buFontTx/>
              <a:buChar char="-"/>
            </a:pPr>
            <a:r>
              <a:rPr lang="fr-FR" sz="2800" dirty="0" smtClean="0"/>
              <a:t>d’un </a:t>
            </a:r>
            <a:r>
              <a:rPr lang="fr-FR" sz="2800" dirty="0"/>
              <a:t>programme d’accès au logement dans les pays en développement chez </a:t>
            </a:r>
            <a:r>
              <a:rPr lang="fr-FR" sz="2800" dirty="0" smtClean="0"/>
              <a:t>Lafarge</a:t>
            </a:r>
          </a:p>
          <a:p>
            <a:pPr marL="0" indent="0">
              <a:buNone/>
            </a:pPr>
            <a:endParaRPr lang="fr-FR" sz="2800" dirty="0"/>
          </a:p>
          <a:p>
            <a:pPr marL="0" indent="0">
              <a:buNone/>
            </a:pPr>
            <a:r>
              <a:rPr lang="fr-FR" sz="2800" dirty="0" smtClean="0"/>
              <a:t>Dans nos entreprises : </a:t>
            </a:r>
            <a:r>
              <a:rPr lang="fr-FR" sz="2800" b="1" dirty="0" smtClean="0"/>
              <a:t>Business/innovateur</a:t>
            </a:r>
          </a:p>
          <a:p>
            <a:pPr>
              <a:buFontTx/>
              <a:buChar char="-"/>
            </a:pPr>
            <a:r>
              <a:rPr lang="fr-FR" sz="2800" dirty="0"/>
              <a:t>Chat OA à EDF</a:t>
            </a:r>
          </a:p>
          <a:p>
            <a:pPr>
              <a:buFontTx/>
              <a:buChar char="-"/>
            </a:pPr>
            <a:r>
              <a:rPr lang="fr-FR" sz="2800" dirty="0" smtClean="0"/>
              <a:t>Adecco ?</a:t>
            </a:r>
            <a:endParaRPr lang="fr-FR" sz="2800" dirty="0"/>
          </a:p>
        </p:txBody>
      </p:sp>
      <p:pic>
        <p:nvPicPr>
          <p:cNvPr id="4" name="Image 3"/>
          <p:cNvPicPr>
            <a:picLocks noChangeAspect="1"/>
          </p:cNvPicPr>
          <p:nvPr/>
        </p:nvPicPr>
        <p:blipFill>
          <a:blip r:embed="rId3"/>
          <a:stretch>
            <a:fillRect/>
          </a:stretch>
        </p:blipFill>
        <p:spPr>
          <a:xfrm>
            <a:off x="7949924" y="3784600"/>
            <a:ext cx="3289300" cy="2463800"/>
          </a:xfrm>
          <a:prstGeom prst="rect">
            <a:avLst/>
          </a:prstGeom>
        </p:spPr>
      </p:pic>
    </p:spTree>
    <p:extLst>
      <p:ext uri="{BB962C8B-B14F-4D97-AF65-F5344CB8AC3E}">
        <p14:creationId xmlns:p14="http://schemas.microsoft.com/office/powerpoint/2010/main" val="63876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800" b="1" dirty="0" smtClean="0"/>
              <a:t>En savoir plus ?</a:t>
            </a:r>
            <a:endParaRPr lang="fr-FR" sz="3800" b="1" dirty="0"/>
          </a:p>
        </p:txBody>
      </p:sp>
      <p:sp>
        <p:nvSpPr>
          <p:cNvPr id="3" name="Espace réservé du contenu 2"/>
          <p:cNvSpPr>
            <a:spLocks noGrp="1"/>
          </p:cNvSpPr>
          <p:nvPr>
            <p:ph idx="1"/>
          </p:nvPr>
        </p:nvSpPr>
        <p:spPr/>
        <p:txBody>
          <a:bodyPr>
            <a:normAutofit/>
          </a:bodyPr>
          <a:lstStyle/>
          <a:p>
            <a:pPr marL="0" indent="0">
              <a:buNone/>
            </a:pPr>
            <a:r>
              <a:rPr lang="fr-FR" sz="2800" dirty="0">
                <a:solidFill>
                  <a:schemeClr val="bg2">
                    <a:lumMod val="40000"/>
                    <a:lumOff val="60000"/>
                  </a:schemeClr>
                </a:solidFill>
                <a:hlinkClick r:id="rId3"/>
              </a:rPr>
              <a:t>https://</a:t>
            </a:r>
            <a:r>
              <a:rPr lang="fr-FR" sz="2800" dirty="0" smtClean="0">
                <a:solidFill>
                  <a:schemeClr val="bg2">
                    <a:lumMod val="40000"/>
                    <a:lumOff val="60000"/>
                  </a:schemeClr>
                </a:solidFill>
                <a:hlinkClick r:id="rId3"/>
              </a:rPr>
              <a:t>intrapreneuriat.org</a:t>
            </a:r>
            <a:endParaRPr lang="fr-FR" sz="2800" dirty="0" smtClean="0">
              <a:solidFill>
                <a:schemeClr val="bg2">
                  <a:lumMod val="40000"/>
                  <a:lumOff val="60000"/>
                </a:schemeClr>
              </a:solidFill>
            </a:endParaRPr>
          </a:p>
          <a:p>
            <a:endParaRPr lang="fr-FR" sz="2800" dirty="0"/>
          </a:p>
          <a:p>
            <a:endParaRPr lang="fr-FR" sz="2800" dirty="0" smtClean="0"/>
          </a:p>
          <a:p>
            <a:endParaRPr lang="fr-FR" sz="2800" dirty="0"/>
          </a:p>
          <a:p>
            <a:pPr marL="0" indent="0">
              <a:buNone/>
            </a:pPr>
            <a:r>
              <a:rPr lang="fr-FR" sz="2800" dirty="0"/>
              <a:t>http://</a:t>
            </a:r>
            <a:r>
              <a:rPr lang="fr-FR" sz="2800" dirty="0" err="1"/>
              <a:t>www.corporateforchange.com</a:t>
            </a:r>
            <a:endParaRPr lang="fr-FR" sz="2800" dirty="0"/>
          </a:p>
        </p:txBody>
      </p:sp>
      <p:pic>
        <p:nvPicPr>
          <p:cNvPr id="4" name="Image 3"/>
          <p:cNvPicPr>
            <a:picLocks noChangeAspect="1"/>
          </p:cNvPicPr>
          <p:nvPr/>
        </p:nvPicPr>
        <p:blipFill>
          <a:blip r:embed="rId4"/>
          <a:stretch>
            <a:fillRect/>
          </a:stretch>
        </p:blipFill>
        <p:spPr>
          <a:xfrm>
            <a:off x="6710464" y="1853248"/>
            <a:ext cx="2895600" cy="1168400"/>
          </a:xfrm>
          <a:prstGeom prst="rect">
            <a:avLst/>
          </a:prstGeom>
        </p:spPr>
      </p:pic>
      <p:pic>
        <p:nvPicPr>
          <p:cNvPr id="5" name="Image 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79767" y="3524287"/>
            <a:ext cx="2452593" cy="2221473"/>
          </a:xfrm>
          <a:prstGeom prst="rect">
            <a:avLst/>
          </a:prstGeom>
          <a:noFill/>
          <a:ln>
            <a:noFill/>
          </a:ln>
        </p:spPr>
      </p:pic>
    </p:spTree>
    <p:extLst>
      <p:ext uri="{BB962C8B-B14F-4D97-AF65-F5344CB8AC3E}">
        <p14:creationId xmlns:p14="http://schemas.microsoft.com/office/powerpoint/2010/main" val="11104644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3812761" y="1168392"/>
            <a:ext cx="4555987" cy="4628883"/>
          </a:xfrm>
          <a:prstGeom prst="rect">
            <a:avLst/>
          </a:prstGeom>
        </p:spPr>
      </p:pic>
    </p:spTree>
    <p:extLst>
      <p:ext uri="{BB962C8B-B14F-4D97-AF65-F5344CB8AC3E}">
        <p14:creationId xmlns:p14="http://schemas.microsoft.com/office/powerpoint/2010/main" val="1346541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Sommaire</a:t>
            </a:r>
            <a:endParaRPr lang="fr-FR" dirty="0"/>
          </a:p>
        </p:txBody>
      </p:sp>
      <p:sp>
        <p:nvSpPr>
          <p:cNvPr id="3" name="Espace réservé du contenu 2"/>
          <p:cNvSpPr>
            <a:spLocks noGrp="1"/>
          </p:cNvSpPr>
          <p:nvPr>
            <p:ph idx="1"/>
          </p:nvPr>
        </p:nvSpPr>
        <p:spPr>
          <a:xfrm>
            <a:off x="1103312" y="1853248"/>
            <a:ext cx="8946541" cy="4395151"/>
          </a:xfrm>
        </p:spPr>
        <p:txBody>
          <a:bodyPr>
            <a:normAutofit/>
          </a:bodyPr>
          <a:lstStyle/>
          <a:p>
            <a:pPr>
              <a:buFontTx/>
              <a:buChar char="-"/>
            </a:pPr>
            <a:r>
              <a:rPr lang="fr-FR" sz="2800" dirty="0" smtClean="0"/>
              <a:t>Définition</a:t>
            </a:r>
          </a:p>
          <a:p>
            <a:pPr>
              <a:buFontTx/>
              <a:buChar char="-"/>
            </a:pPr>
            <a:r>
              <a:rPr lang="fr-FR" sz="2800" dirty="0" smtClean="0"/>
              <a:t>A quoi sert l’</a:t>
            </a:r>
            <a:r>
              <a:rPr lang="fr-FR" sz="2800" dirty="0" err="1" smtClean="0"/>
              <a:t>intrapreneuriat</a:t>
            </a:r>
            <a:r>
              <a:rPr lang="fr-FR" sz="2800" dirty="0" smtClean="0"/>
              <a:t> ?</a:t>
            </a:r>
          </a:p>
          <a:p>
            <a:pPr>
              <a:buFontTx/>
              <a:buChar char="-"/>
            </a:pPr>
            <a:r>
              <a:rPr lang="fr-FR" sz="2800" dirty="0" smtClean="0"/>
              <a:t>Sa contribution </a:t>
            </a:r>
          </a:p>
          <a:p>
            <a:pPr>
              <a:buFontTx/>
              <a:buChar char="-"/>
            </a:pPr>
            <a:r>
              <a:rPr lang="fr-FR" sz="2800" dirty="0" smtClean="0"/>
              <a:t>Entrepreneuriat et </a:t>
            </a:r>
            <a:r>
              <a:rPr lang="fr-FR" sz="2800" dirty="0" err="1" smtClean="0"/>
              <a:t>intrapreneuriat</a:t>
            </a:r>
            <a:endParaRPr lang="fr-FR" sz="2800" dirty="0" smtClean="0"/>
          </a:p>
          <a:p>
            <a:pPr>
              <a:buFontTx/>
              <a:buChar char="-"/>
            </a:pPr>
            <a:r>
              <a:rPr lang="fr-FR" sz="2800" dirty="0" smtClean="0"/>
              <a:t>Exemples d’</a:t>
            </a:r>
            <a:r>
              <a:rPr lang="fr-FR" sz="2800" dirty="0" err="1" smtClean="0"/>
              <a:t>intrapreneurs</a:t>
            </a:r>
            <a:endParaRPr lang="fr-FR" sz="2800" dirty="0"/>
          </a:p>
          <a:p>
            <a:pPr>
              <a:buFontTx/>
              <a:buChar char="-"/>
            </a:pPr>
            <a:r>
              <a:rPr lang="fr-FR" sz="2800" dirty="0" smtClean="0"/>
              <a:t>Sources supplémentaires</a:t>
            </a:r>
            <a:endParaRPr lang="fr-FR" sz="2800" dirty="0" smtClean="0"/>
          </a:p>
        </p:txBody>
      </p:sp>
    </p:spTree>
    <p:extLst>
      <p:ext uri="{BB962C8B-B14F-4D97-AF65-F5344CB8AC3E}">
        <p14:creationId xmlns:p14="http://schemas.microsoft.com/office/powerpoint/2010/main" val="7946872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208343" y="2114446"/>
            <a:ext cx="8255000" cy="1866900"/>
          </a:xfrm>
          <a:prstGeom prst="rect">
            <a:avLst/>
          </a:prstGeom>
        </p:spPr>
      </p:pic>
    </p:spTree>
    <p:extLst>
      <p:ext uri="{BB962C8B-B14F-4D97-AF65-F5344CB8AC3E}">
        <p14:creationId xmlns:p14="http://schemas.microsoft.com/office/powerpoint/2010/main" val="12206051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68680" y="548640"/>
            <a:ext cx="9601200" cy="813216"/>
          </a:xfrm>
        </p:spPr>
        <p:txBody>
          <a:bodyPr>
            <a:normAutofit/>
          </a:bodyPr>
          <a:lstStyle/>
          <a:p>
            <a:r>
              <a:rPr lang="fr-FR" b="1" dirty="0" smtClean="0">
                <a:solidFill>
                  <a:schemeClr val="tx1"/>
                </a:solidFill>
              </a:rPr>
              <a:t>Quelques définitions..</a:t>
            </a:r>
            <a:endParaRPr lang="fr-FR" b="1" dirty="0">
              <a:solidFill>
                <a:schemeClr val="tx1"/>
              </a:solidFill>
            </a:endParaRPr>
          </a:p>
        </p:txBody>
      </p:sp>
      <p:sp>
        <p:nvSpPr>
          <p:cNvPr id="3" name="Espace réservé du contenu 2"/>
          <p:cNvSpPr>
            <a:spLocks noGrp="1"/>
          </p:cNvSpPr>
          <p:nvPr>
            <p:ph idx="1"/>
          </p:nvPr>
        </p:nvSpPr>
        <p:spPr>
          <a:xfrm>
            <a:off x="1371600" y="1618938"/>
            <a:ext cx="9601200" cy="4248462"/>
          </a:xfrm>
        </p:spPr>
        <p:txBody>
          <a:bodyPr/>
          <a:lstStyle/>
          <a:p>
            <a:pPr marL="0" indent="0">
              <a:buNone/>
            </a:pPr>
            <a:r>
              <a:rPr lang="fr-FR" b="1" dirty="0">
                <a:solidFill>
                  <a:schemeClr val="accent5">
                    <a:lumMod val="50000"/>
                  </a:schemeClr>
                </a:solidFill>
                <a:latin typeface="Calibri Light" charset="0"/>
                <a:ea typeface="Calibri Light" charset="0"/>
                <a:cs typeface="Calibri Light" charset="0"/>
              </a:rPr>
              <a:t/>
            </a:r>
            <a:br>
              <a:rPr lang="fr-FR" b="1" dirty="0">
                <a:solidFill>
                  <a:schemeClr val="accent5">
                    <a:lumMod val="50000"/>
                  </a:schemeClr>
                </a:solidFill>
                <a:latin typeface="Calibri Light" charset="0"/>
                <a:ea typeface="Calibri Light" charset="0"/>
                <a:cs typeface="Calibri Light" charset="0"/>
              </a:rPr>
            </a:br>
            <a:r>
              <a:rPr lang="fr-FR" sz="2400" dirty="0"/>
              <a:t>«La mise en œuvre d’une innovation par un employé, un groupe d’employés ou tout individu travaillant sous le contrôle de l’entreprise.» (Carrier, 1997).	 </a:t>
            </a:r>
          </a:p>
          <a:p>
            <a:pPr marL="0" indent="0">
              <a:buNone/>
            </a:pPr>
            <a:endParaRPr lang="fr-FR" sz="2400" dirty="0" smtClean="0"/>
          </a:p>
          <a:p>
            <a:pPr marL="0" indent="0">
              <a:buNone/>
            </a:pPr>
            <a:endParaRPr lang="fr-FR" sz="2400" dirty="0"/>
          </a:p>
          <a:p>
            <a:pPr marL="0" indent="0">
              <a:buNone/>
            </a:pPr>
            <a:r>
              <a:rPr lang="fr-FR" sz="2400" dirty="0"/>
              <a:t>« L’</a:t>
            </a:r>
            <a:r>
              <a:rPr lang="fr-FR" sz="2400" dirty="0" err="1"/>
              <a:t>intrapreneuriat</a:t>
            </a:r>
            <a:r>
              <a:rPr lang="fr-FR" sz="2400" dirty="0"/>
              <a:t> désigne une capacité collective et organisationnelle pour encourager et accompagner la prise d’initiatives, à tous niveaux dans une entreprise. » Thierry Picq, 2005 </a:t>
            </a:r>
            <a:endParaRPr lang="fr-FR" sz="2400" b="1" dirty="0"/>
          </a:p>
        </p:txBody>
      </p:sp>
    </p:spTree>
    <p:extLst>
      <p:ext uri="{BB962C8B-B14F-4D97-AF65-F5344CB8AC3E}">
        <p14:creationId xmlns:p14="http://schemas.microsoft.com/office/powerpoint/2010/main" val="11800126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404723" cy="1001328"/>
          </a:xfrm>
        </p:spPr>
        <p:txBody>
          <a:bodyPr>
            <a:normAutofit fontScale="90000"/>
          </a:bodyPr>
          <a:lstStyle/>
          <a:p>
            <a:r>
              <a:rPr lang="fr-FR" b="1" dirty="0"/>
              <a:t>L’</a:t>
            </a:r>
            <a:r>
              <a:rPr lang="fr-FR" b="1" dirty="0" err="1"/>
              <a:t>intrapreneuriat</a:t>
            </a:r>
            <a:r>
              <a:rPr lang="fr-FR" b="1" dirty="0"/>
              <a:t> a 2 aspects</a:t>
            </a:r>
            <a:br>
              <a:rPr lang="fr-FR" b="1" dirty="0"/>
            </a:br>
            <a:endParaRPr lang="fr-FR" dirty="0"/>
          </a:p>
        </p:txBody>
      </p:sp>
      <p:sp>
        <p:nvSpPr>
          <p:cNvPr id="3" name="Espace réservé du contenu 2"/>
          <p:cNvSpPr>
            <a:spLocks noGrp="1"/>
          </p:cNvSpPr>
          <p:nvPr>
            <p:ph idx="1"/>
          </p:nvPr>
        </p:nvSpPr>
        <p:spPr/>
        <p:txBody>
          <a:bodyPr>
            <a:normAutofit/>
          </a:bodyPr>
          <a:lstStyle/>
          <a:p>
            <a:pPr marL="0" indent="0">
              <a:buNone/>
            </a:pPr>
            <a:endParaRPr lang="fr-FR" dirty="0"/>
          </a:p>
          <a:p>
            <a:pPr marL="0" indent="0">
              <a:buNone/>
            </a:pPr>
            <a:r>
              <a:rPr lang="fr-FR" sz="3600" dirty="0" smtClean="0"/>
              <a:t>- Un aspect business, innovateur </a:t>
            </a:r>
            <a:endParaRPr lang="fr-FR" sz="3600" dirty="0"/>
          </a:p>
          <a:p>
            <a:pPr marL="0" indent="0">
              <a:buNone/>
            </a:pPr>
            <a:endParaRPr lang="fr-FR" dirty="0"/>
          </a:p>
          <a:p>
            <a:pPr marL="0" indent="0">
              <a:buNone/>
            </a:pPr>
            <a:endParaRPr lang="fr-FR" dirty="0" smtClean="0"/>
          </a:p>
          <a:p>
            <a:pPr marL="0" indent="0">
              <a:buNone/>
            </a:pPr>
            <a:endParaRPr lang="fr-FR" sz="3600" dirty="0"/>
          </a:p>
          <a:p>
            <a:pPr marL="0" indent="0">
              <a:buNone/>
            </a:pPr>
            <a:r>
              <a:rPr lang="fr-FR" sz="3600" dirty="0" smtClean="0"/>
              <a:t>- Et un aspect social</a:t>
            </a:r>
            <a:endParaRPr lang="fr-FR" sz="3600" dirty="0"/>
          </a:p>
        </p:txBody>
      </p:sp>
      <p:pic>
        <p:nvPicPr>
          <p:cNvPr id="5" name="Image 4"/>
          <p:cNvPicPr>
            <a:picLocks noChangeAspect="1"/>
          </p:cNvPicPr>
          <p:nvPr/>
        </p:nvPicPr>
        <p:blipFill>
          <a:blip r:embed="rId3"/>
          <a:stretch>
            <a:fillRect/>
          </a:stretch>
        </p:blipFill>
        <p:spPr>
          <a:xfrm>
            <a:off x="8189976" y="452718"/>
            <a:ext cx="2957157" cy="2957157"/>
          </a:xfrm>
          <a:prstGeom prst="rect">
            <a:avLst/>
          </a:prstGeom>
        </p:spPr>
      </p:pic>
      <p:pic>
        <p:nvPicPr>
          <p:cNvPr id="7" name="Image 6"/>
          <p:cNvPicPr>
            <a:picLocks noChangeAspect="1"/>
          </p:cNvPicPr>
          <p:nvPr/>
        </p:nvPicPr>
        <p:blipFill>
          <a:blip r:embed="rId4"/>
          <a:stretch>
            <a:fillRect/>
          </a:stretch>
        </p:blipFill>
        <p:spPr>
          <a:xfrm>
            <a:off x="6858952" y="3653117"/>
            <a:ext cx="2285047" cy="2403205"/>
          </a:xfrm>
          <a:prstGeom prst="rect">
            <a:avLst/>
          </a:prstGeom>
        </p:spPr>
      </p:pic>
    </p:spTree>
    <p:extLst>
      <p:ext uri="{BB962C8B-B14F-4D97-AF65-F5344CB8AC3E}">
        <p14:creationId xmlns:p14="http://schemas.microsoft.com/office/powerpoint/2010/main" val="141438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800" b="1" dirty="0" smtClean="0"/>
              <a:t>A quoi cela sert-il ?</a:t>
            </a:r>
            <a:endParaRPr lang="fr-FR" sz="3800" b="1" dirty="0"/>
          </a:p>
        </p:txBody>
      </p:sp>
      <p:sp>
        <p:nvSpPr>
          <p:cNvPr id="5" name="Espace réservé du contenu 4"/>
          <p:cNvSpPr>
            <a:spLocks noGrp="1"/>
          </p:cNvSpPr>
          <p:nvPr>
            <p:ph idx="1"/>
          </p:nvPr>
        </p:nvSpPr>
        <p:spPr>
          <a:xfrm>
            <a:off x="1103312" y="1567544"/>
            <a:ext cx="8946541" cy="4680856"/>
          </a:xfrm>
        </p:spPr>
        <p:txBody>
          <a:bodyPr/>
          <a:lstStyle/>
          <a:p>
            <a:pPr marL="0" indent="0">
              <a:buNone/>
            </a:pPr>
            <a:r>
              <a:rPr lang="fr-FR" sz="3600" dirty="0" smtClean="0"/>
              <a:t>- Répondre </a:t>
            </a:r>
            <a:r>
              <a:rPr lang="fr-FR" sz="3600" dirty="0"/>
              <a:t>aux nouvelles attentes des salariés</a:t>
            </a:r>
          </a:p>
          <a:p>
            <a:pPr marL="0" indent="0">
              <a:buNone/>
            </a:pPr>
            <a:endParaRPr lang="fr-FR" sz="3600" dirty="0" smtClean="0"/>
          </a:p>
          <a:p>
            <a:pPr>
              <a:buFontTx/>
              <a:buChar char="-"/>
            </a:pPr>
            <a:r>
              <a:rPr lang="fr-FR" sz="3600" dirty="0" smtClean="0"/>
              <a:t>Découvrir </a:t>
            </a:r>
            <a:r>
              <a:rPr lang="fr-FR" sz="3600" dirty="0"/>
              <a:t>de nouveaux </a:t>
            </a:r>
            <a:r>
              <a:rPr lang="fr-FR" sz="3600" dirty="0" smtClean="0"/>
              <a:t>talents</a:t>
            </a:r>
          </a:p>
          <a:p>
            <a:pPr marL="0" indent="0">
              <a:buNone/>
            </a:pPr>
            <a:endParaRPr lang="fr-FR" sz="3600" dirty="0" smtClean="0"/>
          </a:p>
          <a:p>
            <a:pPr marL="0" indent="0">
              <a:buNone/>
            </a:pPr>
            <a:r>
              <a:rPr lang="fr-FR" sz="3600" dirty="0" smtClean="0"/>
              <a:t>- Mais aussi..</a:t>
            </a:r>
            <a:endParaRPr lang="fr-FR" sz="3600" dirty="0"/>
          </a:p>
          <a:p>
            <a:endParaRPr lang="fr-FR" dirty="0"/>
          </a:p>
        </p:txBody>
      </p:sp>
      <p:pic>
        <p:nvPicPr>
          <p:cNvPr id="6" name="Image 5"/>
          <p:cNvPicPr>
            <a:picLocks noChangeAspect="1"/>
          </p:cNvPicPr>
          <p:nvPr/>
        </p:nvPicPr>
        <p:blipFill>
          <a:blip r:embed="rId3"/>
          <a:stretch>
            <a:fillRect/>
          </a:stretch>
        </p:blipFill>
        <p:spPr>
          <a:xfrm>
            <a:off x="9211855" y="2746781"/>
            <a:ext cx="3238627" cy="3701288"/>
          </a:xfrm>
          <a:prstGeom prst="rect">
            <a:avLst/>
          </a:prstGeom>
        </p:spPr>
      </p:pic>
    </p:spTree>
    <p:extLst>
      <p:ext uri="{BB962C8B-B14F-4D97-AF65-F5344CB8AC3E}">
        <p14:creationId xmlns:p14="http://schemas.microsoft.com/office/powerpoint/2010/main" val="124997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5130" y="474489"/>
            <a:ext cx="9404723" cy="1400530"/>
          </a:xfrm>
        </p:spPr>
        <p:txBody>
          <a:bodyPr/>
          <a:lstStyle/>
          <a:p>
            <a:r>
              <a:rPr lang="fr-FR" sz="3800" b="1" dirty="0"/>
              <a:t>L’</a:t>
            </a:r>
            <a:r>
              <a:rPr lang="fr-FR" sz="3800" b="1" dirty="0" err="1"/>
              <a:t>intrapreneuriat</a:t>
            </a:r>
            <a:r>
              <a:rPr lang="fr-FR" sz="3800" b="1" dirty="0"/>
              <a:t> contribue à :</a:t>
            </a:r>
          </a:p>
        </p:txBody>
      </p:sp>
      <p:sp>
        <p:nvSpPr>
          <p:cNvPr id="3" name="Espace réservé du contenu 2"/>
          <p:cNvSpPr>
            <a:spLocks noGrp="1"/>
          </p:cNvSpPr>
          <p:nvPr>
            <p:ph idx="1"/>
          </p:nvPr>
        </p:nvSpPr>
        <p:spPr>
          <a:xfrm>
            <a:off x="1103312" y="1661032"/>
            <a:ext cx="8946541" cy="4195481"/>
          </a:xfrm>
        </p:spPr>
        <p:txBody>
          <a:bodyPr>
            <a:normAutofit/>
          </a:bodyPr>
          <a:lstStyle/>
          <a:p>
            <a:pPr marL="0" lvl="0" indent="0">
              <a:buNone/>
            </a:pPr>
            <a:r>
              <a:rPr lang="fr-FR" sz="3600" b="1" dirty="0" smtClean="0"/>
              <a:t>- </a:t>
            </a:r>
            <a:r>
              <a:rPr lang="fr-FR" sz="3600" dirty="0" smtClean="0"/>
              <a:t>Stimuler </a:t>
            </a:r>
            <a:r>
              <a:rPr lang="fr-FR" sz="3600" dirty="0"/>
              <a:t>de nouvelles </a:t>
            </a:r>
            <a:r>
              <a:rPr lang="fr-FR" sz="3600" dirty="0" smtClean="0"/>
              <a:t>attitudes</a:t>
            </a:r>
          </a:p>
          <a:p>
            <a:pPr lvl="0">
              <a:buFontTx/>
              <a:buChar char="-"/>
            </a:pPr>
            <a:endParaRPr lang="fr-FR" sz="3600" dirty="0" smtClean="0"/>
          </a:p>
          <a:p>
            <a:pPr marL="0" lvl="0" indent="0">
              <a:buNone/>
            </a:pPr>
            <a:r>
              <a:rPr lang="fr-FR" sz="3600" dirty="0" smtClean="0"/>
              <a:t>- Créer </a:t>
            </a:r>
            <a:r>
              <a:rPr lang="fr-FR" sz="3600" dirty="0"/>
              <a:t>de nouveaux revenus </a:t>
            </a:r>
            <a:endParaRPr lang="fr-FR" sz="3600" dirty="0" smtClean="0"/>
          </a:p>
          <a:p>
            <a:pPr lvl="0">
              <a:buFontTx/>
              <a:buChar char="-"/>
            </a:pPr>
            <a:endParaRPr lang="fr-FR" sz="3600" dirty="0" smtClean="0"/>
          </a:p>
          <a:p>
            <a:pPr marL="0" lvl="0" indent="0">
              <a:buNone/>
            </a:pPr>
            <a:r>
              <a:rPr lang="fr-FR" sz="3600" dirty="0" smtClean="0"/>
              <a:t>- Réduire </a:t>
            </a:r>
            <a:r>
              <a:rPr lang="fr-FR" sz="3600" dirty="0"/>
              <a:t>les </a:t>
            </a:r>
            <a:r>
              <a:rPr lang="fr-FR" sz="3600" dirty="0" smtClean="0"/>
              <a:t>coûts</a:t>
            </a:r>
            <a:endParaRPr lang="fr-FR" dirty="0"/>
          </a:p>
        </p:txBody>
      </p:sp>
      <p:pic>
        <p:nvPicPr>
          <p:cNvPr id="4" name="Image 3"/>
          <p:cNvPicPr>
            <a:picLocks noChangeAspect="1"/>
          </p:cNvPicPr>
          <p:nvPr/>
        </p:nvPicPr>
        <p:blipFill>
          <a:blip r:embed="rId3"/>
          <a:stretch>
            <a:fillRect/>
          </a:stretch>
        </p:blipFill>
        <p:spPr>
          <a:xfrm>
            <a:off x="7799069" y="3388359"/>
            <a:ext cx="3933619" cy="2468153"/>
          </a:xfrm>
          <a:prstGeom prst="rect">
            <a:avLst/>
          </a:prstGeom>
        </p:spPr>
      </p:pic>
    </p:spTree>
    <p:extLst>
      <p:ext uri="{BB962C8B-B14F-4D97-AF65-F5344CB8AC3E}">
        <p14:creationId xmlns:p14="http://schemas.microsoft.com/office/powerpoint/2010/main" val="38677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rot="20675109">
            <a:off x="1103311" y="2804124"/>
            <a:ext cx="9404723" cy="1400530"/>
          </a:xfrm>
        </p:spPr>
        <p:txBody>
          <a:bodyPr/>
          <a:lstStyle/>
          <a:p>
            <a:r>
              <a:rPr lang="fr-FR" b="1" dirty="0" err="1" smtClean="0"/>
              <a:t>Entrepreunariat</a:t>
            </a:r>
            <a:r>
              <a:rPr lang="fr-FR" dirty="0" smtClean="0"/>
              <a:t>         </a:t>
            </a:r>
            <a:r>
              <a:rPr lang="fr-FR" b="1" dirty="0" err="1" smtClean="0"/>
              <a:t>intrapreneuriat</a:t>
            </a:r>
            <a:endParaRPr lang="fr-FR" b="1" dirty="0"/>
          </a:p>
        </p:txBody>
      </p:sp>
      <p:pic>
        <p:nvPicPr>
          <p:cNvPr id="3" name="Image 2"/>
          <p:cNvPicPr>
            <a:picLocks noChangeAspect="1"/>
          </p:cNvPicPr>
          <p:nvPr/>
        </p:nvPicPr>
        <p:blipFill>
          <a:blip r:embed="rId3"/>
          <a:stretch>
            <a:fillRect/>
          </a:stretch>
        </p:blipFill>
        <p:spPr>
          <a:xfrm rot="20551221">
            <a:off x="5299185" y="2837014"/>
            <a:ext cx="1012973" cy="722183"/>
          </a:xfrm>
          <a:prstGeom prst="rect">
            <a:avLst/>
          </a:prstGeom>
        </p:spPr>
      </p:pic>
    </p:spTree>
    <p:extLst>
      <p:ext uri="{BB962C8B-B14F-4D97-AF65-F5344CB8AC3E}">
        <p14:creationId xmlns:p14="http://schemas.microsoft.com/office/powerpoint/2010/main" val="95719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Leurs points communs</a:t>
            </a:r>
            <a:endParaRPr lang="fr-FR" b="1" dirty="0"/>
          </a:p>
        </p:txBody>
      </p:sp>
      <p:pic>
        <p:nvPicPr>
          <p:cNvPr id="4" name="Image 3"/>
          <p:cNvPicPr>
            <a:picLocks noChangeAspect="1"/>
          </p:cNvPicPr>
          <p:nvPr/>
        </p:nvPicPr>
        <p:blipFill>
          <a:blip r:embed="rId3"/>
          <a:stretch>
            <a:fillRect/>
          </a:stretch>
        </p:blipFill>
        <p:spPr>
          <a:xfrm>
            <a:off x="311284" y="2509736"/>
            <a:ext cx="11637117" cy="2216594"/>
          </a:xfrm>
          <a:prstGeom prst="rect">
            <a:avLst/>
          </a:prstGeom>
        </p:spPr>
      </p:pic>
    </p:spTree>
    <p:extLst>
      <p:ext uri="{BB962C8B-B14F-4D97-AF65-F5344CB8AC3E}">
        <p14:creationId xmlns:p14="http://schemas.microsoft.com/office/powerpoint/2010/main" val="64354774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20857</TotalTime>
  <Words>576</Words>
  <Application>Microsoft Macintosh PowerPoint</Application>
  <PresentationFormat>Grand écran</PresentationFormat>
  <Paragraphs>140</Paragraphs>
  <Slides>12</Slides>
  <Notes>10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12</vt:i4>
      </vt:variant>
    </vt:vector>
  </HeadingPairs>
  <TitlesOfParts>
    <vt:vector size="19" baseType="lpstr">
      <vt:lpstr>Calibri</vt:lpstr>
      <vt:lpstr>Calibri Light</vt:lpstr>
      <vt:lpstr>Century Gothic</vt:lpstr>
      <vt:lpstr>Wingdings</vt:lpstr>
      <vt:lpstr>Wingdings 3</vt:lpstr>
      <vt:lpstr>Arial</vt:lpstr>
      <vt:lpstr>Ion</vt:lpstr>
      <vt:lpstr>L’INTRAPRENEURIAT </vt:lpstr>
      <vt:lpstr>Sommaire</vt:lpstr>
      <vt:lpstr>Présentation PowerPoint</vt:lpstr>
      <vt:lpstr>Quelques définitions..</vt:lpstr>
      <vt:lpstr>L’intrapreneuriat a 2 aspects </vt:lpstr>
      <vt:lpstr>A quoi cela sert-il ?</vt:lpstr>
      <vt:lpstr>L’intrapreneuriat contribue à :</vt:lpstr>
      <vt:lpstr>Entrepreunariat         intrapreneuriat</vt:lpstr>
      <vt:lpstr>Leurs points communs</vt:lpstr>
      <vt:lpstr>Exemples d’intrapreneurs</vt:lpstr>
      <vt:lpstr>En savoir plus ?</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L’INTRAPRENEURIAT </dc:title>
  <dc:creator>Utilisateur de Microsoft Office</dc:creator>
  <cp:lastModifiedBy>Utilisateur de Microsoft Office</cp:lastModifiedBy>
  <cp:revision>42</cp:revision>
  <dcterms:created xsi:type="dcterms:W3CDTF">2017-11-17T09:16:45Z</dcterms:created>
  <dcterms:modified xsi:type="dcterms:W3CDTF">2018-02-08T08:37:51Z</dcterms:modified>
</cp:coreProperties>
</file>