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2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80" r:id="rId12"/>
    <p:sldId id="270" r:id="rId13"/>
    <p:sldId id="279" r:id="rId1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qSXWqjqnK+xcrdp+AOEvQ==" hashData="yM0i6JTU3fWrl0XEfcEvbXr+ms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F7CCD-0F02-46B8-9ABE-0A411EE1E7A4}" type="datetimeFigureOut">
              <a:rPr lang="es-ES" smtClean="0"/>
              <a:pPr/>
              <a:t>10/02/2012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76026-C936-4F8B-A39D-CD026E639A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F7CCD-0F02-46B8-9ABE-0A411EE1E7A4}" type="datetimeFigureOut">
              <a:rPr lang="es-ES" smtClean="0"/>
              <a:pPr/>
              <a:t>10/02/2012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76026-C936-4F8B-A39D-CD026E639A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F7CCD-0F02-46B8-9ABE-0A411EE1E7A4}" type="datetimeFigureOut">
              <a:rPr lang="es-ES" smtClean="0"/>
              <a:pPr/>
              <a:t>10/02/2012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76026-C936-4F8B-A39D-CD026E639A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F7CCD-0F02-46B8-9ABE-0A411EE1E7A4}" type="datetimeFigureOut">
              <a:rPr lang="es-ES" smtClean="0"/>
              <a:pPr/>
              <a:t>10/02/2012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76026-C936-4F8B-A39D-CD026E639A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F7CCD-0F02-46B8-9ABE-0A411EE1E7A4}" type="datetimeFigureOut">
              <a:rPr lang="es-ES" smtClean="0"/>
              <a:pPr/>
              <a:t>10/02/2012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76026-C936-4F8B-A39D-CD026E639A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F7CCD-0F02-46B8-9ABE-0A411EE1E7A4}" type="datetimeFigureOut">
              <a:rPr lang="es-ES" smtClean="0"/>
              <a:pPr/>
              <a:t>10/02/2012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76026-C936-4F8B-A39D-CD026E639A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F7CCD-0F02-46B8-9ABE-0A411EE1E7A4}" type="datetimeFigureOut">
              <a:rPr lang="es-ES" smtClean="0"/>
              <a:pPr/>
              <a:t>10/02/2012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76026-C936-4F8B-A39D-CD026E639A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F7CCD-0F02-46B8-9ABE-0A411EE1E7A4}" type="datetimeFigureOut">
              <a:rPr lang="es-ES" smtClean="0"/>
              <a:pPr/>
              <a:t>10/02/2012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76026-C936-4F8B-A39D-CD026E639A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F7CCD-0F02-46B8-9ABE-0A411EE1E7A4}" type="datetimeFigureOut">
              <a:rPr lang="es-ES" smtClean="0"/>
              <a:pPr/>
              <a:t>10/02/2012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76026-C936-4F8B-A39D-CD026E639A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F7CCD-0F02-46B8-9ABE-0A411EE1E7A4}" type="datetimeFigureOut">
              <a:rPr lang="es-ES" smtClean="0"/>
              <a:pPr/>
              <a:t>10/02/2012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76026-C936-4F8B-A39D-CD026E639A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F7CCD-0F02-46B8-9ABE-0A411EE1E7A4}" type="datetimeFigureOut">
              <a:rPr lang="es-ES" smtClean="0"/>
              <a:pPr/>
              <a:t>10/02/2012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76026-C936-4F8B-A39D-CD026E639A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4F7CCD-0F02-46B8-9ABE-0A411EE1E7A4}" type="datetimeFigureOut">
              <a:rPr lang="es-ES" smtClean="0"/>
              <a:pPr/>
              <a:t>10/02/2012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D76026-C936-4F8B-A39D-CD026E639A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3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Relationship Id="rId9" Type="http://schemas.openxmlformats.org/officeDocument/2006/relationships/image" Target="../media/image4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3" Type="http://schemas.openxmlformats.org/officeDocument/2006/relationships/image" Target="../media/image56.jpeg"/><Relationship Id="rId7" Type="http://schemas.openxmlformats.org/officeDocument/2006/relationships/hyperlink" Target="http://milespowerpoints.ourtoolbar.com/" TargetMode="External"/><Relationship Id="rId12" Type="http://schemas.openxmlformats.org/officeDocument/2006/relationships/hyperlink" Target="http://www.milespostales.com/" TargetMode="External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11" Type="http://schemas.openxmlformats.org/officeDocument/2006/relationships/hyperlink" Target="http://www.milesvideos.com/" TargetMode="External"/><Relationship Id="rId5" Type="http://schemas.openxmlformats.org/officeDocument/2006/relationships/hyperlink" Target="http://www.milespowerpoints.com/" TargetMode="External"/><Relationship Id="rId10" Type="http://schemas.openxmlformats.org/officeDocument/2006/relationships/hyperlink" Target="http://www.milesfrases.com/" TargetMode="External"/><Relationship Id="rId4" Type="http://schemas.openxmlformats.org/officeDocument/2006/relationships/image" Target="../media/image57.jpeg"/><Relationship Id="rId9" Type="http://schemas.openxmlformats.org/officeDocument/2006/relationships/hyperlink" Target="http://www.frasesfrases.e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LA_MER_-_MIREILLE_MATHIEU.wav">
            <a:hlinkClick r:id="" action="ppaction://media"/>
          </p:cNvPr>
          <p:cNvPicPr>
            <a:picLocks noRot="1" noChangeAspect="1"/>
          </p:cNvPicPr>
          <p:nvPr>
            <a:wavAudioFile r:embed="rId1" name="LA_MER_-_MIREILLE_MATHIEU.wav"/>
          </p:nvPr>
        </p:nvPicPr>
        <p:blipFill>
          <a:blip r:embed="rId3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b="1" dirty="0" smtClean="0"/>
              <a:t>Niza es uno de los destinos turísticos más importantes de Francia., junto al Principado de Mónaco, esta ciudad de casi 400,000 habitantes vive a orillas del Mediterráneo y cuenta con un área metropolitana de casi un millón de habitantes.</a:t>
            </a:r>
            <a:endParaRPr lang="es-ES" dirty="0" smtClean="0"/>
          </a:p>
          <a:p>
            <a:r>
              <a:rPr lang="es-ES" dirty="0" smtClean="0"/>
              <a:t>Niza es una ciudad histórica de la Costa Azul, una ciudad muy cercana a Italia tanto física como mentalmente, es por ello que una parte de su población aún habla el </a:t>
            </a:r>
            <a:r>
              <a:rPr lang="es-ES" dirty="0" err="1" smtClean="0"/>
              <a:t>nicense</a:t>
            </a:r>
            <a:r>
              <a:rPr lang="es-ES" dirty="0" smtClean="0"/>
              <a:t>, que es una mezcla de italiano y francés. Es la quinta ciudad con más habitantes de Francia, y su situación a orillas del Mediterráneo le da un plus especial de buen clima y de excelentes condiciones. </a:t>
            </a:r>
            <a:br>
              <a:rPr lang="es-ES" dirty="0" smtClean="0"/>
            </a:br>
            <a:r>
              <a:rPr lang="es-ES" dirty="0" smtClean="0"/>
              <a:t>La ciudad fue fundada alrededor de hace 2 000 años por los Focenses de Marsella. Su primer nombre fue </a:t>
            </a:r>
            <a:r>
              <a:rPr lang="es-ES" dirty="0" err="1" smtClean="0"/>
              <a:t>Nikaïa</a:t>
            </a:r>
            <a:r>
              <a:rPr lang="es-ES" dirty="0" smtClean="0"/>
              <a:t>. </a:t>
            </a:r>
            <a:br>
              <a:rPr lang="es-ES" dirty="0" smtClean="0"/>
            </a:br>
            <a:r>
              <a:rPr lang="es-ES" dirty="0" smtClean="0"/>
              <a:t>Su historia  ha estado fuertemente vinculada a Italia, hasta que a fines del Siglo XVIII se reunificó con Francia.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827584" y="836712"/>
            <a:ext cx="7488832" cy="5184576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64999">
                <a:schemeClr val="bg2">
                  <a:lumMod val="75000"/>
                </a:schemeClr>
              </a:gs>
              <a:gs pos="100000">
                <a:schemeClr val="bg2">
                  <a:lumMod val="50000"/>
                </a:schemeClr>
              </a:gs>
            </a:gsLst>
            <a:lin ang="16200000" scaled="1"/>
            <a:tileRect/>
          </a:gra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1 Título"/>
          <p:cNvSpPr txBox="1">
            <a:spLocks/>
          </p:cNvSpPr>
          <p:nvPr/>
        </p:nvSpPr>
        <p:spPr>
          <a:xfrm>
            <a:off x="827584" y="3140968"/>
            <a:ext cx="748883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8800" b="0" i="0" u="none" strike="noStrike" kern="1200" cap="none" spc="0" normalizeH="0" baseline="0" noProof="0" dirty="0" smtClean="0">
                <a:ln>
                  <a:solidFill>
                    <a:schemeClr val="tx1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/>
                <a:uLnTx/>
                <a:uFillTx/>
                <a:latin typeface="Showcard Gothic" pitchFamily="82" charset="0"/>
                <a:ea typeface="+mj-ea"/>
                <a:cs typeface="+mj-cs"/>
              </a:rPr>
              <a:t>Bienvenidos a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8800" b="0" i="0" u="none" strike="noStrike" kern="1200" cap="none" spc="0" normalizeH="0" baseline="0" noProof="0" dirty="0" smtClean="0">
                <a:ln>
                  <a:solidFill>
                    <a:schemeClr val="tx1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/>
                <a:uLnTx/>
                <a:uFillTx/>
                <a:latin typeface="Showcard Gothic" pitchFamily="82" charset="0"/>
                <a:ea typeface="+mj-ea"/>
                <a:cs typeface="+mj-cs"/>
              </a:rPr>
              <a:t>Niza</a:t>
            </a:r>
            <a:endParaRPr kumimoji="0" lang="es-ES" sz="8800" b="0" i="0" u="none" strike="noStrike" kern="1200" cap="none" spc="0" normalizeH="0" baseline="0" noProof="0" dirty="0">
              <a:ln>
                <a:solidFill>
                  <a:schemeClr val="tx1"/>
                </a:solidFill>
              </a:ln>
              <a:blipFill>
                <a:blip r:embed="rId5"/>
                <a:stretch>
                  <a:fillRect/>
                </a:stretch>
              </a:blipFill>
              <a:effectLst/>
              <a:uLnTx/>
              <a:uFillTx/>
              <a:latin typeface="Showcard Gothic" pitchFamily="82" charset="0"/>
              <a:ea typeface="+mj-ea"/>
              <a:cs typeface="+mj-cs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971600" y="1052736"/>
            <a:ext cx="72008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latin typeface="Garamond" pitchFamily="18" charset="0"/>
              </a:rPr>
              <a:t>Niza es uno de los destinos turísticos más importantes de Francia., a 20 </a:t>
            </a:r>
            <a:r>
              <a:rPr lang="es-ES" sz="2000" b="1" dirty="0" err="1" smtClean="0">
                <a:latin typeface="Garamond" pitchFamily="18" charset="0"/>
              </a:rPr>
              <a:t>kms</a:t>
            </a:r>
            <a:r>
              <a:rPr lang="es-ES" sz="2000" b="1" dirty="0" smtClean="0">
                <a:latin typeface="Garamond" pitchFamily="18" charset="0"/>
              </a:rPr>
              <a:t> del Principado de Mónaco, esta ciudad de casi 400,000 habitantes vive a orillas del Mediterráneo y cuenta con un área metropolitana de casi un millón de habitantes.</a:t>
            </a:r>
          </a:p>
          <a:p>
            <a:r>
              <a:rPr lang="es-ES" sz="2000" b="1" dirty="0" smtClean="0">
                <a:latin typeface="Garamond" pitchFamily="18" charset="0"/>
              </a:rPr>
              <a:t>Niza es una ciudad histórica de la Costa Azul, una ciudad muy cercana a Italia tanto física como mentalmente, es por ello que una parte de su población aún habla el </a:t>
            </a:r>
            <a:r>
              <a:rPr lang="es-ES" sz="2000" b="1" dirty="0" err="1" smtClean="0">
                <a:latin typeface="Garamond" pitchFamily="18" charset="0"/>
              </a:rPr>
              <a:t>nicense</a:t>
            </a:r>
            <a:r>
              <a:rPr lang="es-ES" sz="2000" b="1" dirty="0" smtClean="0">
                <a:latin typeface="Garamond" pitchFamily="18" charset="0"/>
              </a:rPr>
              <a:t>, que es una mezcla de italiano y francés. Es la quinta ciudad con más habitantes de Francia, y su situación a orillas del Mediterráneo le da un plus especial de buen clima y de excelentes condiciones. </a:t>
            </a:r>
            <a:br>
              <a:rPr lang="es-ES" sz="2000" b="1" dirty="0" smtClean="0">
                <a:latin typeface="Garamond" pitchFamily="18" charset="0"/>
              </a:rPr>
            </a:br>
            <a:r>
              <a:rPr lang="es-ES" sz="2000" b="1" dirty="0" smtClean="0">
                <a:latin typeface="Garamond" pitchFamily="18" charset="0"/>
              </a:rPr>
              <a:t>La ciudad fue fundada alrededor de hace 2 000 años por los Focenses de Marsella. Su primer nombre fue </a:t>
            </a:r>
            <a:r>
              <a:rPr lang="es-ES" sz="2000" b="1" dirty="0" err="1" smtClean="0">
                <a:latin typeface="Garamond" pitchFamily="18" charset="0"/>
              </a:rPr>
              <a:t>Nikaïa</a:t>
            </a:r>
            <a:r>
              <a:rPr lang="es-ES" sz="2000" b="1" dirty="0" smtClean="0">
                <a:latin typeface="Garamond" pitchFamily="18" charset="0"/>
              </a:rPr>
              <a:t>. </a:t>
            </a:r>
            <a:br>
              <a:rPr lang="es-ES" sz="2000" b="1" dirty="0" smtClean="0">
                <a:latin typeface="Garamond" pitchFamily="18" charset="0"/>
              </a:rPr>
            </a:br>
            <a:r>
              <a:rPr lang="es-ES" sz="2000" b="1" dirty="0" smtClean="0">
                <a:latin typeface="Garamond" pitchFamily="18" charset="0"/>
              </a:rPr>
              <a:t>Su historia  ha estado fuertemente vinculada a Italia, hasta que a fines del Siglo XVIII se reunificó con Francia.</a:t>
            </a:r>
          </a:p>
        </p:txBody>
      </p:sp>
      <p:pic>
        <p:nvPicPr>
          <p:cNvPr id="10" name="LA_MER_-_MIREILLE_MATHIEU.wav">
            <a:hlinkClick r:id="" action="ppaction://media"/>
          </p:cNvPr>
          <p:cNvPicPr>
            <a:picLocks noRot="1" noChangeAspect="1"/>
          </p:cNvPicPr>
          <p:nvPr>
            <a:wavAudioFile r:embed="rId1" name="LA_MER_-_MIREILLE_MATHIEU.wav"/>
          </p:nvPr>
        </p:nvPicPr>
        <p:blipFill>
          <a:blip r:embed="rId6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2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numSld="999" showWhenStopped="0">
                <p:cTn id="2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  <p:pic>
        <p:nvPicPr>
          <p:cNvPr id="5" name="4 Imagen" descr="130911978_bc76732db2_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30912090_d9bca05bdd_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Niza---France---Jump!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697032_ae3269ea2c_b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15783536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4294807745_ef8d97ba03_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dsc_004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7" name="6 Imagen" descr="5583518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Viaje-a-Niza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xit" presetSubtype="2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545"/>
            <a:ext cx="9144000" cy="6834909"/>
          </a:xfrm>
          <a:prstGeom prst="rect">
            <a:avLst/>
          </a:prstGeom>
        </p:spPr>
      </p:pic>
      <p:pic>
        <p:nvPicPr>
          <p:cNvPr id="3" name="2 Imagen" descr="nice_002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30911725_c748a74845_b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4211960" y="188640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1600" dirty="0" smtClean="0">
                <a:solidFill>
                  <a:schemeClr val="bg1"/>
                </a:solidFill>
                <a:latin typeface="Garamond" pitchFamily="18" charset="0"/>
              </a:rPr>
              <a:t>El puerto de Niza también se conoce como </a:t>
            </a:r>
            <a:r>
              <a:rPr lang="es-ES" sz="1600" dirty="0" err="1" smtClean="0">
                <a:solidFill>
                  <a:schemeClr val="bg1"/>
                </a:solidFill>
                <a:latin typeface="Garamond" pitchFamily="18" charset="0"/>
              </a:rPr>
              <a:t>Lympia</a:t>
            </a:r>
            <a:r>
              <a:rPr lang="es-ES" sz="1600" dirty="0" smtClean="0">
                <a:solidFill>
                  <a:schemeClr val="bg1"/>
                </a:solidFill>
                <a:latin typeface="Garamond" pitchFamily="18" charset="0"/>
              </a:rPr>
              <a:t>. Este nombre proviene de un manantial llamado </a:t>
            </a:r>
            <a:r>
              <a:rPr lang="es-ES" sz="1600" dirty="0" err="1" smtClean="0">
                <a:solidFill>
                  <a:schemeClr val="bg1"/>
                </a:solidFill>
                <a:latin typeface="Garamond" pitchFamily="18" charset="0"/>
              </a:rPr>
              <a:t>Lympia</a:t>
            </a:r>
            <a:r>
              <a:rPr lang="es-ES" sz="1600" dirty="0" smtClean="0">
                <a:solidFill>
                  <a:schemeClr val="bg1"/>
                </a:solidFill>
                <a:latin typeface="Garamond" pitchFamily="18" charset="0"/>
              </a:rPr>
              <a:t> que alimentaba un pequeño lago en una zona pantanosa en la que se comenzó el puerto en el año 1745.</a:t>
            </a:r>
            <a:endParaRPr lang="es-ES" sz="1600" dirty="0">
              <a:solidFill>
                <a:schemeClr val="bg1"/>
              </a:solidFill>
              <a:latin typeface="Garamond" pitchFamily="18" charset="0"/>
            </a:endParaRPr>
          </a:p>
        </p:txBody>
      </p:sp>
      <p:pic>
        <p:nvPicPr>
          <p:cNvPr id="7" name="6 Imagen" descr="130903639_6d5a530c63_b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7631"/>
            <a:ext cx="9144000" cy="6122737"/>
          </a:xfrm>
          <a:prstGeom prst="rect">
            <a:avLst/>
          </a:prstGeom>
        </p:spPr>
      </p:pic>
      <p:pic>
        <p:nvPicPr>
          <p:cNvPr id="4" name="3 Imagen" descr="2489781934_da5e431068_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4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76544"/>
            <a:ext cx="9144000" cy="6104912"/>
          </a:xfrm>
          <a:prstGeom prst="rect">
            <a:avLst/>
          </a:prstGeom>
        </p:spPr>
      </p:pic>
      <p:pic>
        <p:nvPicPr>
          <p:cNvPr id="6" name="5 Imagen" descr="Imagen4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76544"/>
            <a:ext cx="9144000" cy="6104912"/>
          </a:xfrm>
          <a:prstGeom prst="rect">
            <a:avLst/>
          </a:prstGeom>
        </p:spPr>
      </p:pic>
      <p:pic>
        <p:nvPicPr>
          <p:cNvPr id="8" name="7 Imagen" descr="3293001289_b65f86dcc7_b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4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4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0912305_63a402597d_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51520" y="0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1400" b="1" dirty="0" smtClean="0">
                <a:solidFill>
                  <a:schemeClr val="bg1"/>
                </a:solidFill>
                <a:latin typeface="Garamond" pitchFamily="18" charset="0"/>
              </a:rPr>
              <a:t>Paseo de los Ingleses</a:t>
            </a:r>
          </a:p>
          <a:p>
            <a:r>
              <a:rPr lang="es-ES" sz="1400" dirty="0" smtClean="0">
                <a:solidFill>
                  <a:schemeClr val="bg1"/>
                </a:solidFill>
                <a:latin typeface="Garamond" pitchFamily="18" charset="0"/>
              </a:rPr>
              <a:t>Antes de Niza se urbanizara la costa se limitaba sólo por una banda de playa desierta. </a:t>
            </a:r>
          </a:p>
          <a:p>
            <a:r>
              <a:rPr lang="es-ES" sz="1400" dirty="0" smtClean="0">
                <a:solidFill>
                  <a:schemeClr val="bg1"/>
                </a:solidFill>
                <a:latin typeface="Garamond" pitchFamily="18" charset="0"/>
              </a:rPr>
              <a:t>A partir de la segunda mitad del siglo 18 los ingleses ricos descubrieron esta zona  y crearon una pasarela a lo largo del mar que hoy en día es un precioso paseo marítimo.</a:t>
            </a:r>
            <a:endParaRPr lang="es-ES" sz="1400" dirty="0">
              <a:solidFill>
                <a:schemeClr val="bg1"/>
              </a:solidFill>
              <a:latin typeface="Garamond" pitchFamily="18" charset="0"/>
            </a:endParaRPr>
          </a:p>
        </p:txBody>
      </p:sp>
      <p:pic>
        <p:nvPicPr>
          <p:cNvPr id="4" name="3 Imagen" descr="79598186_d65fe147da_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086387664_97f4526ded_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7586" y="0"/>
            <a:ext cx="8968828" cy="6858000"/>
          </a:xfrm>
          <a:prstGeom prst="rect">
            <a:avLst/>
          </a:prstGeom>
        </p:spPr>
      </p:pic>
      <p:pic>
        <p:nvPicPr>
          <p:cNvPr id="3" name="2 Imagen" descr="promenade-des-anglais-niza-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promenade-des-anglais-niza-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085518397_b93f995409_b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7586" y="0"/>
            <a:ext cx="8968828" cy="6858000"/>
          </a:xfrm>
          <a:prstGeom prst="rect">
            <a:avLst/>
          </a:prstGeom>
        </p:spPr>
      </p:pic>
      <p:pic>
        <p:nvPicPr>
          <p:cNvPr id="6" name="5 Imagen" descr="5085466527_a9e04dd0d4_b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7586" y="0"/>
            <a:ext cx="8968828" cy="6858000"/>
          </a:xfrm>
          <a:prstGeom prst="rect">
            <a:avLst/>
          </a:prstGeom>
        </p:spPr>
      </p:pic>
      <p:pic>
        <p:nvPicPr>
          <p:cNvPr id="7" name="6 Imagen" descr="5085500737_80759bcaaf_b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7586" y="0"/>
            <a:ext cx="8968828" cy="6858000"/>
          </a:xfrm>
          <a:prstGeom prst="rect">
            <a:avLst/>
          </a:prstGeom>
        </p:spPr>
      </p:pic>
      <p:pic>
        <p:nvPicPr>
          <p:cNvPr id="8" name="7 Imagen" descr="4156046147_11ba845c92_b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2808618198_b254a4a8ce_b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romenade_des_Anglais_in_N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3" name="2 Imagen" descr="6161663613_2fae657844_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5081192653_d0cf33a7b2_b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5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389398114_952a0b3e18_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3" name="2 Imagen" descr="16161661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4" name="3 Imagen" descr="Hotel_Negresco_at_Nic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179512" y="332656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1400" dirty="0" smtClean="0">
                <a:solidFill>
                  <a:schemeClr val="bg1"/>
                </a:solidFill>
                <a:latin typeface="Garamond" pitchFamily="18" charset="0"/>
              </a:rPr>
              <a:t>El </a:t>
            </a:r>
            <a:r>
              <a:rPr lang="es-ES" sz="1400" b="1" dirty="0" smtClean="0">
                <a:solidFill>
                  <a:schemeClr val="bg1"/>
                </a:solidFill>
                <a:latin typeface="Garamond" pitchFamily="18" charset="0"/>
              </a:rPr>
              <a:t>Hotel </a:t>
            </a:r>
            <a:r>
              <a:rPr lang="es-ES" sz="1400" b="1" dirty="0" err="1" smtClean="0">
                <a:solidFill>
                  <a:schemeClr val="bg1"/>
                </a:solidFill>
                <a:latin typeface="Garamond" pitchFamily="18" charset="0"/>
              </a:rPr>
              <a:t>Negresco</a:t>
            </a:r>
            <a:r>
              <a:rPr lang="es-ES" sz="1400" dirty="0" smtClean="0">
                <a:solidFill>
                  <a:schemeClr val="bg1"/>
                </a:solidFill>
                <a:latin typeface="Garamond" pitchFamily="18" charset="0"/>
              </a:rPr>
              <a:t>  fue  construido por Henri </a:t>
            </a:r>
            <a:r>
              <a:rPr lang="es-ES" sz="1400" dirty="0" err="1" smtClean="0">
                <a:solidFill>
                  <a:schemeClr val="bg1"/>
                </a:solidFill>
                <a:latin typeface="Garamond" pitchFamily="18" charset="0"/>
              </a:rPr>
              <a:t>Negresco</a:t>
            </a:r>
            <a:r>
              <a:rPr lang="es-ES" sz="1400" dirty="0" smtClean="0">
                <a:solidFill>
                  <a:schemeClr val="bg1"/>
                </a:solidFill>
                <a:latin typeface="Garamond" pitchFamily="18" charset="0"/>
              </a:rPr>
              <a:t> en 1912 y abrió por primera vez en 1913.</a:t>
            </a:r>
            <a:endParaRPr lang="es-ES" sz="1400" dirty="0">
              <a:solidFill>
                <a:schemeClr val="bg1"/>
              </a:solidFill>
              <a:latin typeface="Garamond" pitchFamily="18" charset="0"/>
            </a:endParaRPr>
          </a:p>
        </p:txBody>
      </p:sp>
      <p:pic>
        <p:nvPicPr>
          <p:cNvPr id="6" name="5 Imagen" descr="Niza-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9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5873"/>
            <a:ext cx="9144000" cy="6646253"/>
          </a:xfrm>
          <a:prstGeom prst="rect">
            <a:avLst/>
          </a:prstGeom>
        </p:spPr>
      </p:pic>
      <p:pic>
        <p:nvPicPr>
          <p:cNvPr id="3" name="2 Imagen" descr="4156807410_09fc8c5e68_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6194500265_10b5dbf5b9_b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076197463_ed5eaa0de5_o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Niza-mercado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13588" y="1"/>
            <a:ext cx="9171174" cy="6858000"/>
          </a:xfrm>
          <a:prstGeom prst="rect">
            <a:avLst/>
          </a:prstGeom>
        </p:spPr>
      </p:pic>
      <p:pic>
        <p:nvPicPr>
          <p:cNvPr id="8" name="7 Imagen" descr="6162203886_f5aaf472f2_b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6815373317_098626c31e_b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10" name="9 Imagen" descr="Imagen49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4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7" presetClass="exit" presetSubtype="2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lace-du-Marché-à-Nice-Fr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7586" y="0"/>
            <a:ext cx="8968828" cy="6858000"/>
          </a:xfrm>
          <a:prstGeom prst="rect">
            <a:avLst/>
          </a:prstGeom>
        </p:spPr>
      </p:pic>
      <p:pic>
        <p:nvPicPr>
          <p:cNvPr id="3" name="2 Imagen" descr="4716048641_32395909a8_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88441"/>
            <a:ext cx="9144000" cy="6081117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555776" y="548680"/>
            <a:ext cx="4572000" cy="160043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1400" b="1" dirty="0" smtClean="0">
                <a:solidFill>
                  <a:schemeClr val="bg1"/>
                </a:solidFill>
                <a:latin typeface="Garamond" pitchFamily="18" charset="0"/>
              </a:rPr>
              <a:t>La Place </a:t>
            </a:r>
            <a:r>
              <a:rPr lang="es-ES" sz="1400" b="1" dirty="0" err="1" smtClean="0">
                <a:solidFill>
                  <a:schemeClr val="bg1"/>
                </a:solidFill>
                <a:latin typeface="Garamond" pitchFamily="18" charset="0"/>
              </a:rPr>
              <a:t>Masséna</a:t>
            </a:r>
            <a:r>
              <a:rPr lang="es-ES" sz="1400" b="1" dirty="0" smtClean="0">
                <a:solidFill>
                  <a:schemeClr val="bg1"/>
                </a:solidFill>
                <a:latin typeface="Garamond" pitchFamily="18" charset="0"/>
              </a:rPr>
              <a:t> </a:t>
            </a:r>
            <a:r>
              <a:rPr lang="es-ES" sz="1400" dirty="0" smtClean="0">
                <a:solidFill>
                  <a:schemeClr val="bg1"/>
                </a:solidFill>
                <a:latin typeface="Garamond" pitchFamily="18" charset="0"/>
              </a:rPr>
              <a:t>es la plaza principal de la ciudad. Antes el casco antiguo y el moderno estaba dividido en dos partes  por el  río </a:t>
            </a:r>
            <a:r>
              <a:rPr lang="es-ES" sz="1400" dirty="0" err="1" smtClean="0">
                <a:solidFill>
                  <a:schemeClr val="bg1"/>
                </a:solidFill>
                <a:latin typeface="Garamond" pitchFamily="18" charset="0"/>
              </a:rPr>
              <a:t>Paillon</a:t>
            </a:r>
            <a:r>
              <a:rPr lang="es-ES" sz="1400" dirty="0" smtClean="0">
                <a:solidFill>
                  <a:schemeClr val="bg1"/>
                </a:solidFill>
                <a:latin typeface="Garamond" pitchFamily="18" charset="0"/>
              </a:rPr>
              <a:t> y el Pont-</a:t>
            </a:r>
            <a:r>
              <a:rPr lang="es-ES" sz="1400" dirty="0" err="1" smtClean="0">
                <a:solidFill>
                  <a:schemeClr val="bg1"/>
                </a:solidFill>
                <a:latin typeface="Garamond" pitchFamily="18" charset="0"/>
              </a:rPr>
              <a:t>Neuf</a:t>
            </a:r>
            <a:r>
              <a:rPr lang="es-ES" sz="1400" dirty="0" smtClean="0">
                <a:solidFill>
                  <a:schemeClr val="bg1"/>
                </a:solidFill>
                <a:latin typeface="Garamond" pitchFamily="18" charset="0"/>
              </a:rPr>
              <a:t> era como se unían, la creación de la plaza en 1824, permitió  un mejor flujo entre el casco antiguo y el moderno. Con la demolición del Casino </a:t>
            </a:r>
            <a:r>
              <a:rPr lang="es-ES" sz="1400" dirty="0" err="1" smtClean="0">
                <a:solidFill>
                  <a:schemeClr val="bg1"/>
                </a:solidFill>
                <a:latin typeface="Garamond" pitchFamily="18" charset="0"/>
              </a:rPr>
              <a:t>Masséna</a:t>
            </a:r>
            <a:r>
              <a:rPr lang="es-ES" sz="1400" dirty="0" smtClean="0">
                <a:solidFill>
                  <a:schemeClr val="bg1"/>
                </a:solidFill>
                <a:latin typeface="Garamond" pitchFamily="18" charset="0"/>
              </a:rPr>
              <a:t> en 1979, la Place </a:t>
            </a:r>
            <a:r>
              <a:rPr lang="es-ES" sz="1400" dirty="0" err="1" smtClean="0">
                <a:solidFill>
                  <a:schemeClr val="bg1"/>
                </a:solidFill>
                <a:latin typeface="Garamond" pitchFamily="18" charset="0"/>
              </a:rPr>
              <a:t>Masséna</a:t>
            </a:r>
            <a:r>
              <a:rPr lang="es-ES" sz="1400" dirty="0" smtClean="0">
                <a:solidFill>
                  <a:schemeClr val="bg1"/>
                </a:solidFill>
                <a:latin typeface="Garamond" pitchFamily="18" charset="0"/>
              </a:rPr>
              <a:t> se hizo más amplia ,está rodeada de edificios de color rojo ocre de la arquitectura italiana.</a:t>
            </a:r>
            <a:endParaRPr lang="es-ES" sz="1400" dirty="0">
              <a:solidFill>
                <a:schemeClr val="bg1"/>
              </a:solidFill>
              <a:latin typeface="Garamond" pitchFamily="18" charset="0"/>
            </a:endParaRPr>
          </a:p>
        </p:txBody>
      </p:sp>
      <p:pic>
        <p:nvPicPr>
          <p:cNvPr id="5" name="4 Imagen" descr="plaza-massen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76544"/>
            <a:ext cx="9144000" cy="6104912"/>
          </a:xfrm>
          <a:prstGeom prst="rect">
            <a:avLst/>
          </a:prstGeom>
        </p:spPr>
      </p:pic>
      <p:pic>
        <p:nvPicPr>
          <p:cNvPr id="6" name="5 Imagen" descr="6161671669_25db12e29c_bplac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176409458_2766029c1b_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4572000" y="620688"/>
            <a:ext cx="4572000" cy="110799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1600" dirty="0" smtClean="0">
                <a:solidFill>
                  <a:schemeClr val="bg1"/>
                </a:solidFill>
                <a:latin typeface="Garamond" pitchFamily="18" charset="0"/>
              </a:rPr>
              <a:t>La </a:t>
            </a:r>
            <a:r>
              <a:rPr lang="es-ES" sz="1600" b="1" dirty="0" smtClean="0">
                <a:solidFill>
                  <a:schemeClr val="bg1"/>
                </a:solidFill>
                <a:latin typeface="Garamond" pitchFamily="18" charset="0"/>
              </a:rPr>
              <a:t>Catedral Ortodoxa de San Nicolás, </a:t>
            </a:r>
            <a:r>
              <a:rPr lang="es-ES" sz="1600" dirty="0" smtClean="0">
                <a:solidFill>
                  <a:schemeClr val="bg1"/>
                </a:solidFill>
                <a:latin typeface="Garamond" pitchFamily="18" charset="0"/>
              </a:rPr>
              <a:t>es un monumento nacional de Francia . Inaugurada en 1912, gracias a la generosidad del zar Nicolás II  de Rusia, es la catedral ortodoxa más grande de Europa occidental</a:t>
            </a:r>
            <a:r>
              <a:rPr lang="es-ES" dirty="0" smtClean="0">
                <a:solidFill>
                  <a:schemeClr val="bg1"/>
                </a:solidFill>
              </a:rPr>
              <a:t>.</a:t>
            </a:r>
            <a:endParaRPr lang="es-ES" dirty="0">
              <a:solidFill>
                <a:schemeClr val="bg1"/>
              </a:solidFill>
            </a:endParaRPr>
          </a:p>
        </p:txBody>
      </p:sp>
      <p:pic>
        <p:nvPicPr>
          <p:cNvPr id="4" name="3 Imagen" descr="La-cathédrale-Saint-Nicola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979033224_4c8a5a88b1_b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glesia-ortodox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  <p:pic>
        <p:nvPicPr>
          <p:cNvPr id="7" name="6 Imagen" descr="eglise-girouettegf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2996141_52b165d86b_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60841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600" b="1" dirty="0" smtClean="0">
                <a:solidFill>
                  <a:schemeClr val="bg1"/>
                </a:solidFill>
                <a:latin typeface="Garamond" pitchFamily="18" charset="0"/>
              </a:rPr>
              <a:t>El Museo </a:t>
            </a:r>
            <a:r>
              <a:rPr lang="es-ES" sz="1600" b="1" dirty="0" err="1" smtClean="0">
                <a:solidFill>
                  <a:schemeClr val="bg1"/>
                </a:solidFill>
                <a:latin typeface="Garamond" pitchFamily="18" charset="0"/>
              </a:rPr>
              <a:t>Matisse</a:t>
            </a:r>
            <a:r>
              <a:rPr lang="es-ES" sz="1600" b="1" dirty="0" smtClean="0">
                <a:solidFill>
                  <a:schemeClr val="bg1"/>
                </a:solidFill>
                <a:latin typeface="Garamond" pitchFamily="18" charset="0"/>
              </a:rPr>
              <a:t> </a:t>
            </a:r>
            <a:r>
              <a:rPr lang="es-ES" sz="1600" dirty="0" smtClean="0">
                <a:solidFill>
                  <a:schemeClr val="bg1"/>
                </a:solidFill>
                <a:latin typeface="Garamond" pitchFamily="18" charset="0"/>
              </a:rPr>
              <a:t>está situado en la colina de </a:t>
            </a:r>
            <a:r>
              <a:rPr lang="es-ES" sz="1600" dirty="0" err="1" smtClean="0">
                <a:solidFill>
                  <a:schemeClr val="bg1"/>
                </a:solidFill>
                <a:latin typeface="Garamond" pitchFamily="18" charset="0"/>
              </a:rPr>
              <a:t>Cimiez</a:t>
            </a:r>
            <a:r>
              <a:rPr lang="es-ES" sz="1600" dirty="0" smtClean="0">
                <a:solidFill>
                  <a:schemeClr val="bg1"/>
                </a:solidFill>
                <a:latin typeface="Garamond" pitchFamily="18" charset="0"/>
              </a:rPr>
              <a:t>. Desde el 5 de enero de 1963, el Museo ha dado la bienvenida a los visitantes mostrando la colección de obras dejadas por el artista (y sus herederos) a la ciudad de Niza, donde vivió desde 1918 hasta 1954</a:t>
            </a:r>
            <a:endParaRPr lang="es-ES" sz="1600" dirty="0">
              <a:solidFill>
                <a:schemeClr val="bg1"/>
              </a:solidFill>
              <a:latin typeface="Garamond" pitchFamily="18" charset="0"/>
            </a:endParaRPr>
          </a:p>
        </p:txBody>
      </p:sp>
      <p:pic>
        <p:nvPicPr>
          <p:cNvPr id="4" name="3 Imagen" descr="281384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pic>
        <p:nvPicPr>
          <p:cNvPr id="5" name="4 Imagen" descr="museo-matiss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853351"/>
            <a:ext cx="9144000" cy="5151298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932040" y="6453336"/>
            <a:ext cx="42119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Garamond" pitchFamily="18" charset="0"/>
              </a:rPr>
              <a:t>Audio: “La </a:t>
            </a:r>
            <a:r>
              <a:rPr lang="es-ES" sz="1600" dirty="0" err="1" smtClean="0">
                <a:latin typeface="Garamond" pitchFamily="18" charset="0"/>
              </a:rPr>
              <a:t>mer</a:t>
            </a:r>
            <a:r>
              <a:rPr lang="es-ES" sz="1600" dirty="0" smtClean="0">
                <a:latin typeface="Garamond" pitchFamily="18" charset="0"/>
              </a:rPr>
              <a:t>” – </a:t>
            </a:r>
            <a:r>
              <a:rPr lang="es-ES" sz="1600" dirty="0" err="1" smtClean="0">
                <a:latin typeface="Garamond" pitchFamily="18" charset="0"/>
              </a:rPr>
              <a:t>Mireille</a:t>
            </a:r>
            <a:r>
              <a:rPr lang="es-ES" sz="1600" dirty="0" smtClean="0">
                <a:latin typeface="Garamond" pitchFamily="18" charset="0"/>
              </a:rPr>
              <a:t> </a:t>
            </a:r>
            <a:r>
              <a:rPr lang="es-ES" sz="1600" dirty="0" err="1" smtClean="0">
                <a:latin typeface="Garamond" pitchFamily="18" charset="0"/>
              </a:rPr>
              <a:t>Mathieu</a:t>
            </a:r>
            <a:endParaRPr lang="es-ES" sz="1600" dirty="0">
              <a:latin typeface="Garamond" pitchFamily="18" charset="0"/>
            </a:endParaRPr>
          </a:p>
        </p:txBody>
      </p:sp>
      <p:pic>
        <p:nvPicPr>
          <p:cNvPr id="7" name="Picture 21" descr="milespowerpoints_r2_c4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87824" y="0"/>
            <a:ext cx="3494088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4" descr="too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620688"/>
            <a:ext cx="9145587" cy="65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 Box 24">
            <a:hlinkClick r:id="rId9"/>
          </p:cNvPr>
          <p:cNvSpPr txBox="1">
            <a:spLocks noChangeArrowheads="1"/>
          </p:cNvSpPr>
          <p:nvPr/>
        </p:nvSpPr>
        <p:spPr bwMode="auto">
          <a:xfrm>
            <a:off x="3923928" y="5949280"/>
            <a:ext cx="165735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dirty="0">
                <a:solidFill>
                  <a:schemeClr val="tx1"/>
                </a:solidFill>
                <a:hlinkClick r:id="rId10"/>
              </a:rPr>
              <a:t>Frases</a:t>
            </a:r>
            <a:endParaRPr lang="es-ES" sz="2800" dirty="0">
              <a:solidFill>
                <a:schemeClr val="tx1"/>
              </a:solidFill>
            </a:endParaRPr>
          </a:p>
        </p:txBody>
      </p:sp>
      <p:sp>
        <p:nvSpPr>
          <p:cNvPr id="11" name="Text Box 25"/>
          <p:cNvSpPr txBox="1">
            <a:spLocks noChangeArrowheads="1"/>
          </p:cNvSpPr>
          <p:nvPr/>
        </p:nvSpPr>
        <p:spPr bwMode="auto">
          <a:xfrm>
            <a:off x="5148064" y="5949280"/>
            <a:ext cx="136842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dirty="0">
                <a:hlinkClick r:id="rId11"/>
              </a:rPr>
              <a:t>Videos</a:t>
            </a:r>
            <a:endParaRPr lang="es-ES" sz="2800" dirty="0"/>
          </a:p>
        </p:txBody>
      </p:sp>
      <p:sp>
        <p:nvSpPr>
          <p:cNvPr id="12" name="Text Box 26"/>
          <p:cNvSpPr txBox="1">
            <a:spLocks noChangeArrowheads="1"/>
          </p:cNvSpPr>
          <p:nvPr/>
        </p:nvSpPr>
        <p:spPr bwMode="auto">
          <a:xfrm>
            <a:off x="6660232" y="5949280"/>
            <a:ext cx="158432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dirty="0">
                <a:solidFill>
                  <a:schemeClr val="tx1"/>
                </a:solidFill>
                <a:hlinkClick r:id="rId12"/>
              </a:rPr>
              <a:t>Postales</a:t>
            </a:r>
            <a:endParaRPr lang="es-ES" sz="2800" dirty="0">
              <a:solidFill>
                <a:schemeClr val="tx1"/>
              </a:solidFill>
            </a:endParaRPr>
          </a:p>
        </p:txBody>
      </p:sp>
      <p:sp>
        <p:nvSpPr>
          <p:cNvPr id="13" name="Text Box 29"/>
          <p:cNvSpPr txBox="1">
            <a:spLocks noChangeArrowheads="1"/>
          </p:cNvSpPr>
          <p:nvPr/>
        </p:nvSpPr>
        <p:spPr bwMode="auto">
          <a:xfrm>
            <a:off x="0" y="5949280"/>
            <a:ext cx="4500563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3000" b="1" i="1" u="none" dirty="0"/>
              <a:t>Más sitios interesantes: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543</Words>
  <Application>Microsoft Office PowerPoint</Application>
  <PresentationFormat>Presentación en pantalla (4:3)</PresentationFormat>
  <Paragraphs>19</Paragraphs>
  <Slides>13</Slides>
  <Notes>0</Notes>
  <HiddenSlides>0</HiddenSlides>
  <MMClips>2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4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Bienvenidos a Niza</dc:title>
  <dc:creator>Eliza</dc:creator>
  <cp:lastModifiedBy>Eliza</cp:lastModifiedBy>
  <cp:revision>25</cp:revision>
  <dcterms:created xsi:type="dcterms:W3CDTF">2012-02-10T02:03:52Z</dcterms:created>
  <dcterms:modified xsi:type="dcterms:W3CDTF">2012-02-10T19:37:26Z</dcterms:modified>
</cp:coreProperties>
</file>