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719" r:id="rId2"/>
    <p:sldId id="673" r:id="rId3"/>
    <p:sldId id="675" r:id="rId4"/>
    <p:sldId id="676" r:id="rId5"/>
    <p:sldId id="678" r:id="rId6"/>
    <p:sldId id="679" r:id="rId7"/>
    <p:sldId id="680" r:id="rId8"/>
    <p:sldId id="681" r:id="rId9"/>
    <p:sldId id="683" r:id="rId10"/>
    <p:sldId id="685" r:id="rId11"/>
    <p:sldId id="686" r:id="rId12"/>
    <p:sldId id="688" r:id="rId13"/>
    <p:sldId id="690" r:id="rId14"/>
    <p:sldId id="691" r:id="rId15"/>
    <p:sldId id="692" r:id="rId16"/>
    <p:sldId id="694" r:id="rId17"/>
    <p:sldId id="695" r:id="rId18"/>
    <p:sldId id="697" r:id="rId19"/>
    <p:sldId id="699" r:id="rId20"/>
    <p:sldId id="701" r:id="rId21"/>
    <p:sldId id="709" r:id="rId22"/>
    <p:sldId id="710" r:id="rId23"/>
    <p:sldId id="712" r:id="rId24"/>
    <p:sldId id="714" r:id="rId25"/>
    <p:sldId id="716" r:id="rId26"/>
    <p:sldId id="718"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gBqm3mKfAVN8kt2mfKa6w==" hashData="i7STbKEHN88X9z9Am5qiY01OBpQh+gVTrJbhxiuvaxWliHzXyfuxaPkjGp68AyzrWN2zMwSE5HpxaVF5WSoO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9966"/>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003" autoAdjust="0"/>
    <p:restoredTop sz="94660"/>
  </p:normalViewPr>
  <p:slideViewPr>
    <p:cSldViewPr snapToGrid="0">
      <p:cViewPr varScale="1">
        <p:scale>
          <a:sx n="110" d="100"/>
          <a:sy n="110" d="100"/>
        </p:scale>
        <p:origin x="204" y="10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4028557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4029776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1535817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BBB88898-5BE2-404B-97E8-0145478D1EEB}" type="datetimeFigureOut">
              <a:rPr lang="fr-FR" smtClean="0"/>
              <a:t>09/10/2016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1072163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BBB88898-5BE2-404B-97E8-0145478D1EEB}" type="datetimeFigureOut">
              <a:rPr lang="fr-FR" smtClean="0"/>
              <a:t>09/10/2016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2427530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BBB88898-5BE2-404B-97E8-0145478D1EEB}" type="datetimeFigureOut">
              <a:rPr lang="fr-FR" smtClean="0"/>
              <a:t>09/10/2016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2507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B88898-5BE2-404B-97E8-0145478D1EEB}" type="datetimeFigureOut">
              <a:rPr lang="fr-FR" smtClean="0"/>
              <a:t>09/10/2016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3379497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BBB88898-5BE2-404B-97E8-0145478D1EEB}" type="datetimeFigureOut">
              <a:rPr lang="fr-FR" smtClean="0"/>
              <a:t>09/10/2016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1262519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BBB88898-5BE2-404B-97E8-0145478D1EEB}" type="datetimeFigureOut">
              <a:rPr lang="fr-FR" smtClean="0"/>
              <a:t>09/10/2016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2591498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3514846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F8956E9-B2B0-429E-BB42-C127668A4B20}" type="slidenum">
              <a:rPr lang="fr-FR" smtClean="0"/>
              <a:t>‹N°›</a:t>
            </a:fld>
            <a:endParaRPr lang="fr-FR"/>
          </a:p>
        </p:txBody>
      </p:sp>
    </p:spTree>
    <p:extLst>
      <p:ext uri="{BB962C8B-B14F-4D97-AF65-F5344CB8AC3E}">
        <p14:creationId xmlns:p14="http://schemas.microsoft.com/office/powerpoint/2010/main" val="2575312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88898-5BE2-404B-97E8-0145478D1EEB}" type="datetimeFigureOut">
              <a:rPr lang="fr-FR" smtClean="0"/>
              <a:t>09/10/2016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8956E9-B2B0-429E-BB42-C127668A4B20}" type="slidenum">
              <a:rPr lang="fr-FR" smtClean="0"/>
              <a:t>‹N°›</a:t>
            </a:fld>
            <a:endParaRPr lang="fr-FR"/>
          </a:p>
        </p:txBody>
      </p:sp>
    </p:spTree>
    <p:extLst>
      <p:ext uri="{BB962C8B-B14F-4D97-AF65-F5344CB8AC3E}">
        <p14:creationId xmlns:p14="http://schemas.microsoft.com/office/powerpoint/2010/main" val="1888748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tileRect/>
        </a:gradFill>
        <a:effectLst/>
      </p:bgPr>
    </p:bg>
    <p:spTree>
      <p:nvGrpSpPr>
        <p:cNvPr id="1" name=""/>
        <p:cNvGrpSpPr/>
        <p:nvPr/>
      </p:nvGrpSpPr>
      <p:grpSpPr>
        <a:xfrm>
          <a:off x="0" y="0"/>
          <a:ext cx="0" cy="0"/>
          <a:chOff x="0" y="0"/>
          <a:chExt cx="0" cy="0"/>
        </a:xfrm>
      </p:grpSpPr>
      <p:pic>
        <p:nvPicPr>
          <p:cNvPr id="11" name="Picture 1" descr="https://firebasestorage.googleapis.com/v0/b/quipo-quiz-sec.appspot.com/o/quizzes%2F4f9d27d6f5a696b52f3263a2b2a5b1291455204368493.jpeg?alt=media&amp;token=7e75fb27-c636-41db-97ad-590fff234f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349" y="381105"/>
            <a:ext cx="2520000" cy="2520000"/>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p:cNvSpPr txBox="1">
            <a:spLocks/>
          </p:cNvSpPr>
          <p:nvPr/>
        </p:nvSpPr>
        <p:spPr>
          <a:xfrm>
            <a:off x="1514380" y="1318437"/>
            <a:ext cx="9144000" cy="244044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6000" u="sng" dirty="0">
                <a:solidFill>
                  <a:schemeClr val="bg1"/>
                </a:solidFill>
              </a:rPr>
              <a:t>Thème </a:t>
            </a:r>
            <a:r>
              <a:rPr lang="fr-FR" sz="6000" dirty="0">
                <a:solidFill>
                  <a:schemeClr val="bg1"/>
                </a:solidFill>
              </a:rPr>
              <a:t>: </a:t>
            </a:r>
            <a:r>
              <a:rPr lang="fr-FR" sz="6000" b="1" dirty="0">
                <a:solidFill>
                  <a:schemeClr val="bg1"/>
                </a:solidFill>
              </a:rPr>
              <a:t>Le corps humain</a:t>
            </a:r>
          </a:p>
        </p:txBody>
      </p:sp>
      <p:sp>
        <p:nvSpPr>
          <p:cNvPr id="8" name="Sous-titre 2"/>
          <p:cNvSpPr txBox="1">
            <a:spLocks/>
          </p:cNvSpPr>
          <p:nvPr/>
        </p:nvSpPr>
        <p:spPr>
          <a:xfrm>
            <a:off x="1514380" y="3764226"/>
            <a:ext cx="9144000" cy="16557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2000" dirty="0">
                <a:solidFill>
                  <a:schemeClr val="bg1"/>
                </a:solidFill>
              </a:rPr>
              <a:t>(25 Questions – Partie 2/2)</a:t>
            </a:r>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6380" y="5425338"/>
            <a:ext cx="3600000" cy="1078172"/>
          </a:xfrm>
          <a:prstGeom prst="rect">
            <a:avLst/>
          </a:prstGeom>
        </p:spPr>
      </p:pic>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8506" y="560671"/>
            <a:ext cx="3600000" cy="1704256"/>
          </a:xfrm>
          <a:prstGeom prst="rect">
            <a:avLst/>
          </a:prstGeom>
        </p:spPr>
      </p:pic>
    </p:spTree>
    <p:extLst>
      <p:ext uri="{BB962C8B-B14F-4D97-AF65-F5344CB8AC3E}">
        <p14:creationId xmlns:p14="http://schemas.microsoft.com/office/powerpoint/2010/main" val="1175702827"/>
      </p:ext>
    </p:extLst>
  </p:cSld>
  <p:clrMapOvr>
    <a:masterClrMapping/>
  </p:clrMapOvr>
  <mc:AlternateContent xmlns:mc="http://schemas.openxmlformats.org/markup-compatibility/2006" xmlns:p14="http://schemas.microsoft.com/office/powerpoint/2010/main">
    <mc:Choice Requires="p14">
      <p:transition spd="slow" p14:dur="2000">
        <p14:prism dir="u" isContent="1"/>
        <p:sndAc>
          <p:stSnd loop="1">
            <p:snd r:embed="rId2" name="Richard Clayderman - Murmures (1980).wav"/>
          </p:stSnd>
        </p:sndAc>
      </p:transition>
    </mc:Choice>
    <mc:Fallback xmlns="">
      <p:transition spd="slow">
        <p:fade/>
        <p:sndAc>
          <p:stSnd loop="1">
            <p:snd r:embed="rId6" name="Richard Clayderman - Murmures (1980).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Certaines des cellules humaines sont remplacées après deux ou trois jours, d’autres, comme les cellules du cerveau, durent toute la vie.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Toutes les cellules du corps humain se régénèrent à chaque 14 ans.</a:t>
            </a:r>
          </a:p>
        </p:txBody>
      </p:sp>
      <p:pic>
        <p:nvPicPr>
          <p:cNvPr id="81921" name="Picture 1" descr="https://firebasestorage.googleapis.com/v0/b/quipo-quiz-sec.appspot.com/o/quizzes%2Fce953577e9226fcdafde60e16926ea9f1455204155652.jpeg?alt=media&amp;token=f04d87f2-e6f1-4475-a3f5-4a0901540db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284995"/>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En moyenne, un ongle pousse de 3 mm (0.1 po) par mois. Un ongle met environ 6 mois pour pousser de la base à la pointe.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Un ongle met environ 2 mois pour pousser de la base à la pointe.</a:t>
            </a:r>
          </a:p>
        </p:txBody>
      </p:sp>
      <p:pic>
        <p:nvPicPr>
          <p:cNvPr id="79873" name="Picture 1" descr="https://firebasestorage.googleapis.com/v0/b/quipo-quiz-sec.appspot.com/o/quizzes%2Feef513e2060b9557ab71b9dab4419d771455202869730.jpeg?alt=media&amp;token=396814f7-38d3-4b7f-b9f6-bc635ded746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02950"/>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239068"/>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Bien que le cerveau ne représente que 2 % du poids total du corps, il consomme environ 20 % de toutes les calories.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cerveau utilise 20 % des calories que nous consommons.</a:t>
            </a:r>
          </a:p>
        </p:txBody>
      </p:sp>
      <p:pic>
        <p:nvPicPr>
          <p:cNvPr id="78849" name="Picture 1" descr="https://firebasestorage.googleapis.com/v0/b/quipo-quiz-sec.appspot.com/o/quizzes%2F84a4a0dc285481a53d8b33bccf46fcb81455204035836.jpeg?alt=media&amp;token=48e7debf-5066-4443-bcac-328732555dc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6624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684369"/>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Le corps d’un adulte est composé d’environ 7 000 000 000 000 000 000 000 000 000 atomes (7 suivis de 27 zéros). L’hydrogène, l’oxygène et le carbone constituent environ 99 % de ces atomes.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1200329"/>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corps d’un adulte est composé d’environ 7 000 000 000 000 000 000 000 000 000 atomes (7 suivis de 27 zéros).</a:t>
            </a:r>
          </a:p>
        </p:txBody>
      </p:sp>
      <p:pic>
        <p:nvPicPr>
          <p:cNvPr id="76801" name="Picture 1" descr="https://firebasestorage.googleapis.com/v0/b/quipo-quiz-sec.appspot.com/o/quizzes%2F01a99606a4481cabab363f37e31745701455202906915.jpeg?alt=media&amp;token=7f58db05-b5c4-489f-9318-099e5017013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95782"/>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5016481"/>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Il y a 26 os dans le pied, et 27 os dans la main.</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Il y a plus d’os dans le pied que dans la main.</a:t>
            </a:r>
          </a:p>
        </p:txBody>
      </p:sp>
      <p:pic>
        <p:nvPicPr>
          <p:cNvPr id="75777" name="Picture 1" descr="https://firebasestorage.googleapis.com/v0/b/quipo-quiz-sec.appspot.com/o/quizzes%2F24df77a4aa557986881ecee8d3e351671455204317438.jpeg?alt=media&amp;token=ec54bff2-3d9c-4e36-9b6c-12f5199e0fc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02950"/>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392535"/>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La longueur d’un intestin grêle est de 5,4 à 7,3 m (18 à 24 pi) : environ trois à quatre fois plus qu’une personne de taille moyenne.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L’intestin grêle d’une personne mesure de trois à quatre fois plus que la personne elle-même.</a:t>
            </a:r>
          </a:p>
        </p:txBody>
      </p:sp>
      <p:pic>
        <p:nvPicPr>
          <p:cNvPr id="74753" name="Picture 1" descr="https://firebasestorage.googleapis.com/v0/b/quipo-quiz-sec.appspot.com/o/quizzes%2F43bcf9fe4bc30daeed31cee061051c4d1455201223922.jpeg?alt=media&amp;token=480209ac-d408-4cb3-9e2e-bd068079016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4289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6625319"/>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Le corps humain est constitué d’environ 60 % d’eau, qui est un composant essentiel de chaque cellule.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corps humain est constitué de 24 % d’eau.</a:t>
            </a:r>
          </a:p>
        </p:txBody>
      </p:sp>
      <p:pic>
        <p:nvPicPr>
          <p:cNvPr id="73729" name="Picture 1" descr="https://firebasestorage.googleapis.com/v0/b/quipo-quiz-sec.appspot.com/o/quizzes%2F4f9d27d6f5a696b52f3263a2b2a5b1291455204368493.jpeg?alt=media&amp;token=7e75fb27-c636-41db-97ad-590fff234f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02950"/>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0161792"/>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Le sang compte pour environ 7 à 8 % du poids total du corps.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sang compte pour environ 2 % du poids total du corps.</a:t>
            </a:r>
          </a:p>
        </p:txBody>
      </p:sp>
      <p:pic>
        <p:nvPicPr>
          <p:cNvPr id="71681" name="Picture 1" descr="https://firebasestorage.googleapis.com/v0/b/quipo-quiz-sec.appspot.com/o/quizzes%2Fd3cbb3a46dc332ae50f3e7c0aad27afb1455204220663.jpeg?alt=media&amp;token=fb3eff99-0049-4b92-9fd2-de098920066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349208"/>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Environ 1,8 kg (4 lb) de bactéries vivent dans et sur le corps humain, une quantité suffisante pour remplir une grande soupière.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Toutes les bactéries dans notre corps mises ensemble pèsent environ 0,45 kg (1 lb).</a:t>
            </a:r>
          </a:p>
        </p:txBody>
      </p:sp>
      <p:pic>
        <p:nvPicPr>
          <p:cNvPr id="69633" name="Picture 1" descr="https://firebasestorage.googleapis.com/v0/b/quipo-quiz-sec.appspot.com/o/quizzes%2Fee70836ad6516fcdbc1daa2a54968b351455203306310.jpeg?alt=media&amp;token=58c9f1ec-7dfd-49ca-a0c9-8ed9e02a8e5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95782"/>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0374592"/>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En moyenne, la tête humaine est recouverte d’environ 110 000 follicules pileux ; les blonds naturels en ont plus : environ 140 000.</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La tête humaine possède en moyenne 110 000 follicules pileux.</a:t>
            </a:r>
          </a:p>
        </p:txBody>
      </p:sp>
      <p:pic>
        <p:nvPicPr>
          <p:cNvPr id="68609" name="Picture 1" descr="https://firebasestorage.googleapis.com/v0/b/quipo-quiz-sec.appspot.com/o/quizzes%2F4157604aacc6a1c3f70477c85746bd8a1455202828344.jpeg?alt=media&amp;token=f8eee7fb-f3f0-4e16-b3c2-1eeb587b7e6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426620"/>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Le cerveau utilise les neurones moteurs pour transmettre des messages à travers la moelle épinière à la vitesse de 322 km/h (200 mi/h).</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Les neurones moteurs transfèrent les informations sensorielles à plus de 322 km/h (200 mi/h).</a:t>
            </a:r>
          </a:p>
        </p:txBody>
      </p:sp>
      <p:pic>
        <p:nvPicPr>
          <p:cNvPr id="66561" name="Picture 1" descr="https://firebasestorage.googleapis.com/v0/b/quipo-quiz-sec.appspot.com/o/quizzes%2F8e7910f124962534aa55e4ef0ce294de1455203333495.jpeg?alt=media&amp;token=78097e66-b36d-41e9-854d-b1142cba4e0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95782"/>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433260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Le corps humain contient assez de fer pour produire un clou de 7,5 cm (3 po). La majorité de ce fer se trouve dans le sang.</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corps humain contient assez de fer pour produire un clou de 7,5 cm (3 po).</a:t>
            </a:r>
          </a:p>
        </p:txBody>
      </p:sp>
      <p:pic>
        <p:nvPicPr>
          <p:cNvPr id="64513" name="Picture 1" descr="https://firebasestorage.googleapis.com/v0/b/quipo-quiz-sec.appspot.com/o/quizzes%2F29834b89504596da1e59aa9988ac52091455203010550.jpeg?alt=media&amp;token=728f4db2-1566-45de-93d6-9d87115d21fb"/>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4289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024889"/>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Sur le corps humain, les poils de barbe sont ceux qui poussent le plus vite. Ils poussent d’environ 9 m (30 pi) durant la vie d’un homme.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Une barbe pousse d’environ 1,5 m (5 pi) durant une vie.</a:t>
            </a:r>
          </a:p>
        </p:txBody>
      </p:sp>
      <p:pic>
        <p:nvPicPr>
          <p:cNvPr id="63489" name="Picture 1" descr="https://firebasestorage.googleapis.com/v0/b/quipo-quiz-sec.appspot.com/o/quizzes%2F6817c94a6241f9c651ab96d9b82b2f241455204179334.jpeg?alt=media&amp;token=8d27eb1e-0fee-4cc4-8cd8-168284cb63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3770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6889880"/>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1200329"/>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Un adulte perd entre 0,20 et 0,70 kg (0,5 à 1,5 lb) de particules de peau par année. Compte tenu que la durée de vie moyenne d’un être humain est de 80 ans, une personne perdra ainsi plus de 22 kg (50 lb) de peau durant sa vie.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En moyenne, une personne perdra plus de 22 kg (50 lb) de peau pendant sa vie.</a:t>
            </a:r>
          </a:p>
        </p:txBody>
      </p:sp>
      <p:pic>
        <p:nvPicPr>
          <p:cNvPr id="62465" name="Picture 1" descr="https://firebasestorage.googleapis.com/v0/b/quipo-quiz-sec.appspot.com/o/quizzes%2Fe694b8c1b2310389ffa545cbdbf367081455201148182.jpeg?alt=media&amp;token=412c6b61-696d-476b-a003-08cedc3740a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98218"/>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883491"/>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Le foie humain à la capacité de se régénérer : jusqu’à 70 % de sa masse en quelque mois.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foie peut régénérer jusqu’à 70 % de sa masse.</a:t>
            </a:r>
          </a:p>
        </p:txBody>
      </p:sp>
      <p:pic>
        <p:nvPicPr>
          <p:cNvPr id="60417" name="Picture 1" descr="https://firebasestorage.googleapis.com/v0/b/quipo-quiz-sec.appspot.com/o/quizzes%2F78be5bd7b9a3cbb479f1adb4efcbcc591455204112975.jpeg?alt=media&amp;token=a99fe39a-9182-4d00-af18-3373332b805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329436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Les cônes trouvés dans la rétine de l’œil nous permettent de percevoir les couleurs, pas de garder l’équilibre.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Les cônes trouvés dans la rétine de l’œil nous permettent de garder l’équilibre.</a:t>
            </a:r>
          </a:p>
        </p:txBody>
      </p:sp>
      <p:pic>
        <p:nvPicPr>
          <p:cNvPr id="59393" name="Picture 1" descr="https://firebasestorage.googleapis.com/v0/b/quipo-quiz-sec.appspot.com/o/quizzes%2F32ada5e5aae5d1c345e5e6e93d15f7c51455202801696.jpeg?alt=media&amp;token=2d305724-ef31-49f1-a801-e38a9690ee3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02950"/>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85087"/>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La moelle osseuse produit les cellules sanguines.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Les cellules sanguines sont produites dans le foie.</a:t>
            </a:r>
          </a:p>
        </p:txBody>
      </p:sp>
      <p:pic>
        <p:nvPicPr>
          <p:cNvPr id="57345" name="Picture 1" descr="https://firebasestorage.googleapis.com/v0/b/quipo-quiz-sec.appspot.com/o/quizzes%2F429fc1fb6cd64aacc5d03adcab1b6f231455202740471.jpeg?alt=media&amp;token=26fc7994-2bc4-4670-aa32-374a165a5fb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84499"/>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059593"/>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Le crâne est composé de 22 os distincts : 8 pour le crâne, 14 pour la face.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crâne est composé de 7 os distincts.</a:t>
            </a:r>
          </a:p>
        </p:txBody>
      </p:sp>
      <p:pic>
        <p:nvPicPr>
          <p:cNvPr id="55297" name="Picture 1" descr="https://firebasestorage.googleapis.com/v0/b/quipo-quiz-sec.appspot.com/o/quizzes%2F2c346f74fbe8e75de539afac17dc0f4f1455203044000.jpeg?alt=media&amp;token=c604e378-1c1c-45fe-a178-27c032bdbf1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662747"/>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Le poumon gauche est environ 10 % plus petit que le poumon droit afin de laisser un plus d’espace au cœur.</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Les deux poumons sont de la même taille.</a:t>
            </a:r>
          </a:p>
        </p:txBody>
      </p:sp>
      <p:pic>
        <p:nvPicPr>
          <p:cNvPr id="53249" name="Picture 1" descr="https://firebasestorage.googleapis.com/v0/b/quipo-quiz-sec.appspot.com/o/quizzes%2F86d6b8fa51d3774d9753db333fa8edd21455204572209.jpeg?alt=media&amp;token=24bef56f-35ec-4f97-90fc-d5b88b6af5d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493637"/>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est FAUX.</a:t>
            </a:r>
            <a:endParaRPr lang="fr-FR" dirty="0">
              <a:effectLst/>
            </a:endParaRPr>
          </a:p>
          <a:p>
            <a:r>
              <a:rPr lang="fr-FR" dirty="0"/>
              <a:t>Nous utilisons toutes les parties de notre cerveau, mais pas toutes en même temps.</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10" name="Rectangle 9"/>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8857402" y="3422950"/>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Nous utilisons seulement 10 % de notre cerveau.</a:t>
            </a:r>
          </a:p>
        </p:txBody>
      </p:sp>
      <p:pic>
        <p:nvPicPr>
          <p:cNvPr id="138241" name="Picture 1" descr="https://firebasestorage.googleapis.com/v0/b/quipo-quiz-sec.appspot.com/o/quizzes%2Fd6a6116ac5c4bd385611bbf1af0d9e901455203832725.jpeg?alt=media&amp;token=66231cd2-2030-4c64-a732-9004cc7eb87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133303"/>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Un bébé nait avec 350 os, mais parce que certains os se fusionnent pendant la croissance, il n’en aura que 206 à l’âge adulte.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Un adulte a moins d’os qu'un bébé.</a:t>
            </a:r>
          </a:p>
        </p:txBody>
      </p:sp>
      <p:pic>
        <p:nvPicPr>
          <p:cNvPr id="137217" name="Picture 1" descr="https://firebasestorage.googleapis.com/v0/b/quipo-quiz-sec.appspot.com/o/quizzes%2F3596f1fa1b2248f9b7a64f9b7ca0f4e21455201181137.jpeg?alt=media&amp;token=46f010d8-596e-41d0-88c1-9c35fe5272fc"/>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13661"/>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78746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Si les bébés semblent avoir de grands yeux, c’est que les yeux ont déjà leur grandeur maximale à la naissance.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De la naissance à la mort, les yeux ont toujours la même grosseur.</a:t>
            </a:r>
          </a:p>
        </p:txBody>
      </p:sp>
      <p:pic>
        <p:nvPicPr>
          <p:cNvPr id="135169" name="Picture 1" descr="https://firebasestorage.googleapis.com/v0/b/quipo-quiz-sec.appspot.com/o/quizzes%2F2f4688453a2b48f87b4b9b96657590dd1455204552106.jpeg?alt=media&amp;token=69ef062f-7daa-479e-b5cf-aefffe00a69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4289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289702"/>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Le cœur bat environ 100 800 fois par jour, 36 792 000 fois par an, et plus de 3 milliards de fois durant une vie moyenne.</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Le cœur bat environ 3 milliards de fois au cours d'une vie moyenne.</a:t>
            </a:r>
          </a:p>
        </p:txBody>
      </p:sp>
      <p:pic>
        <p:nvPicPr>
          <p:cNvPr id="133121" name="Picture 1" descr="https://firebasestorage.googleapis.com/v0/b/quipo-quiz-sec.appspot.com/o/quizzes%2F8e60ad07e6b49c1c5f49662751fee2161455204472422.jpeg?alt=media&amp;token=b652bb8e-fdf2-404c-be73-6c29720e22d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895782"/>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806144"/>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646331"/>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Quand un être humain éternue, il peut expulser l’air à une vitesse de 160 km/h (100 mi/h).</a:t>
            </a: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2344" y="6086618"/>
            <a:ext cx="1800000" cy="781395"/>
          </a:xfrm>
          <a:prstGeom prst="rect">
            <a:avLst/>
          </a:prstGeom>
        </p:spPr>
      </p:pic>
      <p:pic>
        <p:nvPicPr>
          <p:cNvPr id="6" name="Image 5"/>
          <p:cNvPicPr>
            <a:picLocks/>
          </p:cNvPicPr>
          <p:nvPr/>
        </p:nvPicPr>
        <p:blipFill>
          <a:blip r:embed="rId3">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4">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5">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L’air expulsé lors d’un éternuement peut voyager à la vitesse de 160 km/h (100 mi/h).</a:t>
            </a:r>
          </a:p>
        </p:txBody>
      </p:sp>
      <p:pic>
        <p:nvPicPr>
          <p:cNvPr id="131073" name="Picture 1" descr="https://firebasestorage.googleapis.com/v0/b/quipo-quiz-sec.appspot.com/o/quizzes%2Fddb048a1c8f2ed90d72d9ff03366a2ae1455201268335.jpeg?alt=media&amp;token=7af4c73a-b4ec-4318-8803-048f2d6a1a4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366" y="942893"/>
            <a:ext cx="3600000" cy="36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725390"/>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60000"/>
                <a:lumOff val="40000"/>
              </a:schemeClr>
            </a:gs>
            <a:gs pos="42000">
              <a:schemeClr val="accent3">
                <a:lumMod val="75000"/>
              </a:schemeClr>
            </a:gs>
            <a:gs pos="70000">
              <a:schemeClr val="accent4">
                <a:lumMod val="60000"/>
                <a:lumOff val="40000"/>
              </a:schemeClr>
            </a:gs>
            <a:gs pos="100000">
              <a:schemeClr val="accent6">
                <a:lumMod val="60000"/>
                <a:lumOff val="40000"/>
              </a:schemeClr>
            </a:gs>
          </a:gsLst>
          <a:lin ang="2700000" scaled="1"/>
        </a:gradFill>
        <a:effectLst/>
      </p:bgPr>
    </p:bg>
    <p:spTree>
      <p:nvGrpSpPr>
        <p:cNvPr id="1" name=""/>
        <p:cNvGrpSpPr/>
        <p:nvPr/>
      </p:nvGrpSpPr>
      <p:grpSpPr>
        <a:xfrm>
          <a:off x="0" y="0"/>
          <a:ext cx="0" cy="0"/>
          <a:chOff x="0" y="0"/>
          <a:chExt cx="0" cy="0"/>
        </a:xfrm>
      </p:grpSpPr>
      <p:sp>
        <p:nvSpPr>
          <p:cNvPr id="4" name="Rectangle 3"/>
          <p:cNvSpPr/>
          <p:nvPr/>
        </p:nvSpPr>
        <p:spPr>
          <a:xfrm>
            <a:off x="707366" y="4829535"/>
            <a:ext cx="10791645"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b="1" dirty="0">
                <a:effectLst/>
              </a:rPr>
              <a:t>La réponse </a:t>
            </a:r>
            <a:r>
              <a:rPr lang="fr-FR" b="1" dirty="0"/>
              <a:t>est VRAI.</a:t>
            </a:r>
            <a:endParaRPr lang="fr-FR" dirty="0"/>
          </a:p>
          <a:p>
            <a:r>
              <a:rPr lang="fr-FR" dirty="0"/>
              <a:t>Un pied contient 125 000 glandes sudoripares. Il peut transpirer l’équivalent d’un demi-verre d’eau en sueur par jour.</a:t>
            </a:r>
          </a:p>
        </p:txBody>
      </p:sp>
      <p:pic>
        <p:nvPicPr>
          <p:cNvPr id="6" name="Image 5"/>
          <p:cNvPicPr>
            <a:picLocks/>
          </p:cNvPicPr>
          <p:nvPr/>
        </p:nvPicPr>
        <p:blipFill>
          <a:blip r:embed="rId2">
            <a:extLst>
              <a:ext uri="{28A0092B-C50C-407E-A947-70E740481C1C}">
                <a14:useLocalDpi xmlns:a14="http://schemas.microsoft.com/office/drawing/2010/main" val="0"/>
              </a:ext>
            </a:extLst>
          </a:blip>
          <a:stretch>
            <a:fillRect/>
          </a:stretch>
        </p:blipFill>
        <p:spPr>
          <a:xfrm>
            <a:off x="6425843" y="3572463"/>
            <a:ext cx="1440000" cy="567000"/>
          </a:xfrm>
          <a:prstGeom prst="rect">
            <a:avLst/>
          </a:prstGeom>
        </p:spPr>
      </p:pic>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7094" y="108831"/>
            <a:ext cx="1440000" cy="567000"/>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5452" y="99080"/>
            <a:ext cx="1440000" cy="613771"/>
          </a:xfrm>
          <a:prstGeom prst="rect">
            <a:avLst/>
          </a:prstGeom>
        </p:spPr>
      </p:pic>
      <p:sp>
        <p:nvSpPr>
          <p:cNvPr id="9" name="Rectangle 8"/>
          <p:cNvSpPr/>
          <p:nvPr/>
        </p:nvSpPr>
        <p:spPr>
          <a:xfrm>
            <a:off x="5807085" y="136702"/>
            <a:ext cx="617477" cy="584775"/>
          </a:xfrm>
          <a:prstGeom prst="rect">
            <a:avLst/>
          </a:prstGeom>
        </p:spPr>
        <p:txBody>
          <a:bodyPr wrap="none">
            <a:spAutoFit/>
          </a:bodyPr>
          <a:lstStyle/>
          <a:p>
            <a:pPr lvl="0" algn="ctr" eaLnBrk="0" fontAlgn="base" hangingPunct="0">
              <a:spcBef>
                <a:spcPct val="0"/>
              </a:spcBef>
              <a:spcAft>
                <a:spcPct val="0"/>
              </a:spcAft>
            </a:pPr>
            <a:r>
              <a:rPr kumimoji="0" lang="fr-FR" altLang="fr-FR" sz="3200" b="0" i="0" u="none" strike="noStrike" cap="none" normalizeH="0" baseline="0" dirty="0">
                <a:ln>
                  <a:noFill/>
                </a:ln>
                <a:effectLst/>
              </a:rPr>
              <a:t>ou</a:t>
            </a:r>
          </a:p>
        </p:txBody>
      </p:sp>
      <p:pic>
        <p:nvPicPr>
          <p:cNvPr id="10" name="Image 9"/>
          <p:cNvPicPr>
            <a:picLocks/>
          </p:cNvPicPr>
          <p:nvPr/>
        </p:nvPicPr>
        <p:blipFill>
          <a:blip r:embed="rId3">
            <a:extLst>
              <a:ext uri="{28A0092B-C50C-407E-A947-70E740481C1C}">
                <a14:useLocalDpi xmlns:a14="http://schemas.microsoft.com/office/drawing/2010/main" val="0"/>
              </a:ext>
            </a:extLst>
          </a:blip>
          <a:stretch>
            <a:fillRect/>
          </a:stretch>
        </p:blipFill>
        <p:spPr>
          <a:xfrm>
            <a:off x="9149217" y="3608250"/>
            <a:ext cx="1440000" cy="648000"/>
          </a:xfrm>
          <a:prstGeom prst="rect">
            <a:avLst/>
          </a:prstGeom>
        </p:spPr>
      </p:pic>
      <p:pic>
        <p:nvPicPr>
          <p:cNvPr id="11" name="Image 10"/>
          <p:cNvPicPr>
            <a:picLocks noChangeAspect="1"/>
          </p:cNvPicPr>
          <p:nvPr/>
        </p:nvPicPr>
        <p:blipFill>
          <a:blip r:embed="rId4">
            <a:clrChange>
              <a:clrFrom>
                <a:srgbClr val="FFFFFF"/>
              </a:clrFrom>
              <a:clrTo>
                <a:srgbClr val="FFFFFF">
                  <a:alpha val="0"/>
                </a:srgbClr>
              </a:clrTo>
            </a:clrChange>
          </a:blip>
          <a:stretch>
            <a:fillRect/>
          </a:stretch>
        </p:blipFill>
        <p:spPr>
          <a:xfrm>
            <a:off x="6122830" y="3345316"/>
            <a:ext cx="2005714" cy="1080000"/>
          </a:xfrm>
          <a:prstGeom prst="rect">
            <a:avLst/>
          </a:prstGeom>
        </p:spPr>
      </p:pic>
      <p:sp>
        <p:nvSpPr>
          <p:cNvPr id="12" name="Rectangle 11"/>
          <p:cNvSpPr/>
          <p:nvPr/>
        </p:nvSpPr>
        <p:spPr>
          <a:xfrm>
            <a:off x="4917057" y="2067330"/>
            <a:ext cx="6594588" cy="923330"/>
          </a:xfrm>
          <a:prstGeom prst="rect">
            <a:avLst/>
          </a:prstGeom>
          <a:solidFill>
            <a:schemeClr val="accent2">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fr-FR" altLang="fr-FR" b="1" dirty="0"/>
              <a:t>Question :</a:t>
            </a:r>
          </a:p>
          <a:p>
            <a:r>
              <a:rPr lang="fr-FR" altLang="fr-FR" dirty="0"/>
              <a:t>Un pied peut produire l’équivalent d’un demi-verre d’eau en sueur par jour.</a:t>
            </a:r>
          </a:p>
        </p:txBody>
      </p:sp>
      <p:pic>
        <p:nvPicPr>
          <p:cNvPr id="129025" name="Picture 1" descr="https://firebasestorage.googleapis.com/v0/b/quipo-quiz-sec.appspot.com/o/quizzes%2Fac75958da37e68e5c772d91294ab49dc1455204420417.jpeg?alt=media&amp;token=d511c2cb-010a-48fa-abee-fa3a70d9b6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7366" y="895782"/>
            <a:ext cx="3600000" cy="3600000"/>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21394" y="6088482"/>
            <a:ext cx="1790950" cy="781159"/>
          </a:xfrm>
          <a:prstGeom prst="rect">
            <a:avLst/>
          </a:prstGeom>
        </p:spPr>
      </p:pic>
    </p:spTree>
    <p:extLst>
      <p:ext uri="{BB962C8B-B14F-4D97-AF65-F5344CB8AC3E}">
        <p14:creationId xmlns:p14="http://schemas.microsoft.com/office/powerpoint/2010/main" val="2311808421"/>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4" name="ZoneTexte 5"/>
          <p:cNvSpPr txBox="1">
            <a:spLocks noChangeArrowheads="1"/>
          </p:cNvSpPr>
          <p:nvPr/>
        </p:nvSpPr>
        <p:spPr bwMode="auto">
          <a:xfrm>
            <a:off x="4057330" y="6295812"/>
            <a:ext cx="40614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r-FR" altLang="fr-FR" sz="1200" dirty="0">
                <a:latin typeface="Times New Roman" panose="02020603050405020304" pitchFamily="18" charset="0"/>
                <a:cs typeface="Times New Roman" panose="02020603050405020304" pitchFamily="18" charset="0"/>
              </a:rPr>
              <a:t>Documents du Web, son et images - Octobre 2016</a:t>
            </a:r>
          </a:p>
        </p:txBody>
      </p:sp>
      <p:sp>
        <p:nvSpPr>
          <p:cNvPr id="5" name="ZoneTexte 4"/>
          <p:cNvSpPr txBox="1"/>
          <p:nvPr/>
        </p:nvSpPr>
        <p:spPr>
          <a:xfrm>
            <a:off x="1084243" y="3169774"/>
            <a:ext cx="1814602" cy="523220"/>
          </a:xfrm>
          <a:prstGeom prst="rect">
            <a:avLst/>
          </a:prstGeom>
          <a:noFill/>
        </p:spPr>
        <p:txBody>
          <a:bodyPr lIns="109716" tIns="54858" rIns="109716" bIns="54858" numCol="1">
            <a:prstTxWarp prst="textPlain">
              <a:avLst>
                <a:gd name="adj" fmla="val 51165"/>
              </a:avLst>
            </a:prstTxWarp>
            <a:spAutoFit/>
            <a:scene3d>
              <a:camera prst="isometricOffAxis1Right"/>
              <a:lightRig rig="threePt" dir="t"/>
            </a:scene3d>
            <a:sp3d extrusionH="57150">
              <a:bevelT w="38100" h="38100" prst="convex"/>
            </a:sp3d>
          </a:bodyPr>
          <a:lstStyle/>
          <a:p>
            <a:pPr>
              <a:defRPr/>
            </a:pPr>
            <a:r>
              <a:rPr lang="fr-FR" sz="3360" b="1" i="1" dirty="0" err="1">
                <a:ln>
                  <a:solidFill>
                    <a:srgbClr val="FFC000"/>
                  </a:solidFill>
                </a:ln>
                <a:solidFill>
                  <a:schemeClr val="bg1"/>
                </a:solidFill>
                <a:latin typeface="MeaCulpa" pitchFamily="2" charset="0"/>
              </a:rPr>
              <a:t>Phil_V</a:t>
            </a:r>
            <a:endParaRPr lang="fr-FR" sz="3360" b="1" i="1" dirty="0">
              <a:ln>
                <a:solidFill>
                  <a:srgbClr val="FFC000"/>
                </a:solidFill>
              </a:ln>
              <a:solidFill>
                <a:schemeClr val="bg1"/>
              </a:solidFill>
              <a:latin typeface="MeaCulpa" pitchFamily="2" charset="0"/>
            </a:endParaRPr>
          </a:p>
        </p:txBody>
      </p:sp>
      <p:pic>
        <p:nvPicPr>
          <p:cNvPr id="6" name="Image 6" descr="globe.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00603" y="2305053"/>
            <a:ext cx="2497456"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Users\Philippe\Pictures\Fi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180" y="2045973"/>
            <a:ext cx="4175760" cy="2289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 7"/>
          <p:cNvPicPr>
            <a:picLocks noChangeAspect="1"/>
          </p:cNvPicPr>
          <p:nvPr/>
        </p:nvPicPr>
        <p:blipFill>
          <a:blip r:embed="rId5"/>
          <a:stretch>
            <a:fillRect/>
          </a:stretch>
        </p:blipFill>
        <p:spPr>
          <a:xfrm>
            <a:off x="4615894" y="456971"/>
            <a:ext cx="2960209" cy="705745"/>
          </a:xfrm>
          <a:prstGeom prst="rect">
            <a:avLst/>
          </a:prstGeom>
        </p:spPr>
      </p:pic>
    </p:spTree>
    <p:extLst>
      <p:ext uri="{BB962C8B-B14F-4D97-AF65-F5344CB8AC3E}">
        <p14:creationId xmlns:p14="http://schemas.microsoft.com/office/powerpoint/2010/main" val="277673365"/>
      </p:ext>
    </p:extLst>
  </p:cSld>
  <p:clrMapOvr>
    <a:masterClrMapping/>
  </p:clrMapOvr>
  <mc:AlternateContent xmlns:mc="http://schemas.openxmlformats.org/markup-compatibility/2006" xmlns:p14="http://schemas.microsoft.com/office/powerpoint/2010/main">
    <mc:Choice Requires="p14">
      <p:transition spd="slow" p14:dur="2000">
        <p14:prism dir="u"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56" presetClass="entr" presetSubtype="0" fill="hold"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by="(-#ppt_w*2)" calcmode="lin" valueType="num">
                                      <p:cBhvr rctx="PPT">
                                        <p:cTn id="11" dur="1000" autoRev="1" fill="hold">
                                          <p:stCondLst>
                                            <p:cond delay="0"/>
                                          </p:stCondLst>
                                        </p:cTn>
                                        <p:tgtEl>
                                          <p:spTgt spid="5"/>
                                        </p:tgtEl>
                                        <p:attrNameLst>
                                          <p:attrName>ppt_w</p:attrName>
                                        </p:attrNameLst>
                                      </p:cBhvr>
                                    </p:anim>
                                    <p:anim by="(#ppt_w*0.50)" calcmode="lin" valueType="num">
                                      <p:cBhvr>
                                        <p:cTn id="12" dur="1000" decel="50000" autoRev="1" fill="hold">
                                          <p:stCondLst>
                                            <p:cond delay="0"/>
                                          </p:stCondLst>
                                        </p:cTn>
                                        <p:tgtEl>
                                          <p:spTgt spid="5"/>
                                        </p:tgtEl>
                                        <p:attrNameLst>
                                          <p:attrName>ppt_x</p:attrName>
                                        </p:attrNameLst>
                                      </p:cBhvr>
                                    </p:anim>
                                    <p:anim from="(-#ppt_h/2)" to="(#ppt_y)" calcmode="lin" valueType="num">
                                      <p:cBhvr>
                                        <p:cTn id="13" dur="2000" fill="hold">
                                          <p:stCondLst>
                                            <p:cond delay="0"/>
                                          </p:stCondLst>
                                        </p:cTn>
                                        <p:tgtEl>
                                          <p:spTgt spid="5"/>
                                        </p:tgtEl>
                                        <p:attrNameLst>
                                          <p:attrName>ppt_y</p:attrName>
                                        </p:attrNameLst>
                                      </p:cBhvr>
                                    </p:anim>
                                    <p:animRot by="21600000">
                                      <p:cBhvr>
                                        <p:cTn id="14" dur="2000" fill="hold">
                                          <p:stCondLst>
                                            <p:cond delay="0"/>
                                          </p:stCondLst>
                                        </p:cTn>
                                        <p:tgtEl>
                                          <p:spTgt spid="5"/>
                                        </p:tgtEl>
                                        <p:attrNameLst>
                                          <p:attrName>r</p:attrName>
                                        </p:attrNameLst>
                                      </p:cBhvr>
                                    </p:animRot>
                                  </p:childTnLst>
                                </p:cTn>
                              </p:par>
                              <p:par>
                                <p:cTn id="15" presetID="7" presetClass="entr" presetSubtype="1"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717</Words>
  <Application>Microsoft Office PowerPoint</Application>
  <PresentationFormat>Grand écran</PresentationFormat>
  <Paragraphs>129</Paragraphs>
  <Slides>27</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27</vt:i4>
      </vt:variant>
    </vt:vector>
  </HeadingPairs>
  <TitlesOfParts>
    <vt:vector size="33" baseType="lpstr">
      <vt:lpstr>Arial</vt:lpstr>
      <vt:lpstr>Calibri</vt:lpstr>
      <vt:lpstr>Calibri Light</vt:lpstr>
      <vt:lpstr>MeaCulpa</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fête de la bière</dc:title>
  <dc:creator/>
  <cp:lastModifiedBy/>
  <cp:revision>102</cp:revision>
  <dcterms:created xsi:type="dcterms:W3CDTF">2016-08-27T06:51:32Z</dcterms:created>
  <dcterms:modified xsi:type="dcterms:W3CDTF">2016-10-09T10:45:06Z</dcterms:modified>
</cp:coreProperties>
</file>