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Default Extension="gif" ContentType="image/gif"/>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9" r:id="rId3"/>
    <p:sldId id="260" r:id="rId4"/>
    <p:sldId id="261" r:id="rId5"/>
    <p:sldId id="262" r:id="rId6"/>
    <p:sldId id="263" r:id="rId7"/>
    <p:sldId id="265" r:id="rId8"/>
    <p:sldId id="267" r:id="rId9"/>
    <p:sldId id="268" r:id="rId10"/>
    <p:sldId id="269" r:id="rId11"/>
    <p:sldId id="270" r:id="rId12"/>
    <p:sldId id="272" r:id="rId13"/>
    <p:sldId id="273" r:id="rId14"/>
    <p:sldId id="274" r:id="rId15"/>
    <p:sldId id="278" r:id="rId16"/>
    <p:sldId id="279" r:id="rId17"/>
    <p:sldId id="282" r:id="rId18"/>
    <p:sldId id="283" r:id="rId19"/>
    <p:sldId id="285" r:id="rId20"/>
    <p:sldId id="286" r:id="rId21"/>
    <p:sldId id="288" r:id="rId22"/>
    <p:sldId id="289" r:id="rId23"/>
    <p:sldId id="290" r:id="rId24"/>
  </p:sldIdLst>
  <p:sldSz cx="9144000" cy="5143500" type="screen16x9"/>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RNDIARWHNYBF/SD7qlCP4A==" hashData="+ATrDGozILX6Xq5Js5v/emJ0jyk="/>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423" autoAdjust="0"/>
    <p:restoredTop sz="94660"/>
  </p:normalViewPr>
  <p:slideViewPr>
    <p:cSldViewPr>
      <p:cViewPr>
        <p:scale>
          <a:sx n="80" d="100"/>
          <a:sy n="80" d="100"/>
        </p:scale>
        <p:origin x="-413" y="-266"/>
      </p:cViewPr>
      <p:guideLst>
        <p:guide orient="horz" pos="162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685800" y="1597819"/>
            <a:ext cx="7772400" cy="1102519"/>
          </a:xfrm>
        </p:spPr>
        <p:txBody>
          <a:bodyPr/>
          <a:lstStyle/>
          <a:p>
            <a:r>
              <a:rPr lang="fr-FR" smtClean="0"/>
              <a:t>Modifiez le style du titre</a:t>
            </a:r>
            <a:endParaRPr lang="fr-FR"/>
          </a:p>
        </p:txBody>
      </p:sp>
      <p:sp>
        <p:nvSpPr>
          <p:cNvPr id="3" name="Sous-titre 2"/>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fr-FR" smtClean="0"/>
              <a:t>Modifiez le style des sous-titres du masque</a:t>
            </a:r>
            <a:endParaRPr lang="fr-FR"/>
          </a:p>
        </p:txBody>
      </p:sp>
      <p:sp>
        <p:nvSpPr>
          <p:cNvPr id="4" name="Espace réservé de la date 3"/>
          <p:cNvSpPr>
            <a:spLocks noGrp="1"/>
          </p:cNvSpPr>
          <p:nvPr>
            <p:ph type="dt" sz="half" idx="10"/>
          </p:nvPr>
        </p:nvSpPr>
        <p:spPr/>
        <p:txBody>
          <a:bodyPr/>
          <a:lstStyle/>
          <a:p>
            <a:fld id="{7C89D7B7-D514-436C-B160-CB1526AED097}" type="datetimeFigureOut">
              <a:rPr lang="fr-FR" smtClean="0"/>
              <a:t>21/06/2017</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B477B494-01FC-408E-8E9A-90A693F9FF28}" type="slidenum">
              <a:rPr lang="fr-FR" smtClean="0"/>
              <a:t>‹N°›</a:t>
            </a:fld>
            <a:endParaRPr lang="fr-FR"/>
          </a:p>
        </p:txBody>
      </p:sp>
    </p:spTree>
    <p:extLst>
      <p:ext uri="{BB962C8B-B14F-4D97-AF65-F5344CB8AC3E}">
        <p14:creationId xmlns:p14="http://schemas.microsoft.com/office/powerpoint/2010/main" val="84445282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7C89D7B7-D514-436C-B160-CB1526AED097}" type="datetimeFigureOut">
              <a:rPr lang="fr-FR" smtClean="0"/>
              <a:t>21/06/2017</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B477B494-01FC-408E-8E9A-90A693F9FF28}" type="slidenum">
              <a:rPr lang="fr-FR" smtClean="0"/>
              <a:t>‹N°›</a:t>
            </a:fld>
            <a:endParaRPr lang="fr-FR"/>
          </a:p>
        </p:txBody>
      </p:sp>
    </p:spTree>
    <p:extLst>
      <p:ext uri="{BB962C8B-B14F-4D97-AF65-F5344CB8AC3E}">
        <p14:creationId xmlns:p14="http://schemas.microsoft.com/office/powerpoint/2010/main" val="60367202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722313" y="3305176"/>
            <a:ext cx="7772400" cy="1021556"/>
          </a:xfrm>
        </p:spPr>
        <p:txBody>
          <a:bodyPr anchor="t"/>
          <a:lstStyle>
            <a:lvl1pPr algn="l">
              <a:defRPr sz="4000" b="1" cap="all"/>
            </a:lvl1pPr>
          </a:lstStyle>
          <a:p>
            <a:r>
              <a:rPr lang="fr-FR" smtClean="0"/>
              <a:t>Modifiez le style du titre</a:t>
            </a:r>
            <a:endParaRPr lang="fr-FR"/>
          </a:p>
        </p:txBody>
      </p:sp>
      <p:sp>
        <p:nvSpPr>
          <p:cNvPr id="3" name="Espace réservé du texte 2"/>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smtClean="0"/>
              <a:t>Modifiez les styles du texte du masque</a:t>
            </a:r>
          </a:p>
        </p:txBody>
      </p:sp>
      <p:sp>
        <p:nvSpPr>
          <p:cNvPr id="4" name="Espace réservé de la date 3"/>
          <p:cNvSpPr>
            <a:spLocks noGrp="1"/>
          </p:cNvSpPr>
          <p:nvPr>
            <p:ph type="dt" sz="half" idx="10"/>
          </p:nvPr>
        </p:nvSpPr>
        <p:spPr/>
        <p:txBody>
          <a:bodyPr/>
          <a:lstStyle/>
          <a:p>
            <a:fld id="{7C89D7B7-D514-436C-B160-CB1526AED097}" type="datetimeFigureOut">
              <a:rPr lang="fr-FR" smtClean="0"/>
              <a:t>21/06/2017</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B477B494-01FC-408E-8E9A-90A693F9FF28}" type="slidenum">
              <a:rPr lang="fr-FR" smtClean="0"/>
              <a:t>‹N°›</a:t>
            </a:fld>
            <a:endParaRPr lang="fr-FR"/>
          </a:p>
        </p:txBody>
      </p:sp>
    </p:spTree>
    <p:extLst>
      <p:ext uri="{BB962C8B-B14F-4D97-AF65-F5344CB8AC3E}">
        <p14:creationId xmlns:p14="http://schemas.microsoft.com/office/powerpoint/2010/main" val="304738213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457200" y="900113"/>
            <a:ext cx="4038600" cy="254555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4648200" y="900113"/>
            <a:ext cx="4038600" cy="254555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7C89D7B7-D514-436C-B160-CB1526AED097}" type="datetimeFigureOut">
              <a:rPr lang="fr-FR" smtClean="0"/>
              <a:t>21/06/2017</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B477B494-01FC-408E-8E9A-90A693F9FF28}" type="slidenum">
              <a:rPr lang="fr-FR" smtClean="0"/>
              <a:t>‹N°›</a:t>
            </a:fld>
            <a:endParaRPr lang="fr-FR"/>
          </a:p>
        </p:txBody>
      </p:sp>
    </p:spTree>
    <p:extLst>
      <p:ext uri="{BB962C8B-B14F-4D97-AF65-F5344CB8AC3E}">
        <p14:creationId xmlns:p14="http://schemas.microsoft.com/office/powerpoint/2010/main" val="137361558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457200" y="205979"/>
            <a:ext cx="8229600" cy="857250"/>
          </a:xfrm>
        </p:spPr>
        <p:txBody>
          <a:bodyPr/>
          <a:lstStyle>
            <a:lvl1pPr>
              <a:defRPr/>
            </a:lvl1pPr>
          </a:lstStyle>
          <a:p>
            <a:r>
              <a:rPr lang="fr-FR" smtClean="0"/>
              <a:t>Modifiez le style du titre</a:t>
            </a:r>
            <a:endParaRPr lang="fr-FR"/>
          </a:p>
        </p:txBody>
      </p:sp>
      <p:sp>
        <p:nvSpPr>
          <p:cNvPr id="3" name="Espace réservé du texte 2"/>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7C89D7B7-D514-436C-B160-CB1526AED097}" type="datetimeFigureOut">
              <a:rPr lang="fr-FR" smtClean="0"/>
              <a:t>21/06/2017</a:t>
            </a:fld>
            <a:endParaRPr lang="fr-FR"/>
          </a:p>
        </p:txBody>
      </p:sp>
      <p:sp>
        <p:nvSpPr>
          <p:cNvPr id="8" name="Espace réservé du pied de page 7"/>
          <p:cNvSpPr>
            <a:spLocks noGrp="1"/>
          </p:cNvSpPr>
          <p:nvPr>
            <p:ph type="ftr" sz="quarter" idx="11"/>
          </p:nvPr>
        </p:nvSpPr>
        <p:spPr/>
        <p:txBody>
          <a:bodyPr/>
          <a:lstStyle/>
          <a:p>
            <a:endParaRPr lang="fr-FR"/>
          </a:p>
        </p:txBody>
      </p:sp>
      <p:sp>
        <p:nvSpPr>
          <p:cNvPr id="9" name="Espace réservé du numéro de diapositive 8"/>
          <p:cNvSpPr>
            <a:spLocks noGrp="1"/>
          </p:cNvSpPr>
          <p:nvPr>
            <p:ph type="sldNum" sz="quarter" idx="12"/>
          </p:nvPr>
        </p:nvSpPr>
        <p:spPr/>
        <p:txBody>
          <a:bodyPr/>
          <a:lstStyle/>
          <a:p>
            <a:fld id="{B477B494-01FC-408E-8E9A-90A693F9FF28}" type="slidenum">
              <a:rPr lang="fr-FR" smtClean="0"/>
              <a:t>‹N°›</a:t>
            </a:fld>
            <a:endParaRPr lang="fr-FR"/>
          </a:p>
        </p:txBody>
      </p:sp>
    </p:spTree>
    <p:extLst>
      <p:ext uri="{BB962C8B-B14F-4D97-AF65-F5344CB8AC3E}">
        <p14:creationId xmlns:p14="http://schemas.microsoft.com/office/powerpoint/2010/main" val="47303403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7C89D7B7-D514-436C-B160-CB1526AED097}" type="datetimeFigureOut">
              <a:rPr lang="fr-FR" smtClean="0"/>
              <a:t>21/06/2017</a:t>
            </a:fld>
            <a:endParaRPr lang="fr-FR"/>
          </a:p>
        </p:txBody>
      </p:sp>
      <p:sp>
        <p:nvSpPr>
          <p:cNvPr id="4" name="Espace réservé du pied de page 3"/>
          <p:cNvSpPr>
            <a:spLocks noGrp="1"/>
          </p:cNvSpPr>
          <p:nvPr>
            <p:ph type="ftr" sz="quarter" idx="11"/>
          </p:nvPr>
        </p:nvSpPr>
        <p:spPr/>
        <p:txBody>
          <a:bodyPr/>
          <a:lstStyle/>
          <a:p>
            <a:endParaRPr lang="fr-FR"/>
          </a:p>
        </p:txBody>
      </p:sp>
      <p:sp>
        <p:nvSpPr>
          <p:cNvPr id="5" name="Espace réservé du numéro de diapositive 4"/>
          <p:cNvSpPr>
            <a:spLocks noGrp="1"/>
          </p:cNvSpPr>
          <p:nvPr>
            <p:ph type="sldNum" sz="quarter" idx="12"/>
          </p:nvPr>
        </p:nvSpPr>
        <p:spPr/>
        <p:txBody>
          <a:bodyPr/>
          <a:lstStyle/>
          <a:p>
            <a:fld id="{B477B494-01FC-408E-8E9A-90A693F9FF28}" type="slidenum">
              <a:rPr lang="fr-FR" smtClean="0"/>
              <a:t>‹N°›</a:t>
            </a:fld>
            <a:endParaRPr lang="fr-FR"/>
          </a:p>
        </p:txBody>
      </p:sp>
    </p:spTree>
    <p:extLst>
      <p:ext uri="{BB962C8B-B14F-4D97-AF65-F5344CB8AC3E}">
        <p14:creationId xmlns:p14="http://schemas.microsoft.com/office/powerpoint/2010/main" val="108557541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7C89D7B7-D514-436C-B160-CB1526AED097}" type="datetimeFigureOut">
              <a:rPr lang="fr-FR" smtClean="0"/>
              <a:t>21/06/2017</a:t>
            </a:fld>
            <a:endParaRPr lang="fr-FR"/>
          </a:p>
        </p:txBody>
      </p:sp>
      <p:sp>
        <p:nvSpPr>
          <p:cNvPr id="3" name="Espace réservé du pied de page 2"/>
          <p:cNvSpPr>
            <a:spLocks noGrp="1"/>
          </p:cNvSpPr>
          <p:nvPr>
            <p:ph type="ftr" sz="quarter" idx="11"/>
          </p:nvPr>
        </p:nvSpPr>
        <p:spPr/>
        <p:txBody>
          <a:bodyPr/>
          <a:lstStyle/>
          <a:p>
            <a:endParaRPr lang="fr-FR"/>
          </a:p>
        </p:txBody>
      </p:sp>
      <p:sp>
        <p:nvSpPr>
          <p:cNvPr id="4" name="Espace réservé du numéro de diapositive 3"/>
          <p:cNvSpPr>
            <a:spLocks noGrp="1"/>
          </p:cNvSpPr>
          <p:nvPr>
            <p:ph type="sldNum" sz="quarter" idx="12"/>
          </p:nvPr>
        </p:nvSpPr>
        <p:spPr/>
        <p:txBody>
          <a:bodyPr/>
          <a:lstStyle/>
          <a:p>
            <a:fld id="{B477B494-01FC-408E-8E9A-90A693F9FF28}" type="slidenum">
              <a:rPr lang="fr-FR" smtClean="0"/>
              <a:t>‹N°›</a:t>
            </a:fld>
            <a:endParaRPr lang="fr-FR"/>
          </a:p>
        </p:txBody>
      </p:sp>
    </p:spTree>
    <p:extLst>
      <p:ext uri="{BB962C8B-B14F-4D97-AF65-F5344CB8AC3E}">
        <p14:creationId xmlns:p14="http://schemas.microsoft.com/office/powerpoint/2010/main" val="195931527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57201" y="204787"/>
            <a:ext cx="3008313" cy="871538"/>
          </a:xfrm>
        </p:spPr>
        <p:txBody>
          <a:bodyPr anchor="b"/>
          <a:lstStyle>
            <a:lvl1pPr algn="l">
              <a:defRPr sz="2000" b="1"/>
            </a:lvl1pPr>
          </a:lstStyle>
          <a:p>
            <a:r>
              <a:rPr lang="fr-FR" smtClean="0"/>
              <a:t>Modifiez le style du titre</a:t>
            </a:r>
            <a:endParaRPr lang="fr-FR"/>
          </a:p>
        </p:txBody>
      </p:sp>
      <p:sp>
        <p:nvSpPr>
          <p:cNvPr id="3" name="Espace réservé du contenu 2"/>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7C89D7B7-D514-436C-B160-CB1526AED097}" type="datetimeFigureOut">
              <a:rPr lang="fr-FR" smtClean="0"/>
              <a:t>21/06/2017</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B477B494-01FC-408E-8E9A-90A693F9FF28}" type="slidenum">
              <a:rPr lang="fr-FR" smtClean="0"/>
              <a:t>‹N°›</a:t>
            </a:fld>
            <a:endParaRPr lang="fr-FR"/>
          </a:p>
        </p:txBody>
      </p:sp>
    </p:spTree>
    <p:extLst>
      <p:ext uri="{BB962C8B-B14F-4D97-AF65-F5344CB8AC3E}">
        <p14:creationId xmlns:p14="http://schemas.microsoft.com/office/powerpoint/2010/main" val="208038433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792288" y="3600450"/>
            <a:ext cx="5486400" cy="425054"/>
          </a:xfrm>
        </p:spPr>
        <p:txBody>
          <a:bodyPr anchor="b"/>
          <a:lstStyle>
            <a:lvl1pPr algn="l">
              <a:defRPr sz="2000" b="1"/>
            </a:lvl1pPr>
          </a:lstStyle>
          <a:p>
            <a:r>
              <a:rPr lang="fr-FR" smtClean="0"/>
              <a:t>Modifiez le style du titre</a:t>
            </a:r>
            <a:endParaRPr lang="fr-FR"/>
          </a:p>
        </p:txBody>
      </p:sp>
      <p:sp>
        <p:nvSpPr>
          <p:cNvPr id="3" name="Espace réservé pour une image  2"/>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7C89D7B7-D514-436C-B160-CB1526AED097}" type="datetimeFigureOut">
              <a:rPr lang="fr-FR" smtClean="0"/>
              <a:t>21/06/2017</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B477B494-01FC-408E-8E9A-90A693F9FF28}" type="slidenum">
              <a:rPr lang="fr-FR" smtClean="0"/>
              <a:t>‹N°›</a:t>
            </a:fld>
            <a:endParaRPr lang="fr-FR"/>
          </a:p>
        </p:txBody>
      </p:sp>
    </p:spTree>
    <p:extLst>
      <p:ext uri="{BB962C8B-B14F-4D97-AF65-F5344CB8AC3E}">
        <p14:creationId xmlns:p14="http://schemas.microsoft.com/office/powerpoint/2010/main" val="104423248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7C89D7B7-D514-436C-B160-CB1526AED097}" type="datetimeFigureOut">
              <a:rPr lang="fr-FR" smtClean="0"/>
              <a:t>21/06/2017</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B477B494-01FC-408E-8E9A-90A693F9FF28}" type="slidenum">
              <a:rPr lang="fr-FR" smtClean="0"/>
              <a:t>‹N°›</a:t>
            </a:fld>
            <a:endParaRPr lang="fr-FR"/>
          </a:p>
        </p:txBody>
      </p:sp>
    </p:spTree>
    <p:extLst>
      <p:ext uri="{BB962C8B-B14F-4D97-AF65-F5344CB8AC3E}">
        <p14:creationId xmlns:p14="http://schemas.microsoft.com/office/powerpoint/2010/main" val="285064364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629400" y="154781"/>
            <a:ext cx="2057400" cy="3290888"/>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457200" y="154781"/>
            <a:ext cx="6019800" cy="329088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7C89D7B7-D514-436C-B160-CB1526AED097}" type="datetimeFigureOut">
              <a:rPr lang="fr-FR" smtClean="0"/>
              <a:t>21/06/2017</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B477B494-01FC-408E-8E9A-90A693F9FF28}" type="slidenum">
              <a:rPr lang="fr-FR" smtClean="0"/>
              <a:t>‹N°›</a:t>
            </a:fld>
            <a:endParaRPr lang="fr-FR"/>
          </a:p>
        </p:txBody>
      </p:sp>
    </p:spTree>
    <p:extLst>
      <p:ext uri="{BB962C8B-B14F-4D97-AF65-F5344CB8AC3E}">
        <p14:creationId xmlns:p14="http://schemas.microsoft.com/office/powerpoint/2010/main" val="271751058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7C89D7B7-D514-436C-B160-CB1526AED097}" type="datetimeFigureOut">
              <a:rPr lang="fr-FR" smtClean="0"/>
              <a:t>21/06/2017</a:t>
            </a:fld>
            <a:endParaRPr lang="fr-FR"/>
          </a:p>
        </p:txBody>
      </p:sp>
      <p:sp>
        <p:nvSpPr>
          <p:cNvPr id="5" name="Espace réservé du pied de page 4"/>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B477B494-01FC-408E-8E9A-90A693F9FF28}" type="slidenum">
              <a:rPr lang="fr-FR" smtClean="0"/>
              <a:t>‹N°›</a:t>
            </a:fld>
            <a:endParaRPr lang="fr-FR"/>
          </a:p>
        </p:txBody>
      </p:sp>
    </p:spTree>
    <p:extLst>
      <p:ext uri="{BB962C8B-B14F-4D97-AF65-F5344CB8AC3E}">
        <p14:creationId xmlns:p14="http://schemas.microsoft.com/office/powerpoint/2010/main" val="145873376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7.xml"/><Relationship Id="rId5" Type="http://schemas.openxmlformats.org/officeDocument/2006/relationships/audio" Target="../media/audio1.wav"/><Relationship Id="rId4" Type="http://schemas.openxmlformats.org/officeDocument/2006/relationships/image" Target="../media/image2.gif"/></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jpeg"/><Relationship Id="rId1" Type="http://schemas.openxmlformats.org/officeDocument/2006/relationships/slideLayout" Target="../slideLayouts/slideLayout7.xml"/><Relationship Id="rId5" Type="http://schemas.openxmlformats.org/officeDocument/2006/relationships/hyperlink" Target="http://www.ppsmania.fr/author/akia" TargetMode="External"/><Relationship Id="rId4" Type="http://schemas.openxmlformats.org/officeDocument/2006/relationships/hyperlink" Target="http://akia.eklablog.fr/mes-creations-c29242728"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86782" y="339502"/>
            <a:ext cx="7563802" cy="923330"/>
          </a:xfrm>
          <a:prstGeom prst="rect">
            <a:avLst/>
          </a:prstGeom>
          <a:noFill/>
        </p:spPr>
        <p:txBody>
          <a:bodyPr wrap="none" lIns="91440" tIns="45720" rIns="91440" bIns="45720">
            <a:spAutoFit/>
            <a:scene3d>
              <a:camera prst="orthographicFront"/>
              <a:lightRig rig="balanced" dir="t">
                <a:rot lat="0" lon="0" rev="2100000"/>
              </a:lightRig>
            </a:scene3d>
            <a:sp3d extrusionH="57150" prstMaterial="metal">
              <a:bevelT w="38100" h="25400"/>
              <a:contourClr>
                <a:schemeClr val="bg2"/>
              </a:contourClr>
            </a:sp3d>
          </a:bodyPr>
          <a:lstStyle/>
          <a:p>
            <a:pPr algn="ctr"/>
            <a:r>
              <a:rPr lang="fr-FR" sz="5400" cap="none" spc="0" dirty="0" smtClean="0">
                <a:ln w="50800"/>
                <a:solidFill>
                  <a:schemeClr val="bg2">
                    <a:lumMod val="75000"/>
                  </a:schemeClr>
                </a:solidFill>
                <a:effectLst/>
                <a:latin typeface="Matura MT Script Capitals" panose="03020802060602070202" pitchFamily="66" charset="0"/>
              </a:rPr>
              <a:t>Monaco et son histoire </a:t>
            </a:r>
            <a:endParaRPr lang="fr-FR" sz="5400" cap="none" spc="0" dirty="0">
              <a:ln w="50800"/>
              <a:solidFill>
                <a:schemeClr val="bg2">
                  <a:lumMod val="75000"/>
                </a:schemeClr>
              </a:solidFill>
              <a:effectLst/>
              <a:latin typeface="Matura MT Script Capitals" panose="03020802060602070202" pitchFamily="66" charset="0"/>
            </a:endParaRPr>
          </a:p>
        </p:txBody>
      </p:sp>
      <p:sp>
        <p:nvSpPr>
          <p:cNvPr id="3" name="Rectangle 2"/>
          <p:cNvSpPr/>
          <p:nvPr/>
        </p:nvSpPr>
        <p:spPr>
          <a:xfrm>
            <a:off x="1259632" y="4511990"/>
            <a:ext cx="1486304" cy="461665"/>
          </a:xfrm>
          <a:prstGeom prst="rect">
            <a:avLst/>
          </a:prstGeom>
          <a:noFill/>
        </p:spPr>
        <p:txBody>
          <a:bodyPr wrap="none" lIns="91440" tIns="45720" rIns="91440" bIns="45720">
            <a:spAutoFit/>
            <a:scene3d>
              <a:camera prst="orthographicFront"/>
              <a:lightRig rig="balanced" dir="t">
                <a:rot lat="0" lon="0" rev="2100000"/>
              </a:lightRig>
            </a:scene3d>
            <a:sp3d extrusionH="57150" prstMaterial="metal">
              <a:bevelT w="38100" h="25400"/>
              <a:contourClr>
                <a:schemeClr val="bg2"/>
              </a:contourClr>
            </a:sp3d>
          </a:bodyPr>
          <a:lstStyle/>
          <a:p>
            <a:pPr algn="ctr"/>
            <a:r>
              <a:rPr lang="fr-FR" sz="2400" cap="none" spc="0" dirty="0" smtClean="0">
                <a:ln w="50800"/>
                <a:solidFill>
                  <a:srgbClr val="C00000"/>
                </a:solidFill>
                <a:effectLst/>
                <a:latin typeface="Matura MT Script Capitals" panose="03020802060602070202" pitchFamily="66" charset="0"/>
              </a:rPr>
              <a:t>Lucienne</a:t>
            </a:r>
            <a:endParaRPr lang="fr-FR" sz="2400" cap="none" spc="0" dirty="0">
              <a:ln w="50800"/>
              <a:solidFill>
                <a:srgbClr val="C00000"/>
              </a:solidFill>
              <a:effectLst/>
              <a:latin typeface="Matura MT Script Capitals" panose="03020802060602070202" pitchFamily="66" charset="0"/>
            </a:endParaRPr>
          </a:p>
        </p:txBody>
      </p:sp>
      <p:pic>
        <p:nvPicPr>
          <p:cNvPr id="1027" name="Picture 3" descr="L:\Session Admistrateur\Desktop\Monaco_City_001(2).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7119" y="1347614"/>
            <a:ext cx="9361040" cy="3031402"/>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L:\Session Admistrateur\Desktop\DOSSIER LULU\Image2.gif"/>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092280" y="4379016"/>
            <a:ext cx="495300" cy="4667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6429529"/>
      </p:ext>
    </p:extLst>
  </p:cSld>
  <p:clrMapOvr>
    <a:masterClrMapping/>
  </p:clrMapOvr>
  <mc:AlternateContent xmlns:mc="http://schemas.openxmlformats.org/markup-compatibility/2006" xmlns:p14="http://schemas.microsoft.com/office/powerpoint/2010/main">
    <mc:Choice Requires="p14">
      <p:transition spd="slow" p14:dur="4750">
        <p:sndAc>
          <p:stSnd>
            <p:snd r:embed="rId2" name="Celestial Harmony by Merlin's Magi5.25.wav"/>
          </p:stSnd>
        </p:sndAc>
      </p:transition>
    </mc:Choice>
    <mc:Fallback xmlns="">
      <p:transition spd="slow">
        <p:sndAc>
          <p:stSnd>
            <p:snd r:embed="rId5" name="Celestial Harmony by Merlin's Magi5.25.wav"/>
          </p:stSnd>
        </p:sndAc>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L:\Session Admistrateur\Desktop\250x293xjpg_HONORE_IV-2.jpg.pagespeed.ic.Z2BVjm9bkl.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2381250" cy="2790825"/>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p:cNvSpPr/>
          <p:nvPr/>
        </p:nvSpPr>
        <p:spPr>
          <a:xfrm>
            <a:off x="4273" y="2790825"/>
            <a:ext cx="4572000" cy="646331"/>
          </a:xfrm>
          <a:prstGeom prst="rect">
            <a:avLst/>
          </a:prstGeom>
        </p:spPr>
        <p:txBody>
          <a:bodyPr>
            <a:spAutoFit/>
          </a:bodyPr>
          <a:lstStyle/>
          <a:p>
            <a:r>
              <a:rPr lang="fr-FR" sz="1200" dirty="0" smtClean="0">
                <a:latin typeface="Angsana New" panose="02020603050405020304" pitchFamily="18" charset="-34"/>
                <a:cs typeface="Angsana New" panose="02020603050405020304" pitchFamily="18" charset="-34"/>
              </a:rPr>
              <a:t>Le Prince Honoré IV </a:t>
            </a:r>
          </a:p>
          <a:p>
            <a:r>
              <a:rPr lang="fr-FR" sz="1200" dirty="0" smtClean="0">
                <a:latin typeface="Angsana New" panose="02020603050405020304" pitchFamily="18" charset="-34"/>
                <a:cs typeface="Angsana New" panose="02020603050405020304" pitchFamily="18" charset="-34"/>
              </a:rPr>
              <a:t>Archives du Palais Princier de Monaco</a:t>
            </a:r>
          </a:p>
          <a:p>
            <a:r>
              <a:rPr lang="fr-FR" sz="1200" dirty="0" smtClean="0">
                <a:latin typeface="Angsana New" panose="02020603050405020304" pitchFamily="18" charset="-34"/>
                <a:cs typeface="Angsana New" panose="02020603050405020304" pitchFamily="18" charset="-34"/>
              </a:rPr>
              <a:t> - Photo </a:t>
            </a:r>
            <a:r>
              <a:rPr lang="fr-FR" sz="1200" dirty="0" err="1" smtClean="0">
                <a:latin typeface="Angsana New" panose="02020603050405020304" pitchFamily="18" charset="-34"/>
                <a:cs typeface="Angsana New" panose="02020603050405020304" pitchFamily="18" charset="-34"/>
              </a:rPr>
              <a:t>G.Luci</a:t>
            </a:r>
            <a:endParaRPr lang="fr-FR" sz="1200" dirty="0">
              <a:latin typeface="Angsana New" panose="02020603050405020304" pitchFamily="18" charset="-34"/>
              <a:cs typeface="Angsana New" panose="02020603050405020304" pitchFamily="18" charset="-34"/>
            </a:endParaRPr>
          </a:p>
        </p:txBody>
      </p:sp>
      <p:sp>
        <p:nvSpPr>
          <p:cNvPr id="4" name="Rectangle 3"/>
          <p:cNvSpPr/>
          <p:nvPr/>
        </p:nvSpPr>
        <p:spPr>
          <a:xfrm>
            <a:off x="2555775" y="195486"/>
            <a:ext cx="6316571" cy="3785652"/>
          </a:xfrm>
          <a:prstGeom prst="rect">
            <a:avLst/>
          </a:prstGeom>
        </p:spPr>
        <p:txBody>
          <a:bodyPr wrap="square">
            <a:spAutoFit/>
          </a:bodyPr>
          <a:lstStyle/>
          <a:p>
            <a:pPr algn="just"/>
            <a:r>
              <a:rPr lang="fr-FR" sz="1600" dirty="0" smtClean="0">
                <a:latin typeface="Angsana New" panose="02020603050405020304" pitchFamily="18" charset="-34"/>
                <a:cs typeface="Angsana New" panose="02020603050405020304" pitchFamily="18" charset="-34"/>
              </a:rPr>
              <a:t>Dès le cinquième siècle avant Jésus Christ, Monaco était connu des Grecs ? de même que l’île d’Elbe, </a:t>
            </a:r>
            <a:r>
              <a:rPr lang="fr-FR" sz="1600" dirty="0" err="1" smtClean="0">
                <a:latin typeface="Angsana New" panose="02020603050405020304" pitchFamily="18" charset="-34"/>
                <a:cs typeface="Angsana New" panose="02020603050405020304" pitchFamily="18" charset="-34"/>
              </a:rPr>
              <a:t>Ventimiglia</a:t>
            </a:r>
            <a:r>
              <a:rPr lang="fr-FR" sz="1600" dirty="0" smtClean="0">
                <a:latin typeface="Angsana New" panose="02020603050405020304" pitchFamily="18" charset="-34"/>
                <a:cs typeface="Angsana New" panose="02020603050405020304" pitchFamily="18" charset="-34"/>
              </a:rPr>
              <a:t>, Marseille et Narbonne ? pour son port abrité des vents, étape obligée sur la route de l’Espagne.</a:t>
            </a:r>
          </a:p>
          <a:p>
            <a:pPr algn="just"/>
            <a:endParaRPr lang="fr-FR" sz="1600" dirty="0" smtClean="0">
              <a:latin typeface="Angsana New" panose="02020603050405020304" pitchFamily="18" charset="-34"/>
              <a:cs typeface="Angsana New" panose="02020603050405020304" pitchFamily="18" charset="-34"/>
            </a:endParaRPr>
          </a:p>
          <a:p>
            <a:pPr algn="just"/>
            <a:r>
              <a:rPr lang="fr-FR" sz="1600" dirty="0" smtClean="0">
                <a:latin typeface="Angsana New" panose="02020603050405020304" pitchFamily="18" charset="-34"/>
                <a:cs typeface="Angsana New" panose="02020603050405020304" pitchFamily="18" charset="-34"/>
              </a:rPr>
              <a:t>Hécatée de Milet, géographe et historien de l’Antiquité, parle dans son "</a:t>
            </a:r>
            <a:r>
              <a:rPr lang="fr-FR" sz="1600" dirty="0" err="1" smtClean="0">
                <a:latin typeface="Angsana New" panose="02020603050405020304" pitchFamily="18" charset="-34"/>
                <a:cs typeface="Angsana New" panose="02020603050405020304" pitchFamily="18" charset="-34"/>
              </a:rPr>
              <a:t>Periegesis</a:t>
            </a:r>
            <a:r>
              <a:rPr lang="fr-FR" sz="1600" dirty="0" smtClean="0">
                <a:latin typeface="Angsana New" panose="02020603050405020304" pitchFamily="18" charset="-34"/>
                <a:cs typeface="Angsana New" panose="02020603050405020304" pitchFamily="18" charset="-34"/>
              </a:rPr>
              <a:t>" de " </a:t>
            </a:r>
            <a:r>
              <a:rPr lang="fr-FR" sz="1600" dirty="0" err="1" smtClean="0">
                <a:latin typeface="Angsana New" panose="02020603050405020304" pitchFamily="18" charset="-34"/>
                <a:cs typeface="Angsana New" panose="02020603050405020304" pitchFamily="18" charset="-34"/>
              </a:rPr>
              <a:t>Monoïkon</a:t>
            </a:r>
            <a:r>
              <a:rPr lang="fr-FR" sz="1600" dirty="0" smtClean="0">
                <a:latin typeface="Angsana New" panose="02020603050405020304" pitchFamily="18" charset="-34"/>
                <a:cs typeface="Angsana New" panose="02020603050405020304" pitchFamily="18" charset="-34"/>
              </a:rPr>
              <a:t> </a:t>
            </a:r>
            <a:r>
              <a:rPr lang="fr-FR" sz="1600" dirty="0" err="1" smtClean="0">
                <a:latin typeface="Angsana New" panose="02020603050405020304" pitchFamily="18" charset="-34"/>
                <a:cs typeface="Angsana New" panose="02020603050405020304" pitchFamily="18" charset="-34"/>
              </a:rPr>
              <a:t>poilis</a:t>
            </a:r>
            <a:r>
              <a:rPr lang="fr-FR" sz="1600" dirty="0" smtClean="0">
                <a:latin typeface="Angsana New" panose="02020603050405020304" pitchFamily="18" charset="-34"/>
                <a:cs typeface="Angsana New" panose="02020603050405020304" pitchFamily="18" charset="-34"/>
              </a:rPr>
              <a:t> </a:t>
            </a:r>
            <a:r>
              <a:rPr lang="fr-FR" sz="1600" dirty="0" err="1" smtClean="0">
                <a:latin typeface="Angsana New" panose="02020603050405020304" pitchFamily="18" charset="-34"/>
                <a:cs typeface="Angsana New" panose="02020603050405020304" pitchFamily="18" charset="-34"/>
              </a:rPr>
              <a:t>Ligustiké</a:t>
            </a:r>
            <a:r>
              <a:rPr lang="fr-FR" sz="1600" dirty="0" smtClean="0">
                <a:latin typeface="Angsana New" panose="02020603050405020304" pitchFamily="18" charset="-34"/>
                <a:cs typeface="Angsana New" panose="02020603050405020304" pitchFamily="18" charset="-34"/>
              </a:rPr>
              <a:t> ", c’est-à-dire de Monaco, cité de la Ligurie. La présence d’un temple dédié à Hercule est à l’origine du nom latin de “ Portus </a:t>
            </a:r>
            <a:r>
              <a:rPr lang="fr-FR" sz="1600" dirty="0" err="1" smtClean="0">
                <a:latin typeface="Angsana New" panose="02020603050405020304" pitchFamily="18" charset="-34"/>
                <a:cs typeface="Angsana New" panose="02020603050405020304" pitchFamily="18" charset="-34"/>
              </a:rPr>
              <a:t>Herculis</a:t>
            </a:r>
            <a:r>
              <a:rPr lang="fr-FR" sz="1600" dirty="0" smtClean="0">
                <a:latin typeface="Angsana New" panose="02020603050405020304" pitchFamily="18" charset="-34"/>
                <a:cs typeface="Angsana New" panose="02020603050405020304" pitchFamily="18" charset="-34"/>
              </a:rPr>
              <a:t> </a:t>
            </a:r>
            <a:r>
              <a:rPr lang="fr-FR" sz="1600" dirty="0" err="1" smtClean="0">
                <a:latin typeface="Angsana New" panose="02020603050405020304" pitchFamily="18" charset="-34"/>
                <a:cs typeface="Angsana New" panose="02020603050405020304" pitchFamily="18" charset="-34"/>
              </a:rPr>
              <a:t>Monoici</a:t>
            </a:r>
            <a:r>
              <a:rPr lang="fr-FR" sz="1600" dirty="0" smtClean="0">
                <a:latin typeface="Angsana New" panose="02020603050405020304" pitchFamily="18" charset="-34"/>
                <a:cs typeface="Angsana New" panose="02020603050405020304" pitchFamily="18" charset="-34"/>
              </a:rPr>
              <a:t> .”</a:t>
            </a:r>
          </a:p>
          <a:p>
            <a:pPr algn="just"/>
            <a:endParaRPr lang="fr-FR" sz="1600" dirty="0" smtClean="0">
              <a:latin typeface="Angsana New" panose="02020603050405020304" pitchFamily="18" charset="-34"/>
              <a:cs typeface="Angsana New" panose="02020603050405020304" pitchFamily="18" charset="-34"/>
            </a:endParaRPr>
          </a:p>
          <a:p>
            <a:pPr algn="just"/>
            <a:r>
              <a:rPr lang="fr-FR" sz="1600" dirty="0" smtClean="0">
                <a:latin typeface="Angsana New" panose="02020603050405020304" pitchFamily="18" charset="-34"/>
                <a:cs typeface="Angsana New" panose="02020603050405020304" pitchFamily="18" charset="-34"/>
              </a:rPr>
              <a:t>À partir de 1297, l’Histoire de Monaco se confond avec celle des Grimaldi.</a:t>
            </a:r>
          </a:p>
          <a:p>
            <a:pPr algn="just"/>
            <a:endParaRPr lang="fr-FR" sz="1600" dirty="0" smtClean="0">
              <a:latin typeface="Angsana New" panose="02020603050405020304" pitchFamily="18" charset="-34"/>
              <a:cs typeface="Angsana New" panose="02020603050405020304" pitchFamily="18" charset="-34"/>
            </a:endParaRPr>
          </a:p>
          <a:p>
            <a:pPr algn="just"/>
            <a:r>
              <a:rPr lang="fr-FR" sz="1600" dirty="0" smtClean="0">
                <a:latin typeface="Angsana New" panose="02020603050405020304" pitchFamily="18" charset="-34"/>
                <a:cs typeface="Angsana New" panose="02020603050405020304" pitchFamily="18" charset="-34"/>
              </a:rPr>
              <a:t>Cherchant asile en Provence après avoir perdu une bataille contre les Guelfes, François Grimaldi, dit </a:t>
            </a:r>
            <a:r>
              <a:rPr lang="fr-FR" sz="1600" dirty="0" err="1" smtClean="0">
                <a:latin typeface="Angsana New" panose="02020603050405020304" pitchFamily="18" charset="-34"/>
                <a:cs typeface="Angsana New" panose="02020603050405020304" pitchFamily="18" charset="-34"/>
              </a:rPr>
              <a:t>Malizia</a:t>
            </a:r>
            <a:r>
              <a:rPr lang="fr-FR" sz="1600" dirty="0" smtClean="0">
                <a:latin typeface="Angsana New" panose="02020603050405020304" pitchFamily="18" charset="-34"/>
                <a:cs typeface="Angsana New" panose="02020603050405020304" pitchFamily="18" charset="-34"/>
              </a:rPr>
              <a:t>, réussit à s’emparer par la ruse du Rocher de Monaco, en se déguisant en moine franciscain.</a:t>
            </a:r>
            <a:endParaRPr lang="fr-FR" sz="1600" dirty="0">
              <a:latin typeface="Angsana New" panose="02020603050405020304" pitchFamily="18" charset="-34"/>
              <a:cs typeface="Angsana New" panose="02020603050405020304" pitchFamily="18" charset="-34"/>
            </a:endParaRPr>
          </a:p>
        </p:txBody>
      </p:sp>
    </p:spTree>
    <p:extLst>
      <p:ext uri="{BB962C8B-B14F-4D97-AF65-F5344CB8AC3E}">
        <p14:creationId xmlns:p14="http://schemas.microsoft.com/office/powerpoint/2010/main" val="2937140306"/>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L:\Session Admistrateur\Desktop\250x314xjpg_HONORE_V.jpg.pagespeed.ic.3OOnvOwhUE.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9566"/>
            <a:ext cx="2381250" cy="2990850"/>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95250" y="3033415"/>
            <a:ext cx="2172494" cy="738664"/>
          </a:xfrm>
          <a:prstGeom prst="rect">
            <a:avLst/>
          </a:prstGeom>
        </p:spPr>
        <p:txBody>
          <a:bodyPr wrap="square">
            <a:spAutoFit/>
          </a:bodyPr>
          <a:lstStyle/>
          <a:p>
            <a:r>
              <a:rPr lang="fr-FR" sz="1400" dirty="0" smtClean="0">
                <a:latin typeface="Angsana New" panose="02020603050405020304" pitchFamily="18" charset="-34"/>
                <a:cs typeface="Angsana New" panose="02020603050405020304" pitchFamily="18" charset="-34"/>
              </a:rPr>
              <a:t>Le Prince Honoré V </a:t>
            </a:r>
          </a:p>
          <a:p>
            <a:r>
              <a:rPr lang="fr-FR" sz="1400" dirty="0" smtClean="0">
                <a:latin typeface="Angsana New" panose="02020603050405020304" pitchFamily="18" charset="-34"/>
                <a:cs typeface="Angsana New" panose="02020603050405020304" pitchFamily="18" charset="-34"/>
              </a:rPr>
              <a:t>Archives du Palais Princier de Monaco – </a:t>
            </a:r>
          </a:p>
          <a:p>
            <a:r>
              <a:rPr lang="fr-FR" sz="1400" dirty="0" smtClean="0">
                <a:latin typeface="Angsana New" panose="02020603050405020304" pitchFamily="18" charset="-34"/>
                <a:cs typeface="Angsana New" panose="02020603050405020304" pitchFamily="18" charset="-34"/>
              </a:rPr>
              <a:t>Photo </a:t>
            </a:r>
            <a:r>
              <a:rPr lang="fr-FR" sz="1400" dirty="0" err="1" smtClean="0">
                <a:latin typeface="Angsana New" panose="02020603050405020304" pitchFamily="18" charset="-34"/>
                <a:cs typeface="Angsana New" panose="02020603050405020304" pitchFamily="18" charset="-34"/>
              </a:rPr>
              <a:t>G.Luci</a:t>
            </a:r>
            <a:endParaRPr lang="fr-FR" sz="1400" dirty="0">
              <a:latin typeface="Angsana New" panose="02020603050405020304" pitchFamily="18" charset="-34"/>
              <a:cs typeface="Angsana New" panose="02020603050405020304" pitchFamily="18" charset="-34"/>
            </a:endParaRPr>
          </a:p>
        </p:txBody>
      </p:sp>
      <p:sp>
        <p:nvSpPr>
          <p:cNvPr id="3" name="Rectangle 2"/>
          <p:cNvSpPr/>
          <p:nvPr/>
        </p:nvSpPr>
        <p:spPr>
          <a:xfrm>
            <a:off x="2483768" y="90049"/>
            <a:ext cx="6534472" cy="4524315"/>
          </a:xfrm>
          <a:prstGeom prst="rect">
            <a:avLst/>
          </a:prstGeom>
        </p:spPr>
        <p:txBody>
          <a:bodyPr wrap="square">
            <a:spAutoFit/>
          </a:bodyPr>
          <a:lstStyle/>
          <a:p>
            <a:r>
              <a:rPr lang="fr-FR" sz="1200" dirty="0" smtClean="0">
                <a:latin typeface="Angsana New" panose="02020603050405020304" pitchFamily="18" charset="-34"/>
                <a:cs typeface="Angsana New" panose="02020603050405020304" pitchFamily="18" charset="-34"/>
              </a:rPr>
              <a:t>Désormais, et avec des fortunes diverses, les Grimaldi réussiront à se maintenir sur le Rocher en négociant leurs alliances politiques et en mettant en concurrence leurs puissants voisins qui voulaient tous avoir une base dans le port, sans que les autres le fassent.</a:t>
            </a:r>
          </a:p>
          <a:p>
            <a:endParaRPr lang="fr-FR" sz="1200" dirty="0" smtClean="0">
              <a:latin typeface="Angsana New" panose="02020603050405020304" pitchFamily="18" charset="-34"/>
              <a:cs typeface="Angsana New" panose="02020603050405020304" pitchFamily="18" charset="-34"/>
            </a:endParaRPr>
          </a:p>
          <a:p>
            <a:r>
              <a:rPr lang="fr-FR" sz="1200" dirty="0" smtClean="0">
                <a:latin typeface="Angsana New" panose="02020603050405020304" pitchFamily="18" charset="-34"/>
                <a:cs typeface="Angsana New" panose="02020603050405020304" pitchFamily="18" charset="-34"/>
              </a:rPr>
              <a:t>                     </a:t>
            </a:r>
          </a:p>
          <a:p>
            <a:endParaRPr lang="fr-FR" sz="1200" dirty="0" smtClean="0">
              <a:latin typeface="Angsana New" panose="02020603050405020304" pitchFamily="18" charset="-34"/>
              <a:cs typeface="Angsana New" panose="02020603050405020304" pitchFamily="18" charset="-34"/>
            </a:endParaRPr>
          </a:p>
          <a:p>
            <a:pPr algn="ctr"/>
            <a:endParaRPr lang="fr-FR" sz="1200" dirty="0" smtClean="0">
              <a:latin typeface="Angsana New" panose="02020603050405020304" pitchFamily="18" charset="-34"/>
              <a:cs typeface="Angsana New" panose="02020603050405020304" pitchFamily="18" charset="-34"/>
            </a:endParaRPr>
          </a:p>
          <a:p>
            <a:r>
              <a:rPr lang="fr-FR" sz="1200" dirty="0" smtClean="0">
                <a:latin typeface="Angsana New" panose="02020603050405020304" pitchFamily="18" charset="-34"/>
                <a:cs typeface="Angsana New" panose="02020603050405020304" pitchFamily="18" charset="-34"/>
              </a:rPr>
              <a:t>Le Prince </a:t>
            </a:r>
            <a:r>
              <a:rPr lang="fr-FR" sz="1200" dirty="0" err="1" smtClean="0">
                <a:latin typeface="Angsana New" panose="02020603050405020304" pitchFamily="18" charset="-34"/>
                <a:cs typeface="Angsana New" panose="02020603050405020304" pitchFamily="18" charset="-34"/>
              </a:rPr>
              <a:t>Florestan</a:t>
            </a:r>
            <a:r>
              <a:rPr lang="fr-FR" sz="1200" dirty="0" smtClean="0">
                <a:latin typeface="Angsana New" panose="02020603050405020304" pitchFamily="18" charset="-34"/>
                <a:cs typeface="Angsana New" panose="02020603050405020304" pitchFamily="18" charset="-34"/>
              </a:rPr>
              <a:t> I </a:t>
            </a:r>
            <a:endParaRPr lang="fr-FR" sz="1200" dirty="0" smtClean="0">
              <a:latin typeface="Angsana New" panose="02020603050405020304" pitchFamily="18" charset="-34"/>
              <a:cs typeface="Angsana New" panose="02020603050405020304" pitchFamily="18" charset="-34"/>
            </a:endParaRPr>
          </a:p>
          <a:p>
            <a:endParaRPr lang="fr-FR" sz="1200" dirty="0">
              <a:latin typeface="Angsana New" panose="02020603050405020304" pitchFamily="18" charset="-34"/>
              <a:cs typeface="Angsana New" panose="02020603050405020304" pitchFamily="18" charset="-34"/>
            </a:endParaRPr>
          </a:p>
          <a:p>
            <a:endParaRPr lang="fr-FR" sz="1200" dirty="0" smtClean="0">
              <a:latin typeface="Angsana New" panose="02020603050405020304" pitchFamily="18" charset="-34"/>
              <a:cs typeface="Angsana New" panose="02020603050405020304" pitchFamily="18" charset="-34"/>
            </a:endParaRPr>
          </a:p>
          <a:p>
            <a:endParaRPr lang="fr-FR" sz="1200" dirty="0" smtClean="0">
              <a:latin typeface="Angsana New" panose="02020603050405020304" pitchFamily="18" charset="-34"/>
              <a:cs typeface="Angsana New" panose="02020603050405020304" pitchFamily="18" charset="-34"/>
            </a:endParaRPr>
          </a:p>
          <a:p>
            <a:r>
              <a:rPr lang="fr-FR" sz="1200" dirty="0" smtClean="0">
                <a:latin typeface="Angsana New" panose="02020603050405020304" pitchFamily="18" charset="-34"/>
                <a:cs typeface="Angsana New" panose="02020603050405020304" pitchFamily="18" charset="-34"/>
              </a:rPr>
              <a:t>Pour préserver leur indépendance, ils se rapprocheront successivement des comtes de Provence, des ducs de Savoie, de Gênes et de la France, qui garantira finalement l’autonomie et la défense de la Principauté par le traité de Péronne, signé le 14 septembre 1641 par le Prince Honoré II.</a:t>
            </a:r>
          </a:p>
          <a:p>
            <a:endParaRPr lang="fr-FR" sz="1200" dirty="0" smtClean="0">
              <a:latin typeface="Angsana New" panose="02020603050405020304" pitchFamily="18" charset="-34"/>
              <a:cs typeface="Angsana New" panose="02020603050405020304" pitchFamily="18" charset="-34"/>
            </a:endParaRPr>
          </a:p>
          <a:p>
            <a:r>
              <a:rPr lang="fr-FR" sz="1200" dirty="0" smtClean="0">
                <a:latin typeface="Angsana New" panose="02020603050405020304" pitchFamily="18" charset="-34"/>
                <a:cs typeface="Angsana New" panose="02020603050405020304" pitchFamily="18" charset="-34"/>
              </a:rPr>
              <a:t>De 1793 à 1814, Monaco est occupée par les troupes révolutionnaires françaises, annexée au Département des Alpes Maritimes et “laïcisée” en recevant le nom de Fort Hercule. À leur retour, les Grimaldi trouvent un palais saccagé et des caisses vides.</a:t>
            </a:r>
          </a:p>
          <a:p>
            <a:endParaRPr lang="fr-FR" sz="1200" dirty="0">
              <a:latin typeface="Angsana New" panose="02020603050405020304" pitchFamily="18" charset="-34"/>
              <a:cs typeface="Angsana New" panose="02020603050405020304" pitchFamily="18" charset="-34"/>
            </a:endParaRPr>
          </a:p>
          <a:p>
            <a:r>
              <a:rPr lang="fr-FR" sz="1200" dirty="0" smtClean="0">
                <a:latin typeface="Angsana New" panose="02020603050405020304" pitchFamily="18" charset="-34"/>
                <a:cs typeface="Angsana New" panose="02020603050405020304" pitchFamily="18" charset="-34"/>
              </a:rPr>
              <a:t>Le Prince Honoré V essaie de redresser l’économie en développant de petites activités industrielles et artisanales.</a:t>
            </a:r>
          </a:p>
          <a:p>
            <a:endParaRPr lang="fr-FR" sz="1200" dirty="0">
              <a:latin typeface="Angsana New" panose="02020603050405020304" pitchFamily="18" charset="-34"/>
              <a:cs typeface="Angsana New" panose="02020603050405020304" pitchFamily="18" charset="-34"/>
            </a:endParaRPr>
          </a:p>
          <a:p>
            <a:r>
              <a:rPr lang="fr-FR" sz="1200" dirty="0" smtClean="0">
                <a:latin typeface="Angsana New" panose="02020603050405020304" pitchFamily="18" charset="-34"/>
                <a:cs typeface="Angsana New" panose="02020603050405020304" pitchFamily="18" charset="-34"/>
              </a:rPr>
              <a:t>Il vend le monopole du blé et de la farine à des concessionnaires sans scrupule qui sèmeront le </a:t>
            </a:r>
            <a:r>
              <a:rPr lang="fr-FR" sz="1200" dirty="0" err="1" smtClean="0">
                <a:latin typeface="Angsana New" panose="02020603050405020304" pitchFamily="18" charset="-34"/>
                <a:cs typeface="Angsana New" panose="02020603050405020304" pitchFamily="18" charset="-34"/>
              </a:rPr>
              <a:t>mécon</a:t>
            </a:r>
            <a:r>
              <a:rPr lang="fr-FR" sz="1200" dirty="0" smtClean="0">
                <a:latin typeface="Angsana New" panose="02020603050405020304" pitchFamily="18" charset="-34"/>
                <a:cs typeface="Angsana New" panose="02020603050405020304" pitchFamily="18" charset="-34"/>
              </a:rPr>
              <a:t>- </a:t>
            </a:r>
            <a:r>
              <a:rPr lang="fr-FR" sz="1200" dirty="0" err="1" smtClean="0">
                <a:latin typeface="Angsana New" panose="02020603050405020304" pitchFamily="18" charset="-34"/>
                <a:cs typeface="Angsana New" panose="02020603050405020304" pitchFamily="18" charset="-34"/>
              </a:rPr>
              <a:t>tentement</a:t>
            </a:r>
            <a:r>
              <a:rPr lang="fr-FR" sz="1200" dirty="0" smtClean="0">
                <a:latin typeface="Angsana New" panose="02020603050405020304" pitchFamily="18" charset="-34"/>
                <a:cs typeface="Angsana New" panose="02020603050405020304" pitchFamily="18" charset="-34"/>
              </a:rPr>
              <a:t> dans la population.</a:t>
            </a:r>
            <a:endParaRPr lang="fr-FR" sz="1200" dirty="0">
              <a:latin typeface="Angsana New" panose="02020603050405020304" pitchFamily="18" charset="-34"/>
              <a:cs typeface="Angsana New" panose="02020603050405020304" pitchFamily="18" charset="-34"/>
            </a:endParaRPr>
          </a:p>
        </p:txBody>
      </p:sp>
      <p:pic>
        <p:nvPicPr>
          <p:cNvPr id="4099" name="Picture 3" descr="L:\Session Admistrateur\Desktop\250x306xjpg_FLORESTAN_I-2.jpg.pagespeed.ic.z4joxGUfkV.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499991" y="844483"/>
            <a:ext cx="1021933" cy="125084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03203918"/>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L:\Session Admistrateur\Desktop\250x306xjpg_FLORESTAN_I-2.jpg.pagespeed.ic.z4joxGUfkV.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5496" y="0"/>
            <a:ext cx="1872208" cy="2291583"/>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p:cNvSpPr/>
          <p:nvPr/>
        </p:nvSpPr>
        <p:spPr>
          <a:xfrm>
            <a:off x="35496" y="2291583"/>
            <a:ext cx="2016224" cy="954107"/>
          </a:xfrm>
          <a:prstGeom prst="rect">
            <a:avLst/>
          </a:prstGeom>
        </p:spPr>
        <p:txBody>
          <a:bodyPr wrap="square">
            <a:spAutoFit/>
          </a:bodyPr>
          <a:lstStyle/>
          <a:p>
            <a:r>
              <a:rPr lang="fr-FR" sz="1400" dirty="0" smtClean="0">
                <a:latin typeface="Angsana New" panose="02020603050405020304" pitchFamily="18" charset="-34"/>
                <a:cs typeface="Angsana New" panose="02020603050405020304" pitchFamily="18" charset="-34"/>
              </a:rPr>
              <a:t>Le Prince </a:t>
            </a:r>
            <a:r>
              <a:rPr lang="fr-FR" sz="1400" dirty="0" err="1" smtClean="0">
                <a:latin typeface="Angsana New" panose="02020603050405020304" pitchFamily="18" charset="-34"/>
                <a:cs typeface="Angsana New" panose="02020603050405020304" pitchFamily="18" charset="-34"/>
              </a:rPr>
              <a:t>Florestan</a:t>
            </a:r>
            <a:r>
              <a:rPr lang="fr-FR" sz="1400" dirty="0" smtClean="0">
                <a:latin typeface="Angsana New" panose="02020603050405020304" pitchFamily="18" charset="-34"/>
                <a:cs typeface="Angsana New" panose="02020603050405020304" pitchFamily="18" charset="-34"/>
              </a:rPr>
              <a:t> I </a:t>
            </a:r>
          </a:p>
          <a:p>
            <a:r>
              <a:rPr lang="fr-FR" sz="1400" dirty="0" smtClean="0">
                <a:latin typeface="Angsana New" panose="02020603050405020304" pitchFamily="18" charset="-34"/>
                <a:cs typeface="Angsana New" panose="02020603050405020304" pitchFamily="18" charset="-34"/>
              </a:rPr>
              <a:t>Archives du Palais Princier de Monaco </a:t>
            </a:r>
          </a:p>
          <a:p>
            <a:r>
              <a:rPr lang="fr-FR" sz="1400" dirty="0" smtClean="0">
                <a:latin typeface="Angsana New" panose="02020603050405020304" pitchFamily="18" charset="-34"/>
                <a:cs typeface="Angsana New" panose="02020603050405020304" pitchFamily="18" charset="-34"/>
              </a:rPr>
              <a:t>- Photo </a:t>
            </a:r>
            <a:r>
              <a:rPr lang="fr-FR" sz="1400" dirty="0" err="1" smtClean="0">
                <a:latin typeface="Angsana New" panose="02020603050405020304" pitchFamily="18" charset="-34"/>
                <a:cs typeface="Angsana New" panose="02020603050405020304" pitchFamily="18" charset="-34"/>
              </a:rPr>
              <a:t>G.Luci</a:t>
            </a:r>
            <a:endParaRPr lang="fr-FR" sz="1400" dirty="0">
              <a:latin typeface="Angsana New" panose="02020603050405020304" pitchFamily="18" charset="-34"/>
              <a:cs typeface="Angsana New" panose="02020603050405020304" pitchFamily="18" charset="-34"/>
            </a:endParaRPr>
          </a:p>
        </p:txBody>
      </p:sp>
      <p:sp>
        <p:nvSpPr>
          <p:cNvPr id="4" name="Rectangle 3"/>
          <p:cNvSpPr/>
          <p:nvPr/>
        </p:nvSpPr>
        <p:spPr>
          <a:xfrm>
            <a:off x="2038900" y="130128"/>
            <a:ext cx="6565547" cy="1077218"/>
          </a:xfrm>
          <a:prstGeom prst="rect">
            <a:avLst/>
          </a:prstGeom>
        </p:spPr>
        <p:txBody>
          <a:bodyPr wrap="square">
            <a:spAutoFit/>
          </a:bodyPr>
          <a:lstStyle/>
          <a:p>
            <a:pPr algn="just"/>
            <a:r>
              <a:rPr lang="fr-FR" sz="1600" dirty="0" smtClean="0">
                <a:latin typeface="Angsana New" panose="02020603050405020304" pitchFamily="18" charset="-34"/>
                <a:cs typeface="Angsana New" panose="02020603050405020304" pitchFamily="18" charset="-34"/>
              </a:rPr>
              <a:t>Son successeur, le Prince </a:t>
            </a:r>
            <a:r>
              <a:rPr lang="fr-FR" sz="1600" dirty="0" err="1" smtClean="0">
                <a:latin typeface="Angsana New" panose="02020603050405020304" pitchFamily="18" charset="-34"/>
                <a:cs typeface="Angsana New" panose="02020603050405020304" pitchFamily="18" charset="-34"/>
              </a:rPr>
              <a:t>Florestan</a:t>
            </a:r>
            <a:r>
              <a:rPr lang="fr-FR" sz="1600" dirty="0" smtClean="0">
                <a:latin typeface="Angsana New" panose="02020603050405020304" pitchFamily="18" charset="-34"/>
                <a:cs typeface="Angsana New" panose="02020603050405020304" pitchFamily="18" charset="-34"/>
              </a:rPr>
              <a:t> I, abolit le monopole, mais le mal est fait.</a:t>
            </a:r>
          </a:p>
          <a:p>
            <a:pPr algn="just"/>
            <a:endParaRPr lang="fr-FR" sz="1600" dirty="0" smtClean="0">
              <a:latin typeface="Angsana New" panose="02020603050405020304" pitchFamily="18" charset="-34"/>
              <a:cs typeface="Angsana New" panose="02020603050405020304" pitchFamily="18" charset="-34"/>
            </a:endParaRPr>
          </a:p>
          <a:p>
            <a:pPr algn="just"/>
            <a:r>
              <a:rPr lang="fr-FR" sz="1600" dirty="0" smtClean="0">
                <a:latin typeface="Angsana New" panose="02020603050405020304" pitchFamily="18" charset="-34"/>
                <a:cs typeface="Angsana New" panose="02020603050405020304" pitchFamily="18" charset="-34"/>
              </a:rPr>
              <a:t>Par un référendum orchestré par la Savoie et la France, les villes de Menton et Roquebrune, qui faisaient partie de la Principauté, font sécession.</a:t>
            </a:r>
            <a:endParaRPr lang="fr-FR" sz="1600" dirty="0">
              <a:latin typeface="Angsana New" panose="02020603050405020304" pitchFamily="18" charset="-34"/>
              <a:cs typeface="Angsana New" panose="02020603050405020304" pitchFamily="18" charset="-34"/>
            </a:endParaRPr>
          </a:p>
        </p:txBody>
      </p:sp>
      <p:sp>
        <p:nvSpPr>
          <p:cNvPr id="6" name="Rectangle 5"/>
          <p:cNvSpPr/>
          <p:nvPr/>
        </p:nvSpPr>
        <p:spPr>
          <a:xfrm>
            <a:off x="2038900" y="1419622"/>
            <a:ext cx="6709564" cy="3139321"/>
          </a:xfrm>
          <a:prstGeom prst="rect">
            <a:avLst/>
          </a:prstGeom>
        </p:spPr>
        <p:txBody>
          <a:bodyPr wrap="square">
            <a:spAutoFit/>
          </a:bodyPr>
          <a:lstStyle/>
          <a:p>
            <a:pPr algn="just"/>
            <a:r>
              <a:rPr lang="fr-FR" sz="1600" dirty="0" smtClean="0">
                <a:latin typeface="Angsana New" panose="02020603050405020304" pitchFamily="18" charset="-34"/>
                <a:cs typeface="Angsana New" panose="02020603050405020304" pitchFamily="18" charset="-34"/>
              </a:rPr>
              <a:t>À son accession au trône, le Prince Charles III se retrouve avec un État réduit de neuf dixièmes et seulement 1 143 habitants.</a:t>
            </a:r>
          </a:p>
          <a:p>
            <a:pPr algn="just"/>
            <a:endParaRPr lang="fr-FR" sz="1600" dirty="0" smtClean="0">
              <a:latin typeface="Angsana New" panose="02020603050405020304" pitchFamily="18" charset="-34"/>
              <a:cs typeface="Angsana New" panose="02020603050405020304" pitchFamily="18" charset="-34"/>
            </a:endParaRPr>
          </a:p>
          <a:p>
            <a:pPr algn="just"/>
            <a:r>
              <a:rPr lang="fr-FR" sz="1600" dirty="0" smtClean="0">
                <a:latin typeface="Angsana New" panose="02020603050405020304" pitchFamily="18" charset="-34"/>
                <a:cs typeface="Angsana New" panose="02020603050405020304" pitchFamily="18" charset="-34"/>
              </a:rPr>
              <a:t>En compensation, il obtient de Napoléon III quatre millions de francs, une route carrossable entre Nice et Monaco et le passage de la voie ferrée Nice-Gênes, avec gare, sur le territoire de la Principauté, afin de permettre aux touristes fortunés de se rendre facilement sur le nouveau quartier de Monte Carlo, où sont édifiés en un temps record villas, jardins et Casino.</a:t>
            </a:r>
          </a:p>
          <a:p>
            <a:pPr algn="just"/>
            <a:endParaRPr lang="fr-FR" sz="1600" dirty="0" smtClean="0">
              <a:latin typeface="Angsana New" panose="02020603050405020304" pitchFamily="18" charset="-34"/>
              <a:cs typeface="Angsana New" panose="02020603050405020304" pitchFamily="18" charset="-34"/>
            </a:endParaRPr>
          </a:p>
          <a:p>
            <a:pPr algn="just"/>
            <a:r>
              <a:rPr lang="fr-FR" sz="1600" dirty="0" smtClean="0">
                <a:latin typeface="Angsana New" panose="02020603050405020304" pitchFamily="18" charset="-34"/>
                <a:cs typeface="Angsana New" panose="02020603050405020304" pitchFamily="18" charset="-34"/>
              </a:rPr>
              <a:t>Monte-Carlo devient rapidement synonyme d’élégance, de fêtes, spectacles, rencontres sportives et culturelles. L’impôt direct est supprimé, Monaco bat sa propre monnaie or et imprime ses premiers timbres poste.</a:t>
            </a:r>
            <a:endParaRPr lang="fr-FR" sz="1600" dirty="0">
              <a:latin typeface="Angsana New" panose="02020603050405020304" pitchFamily="18" charset="-34"/>
              <a:cs typeface="Angsana New" panose="02020603050405020304" pitchFamily="18" charset="-34"/>
            </a:endParaRPr>
          </a:p>
        </p:txBody>
      </p:sp>
    </p:spTree>
    <p:extLst>
      <p:ext uri="{BB962C8B-B14F-4D97-AF65-F5344CB8AC3E}">
        <p14:creationId xmlns:p14="http://schemas.microsoft.com/office/powerpoint/2010/main" val="2187067418"/>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395536" y="53251"/>
            <a:ext cx="8496944" cy="830997"/>
          </a:xfrm>
          <a:prstGeom prst="rect">
            <a:avLst/>
          </a:prstGeom>
        </p:spPr>
        <p:txBody>
          <a:bodyPr wrap="square">
            <a:spAutoFit/>
          </a:bodyPr>
          <a:lstStyle/>
          <a:p>
            <a:r>
              <a:rPr lang="fr-FR" sz="1600" dirty="0" smtClean="0">
                <a:latin typeface="Angsana New" panose="02020603050405020304" pitchFamily="18" charset="-34"/>
                <a:cs typeface="Angsana New" panose="02020603050405020304" pitchFamily="18" charset="-34"/>
              </a:rPr>
              <a:t>L’histoire récente de la Principauté est bien connue, avec les extraordinaires découvertes scientifiques du Prince Albert I et le développement culturel, économique et social voulu par le Prince Louis II, qui lancera la station de Radio Monte Carlo et le Grand Prix automobile de Monaco.</a:t>
            </a:r>
            <a:endParaRPr lang="fr-FR" sz="1600" dirty="0">
              <a:latin typeface="Angsana New" panose="02020603050405020304" pitchFamily="18" charset="-34"/>
              <a:cs typeface="Angsana New" panose="02020603050405020304" pitchFamily="18" charset="-34"/>
            </a:endParaRPr>
          </a:p>
        </p:txBody>
      </p:sp>
      <p:pic>
        <p:nvPicPr>
          <p:cNvPr id="6146" name="Picture 2" descr="L:\Session Admistrateur\Desktop\250x323xjpg_LOUIS_II.jpg.pagespeed.ic.hy4YA3hgf7.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9512" y="1200578"/>
            <a:ext cx="1825933" cy="2359104"/>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2128292" y="1099263"/>
            <a:ext cx="4748157" cy="830997"/>
          </a:xfrm>
          <a:prstGeom prst="rect">
            <a:avLst/>
          </a:prstGeom>
        </p:spPr>
        <p:txBody>
          <a:bodyPr wrap="square">
            <a:spAutoFit/>
          </a:bodyPr>
          <a:lstStyle/>
          <a:p>
            <a:pPr algn="ctr"/>
            <a:r>
              <a:rPr lang="fr-FR" sz="1600" dirty="0" smtClean="0">
                <a:latin typeface="Angsana New" panose="02020603050405020304" pitchFamily="18" charset="-34"/>
                <a:cs typeface="Angsana New" panose="02020603050405020304" pitchFamily="18" charset="-34"/>
              </a:rPr>
              <a:t>Le règne du Prince Rainier III sera l’un des plus longs de l’Histoire de Monaco</a:t>
            </a:r>
            <a:r>
              <a:rPr lang="fr-FR" sz="1600" dirty="0" smtClean="0">
                <a:latin typeface="Angsana New" panose="02020603050405020304" pitchFamily="18" charset="-34"/>
                <a:cs typeface="Angsana New" panose="02020603050405020304" pitchFamily="18" charset="-34"/>
              </a:rPr>
              <a:t>.</a:t>
            </a:r>
          </a:p>
          <a:p>
            <a:pPr algn="ctr"/>
            <a:endParaRPr lang="fr-FR" sz="1600" dirty="0">
              <a:latin typeface="Angsana New" panose="02020603050405020304" pitchFamily="18" charset="-34"/>
              <a:cs typeface="Angsana New" panose="02020603050405020304" pitchFamily="18" charset="-34"/>
            </a:endParaRPr>
          </a:p>
        </p:txBody>
      </p:sp>
      <p:pic>
        <p:nvPicPr>
          <p:cNvPr id="6147" name="Picture 3" descr="L:\Session Admistrateur\Desktop\250x314xjpg_RAINIER_III-2.jpg.pagespeed.ic.EwMmXMZS15.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948264" y="1130469"/>
            <a:ext cx="1944216" cy="2441935"/>
          </a:xfrm>
          <a:prstGeom prst="rect">
            <a:avLst/>
          </a:prstGeom>
          <a:noFill/>
          <a:extLst>
            <a:ext uri="{909E8E84-426E-40DD-AFC4-6F175D3DCCD1}">
              <a14:hiddenFill xmlns:a14="http://schemas.microsoft.com/office/drawing/2010/main">
                <a:solidFill>
                  <a:srgbClr val="FFFFFF"/>
                </a:solidFill>
              </a14:hiddenFill>
            </a:ext>
          </a:extLst>
        </p:spPr>
      </p:pic>
      <p:sp>
        <p:nvSpPr>
          <p:cNvPr id="8" name="Rectangle 7"/>
          <p:cNvSpPr/>
          <p:nvPr/>
        </p:nvSpPr>
        <p:spPr>
          <a:xfrm>
            <a:off x="145329" y="3510728"/>
            <a:ext cx="1539204" cy="307777"/>
          </a:xfrm>
          <a:prstGeom prst="rect">
            <a:avLst/>
          </a:prstGeom>
        </p:spPr>
        <p:txBody>
          <a:bodyPr wrap="none">
            <a:spAutoFit/>
          </a:bodyPr>
          <a:lstStyle/>
          <a:p>
            <a:r>
              <a:rPr lang="fr-FR" sz="1400" dirty="0" smtClean="0">
                <a:latin typeface="Angsana New" panose="02020603050405020304" pitchFamily="18" charset="-34"/>
                <a:cs typeface="Angsana New" panose="02020603050405020304" pitchFamily="18" charset="-34"/>
              </a:rPr>
              <a:t>Le Prince Louis II </a:t>
            </a:r>
            <a:endParaRPr lang="fr-FR" sz="1400" dirty="0">
              <a:latin typeface="Angsana New" panose="02020603050405020304" pitchFamily="18" charset="-34"/>
              <a:cs typeface="Angsana New" panose="02020603050405020304" pitchFamily="18" charset="-34"/>
            </a:endParaRPr>
          </a:p>
        </p:txBody>
      </p:sp>
      <p:sp>
        <p:nvSpPr>
          <p:cNvPr id="9" name="Rectangle 8"/>
          <p:cNvSpPr/>
          <p:nvPr/>
        </p:nvSpPr>
        <p:spPr>
          <a:xfrm>
            <a:off x="7061002" y="3572404"/>
            <a:ext cx="1718740" cy="307777"/>
          </a:xfrm>
          <a:prstGeom prst="rect">
            <a:avLst/>
          </a:prstGeom>
        </p:spPr>
        <p:txBody>
          <a:bodyPr wrap="none">
            <a:spAutoFit/>
          </a:bodyPr>
          <a:lstStyle/>
          <a:p>
            <a:r>
              <a:rPr lang="fr-FR" sz="1400" dirty="0" smtClean="0">
                <a:latin typeface="Angsana New" panose="02020603050405020304" pitchFamily="18" charset="-34"/>
                <a:cs typeface="Angsana New" panose="02020603050405020304" pitchFamily="18" charset="-34"/>
              </a:rPr>
              <a:t>Le Prince Rainier III </a:t>
            </a:r>
            <a:endParaRPr lang="fr-FR" sz="1400" dirty="0">
              <a:latin typeface="Angsana New" panose="02020603050405020304" pitchFamily="18" charset="-34"/>
              <a:cs typeface="Angsana New" panose="02020603050405020304" pitchFamily="18" charset="-34"/>
            </a:endParaRPr>
          </a:p>
        </p:txBody>
      </p:sp>
      <p:sp>
        <p:nvSpPr>
          <p:cNvPr id="10" name="Rectangle 9"/>
          <p:cNvSpPr/>
          <p:nvPr/>
        </p:nvSpPr>
        <p:spPr>
          <a:xfrm>
            <a:off x="2128292" y="1682536"/>
            <a:ext cx="4748157" cy="2893100"/>
          </a:xfrm>
          <a:prstGeom prst="rect">
            <a:avLst/>
          </a:prstGeom>
        </p:spPr>
        <p:txBody>
          <a:bodyPr wrap="square">
            <a:spAutoFit/>
          </a:bodyPr>
          <a:lstStyle/>
          <a:p>
            <a:pPr algn="just"/>
            <a:r>
              <a:rPr lang="fr-FR" sz="1400" dirty="0" smtClean="0">
                <a:latin typeface="Angsana New" panose="02020603050405020304" pitchFamily="18" charset="-34"/>
                <a:cs typeface="Angsana New" panose="02020603050405020304" pitchFamily="18" charset="-34"/>
              </a:rPr>
              <a:t>Surnommé le « Prince Constructeur, » il agrandit le territoire d’un cinquième par des terres prises sur la mer.</a:t>
            </a:r>
          </a:p>
          <a:p>
            <a:pPr algn="just"/>
            <a:endParaRPr lang="fr-FR" sz="1400" dirty="0" smtClean="0">
              <a:latin typeface="Angsana New" panose="02020603050405020304" pitchFamily="18" charset="-34"/>
              <a:cs typeface="Angsana New" panose="02020603050405020304" pitchFamily="18" charset="-34"/>
            </a:endParaRPr>
          </a:p>
          <a:p>
            <a:pPr algn="just"/>
            <a:r>
              <a:rPr lang="fr-FR" sz="1400" dirty="0" smtClean="0">
                <a:latin typeface="Angsana New" panose="02020603050405020304" pitchFamily="18" charset="-34"/>
                <a:cs typeface="Angsana New" panose="02020603050405020304" pitchFamily="18" charset="-34"/>
              </a:rPr>
              <a:t>Il crée, entre autres, la plage du </a:t>
            </a:r>
            <a:r>
              <a:rPr lang="fr-FR" sz="1400" dirty="0" err="1" smtClean="0">
                <a:latin typeface="Angsana New" panose="02020603050405020304" pitchFamily="18" charset="-34"/>
                <a:cs typeface="Angsana New" panose="02020603050405020304" pitchFamily="18" charset="-34"/>
              </a:rPr>
              <a:t>Larvotto</a:t>
            </a:r>
            <a:r>
              <a:rPr lang="fr-FR" sz="1400" dirty="0" smtClean="0">
                <a:latin typeface="Angsana New" panose="02020603050405020304" pitchFamily="18" charset="-34"/>
                <a:cs typeface="Angsana New" panose="02020603050405020304" pitchFamily="18" charset="-34"/>
              </a:rPr>
              <a:t>, le quartier moderne de </a:t>
            </a:r>
            <a:r>
              <a:rPr lang="fr-FR" sz="1400" dirty="0" err="1" smtClean="0">
                <a:latin typeface="Angsana New" panose="02020603050405020304" pitchFamily="18" charset="-34"/>
                <a:cs typeface="Angsana New" panose="02020603050405020304" pitchFamily="18" charset="-34"/>
              </a:rPr>
              <a:t>Fontvielle</a:t>
            </a:r>
            <a:r>
              <a:rPr lang="fr-FR" sz="1400" dirty="0" smtClean="0">
                <a:latin typeface="Angsana New" panose="02020603050405020304" pitchFamily="18" charset="-34"/>
                <a:cs typeface="Angsana New" panose="02020603050405020304" pitchFamily="18" charset="-34"/>
              </a:rPr>
              <a:t>, la jetée flottante du port, et toute une série de bâtiments destinés aux spectacles, congrès et rencontres internationales, comme le récent Grimaldi Forum.</a:t>
            </a:r>
          </a:p>
          <a:p>
            <a:pPr algn="just"/>
            <a:endParaRPr lang="fr-FR" sz="1400" dirty="0" smtClean="0">
              <a:latin typeface="Angsana New" panose="02020603050405020304" pitchFamily="18" charset="-34"/>
              <a:cs typeface="Angsana New" panose="02020603050405020304" pitchFamily="18" charset="-34"/>
            </a:endParaRPr>
          </a:p>
          <a:p>
            <a:pPr algn="just"/>
            <a:r>
              <a:rPr lang="fr-FR" sz="1400" dirty="0" smtClean="0">
                <a:latin typeface="Angsana New" panose="02020603050405020304" pitchFamily="18" charset="-34"/>
                <a:cs typeface="Angsana New" panose="02020603050405020304" pitchFamily="18" charset="-34"/>
              </a:rPr>
              <a:t>Par sa personnalité, son charisme et la fascination qu’elle exerce, la Princesse Grace sera une véritable « ambassadrice extraordinaire » de la Principauté. Toujours aux côtés du Prince, et sans jamais négliger son rôle de mère attentive, elle encouragera les œuvres humanitaires et charitables.</a:t>
            </a:r>
            <a:endParaRPr lang="fr-FR" sz="1400" dirty="0">
              <a:latin typeface="Angsana New" panose="02020603050405020304" pitchFamily="18" charset="-34"/>
              <a:cs typeface="Angsana New" panose="02020603050405020304" pitchFamily="18" charset="-34"/>
            </a:endParaRPr>
          </a:p>
        </p:txBody>
      </p:sp>
    </p:spTree>
    <p:extLst>
      <p:ext uri="{BB962C8B-B14F-4D97-AF65-F5344CB8AC3E}">
        <p14:creationId xmlns:p14="http://schemas.microsoft.com/office/powerpoint/2010/main" val="3477911275"/>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L:\Session Admistrateur\Desktop\250x335xjpg_ALBERT_II-2.jpg.pagespeed.ic.HINWVT8YCD.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1651"/>
            <a:ext cx="2381251" cy="3190875"/>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2483768" y="123478"/>
            <a:ext cx="6264696" cy="830997"/>
          </a:xfrm>
          <a:prstGeom prst="rect">
            <a:avLst/>
          </a:prstGeom>
        </p:spPr>
        <p:txBody>
          <a:bodyPr wrap="square">
            <a:spAutoFit/>
          </a:bodyPr>
          <a:lstStyle/>
          <a:p>
            <a:pPr algn="just"/>
            <a:r>
              <a:rPr lang="fr-FR" sz="1600" dirty="0" smtClean="0">
                <a:latin typeface="Angsana New" panose="02020603050405020304" pitchFamily="18" charset="-34"/>
                <a:cs typeface="Angsana New" panose="02020603050405020304" pitchFamily="18" charset="-34"/>
              </a:rPr>
              <a:t>Associé depuis 1984 à la gestion des affaires de l’État et monté sur le trône le 6 avril 2005, Son Altesse Sérénissime le Prince Albert II continue l’œuvre de son père.</a:t>
            </a:r>
            <a:endParaRPr lang="fr-FR" sz="1600" dirty="0">
              <a:latin typeface="Angsana New" panose="02020603050405020304" pitchFamily="18" charset="-34"/>
              <a:cs typeface="Angsana New" panose="02020603050405020304" pitchFamily="18" charset="-34"/>
            </a:endParaRPr>
          </a:p>
        </p:txBody>
      </p:sp>
      <p:sp>
        <p:nvSpPr>
          <p:cNvPr id="3" name="Rectangle 2"/>
          <p:cNvSpPr/>
          <p:nvPr/>
        </p:nvSpPr>
        <p:spPr>
          <a:xfrm>
            <a:off x="2494376" y="1059582"/>
            <a:ext cx="6439885" cy="3293209"/>
          </a:xfrm>
          <a:prstGeom prst="rect">
            <a:avLst/>
          </a:prstGeom>
        </p:spPr>
        <p:txBody>
          <a:bodyPr wrap="square">
            <a:spAutoFit/>
          </a:bodyPr>
          <a:lstStyle/>
          <a:p>
            <a:pPr algn="just"/>
            <a:r>
              <a:rPr lang="fr-FR" sz="1600" dirty="0" smtClean="0">
                <a:latin typeface="Angsana New" panose="02020603050405020304" pitchFamily="18" charset="-34"/>
                <a:cs typeface="Angsana New" panose="02020603050405020304" pitchFamily="18" charset="-34"/>
              </a:rPr>
              <a:t>Tout comme son aïeul le Prince Albert I, il milite active- ment pour le développement durable de la planète.</a:t>
            </a:r>
          </a:p>
          <a:p>
            <a:pPr algn="just"/>
            <a:endParaRPr lang="fr-FR" sz="1600" dirty="0" smtClean="0">
              <a:latin typeface="Angsana New" panose="02020603050405020304" pitchFamily="18" charset="-34"/>
              <a:cs typeface="Angsana New" panose="02020603050405020304" pitchFamily="18" charset="-34"/>
            </a:endParaRPr>
          </a:p>
          <a:p>
            <a:pPr algn="just"/>
            <a:r>
              <a:rPr lang="fr-FR" sz="1600" dirty="0" smtClean="0">
                <a:latin typeface="Angsana New" panose="02020603050405020304" pitchFamily="18" charset="-34"/>
                <a:cs typeface="Angsana New" panose="02020603050405020304" pitchFamily="18" charset="-34"/>
              </a:rPr>
              <a:t>Outre de nombreuses missions humanitaires, il s’est personnellement rendu aux pôles pour témoigner des dégâts causés par l’augmentation de la température, par la déforestation et la pollution en général.</a:t>
            </a:r>
          </a:p>
          <a:p>
            <a:pPr algn="just"/>
            <a:r>
              <a:rPr lang="fr-FR" sz="1600" dirty="0" smtClean="0">
                <a:latin typeface="Angsana New" panose="02020603050405020304" pitchFamily="18" charset="-34"/>
                <a:cs typeface="Angsana New" panose="02020603050405020304" pitchFamily="18" charset="-34"/>
              </a:rPr>
              <a:t>En 2006 il a créé la Fondation Prince Albert II de Monaco pour la protection de la biodiversité et contre les problèmes engendrés par les changements climatiques et la raréfaction de l’eau.</a:t>
            </a:r>
          </a:p>
          <a:p>
            <a:pPr algn="just"/>
            <a:endParaRPr lang="fr-FR" sz="1600" dirty="0" smtClean="0">
              <a:latin typeface="Angsana New" panose="02020603050405020304" pitchFamily="18" charset="-34"/>
              <a:cs typeface="Angsana New" panose="02020603050405020304" pitchFamily="18" charset="-34"/>
            </a:endParaRPr>
          </a:p>
          <a:p>
            <a:pPr algn="just"/>
            <a:r>
              <a:rPr lang="fr-FR" sz="1600" dirty="0" smtClean="0">
                <a:latin typeface="Angsana New" panose="02020603050405020304" pitchFamily="18" charset="-34"/>
                <a:cs typeface="Angsana New" panose="02020603050405020304" pitchFamily="18" charset="-34"/>
              </a:rPr>
              <a:t>Sur les photos qui suivent, parallèlement à la géographie de la Principauté, vous découvrirez divers aspects de notre histoire, de la vie locale, du patrimoine culturel et artistique de la Principauté.</a:t>
            </a:r>
            <a:endParaRPr lang="fr-FR" sz="1600" dirty="0">
              <a:latin typeface="Angsana New" panose="02020603050405020304" pitchFamily="18" charset="-34"/>
              <a:cs typeface="Angsana New" panose="02020603050405020304" pitchFamily="18" charset="-34"/>
            </a:endParaRPr>
          </a:p>
        </p:txBody>
      </p:sp>
      <p:sp>
        <p:nvSpPr>
          <p:cNvPr id="4" name="Rectangle 3"/>
          <p:cNvSpPr/>
          <p:nvPr/>
        </p:nvSpPr>
        <p:spPr>
          <a:xfrm>
            <a:off x="32250" y="3189224"/>
            <a:ext cx="2163485" cy="307777"/>
          </a:xfrm>
          <a:prstGeom prst="rect">
            <a:avLst/>
          </a:prstGeom>
        </p:spPr>
        <p:txBody>
          <a:bodyPr wrap="square">
            <a:spAutoFit/>
          </a:bodyPr>
          <a:lstStyle/>
          <a:p>
            <a:r>
              <a:rPr lang="fr-FR" sz="1400" dirty="0" smtClean="0">
                <a:latin typeface="Angsana New" panose="02020603050405020304" pitchFamily="18" charset="-34"/>
                <a:cs typeface="Angsana New" panose="02020603050405020304" pitchFamily="18" charset="-34"/>
              </a:rPr>
              <a:t>S.A.S. le Prince Albert II </a:t>
            </a:r>
            <a:endParaRPr lang="fr-FR" sz="1400" dirty="0">
              <a:latin typeface="Angsana New" panose="02020603050405020304" pitchFamily="18" charset="-34"/>
              <a:cs typeface="Angsana New" panose="02020603050405020304" pitchFamily="18" charset="-34"/>
            </a:endParaRPr>
          </a:p>
        </p:txBody>
      </p:sp>
    </p:spTree>
    <p:extLst>
      <p:ext uri="{BB962C8B-B14F-4D97-AF65-F5344CB8AC3E}">
        <p14:creationId xmlns:p14="http://schemas.microsoft.com/office/powerpoint/2010/main" val="1693426692"/>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21" name="Picture 5" descr="L:\Session Admistrateur\Desktop\Image2.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5032" y="-256871"/>
            <a:ext cx="9393237" cy="5834063"/>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5220072" y="339502"/>
            <a:ext cx="3565400" cy="338554"/>
          </a:xfrm>
          <a:prstGeom prst="rect">
            <a:avLst/>
          </a:prstGeom>
        </p:spPr>
        <p:txBody>
          <a:bodyPr wrap="none">
            <a:spAutoFit/>
          </a:bodyPr>
          <a:lstStyle/>
          <a:p>
            <a:r>
              <a:rPr lang="fr-FR" sz="1600" dirty="0" smtClean="0">
                <a:latin typeface="Angsana New" panose="02020603050405020304" pitchFamily="18" charset="-34"/>
                <a:cs typeface="Angsana New" panose="02020603050405020304" pitchFamily="18" charset="-34"/>
              </a:rPr>
              <a:t>La Principauté de Monaco vue de l’ouest</a:t>
            </a:r>
            <a:endParaRPr lang="fr-FR" sz="1600" dirty="0">
              <a:latin typeface="Angsana New" panose="02020603050405020304" pitchFamily="18" charset="-34"/>
              <a:cs typeface="Angsana New" panose="02020603050405020304" pitchFamily="18" charset="-34"/>
            </a:endParaRPr>
          </a:p>
        </p:txBody>
      </p:sp>
    </p:spTree>
    <p:extLst>
      <p:ext uri="{BB962C8B-B14F-4D97-AF65-F5344CB8AC3E}">
        <p14:creationId xmlns:p14="http://schemas.microsoft.com/office/powerpoint/2010/main" val="2630054203"/>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L:\Session Admistrateur\Desktop\jpg_GOLF2.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0" y="915566"/>
            <a:ext cx="9337800" cy="3600400"/>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1831834" y="453901"/>
            <a:ext cx="5976664" cy="584775"/>
          </a:xfrm>
          <a:prstGeom prst="rect">
            <a:avLst/>
          </a:prstGeom>
        </p:spPr>
        <p:txBody>
          <a:bodyPr wrap="square">
            <a:spAutoFit/>
          </a:bodyPr>
          <a:lstStyle/>
          <a:p>
            <a:r>
              <a:rPr lang="fr-FR" sz="1600" dirty="0" smtClean="0">
                <a:latin typeface="Angsana New" panose="02020603050405020304" pitchFamily="18" charset="-34"/>
                <a:cs typeface="Angsana New" panose="02020603050405020304" pitchFamily="18" charset="-34"/>
              </a:rPr>
              <a:t>Monaco, à gauche, et le Monte-Carlo Golf Club, avec18 trous, situé à 900 m d’altitude</a:t>
            </a:r>
            <a:endParaRPr lang="fr-FR" sz="1600" dirty="0">
              <a:latin typeface="Angsana New" panose="02020603050405020304" pitchFamily="18" charset="-34"/>
              <a:cs typeface="Angsana New" panose="02020603050405020304" pitchFamily="18" charset="-34"/>
            </a:endParaRPr>
          </a:p>
        </p:txBody>
      </p:sp>
    </p:spTree>
    <p:extLst>
      <p:ext uri="{BB962C8B-B14F-4D97-AF65-F5344CB8AC3E}">
        <p14:creationId xmlns:p14="http://schemas.microsoft.com/office/powerpoint/2010/main" val="3837150720"/>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1" name="Picture 3" descr="L:\Session Admistrateur\Desktop\Image4.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64554"/>
            <a:ext cx="9259888" cy="5553075"/>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6444208" y="699542"/>
            <a:ext cx="1027845" cy="369332"/>
          </a:xfrm>
          <a:prstGeom prst="rect">
            <a:avLst/>
          </a:prstGeom>
        </p:spPr>
        <p:txBody>
          <a:bodyPr wrap="none">
            <a:spAutoFit/>
          </a:bodyPr>
          <a:lstStyle/>
          <a:p>
            <a:r>
              <a:rPr lang="fr-FR" dirty="0" smtClean="0">
                <a:solidFill>
                  <a:schemeClr val="bg1"/>
                </a:solidFill>
                <a:latin typeface="Angsana New" panose="02020603050405020304" pitchFamily="18" charset="-34"/>
                <a:cs typeface="Angsana New" panose="02020603050405020304" pitchFamily="18" charset="-34"/>
              </a:rPr>
              <a:t>Monaco Ville</a:t>
            </a:r>
            <a:endParaRPr lang="fr-FR" dirty="0">
              <a:solidFill>
                <a:schemeClr val="bg1"/>
              </a:solidFill>
              <a:latin typeface="Angsana New" panose="02020603050405020304" pitchFamily="18" charset="-34"/>
              <a:cs typeface="Angsana New" panose="02020603050405020304" pitchFamily="18" charset="-34"/>
            </a:endParaRPr>
          </a:p>
        </p:txBody>
      </p:sp>
    </p:spTree>
    <p:extLst>
      <p:ext uri="{BB962C8B-B14F-4D97-AF65-F5344CB8AC3E}">
        <p14:creationId xmlns:p14="http://schemas.microsoft.com/office/powerpoint/2010/main" val="2914174286"/>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635896" y="1876354"/>
            <a:ext cx="1305165" cy="369332"/>
          </a:xfrm>
          <a:prstGeom prst="rect">
            <a:avLst/>
          </a:prstGeom>
        </p:spPr>
        <p:txBody>
          <a:bodyPr wrap="none">
            <a:spAutoFit/>
          </a:bodyPr>
          <a:lstStyle/>
          <a:p>
            <a:r>
              <a:rPr lang="fr-FR" dirty="0" smtClean="0">
                <a:latin typeface="Angsana New" panose="02020603050405020304" pitchFamily="18" charset="-34"/>
                <a:cs typeface="Angsana New" panose="02020603050405020304" pitchFamily="18" charset="-34"/>
              </a:rPr>
              <a:t>La Place du Palais</a:t>
            </a:r>
            <a:endParaRPr lang="fr-FR" dirty="0">
              <a:latin typeface="Angsana New" panose="02020603050405020304" pitchFamily="18" charset="-34"/>
              <a:cs typeface="Angsana New" panose="02020603050405020304" pitchFamily="18" charset="-34"/>
            </a:endParaRPr>
          </a:p>
        </p:txBody>
      </p:sp>
      <p:pic>
        <p:nvPicPr>
          <p:cNvPr id="13315" name="Picture 3" descr="L:\Session Admistrateur\Desktop\Image5.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72674" y="0"/>
            <a:ext cx="10223500" cy="1852613"/>
          </a:xfrm>
          <a:prstGeom prst="rect">
            <a:avLst/>
          </a:prstGeom>
          <a:noFill/>
          <a:extLst>
            <a:ext uri="{909E8E84-426E-40DD-AFC4-6F175D3DCCD1}">
              <a14:hiddenFill xmlns:a14="http://schemas.microsoft.com/office/drawing/2010/main">
                <a:solidFill>
                  <a:srgbClr val="FFFFFF"/>
                </a:solidFill>
              </a14:hiddenFill>
            </a:ext>
          </a:extLst>
        </p:spPr>
      </p:pic>
      <p:pic>
        <p:nvPicPr>
          <p:cNvPr id="13319" name="Picture 7" descr="L:\Session Admistrateur\Desktop\Image6.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053170" y="2188349"/>
            <a:ext cx="23474608" cy="2452688"/>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p:cNvSpPr/>
          <p:nvPr/>
        </p:nvSpPr>
        <p:spPr>
          <a:xfrm>
            <a:off x="2130291" y="4641037"/>
            <a:ext cx="2986715" cy="369332"/>
          </a:xfrm>
          <a:prstGeom prst="rect">
            <a:avLst/>
          </a:prstGeom>
        </p:spPr>
        <p:txBody>
          <a:bodyPr wrap="none">
            <a:spAutoFit/>
          </a:bodyPr>
          <a:lstStyle/>
          <a:p>
            <a:r>
              <a:rPr lang="fr-FR" dirty="0" smtClean="0">
                <a:latin typeface="Angsana New" panose="02020603050405020304" pitchFamily="18" charset="-34"/>
                <a:cs typeface="Angsana New" panose="02020603050405020304" pitchFamily="18" charset="-34"/>
              </a:rPr>
              <a:t>Le profil de Monaco Ville vu du Port Hercule</a:t>
            </a:r>
            <a:endParaRPr lang="fr-FR" dirty="0">
              <a:latin typeface="Angsana New" panose="02020603050405020304" pitchFamily="18" charset="-34"/>
              <a:cs typeface="Angsana New" panose="02020603050405020304" pitchFamily="18" charset="-34"/>
            </a:endParaRPr>
          </a:p>
        </p:txBody>
      </p:sp>
    </p:spTree>
    <p:extLst>
      <p:ext uri="{BB962C8B-B14F-4D97-AF65-F5344CB8AC3E}">
        <p14:creationId xmlns:p14="http://schemas.microsoft.com/office/powerpoint/2010/main" val="20143780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3" presetClass="path" presetSubtype="0" accel="50000" decel="50000" fill="hold" nodeType="withEffect">
                                  <p:stCondLst>
                                    <p:cond delay="0"/>
                                  </p:stCondLst>
                                  <p:childTnLst>
                                    <p:animMotion origin="layout" path="M -2.77778E-6 -2.49151E-6 L 0.99236 0.02933 " pathEditMode="relative" rAng="0" ptsTypes="AA">
                                      <p:cBhvr>
                                        <p:cTn id="6" dur="16000" fill="hold"/>
                                        <p:tgtEl>
                                          <p:spTgt spid="13319"/>
                                        </p:tgtEl>
                                        <p:attrNameLst>
                                          <p:attrName>ppt_x</p:attrName>
                                          <p:attrName>ppt_y</p:attrName>
                                        </p:attrNameLst>
                                      </p:cBhvr>
                                      <p:rCtr x="49618" y="1451"/>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408802" y="4587974"/>
            <a:ext cx="6907614" cy="307777"/>
          </a:xfrm>
          <a:prstGeom prst="rect">
            <a:avLst/>
          </a:prstGeom>
        </p:spPr>
        <p:txBody>
          <a:bodyPr wrap="square">
            <a:spAutoFit/>
          </a:bodyPr>
          <a:lstStyle/>
          <a:p>
            <a:r>
              <a:rPr lang="fr-FR" sz="1400" dirty="0" smtClean="0">
                <a:latin typeface="Angsana New" panose="02020603050405020304" pitchFamily="18" charset="-34"/>
                <a:cs typeface="Angsana New" panose="02020603050405020304" pitchFamily="18" charset="-34"/>
              </a:rPr>
              <a:t>La Place du Palais Princier le 19 Novembre, à l’occasion de la Fête Nationale</a:t>
            </a:r>
            <a:endParaRPr lang="fr-FR" sz="1400" dirty="0">
              <a:latin typeface="Angsana New" panose="02020603050405020304" pitchFamily="18" charset="-34"/>
              <a:cs typeface="Angsana New" panose="02020603050405020304" pitchFamily="18" charset="-34"/>
            </a:endParaRPr>
          </a:p>
        </p:txBody>
      </p:sp>
      <p:pic>
        <p:nvPicPr>
          <p:cNvPr id="14339" name="Picture 3" descr="L:\Session Admistrateur\Desktop\Image7.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43978" y="0"/>
            <a:ext cx="12832602" cy="458118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428113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3" presetClass="path" presetSubtype="0" accel="50000" decel="50000" fill="hold" nodeType="withEffect">
                                  <p:stCondLst>
                                    <p:cond delay="0"/>
                                  </p:stCondLst>
                                  <p:childTnLst>
                                    <p:animMotion origin="layout" path="M -0.10156 0.01266 L 0.20555 0.02655 " pathEditMode="relative" rAng="0" ptsTypes="AA">
                                      <p:cBhvr>
                                        <p:cTn id="6" dur="11000" fill="hold"/>
                                        <p:tgtEl>
                                          <p:spTgt spid="14339"/>
                                        </p:tgtEl>
                                        <p:attrNameLst>
                                          <p:attrName>ppt_x</p:attrName>
                                          <p:attrName>ppt_y</p:attrName>
                                        </p:attrNameLst>
                                      </p:cBhvr>
                                      <p:rCtr x="15347" y="679"/>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1" name="Picture 3" descr="L:\Session Admistrateur\Desktop\jpg_CATTEDRALE2.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00301" y="-24821"/>
            <a:ext cx="9662553" cy="3636505"/>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755576" y="3723878"/>
            <a:ext cx="7848872" cy="369332"/>
          </a:xfrm>
          <a:prstGeom prst="rect">
            <a:avLst/>
          </a:prstGeom>
        </p:spPr>
        <p:txBody>
          <a:bodyPr wrap="square">
            <a:spAutoFit/>
          </a:bodyPr>
          <a:lstStyle/>
          <a:p>
            <a:pPr algn="ctr"/>
            <a:r>
              <a:rPr lang="fr-FR" dirty="0">
                <a:latin typeface="Matura MT Script Capitals" panose="03020802060602070202" pitchFamily="66" charset="0"/>
                <a:cs typeface="Angsana New" panose="02020603050405020304" pitchFamily="18" charset="-34"/>
              </a:rPr>
              <a:t>Le Conseil National, le Palais de Justice et la Cathédrale</a:t>
            </a:r>
          </a:p>
        </p:txBody>
      </p:sp>
    </p:spTree>
    <p:extLst>
      <p:ext uri="{BB962C8B-B14F-4D97-AF65-F5344CB8AC3E}">
        <p14:creationId xmlns:p14="http://schemas.microsoft.com/office/powerpoint/2010/main" val="3942055720"/>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5" name="Picture 3" descr="L:\Session Admistrateur\Desktop\Image2.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9225" y="0"/>
            <a:ext cx="4870450" cy="5162550"/>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4721225" y="1059582"/>
            <a:ext cx="4243263" cy="1815882"/>
          </a:xfrm>
          <a:prstGeom prst="rect">
            <a:avLst/>
          </a:prstGeom>
        </p:spPr>
        <p:txBody>
          <a:bodyPr wrap="square">
            <a:spAutoFit/>
          </a:bodyPr>
          <a:lstStyle/>
          <a:p>
            <a:pPr algn="just"/>
            <a:r>
              <a:rPr lang="fr-FR" sz="1600" dirty="0">
                <a:latin typeface="Bodoni MT" panose="02070603080606020203" pitchFamily="18" charset="0"/>
                <a:cs typeface="Angsana New"/>
              </a:rPr>
              <a:t>La Cathédrale à l’occasion de la Fête Nationale. A la sortie, S.A.S</a:t>
            </a:r>
            <a:r>
              <a:rPr lang="fr-FR" sz="1600" dirty="0" smtClean="0">
                <a:latin typeface="Bodoni MT" panose="02070603080606020203" pitchFamily="18" charset="0"/>
                <a:cs typeface="Angsana New"/>
              </a:rPr>
              <a:t>.</a:t>
            </a:r>
          </a:p>
          <a:p>
            <a:pPr algn="just"/>
            <a:endParaRPr lang="fr-FR" sz="1600" dirty="0">
              <a:latin typeface="Bodoni MT" panose="02070603080606020203" pitchFamily="18" charset="0"/>
              <a:cs typeface="Angsana New"/>
            </a:endParaRPr>
          </a:p>
          <a:p>
            <a:pPr algn="just"/>
            <a:r>
              <a:rPr lang="fr-FR" sz="1600" dirty="0" smtClean="0">
                <a:latin typeface="Bodoni MT" panose="02070603080606020203" pitchFamily="18" charset="0"/>
                <a:cs typeface="Angsana New"/>
              </a:rPr>
              <a:t> </a:t>
            </a:r>
            <a:r>
              <a:rPr lang="fr-FR" sz="1600" dirty="0">
                <a:latin typeface="Bodoni MT" panose="02070603080606020203" pitchFamily="18" charset="0"/>
                <a:cs typeface="Angsana New"/>
              </a:rPr>
              <a:t>le Prince Albert II de Monaco salue l’Archevêque Monseigneur Bernard </a:t>
            </a:r>
            <a:r>
              <a:rPr lang="fr-FR" sz="1600" dirty="0" err="1">
                <a:latin typeface="Bodoni MT" panose="02070603080606020203" pitchFamily="18" charset="0"/>
                <a:cs typeface="Angsana New"/>
              </a:rPr>
              <a:t>Barsi</a:t>
            </a:r>
            <a:r>
              <a:rPr lang="fr-FR" sz="1600" dirty="0">
                <a:latin typeface="Bodoni MT" panose="02070603080606020203" pitchFamily="18" charset="0"/>
                <a:cs typeface="Angsana New"/>
              </a:rPr>
              <a:t> entouré de S.A.R. la Princesse de Hanovre et S.A.S. la Princesse Stéphanie de Monaco.</a:t>
            </a:r>
          </a:p>
        </p:txBody>
      </p:sp>
    </p:spTree>
    <p:extLst>
      <p:ext uri="{BB962C8B-B14F-4D97-AF65-F5344CB8AC3E}">
        <p14:creationId xmlns:p14="http://schemas.microsoft.com/office/powerpoint/2010/main" val="2185060150"/>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923928" y="1620957"/>
            <a:ext cx="4572000" cy="584775"/>
          </a:xfrm>
          <a:prstGeom prst="rect">
            <a:avLst/>
          </a:prstGeom>
        </p:spPr>
        <p:txBody>
          <a:bodyPr>
            <a:spAutoFit/>
          </a:bodyPr>
          <a:lstStyle/>
          <a:p>
            <a:r>
              <a:rPr lang="fr-FR" sz="1600" dirty="0">
                <a:latin typeface="Bodoni MT" panose="02070603080606020203" pitchFamily="18" charset="0"/>
              </a:rPr>
              <a:t>Célébration de l’Eucharistie en présence de l’Archevêque, Monseigneur Bernard </a:t>
            </a:r>
            <a:r>
              <a:rPr lang="fr-FR" sz="1600" dirty="0" err="1">
                <a:latin typeface="Bodoni MT" panose="02070603080606020203" pitchFamily="18" charset="0"/>
              </a:rPr>
              <a:t>Barsi</a:t>
            </a:r>
            <a:endParaRPr lang="fr-FR" sz="1600" dirty="0">
              <a:latin typeface="Bodoni MT" panose="02070603080606020203" pitchFamily="18" charset="0"/>
            </a:endParaRPr>
          </a:p>
        </p:txBody>
      </p:sp>
      <p:pic>
        <p:nvPicPr>
          <p:cNvPr id="4100" name="Picture 4" descr="L:\Session Admistrateur\Desktop\Image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3413125" cy="51752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04706849"/>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607576" y="1347614"/>
            <a:ext cx="4356912" cy="1569660"/>
          </a:xfrm>
          <a:prstGeom prst="rect">
            <a:avLst/>
          </a:prstGeom>
        </p:spPr>
        <p:txBody>
          <a:bodyPr wrap="square">
            <a:spAutoFit/>
          </a:bodyPr>
          <a:lstStyle/>
          <a:p>
            <a:r>
              <a:rPr lang="fr-FR" sz="1600" dirty="0">
                <a:latin typeface="Bodoni MT" panose="02070603080606020203" pitchFamily="18" charset="0"/>
              </a:rPr>
              <a:t>La Pietà, dite du Curé Antoine Teste. Polyptique commandé à Louis </a:t>
            </a:r>
            <a:r>
              <a:rPr lang="fr-FR" sz="1600" dirty="0" err="1">
                <a:latin typeface="Bodoni MT" panose="02070603080606020203" pitchFamily="18" charset="0"/>
              </a:rPr>
              <a:t>Bréa</a:t>
            </a:r>
            <a:r>
              <a:rPr lang="fr-FR" sz="1600" dirty="0">
                <a:latin typeface="Bodoni MT" panose="02070603080606020203" pitchFamily="18" charset="0"/>
              </a:rPr>
              <a:t>, par le curé de Saint Nicolas et terminé le 1er avril 1505. </a:t>
            </a:r>
            <a:endParaRPr lang="fr-FR" sz="1600" dirty="0" smtClean="0">
              <a:latin typeface="Bodoni MT" panose="02070603080606020203" pitchFamily="18" charset="0"/>
            </a:endParaRPr>
          </a:p>
          <a:p>
            <a:endParaRPr lang="fr-FR" sz="1600" dirty="0">
              <a:latin typeface="Bodoni MT" panose="02070603080606020203" pitchFamily="18" charset="0"/>
            </a:endParaRPr>
          </a:p>
          <a:p>
            <a:r>
              <a:rPr lang="fr-FR" sz="1600" dirty="0" smtClean="0">
                <a:latin typeface="Bodoni MT" panose="02070603080606020203" pitchFamily="18" charset="0"/>
              </a:rPr>
              <a:t>Ici </a:t>
            </a:r>
            <a:r>
              <a:rPr lang="fr-FR" sz="1600" dirty="0">
                <a:latin typeface="Bodoni MT" panose="02070603080606020203" pitchFamily="18" charset="0"/>
              </a:rPr>
              <a:t>encore, on remarque, en bas à gauche, la miniature du commanditaire en prière.</a:t>
            </a:r>
          </a:p>
        </p:txBody>
      </p:sp>
      <p:pic>
        <p:nvPicPr>
          <p:cNvPr id="8196" name="Picture 4" descr="L:\Session Admistrateur\Desktop\Image14.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28967"/>
            <a:ext cx="4607576" cy="511453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24074484"/>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865636" y="1923142"/>
            <a:ext cx="3170860" cy="830997"/>
          </a:xfrm>
          <a:prstGeom prst="rect">
            <a:avLst/>
          </a:prstGeom>
        </p:spPr>
        <p:txBody>
          <a:bodyPr wrap="square">
            <a:spAutoFit/>
          </a:bodyPr>
          <a:lstStyle/>
          <a:p>
            <a:r>
              <a:rPr lang="fr-FR" sz="1600" dirty="0">
                <a:latin typeface="Bodoni MT" panose="02070603080606020203" pitchFamily="18" charset="0"/>
              </a:rPr>
              <a:t>La Pietà des Pénitents Blancs réalisée vers 1500-1505 par François Brea</a:t>
            </a:r>
          </a:p>
        </p:txBody>
      </p:sp>
      <p:pic>
        <p:nvPicPr>
          <p:cNvPr id="9220" name="Picture 4" descr="L:\Session Admistrateur\Desktop\Image1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34896"/>
            <a:ext cx="5830888" cy="51498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6709004"/>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491880" y="1779662"/>
            <a:ext cx="5112568" cy="1200329"/>
          </a:xfrm>
          <a:prstGeom prst="rect">
            <a:avLst/>
          </a:prstGeom>
        </p:spPr>
        <p:txBody>
          <a:bodyPr wrap="square">
            <a:spAutoFit/>
          </a:bodyPr>
          <a:lstStyle/>
          <a:p>
            <a:r>
              <a:rPr lang="fr-FR" dirty="0" err="1">
                <a:latin typeface="Bodoni MT" panose="02070603080606020203" pitchFamily="18" charset="0"/>
              </a:rPr>
              <a:t>Oeuvre</a:t>
            </a:r>
            <a:r>
              <a:rPr lang="fr-FR" dirty="0">
                <a:latin typeface="Bodoni MT" panose="02070603080606020203" pitchFamily="18" charset="0"/>
              </a:rPr>
              <a:t> de </a:t>
            </a:r>
            <a:r>
              <a:rPr lang="fr-FR" dirty="0" err="1">
                <a:latin typeface="Bodoni MT" panose="02070603080606020203" pitchFamily="18" charset="0"/>
              </a:rPr>
              <a:t>Bassignani</a:t>
            </a:r>
            <a:r>
              <a:rPr lang="fr-FR" dirty="0">
                <a:latin typeface="Bodoni MT" panose="02070603080606020203" pitchFamily="18" charset="0"/>
              </a:rPr>
              <a:t>, la statue de Saint Nicolas, patron de Monaco avec Sainte Dévote, et protecteur des marins et des enfants surplombe la fontaine de la place homonyme</a:t>
            </a:r>
          </a:p>
        </p:txBody>
      </p:sp>
      <p:pic>
        <p:nvPicPr>
          <p:cNvPr id="12291" name="Picture 3" descr="L:\Session Admistrateur\Desktop\Image10.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8189"/>
            <a:ext cx="3425825" cy="51450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38609279"/>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835696" y="3795886"/>
            <a:ext cx="6120680" cy="369332"/>
          </a:xfrm>
          <a:prstGeom prst="rect">
            <a:avLst/>
          </a:prstGeom>
        </p:spPr>
        <p:txBody>
          <a:bodyPr wrap="square">
            <a:spAutoFit/>
          </a:bodyPr>
          <a:lstStyle/>
          <a:p>
            <a:r>
              <a:rPr lang="fr-FR" dirty="0">
                <a:latin typeface="Bodoni MT" panose="02070603080606020203" pitchFamily="18" charset="0"/>
              </a:rPr>
              <a:t>La Place de la Visitation avec le Ministère d’Etat</a:t>
            </a:r>
          </a:p>
        </p:txBody>
      </p:sp>
      <p:pic>
        <p:nvPicPr>
          <p:cNvPr id="13315" name="Picture 3" descr="L:\Session Admistrateur\Desktop\Image9.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2414"/>
            <a:ext cx="9252520" cy="357744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76117695"/>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131840" y="4617639"/>
            <a:ext cx="2905667" cy="338554"/>
          </a:xfrm>
          <a:prstGeom prst="rect">
            <a:avLst/>
          </a:prstGeom>
        </p:spPr>
        <p:txBody>
          <a:bodyPr wrap="none">
            <a:spAutoFit/>
          </a:bodyPr>
          <a:lstStyle/>
          <a:p>
            <a:r>
              <a:rPr lang="fr-FR" sz="1600" dirty="0">
                <a:latin typeface="Matura MT Script Capitals" panose="03020802060602070202" pitchFamily="66" charset="0"/>
              </a:rPr>
              <a:t>La Chapelle de la Visitation</a:t>
            </a:r>
          </a:p>
        </p:txBody>
      </p:sp>
      <p:pic>
        <p:nvPicPr>
          <p:cNvPr id="15364" name="Picture 4" descr="L:\Session Admistrateur\Desktop\Image7.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53" y="-1"/>
            <a:ext cx="9142447" cy="458135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28777587"/>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7" name="Picture 3" descr="L:\Session Admistrateur\Desktop\Image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5730"/>
            <a:ext cx="9144000" cy="5385502"/>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p:cNvSpPr/>
          <p:nvPr/>
        </p:nvSpPr>
        <p:spPr>
          <a:xfrm>
            <a:off x="1187624" y="4299942"/>
            <a:ext cx="7200800" cy="584775"/>
          </a:xfrm>
          <a:prstGeom prst="rect">
            <a:avLst/>
          </a:prstGeom>
        </p:spPr>
        <p:txBody>
          <a:bodyPr wrap="square">
            <a:spAutoFit/>
          </a:bodyPr>
          <a:lstStyle/>
          <a:p>
            <a:r>
              <a:rPr lang="fr-FR" sz="1600" dirty="0">
                <a:solidFill>
                  <a:schemeClr val="bg1"/>
                </a:solidFill>
                <a:latin typeface="Bodoni MT" panose="02070603080606020203" pitchFamily="18" charset="0"/>
              </a:rPr>
              <a:t>La Chapelle de la Miséricorde, dédiée à Saint Jean Baptiste, construite par Giacomo </a:t>
            </a:r>
            <a:r>
              <a:rPr lang="fr-FR" sz="1600" dirty="0" err="1">
                <a:solidFill>
                  <a:schemeClr val="bg1"/>
                </a:solidFill>
                <a:latin typeface="Bodoni MT" panose="02070603080606020203" pitchFamily="18" charset="0"/>
              </a:rPr>
              <a:t>Taddeo</a:t>
            </a:r>
            <a:r>
              <a:rPr lang="fr-FR" sz="1600" dirty="0">
                <a:solidFill>
                  <a:schemeClr val="bg1"/>
                </a:solidFill>
                <a:latin typeface="Bodoni MT" panose="02070603080606020203" pitchFamily="18" charset="0"/>
              </a:rPr>
              <a:t> </a:t>
            </a:r>
            <a:r>
              <a:rPr lang="fr-FR" sz="1600" dirty="0" err="1">
                <a:solidFill>
                  <a:schemeClr val="bg1"/>
                </a:solidFill>
                <a:latin typeface="Bodoni MT" panose="02070603080606020203" pitchFamily="18" charset="0"/>
              </a:rPr>
              <a:t>Cantone</a:t>
            </a:r>
            <a:r>
              <a:rPr lang="fr-FR" sz="1600" dirty="0">
                <a:solidFill>
                  <a:schemeClr val="bg1"/>
                </a:solidFill>
                <a:latin typeface="Bodoni MT" panose="02070603080606020203" pitchFamily="18" charset="0"/>
              </a:rPr>
              <a:t> sous le règne du Prince Honoré II</a:t>
            </a:r>
          </a:p>
        </p:txBody>
      </p:sp>
    </p:spTree>
    <p:extLst>
      <p:ext uri="{BB962C8B-B14F-4D97-AF65-F5344CB8AC3E}">
        <p14:creationId xmlns:p14="http://schemas.microsoft.com/office/powerpoint/2010/main" val="3868569542"/>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755576" y="4269261"/>
            <a:ext cx="7920880" cy="584775"/>
          </a:xfrm>
          <a:prstGeom prst="rect">
            <a:avLst/>
          </a:prstGeom>
        </p:spPr>
        <p:txBody>
          <a:bodyPr wrap="square">
            <a:spAutoFit/>
          </a:bodyPr>
          <a:lstStyle/>
          <a:p>
            <a:r>
              <a:rPr lang="fr-FR" sz="1600" dirty="0">
                <a:latin typeface="Matura MT Script Capitals" panose="03020802060602070202" pitchFamily="66" charset="0"/>
              </a:rPr>
              <a:t>Appelé à juste titre le « Temple de la Mer », le Musée Océanographique s’incorpore admirablement dans le paysage du Rocher vu des flots</a:t>
            </a:r>
          </a:p>
        </p:txBody>
      </p:sp>
      <p:pic>
        <p:nvPicPr>
          <p:cNvPr id="3075" name="Picture 3" descr="L:\Session Admistrateur\Desktop\Image2.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8520" y="-56133"/>
            <a:ext cx="9649072" cy="430038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5384334"/>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436105" y="699542"/>
            <a:ext cx="2528383" cy="3046988"/>
          </a:xfrm>
          <a:prstGeom prst="rect">
            <a:avLst/>
          </a:prstGeom>
        </p:spPr>
        <p:txBody>
          <a:bodyPr wrap="square">
            <a:spAutoFit/>
          </a:bodyPr>
          <a:lstStyle/>
          <a:p>
            <a:pPr algn="just"/>
            <a:r>
              <a:rPr lang="fr-FR" sz="1600" dirty="0">
                <a:latin typeface="Bodoni MT" panose="02070603080606020203" pitchFamily="18" charset="0"/>
              </a:rPr>
              <a:t>Le Célèbre Musée Océanographique est une œuvre néo-classique de l’architecte Paul </a:t>
            </a:r>
            <a:r>
              <a:rPr lang="fr-FR" sz="1600" dirty="0" err="1">
                <a:latin typeface="Bodoni MT" panose="02070603080606020203" pitchFamily="18" charset="0"/>
              </a:rPr>
              <a:t>Delefortrie</a:t>
            </a:r>
            <a:r>
              <a:rPr lang="fr-FR" sz="1600" dirty="0">
                <a:latin typeface="Bodoni MT" panose="02070603080606020203" pitchFamily="18" charset="0"/>
              </a:rPr>
              <a:t>. </a:t>
            </a:r>
            <a:endParaRPr lang="fr-FR" sz="1600" dirty="0" smtClean="0">
              <a:latin typeface="Bodoni MT" panose="02070603080606020203" pitchFamily="18" charset="0"/>
            </a:endParaRPr>
          </a:p>
          <a:p>
            <a:pPr algn="just"/>
            <a:endParaRPr lang="fr-FR" sz="1600" dirty="0">
              <a:latin typeface="Bodoni MT" panose="02070603080606020203" pitchFamily="18" charset="0"/>
            </a:endParaRPr>
          </a:p>
          <a:p>
            <a:pPr algn="just"/>
            <a:r>
              <a:rPr lang="fr-FR" sz="1600" dirty="0" smtClean="0">
                <a:latin typeface="Bodoni MT" panose="02070603080606020203" pitchFamily="18" charset="0"/>
              </a:rPr>
              <a:t>Construit </a:t>
            </a:r>
            <a:r>
              <a:rPr lang="fr-FR" sz="1600" dirty="0">
                <a:latin typeface="Bodoni MT" panose="02070603080606020203" pitchFamily="18" charset="0"/>
              </a:rPr>
              <a:t>entre 1899 et 1910, sous le règne du Prince Albert I, il a une façade monumentale avec de grandes sculptures de Gustave Dussart.</a:t>
            </a:r>
          </a:p>
        </p:txBody>
      </p:sp>
      <p:pic>
        <p:nvPicPr>
          <p:cNvPr id="4099" name="Picture 3" descr="L:\Session Admistrateur\Desktop\Image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0678" y="324494"/>
            <a:ext cx="6526783" cy="444341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00869710"/>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L:\Session Admistrateur\Desktop\Image1 (12).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0528" y="0"/>
            <a:ext cx="9324528" cy="5143500"/>
          </a:xfrm>
          <a:prstGeom prst="rect">
            <a:avLst/>
          </a:prstGeom>
          <a:noFill/>
          <a:extLst>
            <a:ext uri="{909E8E84-426E-40DD-AFC4-6F175D3DCCD1}">
              <a14:hiddenFill xmlns:a14="http://schemas.microsoft.com/office/drawing/2010/main">
                <a:solidFill>
                  <a:srgbClr val="FFFFFF"/>
                </a:solidFill>
              </a14:hiddenFill>
            </a:ext>
          </a:extLst>
        </p:spPr>
      </p:pic>
      <p:pic>
        <p:nvPicPr>
          <p:cNvPr id="1026" name="Picture 2" descr="C:\Users\Administrator\Desktop\2015-2016 7 -photos lulu\Image62.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51520" y="267494"/>
            <a:ext cx="1296144" cy="1252124"/>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1763688" y="483518"/>
            <a:ext cx="5040560" cy="1200329"/>
          </a:xfrm>
          <a:prstGeom prst="rect">
            <a:avLst/>
          </a:prstGeom>
        </p:spPr>
        <p:txBody>
          <a:bodyPr wrap="square">
            <a:spAutoFit/>
          </a:bodyPr>
          <a:lstStyle/>
          <a:p>
            <a:r>
              <a:rPr lang="fr-FR" sz="1400" dirty="0">
                <a:solidFill>
                  <a:srgbClr val="FF0000"/>
                </a:solidFill>
                <a:latin typeface="Angsana New" panose="02020603050405020304" pitchFamily="18" charset="-34"/>
                <a:cs typeface="Angsana New" panose="02020603050405020304" pitchFamily="18" charset="-34"/>
              </a:rPr>
              <a:t>MES CREATIONS - </a:t>
            </a:r>
            <a:r>
              <a:rPr lang="fr-FR" sz="1400" dirty="0" err="1">
                <a:solidFill>
                  <a:srgbClr val="FF0000"/>
                </a:solidFill>
                <a:latin typeface="Angsana New" panose="02020603050405020304" pitchFamily="18" charset="-34"/>
                <a:cs typeface="Angsana New" panose="02020603050405020304" pitchFamily="18" charset="-34"/>
              </a:rPr>
              <a:t>Akia</a:t>
            </a:r>
            <a:endParaRPr lang="fr-FR" sz="1400" dirty="0">
              <a:solidFill>
                <a:srgbClr val="FF0000"/>
              </a:solidFill>
              <a:latin typeface="Angsana New" panose="02020603050405020304" pitchFamily="18" charset="-34"/>
              <a:cs typeface="Angsana New" panose="02020603050405020304" pitchFamily="18" charset="-34"/>
            </a:endParaRPr>
          </a:p>
          <a:p>
            <a:r>
              <a:rPr lang="fr-FR" sz="1400" dirty="0">
                <a:solidFill>
                  <a:srgbClr val="FF0000"/>
                </a:solidFill>
                <a:latin typeface="Angsana New" panose="02020603050405020304" pitchFamily="18" charset="-34"/>
                <a:cs typeface="Angsana New" panose="02020603050405020304" pitchFamily="18" charset="-34"/>
                <a:hlinkClick r:id="rId4"/>
              </a:rPr>
              <a:t>http://</a:t>
            </a:r>
            <a:r>
              <a:rPr lang="fr-FR" sz="1400" dirty="0" smtClean="0">
                <a:solidFill>
                  <a:srgbClr val="FF0000"/>
                </a:solidFill>
                <a:latin typeface="Angsana New" panose="02020603050405020304" pitchFamily="18" charset="-34"/>
                <a:cs typeface="Angsana New" panose="02020603050405020304" pitchFamily="18" charset="-34"/>
                <a:hlinkClick r:id="rId4"/>
              </a:rPr>
              <a:t>akia.eklablog.fr/mes-creations-c29242728</a:t>
            </a:r>
            <a:endParaRPr lang="fr-FR" sz="1400" dirty="0" smtClean="0">
              <a:solidFill>
                <a:srgbClr val="FF0000"/>
              </a:solidFill>
              <a:latin typeface="Angsana New" panose="02020603050405020304" pitchFamily="18" charset="-34"/>
              <a:cs typeface="Angsana New" panose="02020603050405020304" pitchFamily="18" charset="-34"/>
            </a:endParaRPr>
          </a:p>
          <a:p>
            <a:r>
              <a:rPr lang="fr-FR" sz="1400" dirty="0" err="1">
                <a:solidFill>
                  <a:srgbClr val="FF0000"/>
                </a:solidFill>
                <a:latin typeface="Angsana New" panose="02020603050405020304" pitchFamily="18" charset="-34"/>
                <a:cs typeface="Angsana New" panose="02020603050405020304" pitchFamily="18" charset="-34"/>
              </a:rPr>
              <a:t>Akia</a:t>
            </a:r>
            <a:endParaRPr lang="fr-FR" sz="1400" dirty="0">
              <a:solidFill>
                <a:srgbClr val="FF0000"/>
              </a:solidFill>
              <a:latin typeface="Angsana New" panose="02020603050405020304" pitchFamily="18" charset="-34"/>
              <a:cs typeface="Angsana New" panose="02020603050405020304" pitchFamily="18" charset="-34"/>
            </a:endParaRPr>
          </a:p>
          <a:p>
            <a:r>
              <a:rPr lang="fr-FR" sz="1400" dirty="0">
                <a:solidFill>
                  <a:srgbClr val="FF0000"/>
                </a:solidFill>
                <a:latin typeface="Angsana New" panose="02020603050405020304" pitchFamily="18" charset="-34"/>
                <a:cs typeface="Angsana New" panose="02020603050405020304" pitchFamily="18" charset="-34"/>
                <a:hlinkClick r:id="rId5"/>
              </a:rPr>
              <a:t>http://</a:t>
            </a:r>
            <a:r>
              <a:rPr lang="fr-FR" sz="1400" dirty="0" smtClean="0">
                <a:solidFill>
                  <a:srgbClr val="FF0000"/>
                </a:solidFill>
                <a:latin typeface="Angsana New" panose="02020603050405020304" pitchFamily="18" charset="-34"/>
                <a:cs typeface="Angsana New" panose="02020603050405020304" pitchFamily="18" charset="-34"/>
                <a:hlinkClick r:id="rId5"/>
              </a:rPr>
              <a:t>www.ppsmania.fr/author/akia</a:t>
            </a:r>
            <a:endParaRPr lang="fr-FR" sz="1400" dirty="0" smtClean="0">
              <a:solidFill>
                <a:srgbClr val="FF0000"/>
              </a:solidFill>
              <a:latin typeface="Angsana New" panose="02020603050405020304" pitchFamily="18" charset="-34"/>
              <a:cs typeface="Angsana New" panose="02020603050405020304" pitchFamily="18" charset="-34"/>
            </a:endParaRPr>
          </a:p>
          <a:p>
            <a:endParaRPr lang="fr-FR" sz="1600" dirty="0">
              <a:solidFill>
                <a:schemeClr val="bg1"/>
              </a:solidFill>
              <a:latin typeface="Angsana New" panose="02020603050405020304" pitchFamily="18" charset="-34"/>
              <a:cs typeface="Angsana New" panose="02020603050405020304" pitchFamily="18" charset="-34"/>
            </a:endParaRPr>
          </a:p>
        </p:txBody>
      </p:sp>
    </p:spTree>
    <p:extLst>
      <p:ext uri="{BB962C8B-B14F-4D97-AF65-F5344CB8AC3E}">
        <p14:creationId xmlns:p14="http://schemas.microsoft.com/office/powerpoint/2010/main" val="2907656480"/>
      </p:ext>
    </p:extLst>
  </p:cSld>
  <p:clrMapOvr>
    <a:masterClrMapping/>
  </p:clrMapOvr>
  <p:timing>
    <p:tnLst>
      <p:par>
        <p:cTn id="1" dur="indefinite" restart="never" nodeType="tmRoot"/>
      </p:par>
    </p:tn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399</TotalTime>
  <Words>1228</Words>
  <Application>Microsoft Office PowerPoint</Application>
  <PresentationFormat>Affichage à l'écran (16:9)</PresentationFormat>
  <Paragraphs>86</Paragraphs>
  <Slides>23</Slides>
  <Notes>0</Notes>
  <HiddenSlides>0</HiddenSlides>
  <MMClips>0</MMClips>
  <ScaleCrop>false</ScaleCrop>
  <HeadingPairs>
    <vt:vector size="4" baseType="variant">
      <vt:variant>
        <vt:lpstr>Thème</vt:lpstr>
      </vt:variant>
      <vt:variant>
        <vt:i4>1</vt:i4>
      </vt:variant>
      <vt:variant>
        <vt:lpstr>Titres des diapositives</vt:lpstr>
      </vt:variant>
      <vt:variant>
        <vt:i4>23</vt:i4>
      </vt:variant>
    </vt:vector>
  </HeadingPairs>
  <TitlesOfParts>
    <vt:vector size="24" baseType="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Lucienne</dc:creator>
  <cp:lastModifiedBy>Utilisateur Admin</cp:lastModifiedBy>
  <cp:revision>41</cp:revision>
  <dcterms:created xsi:type="dcterms:W3CDTF">2016-01-24T17:43:36Z</dcterms:created>
  <dcterms:modified xsi:type="dcterms:W3CDTF">2017-06-21T11:56:26Z</dcterms:modified>
</cp:coreProperties>
</file>