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77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61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13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569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733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77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386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3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2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56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8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63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68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24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5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83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11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DEEB628-1161-481E-A109-15F0451A652E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BC4F5E-D44E-4139-929B-D47EE7F6E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870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manity.com/se-preparer-au-rgpd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20573"/>
            <a:ext cx="12192000" cy="108896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fr-FR" sz="6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RGPD</a:t>
            </a:r>
            <a:endParaRPr lang="fr-FR" sz="6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" y="2486693"/>
            <a:ext cx="12191999" cy="1511559"/>
          </a:xfrm>
        </p:spPr>
        <p:txBody>
          <a:bodyPr/>
          <a:lstStyle/>
          <a:p>
            <a:pPr algn="ctr"/>
            <a:r>
              <a:rPr lang="fr-FR" sz="2800" b="1" dirty="0" smtClean="0"/>
              <a:t>R</a:t>
            </a:r>
            <a:r>
              <a:rPr lang="fr-FR" dirty="0" smtClean="0"/>
              <a:t>èglement </a:t>
            </a:r>
            <a:r>
              <a:rPr lang="fr-FR" sz="2800" b="1" dirty="0"/>
              <a:t>g</a:t>
            </a:r>
            <a:r>
              <a:rPr lang="fr-FR" dirty="0"/>
              <a:t>énéral sur la </a:t>
            </a:r>
            <a:r>
              <a:rPr lang="fr-FR" sz="2800" b="1" dirty="0"/>
              <a:t>p</a:t>
            </a:r>
            <a:r>
              <a:rPr lang="fr-FR" dirty="0"/>
              <a:t>rotection des </a:t>
            </a:r>
            <a:r>
              <a:rPr lang="fr-FR" sz="2800" b="1" dirty="0"/>
              <a:t>d</a:t>
            </a:r>
            <a:r>
              <a:rPr lang="fr-FR" dirty="0"/>
              <a:t>onnées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51" y="3913300"/>
            <a:ext cx="3489961" cy="23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prism isContent="1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41119" y="414905"/>
            <a:ext cx="266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Quand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61" y="365084"/>
            <a:ext cx="1368829" cy="68441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575007" y="414905"/>
            <a:ext cx="3854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25 mai 2018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75007" y="1926742"/>
            <a:ext cx="512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des données personnelles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41119" y="2172964"/>
            <a:ext cx="2518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Pourquoi ?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70" y="2134920"/>
            <a:ext cx="1368829" cy="66086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41119" y="4515800"/>
            <a:ext cx="229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 ?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670" y="4515800"/>
            <a:ext cx="1371719" cy="66452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575007" y="3931022"/>
            <a:ext cx="53506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Toutes les entreprises traitant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des données personnelles des ressortissants européens, tant sur le territoire de l’Union Européenne, qu’en dehors. 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814858" y="6500553"/>
            <a:ext cx="13771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...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44095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14:prism isContent="1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438102"/>
            <a:ext cx="12191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Il reste donc moins d’un an </a:t>
            </a:r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r>
              <a:rPr lang="fr-FR" sz="3200" b="1" dirty="0" smtClean="0"/>
              <a:t>aux </a:t>
            </a:r>
            <a:r>
              <a:rPr lang="fr-FR" sz="3200" b="1" dirty="0"/>
              <a:t>entreprises pour se mettre </a:t>
            </a:r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r>
              <a:rPr lang="fr-FR" sz="3200" b="1" dirty="0" smtClean="0"/>
              <a:t>en </a:t>
            </a:r>
            <a:r>
              <a:rPr lang="fr-FR" sz="3200" b="1" dirty="0"/>
              <a:t>conformité avec cette </a:t>
            </a:r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r>
              <a:rPr lang="fr-FR" sz="3200" b="1" dirty="0" smtClean="0"/>
              <a:t>règlementation.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921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prism isContent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7456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fr-FR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 sont les points clés 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" y="1088966"/>
            <a:ext cx="1219199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92D050"/>
                </a:solidFill>
              </a:rPr>
              <a:t>Responsabilisation des entreprises et des </a:t>
            </a:r>
            <a:r>
              <a:rPr lang="fr-FR" dirty="0" smtClean="0">
                <a:solidFill>
                  <a:srgbClr val="92D050"/>
                </a:solidFill>
              </a:rPr>
              <a:t>sous-traitants</a:t>
            </a:r>
          </a:p>
          <a:p>
            <a:pPr algn="ctr"/>
            <a:endParaRPr lang="fr-FR" dirty="0">
              <a:solidFill>
                <a:srgbClr val="92D050"/>
              </a:solidFill>
            </a:endParaRPr>
          </a:p>
          <a:p>
            <a:pPr algn="ctr"/>
            <a:r>
              <a:rPr lang="fr-FR" sz="1600" dirty="0" smtClean="0"/>
              <a:t>Recenser </a:t>
            </a:r>
            <a:r>
              <a:rPr lang="fr-FR" sz="1600" dirty="0"/>
              <a:t>et consigner tous les traitements de données personnelles au sein de l’entreprise.</a:t>
            </a:r>
            <a:endParaRPr lang="fr-FR" sz="1600" dirty="0" smtClean="0">
              <a:solidFill>
                <a:srgbClr val="92D05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92D050"/>
                </a:solidFill>
              </a:rPr>
              <a:t>Identifier tous les traitements de données </a:t>
            </a:r>
            <a:r>
              <a:rPr lang="fr-FR" dirty="0" smtClean="0">
                <a:solidFill>
                  <a:srgbClr val="92D050"/>
                </a:solidFill>
              </a:rPr>
              <a:t>personnelles</a:t>
            </a:r>
          </a:p>
          <a:p>
            <a:pPr algn="ctr"/>
            <a:endParaRPr lang="fr-FR" dirty="0">
              <a:solidFill>
                <a:srgbClr val="92D050"/>
              </a:solidFill>
            </a:endParaRPr>
          </a:p>
          <a:p>
            <a:pPr algn="ctr"/>
            <a:r>
              <a:rPr lang="fr-FR" sz="1600" dirty="0"/>
              <a:t>Premier changement notable avec le RGPD : la déclaration obligatoire à la CNIL disparaît au profit de la tenue systématique d’un registre de traitements des données. Cela est lié au principe d'</a:t>
            </a:r>
            <a:r>
              <a:rPr lang="fr-FR" sz="1600" i="1" dirty="0" err="1"/>
              <a:t>accountability</a:t>
            </a:r>
            <a:r>
              <a:rPr lang="fr-FR" sz="1600" i="1" dirty="0"/>
              <a:t> </a:t>
            </a:r>
            <a:r>
              <a:rPr lang="fr-FR" sz="1600" dirty="0"/>
              <a:t>qui fait que l’entreprise doit garantir, à tout moment, que les </a:t>
            </a:r>
            <a:r>
              <a:rPr lang="fr-FR" sz="1600" dirty="0" err="1"/>
              <a:t>process</a:t>
            </a:r>
            <a:r>
              <a:rPr lang="fr-FR" sz="1600" dirty="0"/>
              <a:t> en place sont conformes, sécurisés et garantissent la confidentialité des données</a:t>
            </a:r>
            <a:endParaRPr lang="fr-FR" sz="1600" dirty="0" smtClean="0">
              <a:solidFill>
                <a:srgbClr val="92D050"/>
              </a:solidFill>
            </a:endParaRPr>
          </a:p>
          <a:p>
            <a:pPr algn="ctr"/>
            <a:endParaRPr lang="fr-FR" dirty="0" smtClean="0">
              <a:solidFill>
                <a:srgbClr val="92D050"/>
              </a:solidFill>
            </a:endParaRPr>
          </a:p>
          <a:p>
            <a:pPr algn="ctr"/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92D050"/>
                </a:solidFill>
              </a:rPr>
              <a:t>Lutter contre les risques impactant la vie privée des </a:t>
            </a:r>
            <a:r>
              <a:rPr lang="fr-FR" dirty="0" smtClean="0">
                <a:solidFill>
                  <a:srgbClr val="92D050"/>
                </a:solidFill>
              </a:rPr>
              <a:t>utilisateurs</a:t>
            </a:r>
          </a:p>
          <a:p>
            <a:pPr algn="ctr"/>
            <a:endParaRPr lang="fr-FR" dirty="0">
              <a:solidFill>
                <a:srgbClr val="92D050"/>
              </a:solidFill>
            </a:endParaRPr>
          </a:p>
          <a:p>
            <a:pPr algn="ctr"/>
            <a:r>
              <a:rPr lang="fr-FR" sz="1600" dirty="0"/>
              <a:t>l’identification des traitements à risques pour la vie privée des personnes. Dès le moment, où ce type de traitement est détecté, l'entreprise devra mener une étude d’impact sur la vie privé</a:t>
            </a:r>
            <a:endParaRPr lang="fr-FR" sz="1600" dirty="0">
              <a:solidFill>
                <a:srgbClr val="92D050"/>
              </a:solidFill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92D050"/>
                </a:solidFill>
              </a:rPr>
              <a:t>Désigner un Data Protection </a:t>
            </a:r>
            <a:r>
              <a:rPr lang="fr-FR" dirty="0" err="1">
                <a:solidFill>
                  <a:srgbClr val="92D050"/>
                </a:solidFill>
              </a:rPr>
              <a:t>Officer</a:t>
            </a:r>
            <a:r>
              <a:rPr lang="fr-FR" dirty="0">
                <a:solidFill>
                  <a:srgbClr val="92D050"/>
                </a:solidFill>
              </a:rPr>
              <a:t> (DPO</a:t>
            </a:r>
            <a:r>
              <a:rPr lang="fr-FR" dirty="0" smtClean="0">
                <a:solidFill>
                  <a:srgbClr val="92D050"/>
                </a:solidFill>
              </a:rPr>
              <a:t>)</a:t>
            </a:r>
          </a:p>
          <a:p>
            <a:pPr lvl="8"/>
            <a:endParaRPr lang="fr-FR" dirty="0" smtClean="0"/>
          </a:p>
          <a:p>
            <a:r>
              <a:rPr lang="fr-FR" sz="1600" dirty="0" smtClean="0"/>
              <a:t>                                         Pour </a:t>
            </a:r>
            <a:r>
              <a:rPr lang="fr-FR" sz="1600" dirty="0"/>
              <a:t>guider l’entreprise dans son chantier de </a:t>
            </a:r>
            <a:r>
              <a:rPr lang="fr-FR" sz="1600" dirty="0">
                <a:hlinkClick r:id="rId2"/>
              </a:rPr>
              <a:t>mise en conformité au RGPD</a:t>
            </a:r>
            <a:endParaRPr lang="fr-FR" sz="1600" dirty="0"/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3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0">
        <p14:prism isContent="1"/>
      </p:transition>
    </mc:Choice>
    <mc:Fallback>
      <p:transition spd="slow" advClick="0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8263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/>
              <a:t>LES OBJECTIFS </a:t>
            </a:r>
            <a:endParaRPr lang="fr-FR" sz="3600" b="1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1" y="1562793"/>
            <a:ext cx="1219199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 smtClean="0"/>
              <a:t>Transparence </a:t>
            </a:r>
            <a:r>
              <a:rPr lang="fr-FR" dirty="0"/>
              <a:t>et respect des droits des </a:t>
            </a:r>
            <a:r>
              <a:rPr lang="fr-FR" dirty="0" smtClean="0"/>
              <a:t>personnes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/>
              <a:t>De nouveaux droits en matière de données à caractère </a:t>
            </a:r>
            <a:r>
              <a:rPr lang="fr-FR" dirty="0" smtClean="0"/>
              <a:t>personnel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/>
              <a:t>L’obligation de notification en cas de violation de la vie privée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786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prism isContent="1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9094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/>
              <a:t>Conclusion</a:t>
            </a:r>
            <a:endParaRPr lang="fr-FR" sz="3600" b="1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670858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Comme toute nouvelle règlementation, le RGPD peut paraître comme un ensemble de contraintes. </a:t>
            </a:r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Cependant</a:t>
            </a:r>
            <a:r>
              <a:rPr lang="fr-FR" b="1" dirty="0"/>
              <a:t>, la mise en conformité représente un enjeu stratégique pour l’entreprise. Elle contribue à </a:t>
            </a:r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renforcer </a:t>
            </a:r>
            <a:r>
              <a:rPr lang="fr-FR" b="1" dirty="0"/>
              <a:t>le capital confiance de la marque vis-à-vis de ses clients, prospects, partenaires, salariés. Elle </a:t>
            </a:r>
            <a:r>
              <a:rPr lang="fr-FR" b="1" dirty="0" smtClean="0"/>
              <a:t>est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aussi </a:t>
            </a:r>
            <a:r>
              <a:rPr lang="fr-FR" b="1" dirty="0"/>
              <a:t>l’occasion de renforcer la sécurité des données de l’entreprise qui constitue aujourd’hui un </a:t>
            </a:r>
            <a:r>
              <a:rPr lang="fr-FR" b="1" dirty="0" smtClean="0"/>
              <a:t>véritable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patrimoine </a:t>
            </a:r>
            <a:r>
              <a:rPr lang="fr-FR" b="1" dirty="0"/>
              <a:t>immatériel. Et indéniablement celles qui mettront en avant leur compliance, bénéficieront d’un </a:t>
            </a:r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avantage </a:t>
            </a:r>
            <a:r>
              <a:rPr lang="fr-FR" b="1" dirty="0"/>
              <a:t>concurrentiel.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5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234</TotalTime>
  <Words>213</Words>
  <Application>Microsoft Office PowerPoint</Application>
  <PresentationFormat>Grand écran</PresentationFormat>
  <Paragraphs>74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</vt:lpstr>
      <vt:lpstr>Maillage</vt:lpstr>
      <vt:lpstr>LE RGPD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RGPD</dc:title>
  <dc:creator>Windows User</dc:creator>
  <cp:lastModifiedBy>Windows User</cp:lastModifiedBy>
  <cp:revision>23</cp:revision>
  <dcterms:created xsi:type="dcterms:W3CDTF">2018-01-19T09:22:09Z</dcterms:created>
  <dcterms:modified xsi:type="dcterms:W3CDTF">2018-01-19T13:16:34Z</dcterms:modified>
</cp:coreProperties>
</file>