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2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6" r:id="rId60"/>
    <p:sldId id="317" r:id="rId61"/>
    <p:sldId id="318" r:id="rId62"/>
    <p:sldId id="319" r:id="rId63"/>
  </p:sldIdLst>
  <p:sldSz cx="9144000" cy="6858000" type="screen4x3"/>
  <p:notesSz cx="6858000" cy="9144000"/>
  <p:embeddedFontLst>
    <p:embeddedFont>
      <p:font typeface="Harrington" pitchFamily="82" charset="0"/>
      <p:regular r:id="rId64"/>
    </p:embeddedFont>
    <p:embeddedFont>
      <p:font typeface="CAC Pinafore"/>
      <p:regular r:id="rId65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0" autoAdjust="0"/>
    <p:restoredTop sz="94600"/>
  </p:normalViewPr>
  <p:slideViewPr>
    <p:cSldViewPr>
      <p:cViewPr varScale="1">
        <p:scale>
          <a:sx n="83" d="100"/>
          <a:sy n="83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063B9-C239-4FCF-BEFB-F3DAD717B49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0BAA6-3C00-469A-88FD-694A0A5B61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DCB5-8981-4185-A624-271AF90AFD0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55076-FBFF-4761-8080-92CFD54DA24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F4831-0269-4F6B-9065-DE81F739D83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A1CD-FA0B-4668-8C70-6AC14384B52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9FC72-6D12-4B39-8F20-B8737B29CC8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59EA2-2DCC-4F62-B347-5CA96662BA8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3A05B-9EBE-4E61-AA8F-17D929CAE9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9AEB5-39E3-41B0-8007-FBD8DA6B5E4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9F786-BEF6-4B2D-911F-6AC52AB74B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12009E-2CB0-4DD0-A86E-C473B147980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auvonslaplanete.oldiblog.com/designs/include/popup_photo.php?id=540872&amp;nbl=9349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gif"/><Relationship Id="rId5" Type="http://schemas.openxmlformats.org/officeDocument/2006/relationships/image" Target="../media/image97.gif"/><Relationship Id="rId4" Type="http://schemas.openxmlformats.org/officeDocument/2006/relationships/image" Target="../media/image96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468313" y="692150"/>
            <a:ext cx="8207375" cy="5400675"/>
          </a:xfrm>
          <a:prstGeom prst="plaque">
            <a:avLst>
              <a:gd name="adj" fmla="val 16667"/>
            </a:avLst>
          </a:prstGeom>
          <a:noFill/>
          <a:ln w="5715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0355" name="WordArt 3" descr="grainywhirlbluemdv129"/>
          <p:cNvSpPr>
            <a:spLocks noChangeArrowheads="1" noChangeShapeType="1" noTextEdit="1"/>
          </p:cNvSpPr>
          <p:nvPr/>
        </p:nvSpPr>
        <p:spPr bwMode="auto">
          <a:xfrm>
            <a:off x="1978025" y="908050"/>
            <a:ext cx="5689600" cy="3529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Homme ! </a:t>
            </a:r>
          </a:p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Que fais-tu ?</a:t>
            </a:r>
          </a:p>
        </p:txBody>
      </p:sp>
      <p:pic>
        <p:nvPicPr>
          <p:cNvPr id="100356" name="Picture 4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581525"/>
            <a:ext cx="1419225" cy="1419225"/>
          </a:xfrm>
          <a:prstGeom prst="rect">
            <a:avLst/>
          </a:prstGeom>
          <a:noFill/>
        </p:spPr>
      </p:pic>
      <p:pic>
        <p:nvPicPr>
          <p:cNvPr id="100357" name="Picture 5" descr="non p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797425"/>
            <a:ext cx="1082675" cy="1082675"/>
          </a:xfrm>
          <a:prstGeom prst="rect">
            <a:avLst/>
          </a:prstGeom>
          <a:noFill/>
        </p:spPr>
      </p:pic>
      <p:pic>
        <p:nvPicPr>
          <p:cNvPr id="100358" name="Picture 6" descr="ogm non cop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797425"/>
            <a:ext cx="1095375" cy="1095375"/>
          </a:xfrm>
          <a:prstGeom prst="rect">
            <a:avLst/>
          </a:prstGeom>
          <a:noFill/>
        </p:spPr>
      </p:pic>
      <p:pic>
        <p:nvPicPr>
          <p:cNvPr id="100359" name="Picture 7" descr="image006 cop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4581525"/>
            <a:ext cx="1292225" cy="14144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 loop="1">
        <p:snd r:embed="rId2" name="ppshuguette.romance en d mineur pour violon et pai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  <p:bldP spid="1003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20713"/>
            <a:ext cx="1295400" cy="9747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09571" name="Picture 3" descr="terre_triste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36738"/>
            <a:ext cx="2695575" cy="3105150"/>
          </a:xfrm>
          <a:prstGeom prst="rect">
            <a:avLst/>
          </a:prstGeom>
          <a:noFill/>
        </p:spPr>
      </p:pic>
      <p:pic>
        <p:nvPicPr>
          <p:cNvPr id="109572" name="Picture 4" descr="thumb_poll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052513"/>
            <a:ext cx="1631950" cy="165735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09573" name="Picture 5" descr="charlytutu1078157179_19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765175"/>
            <a:ext cx="2171700" cy="163195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09574" name="Picture 6" descr="medium_pollution_3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141663"/>
            <a:ext cx="1841500" cy="2160587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09575" name="Picture 7" descr="Sans titrep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2924175"/>
            <a:ext cx="2303463" cy="213677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1846263" y="5445125"/>
            <a:ext cx="5372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L’air, l’eau, les sols, tu détruis tout !</a:t>
            </a:r>
          </a:p>
        </p:txBody>
      </p:sp>
      <p:pic>
        <p:nvPicPr>
          <p:cNvPr id="109578" name="Picture 10" descr="Image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4775" y="188913"/>
            <a:ext cx="1419225" cy="141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132138" y="544512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Tu contamines !</a:t>
            </a:r>
          </a:p>
        </p:txBody>
      </p:sp>
      <p:pic>
        <p:nvPicPr>
          <p:cNvPr id="110596" name="Picture 4" descr="contam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692150"/>
            <a:ext cx="5595938" cy="4633913"/>
          </a:xfrm>
          <a:prstGeom prst="rect">
            <a:avLst/>
          </a:prstGeom>
          <a:noFill/>
        </p:spPr>
      </p:pic>
      <p:pic>
        <p:nvPicPr>
          <p:cNvPr id="110597" name="Picture 5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260350"/>
            <a:ext cx="1419225" cy="141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1619" name="WordArt 3" descr="grainywhirlbluemdv129"/>
          <p:cNvSpPr>
            <a:spLocks noChangeArrowheads="1" noChangeShapeType="1" noTextEdit="1"/>
          </p:cNvSpPr>
          <p:nvPr/>
        </p:nvSpPr>
        <p:spPr bwMode="auto">
          <a:xfrm>
            <a:off x="827088" y="5157788"/>
            <a:ext cx="74168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Homme ! Que fais-tu à ta terre ?</a:t>
            </a:r>
          </a:p>
        </p:txBody>
      </p:sp>
      <p:pic>
        <p:nvPicPr>
          <p:cNvPr id="111620" name="Picture 4" descr="Imagter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765175"/>
            <a:ext cx="6480175" cy="39211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11621" name="Picture 5" descr="Imag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409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916238" y="5589588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Elle devient poubelle.</a:t>
            </a:r>
          </a:p>
        </p:txBody>
      </p:sp>
      <p:pic>
        <p:nvPicPr>
          <p:cNvPr id="112644" name="Picture 4" descr="Image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692150"/>
            <a:ext cx="4824412" cy="4773613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516688" y="5157788"/>
            <a:ext cx="266700" cy="266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12646" name="Picture 6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675" y="-242888"/>
            <a:ext cx="1603375" cy="13684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hoto_5408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908050"/>
            <a:ext cx="6624638" cy="496887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13668" name="Picture 4" descr="image006 c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9975" y="0"/>
            <a:ext cx="1724025" cy="188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1042988" y="5589588"/>
            <a:ext cx="7281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Les forêts vierges deviennent les meubles des nantis,</a:t>
            </a:r>
          </a:p>
        </p:txBody>
      </p:sp>
      <p:pic>
        <p:nvPicPr>
          <p:cNvPr id="114692" name="Picture 4" descr="slide0016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765175"/>
            <a:ext cx="6264275" cy="469265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14693" name="Picture 5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26035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15715" name="Picture 5" descr="slide0003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36613"/>
            <a:ext cx="6840538" cy="5124450"/>
          </a:xfrm>
          <a:prstGeom prst="rect">
            <a:avLst/>
          </a:prstGeom>
          <a:noFill/>
          <a:ln w="57150" cmpd="thinThick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15716" name="Picture 4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26035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990600" y="5084763"/>
            <a:ext cx="7270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Ou elles sont remplacées systématiquement par </a:t>
            </a:r>
          </a:p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des pâtures à bovins pour alimenter les pays riches,</a:t>
            </a:r>
          </a:p>
        </p:txBody>
      </p:sp>
      <p:pic>
        <p:nvPicPr>
          <p:cNvPr id="116740" name="Picture 4" descr="De grandes marques sont des partenaires silencieux du crime, estime Grennpeace, évoquant une longue liste d'entreprises, telles que Adidas, BMW, Carrefour, Ford, Honda, Gucci, IKEA, Kraft, Tesco, Toyota et Wal-Mar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765175"/>
            <a:ext cx="7200900" cy="40862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16741" name="Picture 5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88913"/>
            <a:ext cx="928687" cy="1292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971550" y="5157788"/>
            <a:ext cx="7227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ou des agro carburants transgéniques, qu'on compte substituer petit à petit au pétrole.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17764" name="Picture 4" descr="bio ca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4450"/>
            <a:ext cx="1295400" cy="2162175"/>
          </a:xfrm>
          <a:prstGeom prst="rect">
            <a:avLst/>
          </a:prstGeom>
          <a:noFill/>
        </p:spPr>
      </p:pic>
      <p:pic>
        <p:nvPicPr>
          <p:cNvPr id="117765" name="Picture 5" descr="slide0022_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838" y="752475"/>
            <a:ext cx="5688012" cy="426085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684213" y="4724400"/>
            <a:ext cx="7812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Il faut 232 kilos de maïs pour produire 50 litres d'agro-éthanol : de quoi faire un plein de voiture, </a:t>
            </a:r>
          </a:p>
        </p:txBody>
      </p:sp>
      <p:pic>
        <p:nvPicPr>
          <p:cNvPr id="118787" name="Picture 3" descr="ethanol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52513"/>
            <a:ext cx="4319588" cy="3240087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18788" name="Picture 4" descr="ethan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981075"/>
            <a:ext cx="2744787" cy="32607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18790" name="Picture 6" descr="bio ca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44450"/>
            <a:ext cx="1295400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755650" y="4508500"/>
            <a:ext cx="76342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« Nous n’héritons pas de la terre de nos ancêtres, nous l’empruntons à nos enfants »</a:t>
            </a:r>
          </a:p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(Saint-Exupéry)</a:t>
            </a:r>
          </a:p>
        </p:txBody>
      </p:sp>
      <p:pic>
        <p:nvPicPr>
          <p:cNvPr id="101380" name="Picture 4" descr="slide0060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620713"/>
            <a:ext cx="4105275" cy="381000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01381" name="Picture 5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419225" cy="141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nfa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2716212" cy="324167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684213" y="4797425"/>
            <a:ext cx="7904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ou apporter les calories nécessaires à l'alimentation d'un enfant pendant un an...</a:t>
            </a:r>
          </a:p>
        </p:txBody>
      </p:sp>
      <p:pic>
        <p:nvPicPr>
          <p:cNvPr id="119812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052513"/>
            <a:ext cx="3851275" cy="32734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19814" name="Picture 6" descr="bio ca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44450"/>
            <a:ext cx="1295400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468313" y="4581525"/>
            <a:ext cx="7921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Dans le monde,</a:t>
            </a:r>
          </a:p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 850 millions de personnes souffrent de la faim.</a:t>
            </a:r>
          </a:p>
        </p:txBody>
      </p:sp>
      <p:pic>
        <p:nvPicPr>
          <p:cNvPr id="120835" name="Picture 3" descr="Image1pa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2578100" cy="341947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0837" name="Picture 5" descr="soud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763588"/>
            <a:ext cx="4824413" cy="3313112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20838" name="Picture 6" descr="bio ca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44450"/>
            <a:ext cx="1295400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900113" y="4797425"/>
            <a:ext cx="7345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Vider les assiettes des plus pauvres pour remplir nos réservoirs, ça ne vous choque pas ?</a:t>
            </a:r>
          </a:p>
        </p:txBody>
      </p:sp>
      <p:pic>
        <p:nvPicPr>
          <p:cNvPr id="121859" name="Picture 3" descr="famin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765175"/>
            <a:ext cx="5040313" cy="3703638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1861" name="Picture 5" descr="bio ca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4450"/>
            <a:ext cx="1295400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i86776agrocarbur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2808288" cy="2808287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22883" name="Picture 3" descr="ET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341438"/>
            <a:ext cx="4319588" cy="28797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539750" y="4724400"/>
            <a:ext cx="7740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Sous prétexte de remplacer le pétrole par des carburants d’origine agricole, 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2886" name="Picture 6" descr="bio ca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44450"/>
            <a:ext cx="1295400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 descr="918375-11357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765175"/>
            <a:ext cx="6048375" cy="420370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755650" y="5013325"/>
            <a:ext cx="7181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des millions d’hectares ne sont plus utilisés pour produire de la nourriture,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63847" name="Picture 7" descr="bio ca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4450"/>
            <a:ext cx="1295400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23850" y="4797425"/>
            <a:ext cx="8401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mais pour alimenter des usines d’éthanol. d’où une augmentations des prix alimentaires sur les 5 continents.</a:t>
            </a:r>
          </a:p>
        </p:txBody>
      </p:sp>
      <p:pic>
        <p:nvPicPr>
          <p:cNvPr id="123907" name="Picture 3" descr="biocarbfilclass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7634287" cy="3455987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3909" name="Picture 5" descr="bio ca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4450"/>
            <a:ext cx="1295400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4213" y="4999038"/>
            <a:ext cx="7805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Or, comme le prix des céréales atteint des sommets, de quoi faire réfléchir les éleveurs et leurs représentants.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4932" name="Picture 4" descr="slide0082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765175"/>
            <a:ext cx="4005262" cy="381000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img-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620713"/>
            <a:ext cx="3889375" cy="3502025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611188" y="4365625"/>
            <a:ext cx="78851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Bruxelles réfléchit en toute discrétion</a:t>
            </a:r>
            <a:r>
              <a:rPr lang="fr-FR" sz="3600" b="1">
                <a:solidFill>
                  <a:srgbClr val="33CCFF"/>
                </a:solidFill>
                <a:latin typeface="CAC Pinafore" pitchFamily="2" charset="0"/>
              </a:rPr>
              <a:t> </a:t>
            </a:r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à un retour des farines animales beaucoup moins couteuses, </a:t>
            </a:r>
          </a:p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 dans les mangeoires.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539750" y="5084763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Cette utilisation massive  pour remplir le ventre glouton de nos voitures provoque aussi les déforestations,</a:t>
            </a:r>
          </a:p>
        </p:txBody>
      </p:sp>
      <p:pic>
        <p:nvPicPr>
          <p:cNvPr id="126979" name="Picture 3" descr="b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92150"/>
            <a:ext cx="6119813" cy="43275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6981" name="Picture 5" descr="bio ca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4450"/>
            <a:ext cx="1295400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755650" y="5084763"/>
            <a:ext cx="76184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Comme les forêts de Malaisie et d’Indonésie, ces 2  pays fournissent plus de 80% de l’huile de palme.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8004" name="Picture 4" descr="000004759185_16901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92150"/>
            <a:ext cx="6408737" cy="4271963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28005" name="Picture 5" descr="bio ca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4450"/>
            <a:ext cx="1295400" cy="216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124075" y="5589588"/>
            <a:ext cx="5040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Elle est belle, c’est notre maison, </a:t>
            </a:r>
          </a:p>
        </p:txBody>
      </p:sp>
      <p:pic>
        <p:nvPicPr>
          <p:cNvPr id="102404" name="Picture 4" descr="slide0063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92150"/>
            <a:ext cx="6264275" cy="469265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02405" name="Picture 5" descr="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1476375" cy="1409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7921625" cy="4967287"/>
          </a:xfrm>
          <a:prstGeom prst="rect">
            <a:avLst/>
          </a:prstGeom>
          <a:noFill/>
        </p:spPr>
      </p:pic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555750" y="5191125"/>
            <a:ext cx="5895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Les espèces végétales elles, disparaissent </a:t>
            </a:r>
          </a:p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lors de ces déforestations.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9029" name="Picture 5" descr="Imag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700" y="0"/>
            <a:ext cx="1638300" cy="1952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slide0018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50913"/>
            <a:ext cx="6192838" cy="463867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684213" y="5661025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Ceci pose un réel problème pour la biodiversité végétale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484438" y="404813"/>
            <a:ext cx="422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400" b="1">
                <a:solidFill>
                  <a:srgbClr val="FFFF00"/>
                </a:solidFill>
                <a:latin typeface="CAC Pinafore" pitchFamily="2" charset="0"/>
              </a:rPr>
              <a:t>La déforestation de l’Amazonie brésilienne </a:t>
            </a:r>
          </a:p>
        </p:txBody>
      </p:sp>
      <p:pic>
        <p:nvPicPr>
          <p:cNvPr id="130054" name="Picture 6" descr="Imag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700" y="0"/>
            <a:ext cx="1638300" cy="1952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331913" y="5516563"/>
            <a:ext cx="6438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La déforestation va limiter cette biodiversité.</a:t>
            </a:r>
          </a:p>
        </p:txBody>
      </p:sp>
      <p:pic>
        <p:nvPicPr>
          <p:cNvPr id="131076" name="Picture 4" descr="slide0068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908050"/>
            <a:ext cx="5903913" cy="442277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31077" name="Picture 5" descr="Imag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700" y="0"/>
            <a:ext cx="1638300" cy="1952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6" descr="slide0005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6985000" cy="5453063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terre-entre-nos-mains-pet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549275"/>
            <a:ext cx="4076700" cy="4391025"/>
          </a:xfrm>
          <a:prstGeom prst="rect">
            <a:avLst/>
          </a:prstGeom>
          <a:noFill/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3124" name="WordArt 4" descr="grainywhirlbluemdv129"/>
          <p:cNvSpPr>
            <a:spLocks noChangeArrowheads="1" noChangeShapeType="1" noTextEdit="1"/>
          </p:cNvSpPr>
          <p:nvPr/>
        </p:nvSpPr>
        <p:spPr bwMode="auto">
          <a:xfrm>
            <a:off x="827088" y="5157788"/>
            <a:ext cx="74168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Homme ! Que fais-tu à ta terre ?</a:t>
            </a:r>
          </a:p>
        </p:txBody>
      </p:sp>
      <p:pic>
        <p:nvPicPr>
          <p:cNvPr id="133125" name="Picture 5" descr="Image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5700" y="0"/>
            <a:ext cx="1638300" cy="1952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042988" y="5516563"/>
            <a:ext cx="727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Il en résulte la hausse des émissions de CO2 …  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4148" name="Picture 4" descr="c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36613"/>
            <a:ext cx="5761038" cy="441007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34149" name="Picture 5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26035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971550" y="5191125"/>
            <a:ext cx="7561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Le dioxyde de carbone est, avec la vapeur d’eau et le méthane, le principal gaz à effet de serre </a:t>
            </a:r>
          </a:p>
        </p:txBody>
      </p:sp>
      <p:pic>
        <p:nvPicPr>
          <p:cNvPr id="135171" name="Picture 3" descr="Risq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49275"/>
            <a:ext cx="6048375" cy="46450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5173" name="Picture 5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88913"/>
            <a:ext cx="928687" cy="1292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ogmmais-thum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3887788" cy="3887788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36195" name="Picture 3" descr="10idees-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412875"/>
            <a:ext cx="2303462" cy="1868488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68313" y="5084763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Les OGM qui augmentent l'usage des pesticides,</a:t>
            </a:r>
          </a:p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 ne règlent ni la pauvreté, ni la faim dans le monde </a:t>
            </a:r>
          </a:p>
        </p:txBody>
      </p:sp>
      <p:pic>
        <p:nvPicPr>
          <p:cNvPr id="136198" name="Picture 6" descr="g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692150"/>
            <a:ext cx="1584325" cy="1227138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36199" name="Picture 7" descr="Image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276475"/>
            <a:ext cx="1954212" cy="2732088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36200" name="Picture 8" descr="ogm non cop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9238" y="188913"/>
            <a:ext cx="1095375" cy="1095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971550" y="5191125"/>
            <a:ext cx="7561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Les pesticides empoisonnent les sols et les eaux</a:t>
            </a:r>
          </a:p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et nuisent à notre santé.</a:t>
            </a:r>
            <a:r>
              <a:rPr lang="fr-FR" sz="3600">
                <a:solidFill>
                  <a:schemeClr val="bg1"/>
                </a:solidFill>
                <a:latin typeface="CAC Pinafore" pitchFamily="2" charset="0"/>
              </a:rPr>
              <a:t> </a:t>
            </a:r>
            <a:endParaRPr lang="fr-FR" sz="3600" b="1">
              <a:solidFill>
                <a:schemeClr val="bg1"/>
              </a:solidFill>
              <a:latin typeface="CAC Pinafore" pitchFamily="2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37220" name="Picture 4" descr="Image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882650"/>
            <a:ext cx="6354762" cy="4202113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37221" name="Picture 5" descr="non p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1082675" cy="1082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L’eau de surface peut être contaminée par infiltration, déversement et ruissellement en surface des pesticid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25538"/>
            <a:ext cx="7740650" cy="30829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468313" y="4868863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L’eau de surface peut être contaminée par infiltration, déversement et ruissellement par les pesticides.</a:t>
            </a:r>
          </a:p>
        </p:txBody>
      </p:sp>
      <p:pic>
        <p:nvPicPr>
          <p:cNvPr id="138245" name="Picture 5" descr="non p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1082675" cy="1082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3427" name="Picture 3" descr="080520051846167662091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4492625" cy="5616575"/>
          </a:xfrm>
          <a:prstGeom prst="rect">
            <a:avLst/>
          </a:prstGeom>
          <a:noFill/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787900" y="2924175"/>
            <a:ext cx="3348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Elle nous a enfanté, </a:t>
            </a:r>
          </a:p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c’est notre vie.</a:t>
            </a:r>
          </a:p>
        </p:txBody>
      </p:sp>
      <p:pic>
        <p:nvPicPr>
          <p:cNvPr id="103429" name="Picture 5" descr="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3175"/>
            <a:ext cx="1476375" cy="1409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755650" y="5013325"/>
            <a:ext cx="7753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L’utilisation des pesticides et OGM et peut être les ondes, décime chaque année des milliards d’abeilles.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39268" name="Picture 4" descr="slide0070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65175"/>
            <a:ext cx="5400675" cy="404495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39269" name="Picture 5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-115888"/>
            <a:ext cx="1743075" cy="1600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395288" y="4941888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Les abeilles assurent la survie ou l’évolution de plus de 80% des espèces végétales dans le monde. </a:t>
            </a:r>
          </a:p>
        </p:txBody>
      </p:sp>
      <p:pic>
        <p:nvPicPr>
          <p:cNvPr id="140291" name="Picture 3" descr="abe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36613"/>
            <a:ext cx="4897438" cy="3875087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40293" name="Picture 5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-115888"/>
            <a:ext cx="1743075" cy="1600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827088" y="4425950"/>
            <a:ext cx="77549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Pas d’abeilles = pas de pollinisation = disparition de certaines espèces végétales = disparition de certaines espèces animales… </a:t>
            </a:r>
          </a:p>
        </p:txBody>
      </p:sp>
      <p:pic>
        <p:nvPicPr>
          <p:cNvPr id="141315" name="Picture 3" descr="Image1abe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692150"/>
            <a:ext cx="4824412" cy="36163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41317" name="Picture 5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-115888"/>
            <a:ext cx="1743075" cy="1600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1wms0x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92150"/>
            <a:ext cx="5472113" cy="3805238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11188" y="4581525"/>
            <a:ext cx="79930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Cancers, malformations, problèmes d’infertilité, neurologiques ou affaiblissement des défenses immunitaires font parti des conséquences sur notre santé.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42341" name="Picture 5" descr="non p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1082675" cy="1082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mer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765175"/>
            <a:ext cx="5973763" cy="4116388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43363" name="WordArt 3" descr="grainywhirlbluemdv129"/>
          <p:cNvSpPr>
            <a:spLocks noChangeArrowheads="1" noChangeShapeType="1" noTextEdit="1"/>
          </p:cNvSpPr>
          <p:nvPr/>
        </p:nvSpPr>
        <p:spPr bwMode="auto">
          <a:xfrm>
            <a:off x="1476375" y="5157788"/>
            <a:ext cx="63373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Homme ! Que fais-tu ?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43365" name="Picture 5" descr="Image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5700" y="0"/>
            <a:ext cx="1638300" cy="1952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  <p:bldP spid="14336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755650" y="5157788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La moitié des 35 200 espèces animales et végétales recensées en France est menacée d’extinction 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563938" y="476250"/>
            <a:ext cx="199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Macareux moine</a:t>
            </a:r>
          </a:p>
        </p:txBody>
      </p:sp>
      <p:pic>
        <p:nvPicPr>
          <p:cNvPr id="144389" name="Picture 5" descr="MACARE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052513"/>
            <a:ext cx="5330825" cy="399415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44390" name="Picture 6" descr="pendu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963612" cy="963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827088" y="2781300"/>
            <a:ext cx="3308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Le chamois de la Chartreuse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5435600" y="2781300"/>
            <a:ext cx="2058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Moineau friquet 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403350" y="5157788"/>
            <a:ext cx="1936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Vison d’Europe 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435600" y="5373688"/>
            <a:ext cx="2314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La vipère d’Orsini  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1763713" y="5661025"/>
            <a:ext cx="489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Quelques exemples…</a:t>
            </a:r>
          </a:p>
        </p:txBody>
      </p:sp>
      <p:pic>
        <p:nvPicPr>
          <p:cNvPr id="145416" name="Picture 8" descr="Image1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765175"/>
            <a:ext cx="2530475" cy="1895475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45417" name="Picture 9" descr="Image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765175"/>
            <a:ext cx="2811463" cy="1873250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45418" name="Picture 10" descr="Image1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357563"/>
            <a:ext cx="2517775" cy="1695450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45419" name="Picture 11" descr="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429000"/>
            <a:ext cx="2641600" cy="1781175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45420" name="Picture 12" descr="pendul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260350"/>
            <a:ext cx="965200" cy="96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slide0085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129463" cy="534035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46436" name="Picture 4" descr="pendu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963612" cy="963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slide0089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6480175" cy="485457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348038" y="549275"/>
            <a:ext cx="250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Faune en danger</a:t>
            </a:r>
            <a:endParaRPr lang="fr-FR" b="1">
              <a:solidFill>
                <a:schemeClr val="bg1"/>
              </a:solidFill>
            </a:endParaRPr>
          </a:p>
        </p:txBody>
      </p:sp>
      <p:pic>
        <p:nvPicPr>
          <p:cNvPr id="147461" name="Picture 5" descr="pendu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963612" cy="963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539750" y="5157788"/>
            <a:ext cx="7834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L'ours blanc est voué à devenir une des plus célèbres victimes du réchauffement climatique mondial. 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48484" name="Picture 4" descr="oursse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762000" cy="1200150"/>
          </a:xfrm>
          <a:prstGeom prst="rect">
            <a:avLst/>
          </a:prstGeom>
          <a:noFill/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051050" y="477838"/>
            <a:ext cx="46434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3600" b="1">
                <a:solidFill>
                  <a:srgbClr val="66FFFF"/>
                </a:solidFill>
                <a:latin typeface="CAC Pinafore" pitchFamily="2" charset="0"/>
              </a:rPr>
              <a:t>La fonte des calottes polaires...</a:t>
            </a:r>
          </a:p>
          <a:p>
            <a:pPr eaLnBrk="0" hangingPunct="0"/>
            <a:endParaRPr lang="fr-FR">
              <a:solidFill>
                <a:srgbClr val="66FFFF"/>
              </a:solidFill>
            </a:endParaRPr>
          </a:p>
        </p:txBody>
      </p:sp>
      <p:pic>
        <p:nvPicPr>
          <p:cNvPr id="148486" name="Picture 6" descr="pendu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963612" cy="963613"/>
          </a:xfrm>
          <a:prstGeom prst="rect">
            <a:avLst/>
          </a:prstGeom>
          <a:noFill/>
        </p:spPr>
      </p:pic>
      <p:pic>
        <p:nvPicPr>
          <p:cNvPr id="148487" name="Picture 7" descr="ourseee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412875"/>
            <a:ext cx="4826000" cy="361950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900113" y="5445125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Mais elle porte en ses flancs un virus, toi homme !</a:t>
            </a:r>
          </a:p>
        </p:txBody>
      </p:sp>
      <p:pic>
        <p:nvPicPr>
          <p:cNvPr id="104452" name="Picture 4" descr="slide0062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765175"/>
            <a:ext cx="6048375" cy="45307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04453" name="Picture 5" descr="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88913"/>
            <a:ext cx="1476375" cy="1409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84213" y="5118100"/>
            <a:ext cx="7777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Lentement mais sûrement, les déserts se vident de leur faune et de leur flore diverses et spécialisées, 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555875" y="476250"/>
            <a:ext cx="3443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3600" b="1">
                <a:solidFill>
                  <a:srgbClr val="66FFFF"/>
                </a:solidFill>
                <a:latin typeface="CAC Pinafore" pitchFamily="2" charset="0"/>
              </a:rPr>
              <a:t>... la mort des déserts...</a:t>
            </a:r>
            <a:endParaRPr lang="fr-FR" b="1">
              <a:solidFill>
                <a:srgbClr val="66FFFF"/>
              </a:solidFill>
            </a:endParaRPr>
          </a:p>
        </p:txBody>
      </p:sp>
      <p:pic>
        <p:nvPicPr>
          <p:cNvPr id="149509" name="Picture 5" descr="add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96975"/>
            <a:ext cx="5040313" cy="3954463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827088" y="2781300"/>
            <a:ext cx="8842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Addax </a:t>
            </a:r>
          </a:p>
        </p:txBody>
      </p:sp>
      <p:pic>
        <p:nvPicPr>
          <p:cNvPr id="149511" name="Picture 7" descr="pendu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963612" cy="963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468313" y="4941888"/>
            <a:ext cx="8424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autre cause le manque de réglementation de la chasse.</a:t>
            </a:r>
          </a:p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 La gazelle dama est en danger critique d'extinction.</a:t>
            </a:r>
          </a:p>
        </p:txBody>
      </p:sp>
      <p:pic>
        <p:nvPicPr>
          <p:cNvPr id="150531" name="Picture 3" descr="DAZELLZ D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836613"/>
            <a:ext cx="3114675" cy="39846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50533" name="Picture 5" descr="pendu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963612" cy="963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484438" y="620713"/>
            <a:ext cx="4076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3600" b="1">
                <a:solidFill>
                  <a:srgbClr val="66FFFF"/>
                </a:solidFill>
                <a:latin typeface="CAC Pinafore" pitchFamily="2" charset="0"/>
              </a:rPr>
              <a:t>... et les océans qui se vident</a:t>
            </a:r>
            <a:endParaRPr lang="fr-FR" b="1">
              <a:solidFill>
                <a:srgbClr val="66FFFF"/>
              </a:solidFill>
            </a:endParaRPr>
          </a:p>
        </p:txBody>
      </p:sp>
      <p:pic>
        <p:nvPicPr>
          <p:cNvPr id="151555" name="Picture 3" descr="bale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3151188" cy="352425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971550" y="5300663"/>
            <a:ext cx="346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La baleine des basques</a:t>
            </a:r>
            <a:endParaRPr lang="fr-FR" b="1">
              <a:solidFill>
                <a:schemeClr val="bg1"/>
              </a:solidFill>
            </a:endParaRPr>
          </a:p>
        </p:txBody>
      </p:sp>
      <p:pic>
        <p:nvPicPr>
          <p:cNvPr id="151557" name="Picture 5" descr="Image1th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675"/>
            <a:ext cx="3749675" cy="27019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5795963" y="4797425"/>
            <a:ext cx="1801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Thon rouge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51560" name="Picture 8" descr="pendu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260350"/>
            <a:ext cx="963612" cy="963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slide0060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836613"/>
            <a:ext cx="6696075" cy="501650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52580" name="Picture 4" descr="pendu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963612" cy="963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53603" name="Picture 3" descr="Im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288212" cy="5472112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53604" name="Picture 4" descr="pendu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60350"/>
            <a:ext cx="1584325" cy="1584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54627" name="Picture 3" descr="slide0064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92150"/>
            <a:ext cx="7129462" cy="5340350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54628" name="Picture 4" descr="pendu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60350"/>
            <a:ext cx="1584325" cy="1584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827088" y="4941888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Les orangs-outangs victimes du pétrole vert les forêts primaires étant détruites,</a:t>
            </a:r>
          </a:p>
        </p:txBody>
      </p:sp>
      <p:pic>
        <p:nvPicPr>
          <p:cNvPr id="155651" name="Picture 3" descr="orang ou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765175"/>
            <a:ext cx="5834063" cy="4011613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pic>
        <p:nvPicPr>
          <p:cNvPr id="155653" name="Picture 5" descr="pendu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963612" cy="963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2700338" y="333375"/>
            <a:ext cx="568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Quelques animaux en voie d'extinction : 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684213" y="3429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L'aigle royal </a:t>
            </a:r>
          </a:p>
        </p:txBody>
      </p:sp>
      <p:pic>
        <p:nvPicPr>
          <p:cNvPr id="156676" name="Picture 4" descr="ImageA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984375" cy="2987675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56677" name="Picture 5" descr="B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052513"/>
            <a:ext cx="2493962" cy="1646237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3276600" y="2781300"/>
            <a:ext cx="2439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Bison d'Amérique </a:t>
            </a:r>
          </a:p>
        </p:txBody>
      </p:sp>
      <p:pic>
        <p:nvPicPr>
          <p:cNvPr id="156679" name="Picture 7" descr="caméleon comm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052513"/>
            <a:ext cx="2451100" cy="1841500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6372225" y="2997200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Caméléon Commun</a:t>
            </a:r>
          </a:p>
        </p:txBody>
      </p:sp>
      <p:pic>
        <p:nvPicPr>
          <p:cNvPr id="156681" name="Picture 9" descr="t-Gorilles_des_Montagne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76700"/>
            <a:ext cx="2722563" cy="1824038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95288" y="6153150"/>
            <a:ext cx="2501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Gorille des montagnes</a:t>
            </a:r>
          </a:p>
        </p:txBody>
      </p:sp>
      <p:pic>
        <p:nvPicPr>
          <p:cNvPr id="156683" name="Picture 11" descr="ph_tortue_mar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3573463"/>
            <a:ext cx="2857500" cy="1428750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56684" name="Picture 12" descr="KOA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3644900"/>
            <a:ext cx="1773238" cy="2249488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3995738" y="6081713"/>
            <a:ext cx="874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Koala</a:t>
            </a:r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6372225" y="5157788"/>
            <a:ext cx="1757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CAC Pinafore" pitchFamily="2" charset="0"/>
              </a:rPr>
              <a:t>Tortue marine</a:t>
            </a:r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6227763" y="6021388"/>
            <a:ext cx="2706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Et bien d’autres…</a:t>
            </a:r>
          </a:p>
        </p:txBody>
      </p:sp>
      <p:pic>
        <p:nvPicPr>
          <p:cNvPr id="156688" name="Picture 16" descr="pendul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6900" y="188913"/>
            <a:ext cx="747713" cy="747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slide0064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765175"/>
            <a:ext cx="5618163" cy="420687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sp>
        <p:nvSpPr>
          <p:cNvPr id="157700" name="WordArt 4" descr="grainywhirlbluemdv129"/>
          <p:cNvSpPr>
            <a:spLocks noChangeArrowheads="1" noChangeShapeType="1" noTextEdit="1"/>
          </p:cNvSpPr>
          <p:nvPr/>
        </p:nvSpPr>
        <p:spPr bwMode="auto">
          <a:xfrm>
            <a:off x="1187450" y="5157788"/>
            <a:ext cx="676751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Avons-nous le temps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15770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lide0063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620713"/>
            <a:ext cx="5903913" cy="4422775"/>
          </a:xfrm>
          <a:prstGeom prst="rect">
            <a:avLst/>
          </a:prstGeom>
          <a:noFill/>
          <a:ln w="28575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CA" sz="3600" b="1">
              <a:solidFill>
                <a:srgbClr val="33CCFF"/>
              </a:solidFill>
              <a:latin typeface="CAC Pinafore" pitchFamily="2" charset="0"/>
            </a:endParaRPr>
          </a:p>
        </p:txBody>
      </p:sp>
      <p:sp>
        <p:nvSpPr>
          <p:cNvPr id="159748" name="WordArt 4" descr="grainywhirlbluemdv129"/>
          <p:cNvSpPr>
            <a:spLocks noChangeArrowheads="1" noChangeShapeType="1" noTextEdit="1"/>
          </p:cNvSpPr>
          <p:nvPr/>
        </p:nvSpPr>
        <p:spPr bwMode="auto">
          <a:xfrm>
            <a:off x="1331913" y="5157788"/>
            <a:ext cx="6767512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Est-il encore temps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475" name="WordArt 3" descr="grainywhirlbluemdv129"/>
          <p:cNvSpPr>
            <a:spLocks noChangeArrowheads="1" noChangeShapeType="1" noTextEdit="1"/>
          </p:cNvSpPr>
          <p:nvPr/>
        </p:nvSpPr>
        <p:spPr bwMode="auto">
          <a:xfrm>
            <a:off x="827088" y="5157788"/>
            <a:ext cx="74168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Homme ! Que fais-tu à ta terre ?</a:t>
            </a:r>
          </a:p>
        </p:txBody>
      </p:sp>
      <p:pic>
        <p:nvPicPr>
          <p:cNvPr id="105476" name="Picture 4" descr="slide0064_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765175"/>
            <a:ext cx="4319588" cy="4183063"/>
          </a:xfrm>
          <a:prstGeom prst="rect">
            <a:avLst/>
          </a:prstGeom>
          <a:noFill/>
        </p:spPr>
      </p:pic>
      <p:pic>
        <p:nvPicPr>
          <p:cNvPr id="105477" name="Picture 5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4775" y="188913"/>
            <a:ext cx="1419225" cy="141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WordArt 2" descr="grainywhirlbluemdv129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416800" cy="568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Quand le dernier arbre sera abattu,</a:t>
            </a:r>
          </a:p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la dernière rivière empoisonnée,</a:t>
            </a:r>
          </a:p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le dernier poisson capturé,</a:t>
            </a:r>
          </a:p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alors seulement</a:t>
            </a:r>
          </a:p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vous vous apercevrez</a:t>
            </a:r>
          </a:p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que l'argent</a:t>
            </a:r>
          </a:p>
          <a:p>
            <a:pPr algn="ctr"/>
            <a:r>
              <a:rPr lang="fr-FR" sz="48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ne se mange pas.</a:t>
            </a:r>
          </a:p>
        </p:txBody>
      </p:sp>
      <p:pic>
        <p:nvPicPr>
          <p:cNvPr id="160771" name="Picture 3" descr="Imag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581525"/>
            <a:ext cx="2381250" cy="1914525"/>
          </a:xfrm>
          <a:prstGeom prst="rect">
            <a:avLst/>
          </a:prstGeom>
          <a:noFill/>
        </p:spPr>
      </p:pic>
      <p:pic>
        <p:nvPicPr>
          <p:cNvPr id="160772" name="Picture 4" descr="Gif animé dolla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357563"/>
            <a:ext cx="1692275" cy="676275"/>
          </a:xfrm>
          <a:prstGeom prst="rect">
            <a:avLst/>
          </a:prstGeom>
          <a:noFill/>
        </p:spPr>
      </p:pic>
      <p:pic>
        <p:nvPicPr>
          <p:cNvPr id="160773" name="Picture 5" descr="Gif animé dolla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4792663"/>
            <a:ext cx="1150938" cy="1079500"/>
          </a:xfrm>
          <a:prstGeom prst="rect">
            <a:avLst/>
          </a:prstGeom>
          <a:noFill/>
        </p:spPr>
      </p:pic>
      <p:pic>
        <p:nvPicPr>
          <p:cNvPr id="160774" name="Picture 6" descr="piece_1eur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775" y="3163888"/>
            <a:ext cx="876300" cy="876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GS-0-300-gi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11288"/>
            <a:ext cx="3457575" cy="2593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0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4000" b="1">
                <a:latin typeface="CAC Pinafore" pitchFamily="2" charset="0"/>
              </a:rPr>
              <a:t>Tous pour la Paix</a:t>
            </a:r>
          </a:p>
          <a:p>
            <a:pPr algn="ctr"/>
            <a:r>
              <a:rPr lang="fr-FR" sz="4000" b="1">
                <a:latin typeface="CAC Pinafore" pitchFamily="2" charset="0"/>
              </a:rPr>
              <a:t>NON à toutes les guerres quel que soit l'idéal politique, </a:t>
            </a:r>
          </a:p>
          <a:p>
            <a:pPr algn="ctr"/>
            <a:r>
              <a:rPr lang="fr-FR" sz="4000" b="1">
                <a:latin typeface="CAC Pinafore" pitchFamily="2" charset="0"/>
              </a:rPr>
              <a:t>quelle que soit la raison religieuse </a:t>
            </a:r>
          </a:p>
          <a:p>
            <a:pPr algn="ctr"/>
            <a:r>
              <a:rPr lang="fr-FR" sz="4000" b="1">
                <a:latin typeface="CAC Pinafore" pitchFamily="2" charset="0"/>
              </a:rPr>
              <a:t>que l'on brandit pour les justifier.</a:t>
            </a:r>
          </a:p>
        </p:txBody>
      </p:sp>
      <p:pic>
        <p:nvPicPr>
          <p:cNvPr id="161798" name="Picture 6" descr="huguette boule et colomb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238" y="5170488"/>
            <a:ext cx="1909762" cy="1687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1476375" y="5589588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Tu lui prends tout, son sol et ses entrailles</a:t>
            </a:r>
          </a:p>
        </p:txBody>
      </p:sp>
      <p:pic>
        <p:nvPicPr>
          <p:cNvPr id="106500" name="Picture 4" descr="sauvelater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692150"/>
            <a:ext cx="5329238" cy="4703763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06501" name="Picture 5" descr="Image2ter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700" y="188913"/>
            <a:ext cx="1638300" cy="1276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916238" y="5445125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Tu pilles, tu gaspilles</a:t>
            </a:r>
          </a:p>
        </p:txBody>
      </p:sp>
      <p:pic>
        <p:nvPicPr>
          <p:cNvPr id="107524" name="Picture 4" descr="mano_univer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36613"/>
            <a:ext cx="6121400" cy="4522787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07528" name="Picture 8" descr="Imag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700" y="0"/>
            <a:ext cx="1638300" cy="1952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95288" y="404813"/>
            <a:ext cx="8208962" cy="6048375"/>
          </a:xfrm>
          <a:prstGeom prst="rect">
            <a:avLst/>
          </a:prstGeom>
          <a:noFill/>
          <a:ln w="76200">
            <a:pattFill prst="wdDnDiag">
              <a:fgClr>
                <a:schemeClr val="bg1"/>
              </a:fgClr>
              <a:bgClr>
                <a:schemeClr val="tx1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348038" y="566102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3600" b="1">
                <a:solidFill>
                  <a:schemeClr val="bg1"/>
                </a:solidFill>
                <a:latin typeface="CAC Pinafore" pitchFamily="2" charset="0"/>
              </a:rPr>
              <a:t>Tu pollues… </a:t>
            </a:r>
          </a:p>
        </p:txBody>
      </p:sp>
      <p:pic>
        <p:nvPicPr>
          <p:cNvPr id="108548" name="Picture 4" descr="slide0065_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65175"/>
            <a:ext cx="6335712" cy="4746625"/>
          </a:xfrm>
          <a:prstGeom prst="rect">
            <a:avLst/>
          </a:prstGeom>
          <a:noFill/>
          <a:ln w="38100">
            <a:pattFill prst="wdDnDi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08550" name="Picture 6" descr="Imag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700" y="0"/>
            <a:ext cx="1638300" cy="1952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731</Words>
  <Application>Microsoft Office PowerPoint</Application>
  <PresentationFormat>Affichage à l'écran (4:3)</PresentationFormat>
  <Paragraphs>91</Paragraphs>
  <Slides>62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6" baseType="lpstr">
      <vt:lpstr>Arial</vt:lpstr>
      <vt:lpstr>Harrington</vt:lpstr>
      <vt:lpstr>CAC Pinafore</vt:lpstr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</vt:vector>
  </TitlesOfParts>
  <Company>Domicile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195.homme ! que fais-tu ?</dc:title>
  <dc:creator>Huguette HENDEL</dc:creator>
  <dc:description>commencé en décembre 2008 terminé 11 juin 2009</dc:description>
  <cp:lastModifiedBy>Marie-France</cp:lastModifiedBy>
  <cp:revision>35</cp:revision>
  <dcterms:created xsi:type="dcterms:W3CDTF">2008-12-11T09:17:43Z</dcterms:created>
  <dcterms:modified xsi:type="dcterms:W3CDTF">2017-11-12T08:39:54Z</dcterms:modified>
  <cp:category>reflexion</cp:category>
</cp:coreProperties>
</file>