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5" r:id="rId16"/>
    <p:sldId id="270" r:id="rId17"/>
    <p:sldId id="271" r:id="rId18"/>
    <p:sldId id="272" r:id="rId19"/>
    <p:sldId id="273" r:id="rId20"/>
    <p:sldId id="274" r:id="rId21"/>
  </p:sldIdLst>
  <p:sldSz cx="9144000" cy="6858000" type="screen4x3"/>
  <p:notesSz cx="6858000" cy="9144000"/>
  <p:defaultTextStyle>
    <a:defPPr>
      <a:defRPr lang="fr-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QIGhbiqTdbYGviTvtvXwQg==" hashData="nK2IYlMAjQpp1AfGcYYaVq5eLL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0"/>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FF"/>
    <a:srgbClr val="800080"/>
    <a:srgbClr val="CC00FF"/>
    <a:srgbClr val="FFFF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2" d="100"/>
          <a:sy n="112" d="100"/>
        </p:scale>
        <p:origin x="-154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ADC53661-F463-414F-BF89-A3DBFD5EA107}" type="datetimeFigureOut">
              <a:rPr lang="fr-FR"/>
              <a:pPr>
                <a:defRPr/>
              </a:pPr>
              <a:t>08/09/2017</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DC9ED9FA-E147-4D9C-AD21-5DCA2D5714F1}" type="slidenum">
              <a:rPr lang="fr-FR"/>
              <a:pPr>
                <a:defRPr/>
              </a:pPr>
              <a:t>‹N°›</a:t>
            </a:fld>
            <a:endParaRPr lang="fr-FR"/>
          </a:p>
        </p:txBody>
      </p:sp>
    </p:spTree>
    <p:extLst>
      <p:ext uri="{BB962C8B-B14F-4D97-AF65-F5344CB8AC3E}">
        <p14:creationId xmlns:p14="http://schemas.microsoft.com/office/powerpoint/2010/main" val="246451486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458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1760247-5909-4AC6-9147-933940B0A6D1}" type="slidenum">
              <a:rPr lang="fr-FR" altLang="fr-FR"/>
              <a:pPr eaLnBrk="1" hangingPunct="1"/>
              <a:t>1</a:t>
            </a:fld>
            <a:endParaRPr lang="fr-FR" alt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560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3E42BBF-7EAF-40DB-8E31-FA0C0865AA32}" type="slidenum">
              <a:rPr lang="fr-FR" altLang="fr-FR"/>
              <a:pPr eaLnBrk="1" hangingPunct="1"/>
              <a:t>2</a:t>
            </a:fld>
            <a:endParaRPr lang="fr-FR" alt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662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B63AF5B-A706-409C-81CD-EEEA730188B0}" type="slidenum">
              <a:rPr lang="fr-FR" altLang="fr-FR"/>
              <a:pPr eaLnBrk="1" hangingPunct="1"/>
              <a:t>3</a:t>
            </a:fld>
            <a:endParaRPr lang="fr-FR" alt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765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E0EC013-AB64-4902-82FA-83F08DA9369B}" type="slidenum">
              <a:rPr lang="fr-FR" altLang="fr-FR"/>
              <a:pPr eaLnBrk="1" hangingPunct="1"/>
              <a:t>4</a:t>
            </a:fld>
            <a:endParaRPr lang="fr-FR" alt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867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FAB1D19-9685-4FCA-9945-7C2EEBBDCF63}" type="slidenum">
              <a:rPr lang="fr-FR" altLang="fr-FR"/>
              <a:pPr eaLnBrk="1" hangingPunct="1"/>
              <a:t>5</a:t>
            </a:fld>
            <a:endParaRPr lang="fr-FR" alt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2970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4AF72B0-E1B7-4655-836C-E092C26542DB}" type="slidenum">
              <a:rPr lang="fr-FR" altLang="fr-FR"/>
              <a:pPr eaLnBrk="1" hangingPunct="1"/>
              <a:t>6</a:t>
            </a:fld>
            <a:endParaRPr lang="fr-FR" alt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072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6504189-CCA5-4F50-8B8E-827E84093041}" type="slidenum">
              <a:rPr lang="fr-FR" altLang="fr-FR"/>
              <a:pPr eaLnBrk="1" hangingPunct="1"/>
              <a:t>7</a:t>
            </a:fld>
            <a:endParaRPr lang="fr-FR" alt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174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241CE83-2214-43C1-B225-FCB66A5B9C99}" type="slidenum">
              <a:rPr lang="fr-FR" altLang="fr-FR"/>
              <a:pPr eaLnBrk="1" hangingPunct="1"/>
              <a:t>8</a:t>
            </a:fld>
            <a:endParaRPr lang="fr-FR" alt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27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47D9329-32F0-4FD5-A0EA-C35E897D9E1F}" type="slidenum">
              <a:rPr lang="fr-FR" altLang="fr-FR"/>
              <a:pPr eaLnBrk="1" hangingPunct="1"/>
              <a:t>9</a:t>
            </a:fld>
            <a:endParaRPr lang="fr-FR" alt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379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B5C837D-05C3-4CA0-92D9-0A01D163F3E2}" type="slidenum">
              <a:rPr lang="fr-FR" altLang="fr-FR"/>
              <a:pPr eaLnBrk="1" hangingPunct="1"/>
              <a:t>10</a:t>
            </a:fld>
            <a:endParaRPr lang="fr-FR" alt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482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D7EBB69-9DDC-4381-9BC0-39191EB13F99}" type="slidenum">
              <a:rPr lang="fr-FR" altLang="fr-FR"/>
              <a:pPr eaLnBrk="1" hangingPunct="1"/>
              <a:t>11</a:t>
            </a:fld>
            <a:endParaRPr lang="fr-FR" alt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58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C39428-F1D3-44C0-B3C6-071D3219C31A}" type="slidenum">
              <a:rPr lang="fr-FR" altLang="fr-FR"/>
              <a:pPr eaLnBrk="1" hangingPunct="1"/>
              <a:t>12</a:t>
            </a:fld>
            <a:endParaRPr lang="fr-FR" alt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686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B165D0-811A-4C29-9ECC-550EB0B82C1C}" type="slidenum">
              <a:rPr lang="fr-FR" altLang="fr-FR"/>
              <a:pPr eaLnBrk="1" hangingPunct="1"/>
              <a:t>13</a:t>
            </a:fld>
            <a:endParaRPr lang="fr-FR" alt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789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74FDC62-4A59-4A1A-B400-6AA3FE32E0CB}" type="slidenum">
              <a:rPr lang="fr-FR" altLang="fr-FR"/>
              <a:pPr eaLnBrk="1" hangingPunct="1"/>
              <a:t>14</a:t>
            </a:fld>
            <a:endParaRPr lang="fr-FR" alt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891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88EFFB-9F13-4689-A42F-BBBA61D156E8}" type="slidenum">
              <a:rPr lang="fr-FR" altLang="fr-FR"/>
              <a:pPr eaLnBrk="1" hangingPunct="1"/>
              <a:t>15</a:t>
            </a:fld>
            <a:endParaRPr lang="fr-FR" alt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3994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1392D38-9C7C-49A2-B0C6-51277A2347AE}" type="slidenum">
              <a:rPr lang="fr-FR" altLang="fr-FR"/>
              <a:pPr eaLnBrk="1" hangingPunct="1"/>
              <a:t>16</a:t>
            </a:fld>
            <a:endParaRPr lang="fr-FR" alt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4096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6C3C312-B549-4B95-9B3A-644B80E76488}" type="slidenum">
              <a:rPr lang="fr-FR" altLang="fr-FR"/>
              <a:pPr eaLnBrk="1" hangingPunct="1"/>
              <a:t>17</a:t>
            </a:fld>
            <a:endParaRPr lang="fr-FR" alt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4198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8992997-B1C4-4EAD-B174-BA17B34AC065}" type="slidenum">
              <a:rPr lang="fr-FR" altLang="fr-FR"/>
              <a:pPr eaLnBrk="1" hangingPunct="1"/>
              <a:t>18</a:t>
            </a:fld>
            <a:endParaRPr lang="fr-FR" alt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4301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A118734-6631-4280-B8D0-28F65E64803E}" type="slidenum">
              <a:rPr lang="fr-FR" altLang="fr-FR"/>
              <a:pPr eaLnBrk="1" hangingPunct="1"/>
              <a:t>19</a:t>
            </a:fld>
            <a:endParaRPr lang="fr-FR" alt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altLang="fr-FR" smtClean="0"/>
          </a:p>
        </p:txBody>
      </p:sp>
      <p:sp>
        <p:nvSpPr>
          <p:cNvPr id="4403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00CCA8-AF44-4C70-9007-D019B531F8D3}" type="slidenum">
              <a:rPr lang="fr-FR" altLang="fr-FR"/>
              <a:pPr eaLnBrk="1" hangingPunct="1"/>
              <a:t>20</a:t>
            </a:fld>
            <a:endParaRPr lang="fr-FR" alt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CA"/>
          </a:p>
        </p:txBody>
      </p:sp>
      <p:sp>
        <p:nvSpPr>
          <p:cNvPr id="4" name="Espace réservé de la date 3"/>
          <p:cNvSpPr>
            <a:spLocks noGrp="1"/>
          </p:cNvSpPr>
          <p:nvPr>
            <p:ph type="dt" sz="half" idx="10"/>
          </p:nvPr>
        </p:nvSpPr>
        <p:spPr/>
        <p:txBody>
          <a:bodyPr/>
          <a:lstStyle/>
          <a:p>
            <a:pPr>
              <a:defRPr/>
            </a:pPr>
            <a:endParaRPr lang="fr-CA"/>
          </a:p>
        </p:txBody>
      </p:sp>
      <p:sp>
        <p:nvSpPr>
          <p:cNvPr id="5" name="Espace réservé du pied de page 4"/>
          <p:cNvSpPr>
            <a:spLocks noGrp="1"/>
          </p:cNvSpPr>
          <p:nvPr>
            <p:ph type="ftr" sz="quarter" idx="11"/>
          </p:nvPr>
        </p:nvSpPr>
        <p:spPr/>
        <p:txBody>
          <a:bodyPr/>
          <a:lstStyle/>
          <a:p>
            <a:pPr>
              <a:defRPr/>
            </a:pPr>
            <a:endParaRPr lang="fr-CA"/>
          </a:p>
        </p:txBody>
      </p:sp>
      <p:sp>
        <p:nvSpPr>
          <p:cNvPr id="6" name="Espace réservé du numéro de diapositive 5"/>
          <p:cNvSpPr>
            <a:spLocks noGrp="1"/>
          </p:cNvSpPr>
          <p:nvPr>
            <p:ph type="sldNum" sz="quarter" idx="12"/>
          </p:nvPr>
        </p:nvSpPr>
        <p:spPr/>
        <p:txBody>
          <a:bodyPr/>
          <a:lstStyle/>
          <a:p>
            <a:pPr>
              <a:defRPr/>
            </a:pPr>
            <a:fld id="{614472A7-EF6C-4E8E-81EF-0B8CEDA1A039}" type="slidenum">
              <a:rPr lang="fr-CA" smtClean="0"/>
              <a:pPr>
                <a:defRPr/>
              </a:pPr>
              <a:t>‹N°›</a:t>
            </a:fld>
            <a:endParaRPr lang="fr-CA"/>
          </a:p>
        </p:txBody>
      </p:sp>
    </p:spTree>
    <p:extLst>
      <p:ext uri="{BB962C8B-B14F-4D97-AF65-F5344CB8AC3E}">
        <p14:creationId xmlns:p14="http://schemas.microsoft.com/office/powerpoint/2010/main" val="175153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pPr>
              <a:defRPr/>
            </a:pPr>
            <a:endParaRPr lang="fr-CA"/>
          </a:p>
        </p:txBody>
      </p:sp>
      <p:sp>
        <p:nvSpPr>
          <p:cNvPr id="5" name="Espace réservé du pied de page 4"/>
          <p:cNvSpPr>
            <a:spLocks noGrp="1"/>
          </p:cNvSpPr>
          <p:nvPr>
            <p:ph type="ftr" sz="quarter" idx="11"/>
          </p:nvPr>
        </p:nvSpPr>
        <p:spPr/>
        <p:txBody>
          <a:bodyPr/>
          <a:lstStyle/>
          <a:p>
            <a:pPr>
              <a:defRPr/>
            </a:pPr>
            <a:endParaRPr lang="fr-CA"/>
          </a:p>
        </p:txBody>
      </p:sp>
      <p:sp>
        <p:nvSpPr>
          <p:cNvPr id="6" name="Espace réservé du numéro de diapositive 5"/>
          <p:cNvSpPr>
            <a:spLocks noGrp="1"/>
          </p:cNvSpPr>
          <p:nvPr>
            <p:ph type="sldNum" sz="quarter" idx="12"/>
          </p:nvPr>
        </p:nvSpPr>
        <p:spPr/>
        <p:txBody>
          <a:bodyPr/>
          <a:lstStyle/>
          <a:p>
            <a:pPr>
              <a:defRPr/>
            </a:pPr>
            <a:fld id="{147B35C3-E22B-4546-802C-68A219962BA5}" type="slidenum">
              <a:rPr lang="fr-CA" smtClean="0"/>
              <a:pPr>
                <a:defRPr/>
              </a:pPr>
              <a:t>‹N°›</a:t>
            </a:fld>
            <a:endParaRPr lang="fr-CA"/>
          </a:p>
        </p:txBody>
      </p:sp>
    </p:spTree>
    <p:extLst>
      <p:ext uri="{BB962C8B-B14F-4D97-AF65-F5344CB8AC3E}">
        <p14:creationId xmlns:p14="http://schemas.microsoft.com/office/powerpoint/2010/main" val="2457515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pPr>
              <a:defRPr/>
            </a:pPr>
            <a:endParaRPr lang="fr-CA"/>
          </a:p>
        </p:txBody>
      </p:sp>
      <p:sp>
        <p:nvSpPr>
          <p:cNvPr id="5" name="Espace réservé du pied de page 4"/>
          <p:cNvSpPr>
            <a:spLocks noGrp="1"/>
          </p:cNvSpPr>
          <p:nvPr>
            <p:ph type="ftr" sz="quarter" idx="11"/>
          </p:nvPr>
        </p:nvSpPr>
        <p:spPr/>
        <p:txBody>
          <a:bodyPr/>
          <a:lstStyle/>
          <a:p>
            <a:pPr>
              <a:defRPr/>
            </a:pPr>
            <a:endParaRPr lang="fr-CA"/>
          </a:p>
        </p:txBody>
      </p:sp>
      <p:sp>
        <p:nvSpPr>
          <p:cNvPr id="6" name="Espace réservé du numéro de diapositive 5"/>
          <p:cNvSpPr>
            <a:spLocks noGrp="1"/>
          </p:cNvSpPr>
          <p:nvPr>
            <p:ph type="sldNum" sz="quarter" idx="12"/>
          </p:nvPr>
        </p:nvSpPr>
        <p:spPr/>
        <p:txBody>
          <a:bodyPr/>
          <a:lstStyle/>
          <a:p>
            <a:pPr>
              <a:defRPr/>
            </a:pPr>
            <a:fld id="{7ACA8EF4-9DD0-4EB5-8A3B-52A844AC01CC}" type="slidenum">
              <a:rPr lang="fr-CA" smtClean="0"/>
              <a:pPr>
                <a:defRPr/>
              </a:pPr>
              <a:t>‹N°›</a:t>
            </a:fld>
            <a:endParaRPr lang="fr-CA"/>
          </a:p>
        </p:txBody>
      </p:sp>
    </p:spTree>
    <p:extLst>
      <p:ext uri="{BB962C8B-B14F-4D97-AF65-F5344CB8AC3E}">
        <p14:creationId xmlns:p14="http://schemas.microsoft.com/office/powerpoint/2010/main" val="3506382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e la date 4"/>
          <p:cNvSpPr>
            <a:spLocks noGrp="1"/>
          </p:cNvSpPr>
          <p:nvPr>
            <p:ph type="dt" sz="half" idx="10"/>
          </p:nvPr>
        </p:nvSpPr>
        <p:spPr/>
        <p:txBody>
          <a:bodyPr/>
          <a:lstStyle/>
          <a:p>
            <a:pPr>
              <a:defRPr/>
            </a:pPr>
            <a:endParaRPr lang="fr-CA"/>
          </a:p>
        </p:txBody>
      </p:sp>
      <p:sp>
        <p:nvSpPr>
          <p:cNvPr id="6" name="Espace réservé du pied de page 5"/>
          <p:cNvSpPr>
            <a:spLocks noGrp="1"/>
          </p:cNvSpPr>
          <p:nvPr>
            <p:ph type="ftr" sz="quarter" idx="11"/>
          </p:nvPr>
        </p:nvSpPr>
        <p:spPr/>
        <p:txBody>
          <a:bodyPr/>
          <a:lstStyle/>
          <a:p>
            <a:pPr>
              <a:defRPr/>
            </a:pPr>
            <a:endParaRPr lang="fr-CA"/>
          </a:p>
        </p:txBody>
      </p:sp>
      <p:sp>
        <p:nvSpPr>
          <p:cNvPr id="7" name="Espace réservé du numéro de diapositive 6"/>
          <p:cNvSpPr>
            <a:spLocks noGrp="1"/>
          </p:cNvSpPr>
          <p:nvPr>
            <p:ph type="sldNum" sz="quarter" idx="12"/>
          </p:nvPr>
        </p:nvSpPr>
        <p:spPr/>
        <p:txBody>
          <a:bodyPr/>
          <a:lstStyle/>
          <a:p>
            <a:pPr>
              <a:defRPr/>
            </a:pPr>
            <a:fld id="{DB03AC0F-A76A-4DA5-AB89-4B0644FC5CAA}" type="slidenum">
              <a:rPr lang="fr-CA" smtClean="0"/>
              <a:pPr>
                <a:defRPr/>
              </a:pPr>
              <a:t>‹N°›</a:t>
            </a:fld>
            <a:endParaRPr lang="fr-CA"/>
          </a:p>
        </p:txBody>
      </p:sp>
    </p:spTree>
    <p:extLst>
      <p:ext uri="{BB962C8B-B14F-4D97-AF65-F5344CB8AC3E}">
        <p14:creationId xmlns:p14="http://schemas.microsoft.com/office/powerpoint/2010/main" val="4277770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Espace réservé de la date 6"/>
          <p:cNvSpPr>
            <a:spLocks noGrp="1"/>
          </p:cNvSpPr>
          <p:nvPr>
            <p:ph type="dt" sz="half" idx="10"/>
          </p:nvPr>
        </p:nvSpPr>
        <p:spPr/>
        <p:txBody>
          <a:bodyPr/>
          <a:lstStyle/>
          <a:p>
            <a:pPr>
              <a:defRPr/>
            </a:pPr>
            <a:endParaRPr lang="fr-CA"/>
          </a:p>
        </p:txBody>
      </p:sp>
      <p:sp>
        <p:nvSpPr>
          <p:cNvPr id="8" name="Espace réservé du pied de page 7"/>
          <p:cNvSpPr>
            <a:spLocks noGrp="1"/>
          </p:cNvSpPr>
          <p:nvPr>
            <p:ph type="ftr" sz="quarter" idx="11"/>
          </p:nvPr>
        </p:nvSpPr>
        <p:spPr/>
        <p:txBody>
          <a:bodyPr/>
          <a:lstStyle/>
          <a:p>
            <a:pPr>
              <a:defRPr/>
            </a:pPr>
            <a:endParaRPr lang="fr-CA"/>
          </a:p>
        </p:txBody>
      </p:sp>
      <p:sp>
        <p:nvSpPr>
          <p:cNvPr id="9" name="Espace réservé du numéro de diapositive 8"/>
          <p:cNvSpPr>
            <a:spLocks noGrp="1"/>
          </p:cNvSpPr>
          <p:nvPr>
            <p:ph type="sldNum" sz="quarter" idx="12"/>
          </p:nvPr>
        </p:nvSpPr>
        <p:spPr/>
        <p:txBody>
          <a:bodyPr/>
          <a:lstStyle/>
          <a:p>
            <a:pPr>
              <a:defRPr/>
            </a:pPr>
            <a:fld id="{609A6D37-67A6-4B77-8E67-3F802FA3D281}" type="slidenum">
              <a:rPr lang="fr-CA" smtClean="0"/>
              <a:pPr>
                <a:defRPr/>
              </a:pPr>
              <a:t>‹N°›</a:t>
            </a:fld>
            <a:endParaRPr lang="fr-CA"/>
          </a:p>
        </p:txBody>
      </p:sp>
    </p:spTree>
    <p:extLst>
      <p:ext uri="{BB962C8B-B14F-4D97-AF65-F5344CB8AC3E}">
        <p14:creationId xmlns:p14="http://schemas.microsoft.com/office/powerpoint/2010/main" val="2448027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e la date 2"/>
          <p:cNvSpPr>
            <a:spLocks noGrp="1"/>
          </p:cNvSpPr>
          <p:nvPr>
            <p:ph type="dt" sz="half" idx="10"/>
          </p:nvPr>
        </p:nvSpPr>
        <p:spPr/>
        <p:txBody>
          <a:bodyPr/>
          <a:lstStyle/>
          <a:p>
            <a:pPr>
              <a:defRPr/>
            </a:pPr>
            <a:endParaRPr lang="fr-CA"/>
          </a:p>
        </p:txBody>
      </p:sp>
      <p:sp>
        <p:nvSpPr>
          <p:cNvPr id="4" name="Espace réservé du pied de page 3"/>
          <p:cNvSpPr>
            <a:spLocks noGrp="1"/>
          </p:cNvSpPr>
          <p:nvPr>
            <p:ph type="ftr" sz="quarter" idx="11"/>
          </p:nvPr>
        </p:nvSpPr>
        <p:spPr/>
        <p:txBody>
          <a:bodyPr/>
          <a:lstStyle/>
          <a:p>
            <a:pPr>
              <a:defRPr/>
            </a:pPr>
            <a:endParaRPr lang="fr-CA"/>
          </a:p>
        </p:txBody>
      </p:sp>
      <p:sp>
        <p:nvSpPr>
          <p:cNvPr id="5" name="Espace réservé du numéro de diapositive 4"/>
          <p:cNvSpPr>
            <a:spLocks noGrp="1"/>
          </p:cNvSpPr>
          <p:nvPr>
            <p:ph type="sldNum" sz="quarter" idx="12"/>
          </p:nvPr>
        </p:nvSpPr>
        <p:spPr/>
        <p:txBody>
          <a:bodyPr/>
          <a:lstStyle/>
          <a:p>
            <a:pPr>
              <a:defRPr/>
            </a:pPr>
            <a:fld id="{A0FC35AE-FE4A-4953-B8FC-4B3FD89B87F1}" type="slidenum">
              <a:rPr lang="fr-CA" smtClean="0"/>
              <a:pPr>
                <a:defRPr/>
              </a:pPr>
              <a:t>‹N°›</a:t>
            </a:fld>
            <a:endParaRPr lang="fr-CA"/>
          </a:p>
        </p:txBody>
      </p:sp>
    </p:spTree>
    <p:extLst>
      <p:ext uri="{BB962C8B-B14F-4D97-AF65-F5344CB8AC3E}">
        <p14:creationId xmlns:p14="http://schemas.microsoft.com/office/powerpoint/2010/main" val="403916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defRPr/>
            </a:pPr>
            <a:endParaRPr lang="fr-CA"/>
          </a:p>
        </p:txBody>
      </p:sp>
      <p:sp>
        <p:nvSpPr>
          <p:cNvPr id="3" name="Espace réservé du pied de page 2"/>
          <p:cNvSpPr>
            <a:spLocks noGrp="1"/>
          </p:cNvSpPr>
          <p:nvPr>
            <p:ph type="ftr" sz="quarter" idx="11"/>
          </p:nvPr>
        </p:nvSpPr>
        <p:spPr/>
        <p:txBody>
          <a:bodyPr/>
          <a:lstStyle/>
          <a:p>
            <a:pPr>
              <a:defRPr/>
            </a:pPr>
            <a:endParaRPr lang="fr-CA"/>
          </a:p>
        </p:txBody>
      </p:sp>
      <p:sp>
        <p:nvSpPr>
          <p:cNvPr id="4" name="Espace réservé du numéro de diapositive 3"/>
          <p:cNvSpPr>
            <a:spLocks noGrp="1"/>
          </p:cNvSpPr>
          <p:nvPr>
            <p:ph type="sldNum" sz="quarter" idx="12"/>
          </p:nvPr>
        </p:nvSpPr>
        <p:spPr/>
        <p:txBody>
          <a:bodyPr/>
          <a:lstStyle/>
          <a:p>
            <a:pPr>
              <a:defRPr/>
            </a:pPr>
            <a:fld id="{DF7236D6-8045-4ECE-9E08-0C27F5D84A5E}" type="slidenum">
              <a:rPr lang="fr-CA" smtClean="0"/>
              <a:pPr>
                <a:defRPr/>
              </a:pPr>
              <a:t>‹N°›</a:t>
            </a:fld>
            <a:endParaRPr lang="fr-CA"/>
          </a:p>
        </p:txBody>
      </p:sp>
    </p:spTree>
    <p:extLst>
      <p:ext uri="{BB962C8B-B14F-4D97-AF65-F5344CB8AC3E}">
        <p14:creationId xmlns:p14="http://schemas.microsoft.com/office/powerpoint/2010/main" val="2831845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endParaRPr lang="fr-CA"/>
          </a:p>
        </p:txBody>
      </p:sp>
      <p:sp>
        <p:nvSpPr>
          <p:cNvPr id="6" name="Espace réservé du pied de page 5"/>
          <p:cNvSpPr>
            <a:spLocks noGrp="1"/>
          </p:cNvSpPr>
          <p:nvPr>
            <p:ph type="ftr" sz="quarter" idx="11"/>
          </p:nvPr>
        </p:nvSpPr>
        <p:spPr/>
        <p:txBody>
          <a:bodyPr/>
          <a:lstStyle/>
          <a:p>
            <a:pPr>
              <a:defRPr/>
            </a:pPr>
            <a:endParaRPr lang="fr-CA"/>
          </a:p>
        </p:txBody>
      </p:sp>
      <p:sp>
        <p:nvSpPr>
          <p:cNvPr id="7" name="Espace réservé du numéro de diapositive 6"/>
          <p:cNvSpPr>
            <a:spLocks noGrp="1"/>
          </p:cNvSpPr>
          <p:nvPr>
            <p:ph type="sldNum" sz="quarter" idx="12"/>
          </p:nvPr>
        </p:nvSpPr>
        <p:spPr/>
        <p:txBody>
          <a:bodyPr/>
          <a:lstStyle/>
          <a:p>
            <a:pPr>
              <a:defRPr/>
            </a:pPr>
            <a:fld id="{23A38DA9-1EF4-4BB9-9B5A-16060F135A2F}" type="slidenum">
              <a:rPr lang="fr-CA" smtClean="0"/>
              <a:pPr>
                <a:defRPr/>
              </a:pPr>
              <a:t>‹N°›</a:t>
            </a:fld>
            <a:endParaRPr lang="fr-CA"/>
          </a:p>
        </p:txBody>
      </p:sp>
    </p:spTree>
    <p:extLst>
      <p:ext uri="{BB962C8B-B14F-4D97-AF65-F5344CB8AC3E}">
        <p14:creationId xmlns:p14="http://schemas.microsoft.com/office/powerpoint/2010/main" val="2923554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endParaRPr lang="fr-CA"/>
          </a:p>
        </p:txBody>
      </p:sp>
      <p:sp>
        <p:nvSpPr>
          <p:cNvPr id="6" name="Espace réservé du pied de page 5"/>
          <p:cNvSpPr>
            <a:spLocks noGrp="1"/>
          </p:cNvSpPr>
          <p:nvPr>
            <p:ph type="ftr" sz="quarter" idx="11"/>
          </p:nvPr>
        </p:nvSpPr>
        <p:spPr/>
        <p:txBody>
          <a:bodyPr/>
          <a:lstStyle/>
          <a:p>
            <a:pPr>
              <a:defRPr/>
            </a:pPr>
            <a:endParaRPr lang="fr-CA"/>
          </a:p>
        </p:txBody>
      </p:sp>
      <p:sp>
        <p:nvSpPr>
          <p:cNvPr id="7" name="Espace réservé du numéro de diapositive 6"/>
          <p:cNvSpPr>
            <a:spLocks noGrp="1"/>
          </p:cNvSpPr>
          <p:nvPr>
            <p:ph type="sldNum" sz="quarter" idx="12"/>
          </p:nvPr>
        </p:nvSpPr>
        <p:spPr/>
        <p:txBody>
          <a:bodyPr/>
          <a:lstStyle/>
          <a:p>
            <a:pPr>
              <a:defRPr/>
            </a:pPr>
            <a:fld id="{3466EE75-1297-461F-9106-B9685D7590A1}" type="slidenum">
              <a:rPr lang="fr-CA" smtClean="0"/>
              <a:pPr>
                <a:defRPr/>
              </a:pPr>
              <a:t>‹N°›</a:t>
            </a:fld>
            <a:endParaRPr lang="fr-CA"/>
          </a:p>
        </p:txBody>
      </p:sp>
    </p:spTree>
    <p:extLst>
      <p:ext uri="{BB962C8B-B14F-4D97-AF65-F5344CB8AC3E}">
        <p14:creationId xmlns:p14="http://schemas.microsoft.com/office/powerpoint/2010/main" val="669561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pPr>
              <a:defRPr/>
            </a:pPr>
            <a:endParaRPr lang="fr-CA"/>
          </a:p>
        </p:txBody>
      </p:sp>
      <p:sp>
        <p:nvSpPr>
          <p:cNvPr id="5" name="Espace réservé du pied de page 4"/>
          <p:cNvSpPr>
            <a:spLocks noGrp="1"/>
          </p:cNvSpPr>
          <p:nvPr>
            <p:ph type="ftr" sz="quarter" idx="11"/>
          </p:nvPr>
        </p:nvSpPr>
        <p:spPr/>
        <p:txBody>
          <a:bodyPr/>
          <a:lstStyle/>
          <a:p>
            <a:pPr>
              <a:defRPr/>
            </a:pPr>
            <a:endParaRPr lang="fr-CA"/>
          </a:p>
        </p:txBody>
      </p:sp>
      <p:sp>
        <p:nvSpPr>
          <p:cNvPr id="6" name="Espace réservé du numéro de diapositive 5"/>
          <p:cNvSpPr>
            <a:spLocks noGrp="1"/>
          </p:cNvSpPr>
          <p:nvPr>
            <p:ph type="sldNum" sz="quarter" idx="12"/>
          </p:nvPr>
        </p:nvSpPr>
        <p:spPr/>
        <p:txBody>
          <a:bodyPr/>
          <a:lstStyle/>
          <a:p>
            <a:pPr>
              <a:defRPr/>
            </a:pPr>
            <a:fld id="{7E2CB4C9-1209-43AF-A4F4-B37DBADF35D5}" type="slidenum">
              <a:rPr lang="fr-CA" smtClean="0"/>
              <a:pPr>
                <a:defRPr/>
              </a:pPr>
              <a:t>‹N°›</a:t>
            </a:fld>
            <a:endParaRPr lang="fr-CA"/>
          </a:p>
        </p:txBody>
      </p:sp>
    </p:spTree>
    <p:extLst>
      <p:ext uri="{BB962C8B-B14F-4D97-AF65-F5344CB8AC3E}">
        <p14:creationId xmlns:p14="http://schemas.microsoft.com/office/powerpoint/2010/main" val="2250886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pPr>
              <a:defRPr/>
            </a:pPr>
            <a:endParaRPr lang="fr-CA"/>
          </a:p>
        </p:txBody>
      </p:sp>
      <p:sp>
        <p:nvSpPr>
          <p:cNvPr id="5" name="Espace réservé du pied de page 4"/>
          <p:cNvSpPr>
            <a:spLocks noGrp="1"/>
          </p:cNvSpPr>
          <p:nvPr>
            <p:ph type="ftr" sz="quarter" idx="11"/>
          </p:nvPr>
        </p:nvSpPr>
        <p:spPr/>
        <p:txBody>
          <a:bodyPr/>
          <a:lstStyle/>
          <a:p>
            <a:pPr>
              <a:defRPr/>
            </a:pPr>
            <a:endParaRPr lang="fr-CA"/>
          </a:p>
        </p:txBody>
      </p:sp>
      <p:sp>
        <p:nvSpPr>
          <p:cNvPr id="6" name="Espace réservé du numéro de diapositive 5"/>
          <p:cNvSpPr>
            <a:spLocks noGrp="1"/>
          </p:cNvSpPr>
          <p:nvPr>
            <p:ph type="sldNum" sz="quarter" idx="12"/>
          </p:nvPr>
        </p:nvSpPr>
        <p:spPr/>
        <p:txBody>
          <a:bodyPr/>
          <a:lstStyle/>
          <a:p>
            <a:pPr>
              <a:defRPr/>
            </a:pPr>
            <a:fld id="{10364354-6C87-4686-8E45-E53A12957927}" type="slidenum">
              <a:rPr lang="fr-CA" smtClean="0"/>
              <a:pPr>
                <a:defRPr/>
              </a:pPr>
              <a:t>‹N°›</a:t>
            </a:fld>
            <a:endParaRPr lang="fr-CA"/>
          </a:p>
        </p:txBody>
      </p:sp>
    </p:spTree>
    <p:extLst>
      <p:ext uri="{BB962C8B-B14F-4D97-AF65-F5344CB8AC3E}">
        <p14:creationId xmlns:p14="http://schemas.microsoft.com/office/powerpoint/2010/main" val="2572095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CB2E68A5-C09D-4B70-9B6B-F2266181E3CA}" type="slidenum">
              <a:rPr lang="fr-CA" smtClean="0"/>
              <a:pPr>
                <a:defRPr/>
              </a:pPr>
              <a:t>‹N°›</a:t>
            </a:fld>
            <a:endParaRPr lang="fr-CA"/>
          </a:p>
        </p:txBody>
      </p:sp>
    </p:spTree>
    <p:extLst>
      <p:ext uri="{BB962C8B-B14F-4D97-AF65-F5344CB8AC3E}">
        <p14:creationId xmlns:p14="http://schemas.microsoft.com/office/powerpoint/2010/main" val="26092162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354513" y="2060575"/>
            <a:ext cx="4105275" cy="2089150"/>
          </a:xfrm>
        </p:spPr>
        <p:txBody>
          <a:bodyPr/>
          <a:lstStyle/>
          <a:p>
            <a:pPr eaLnBrk="1" hangingPunct="1"/>
            <a:r>
              <a:rPr lang="fr-CA" altLang="fr-FR" sz="6000" b="1" i="1" smtClean="0">
                <a:solidFill>
                  <a:srgbClr val="800080"/>
                </a:solidFill>
                <a:effectLst>
                  <a:outerShdw blurRad="38100" dist="38100" dir="2700000" algn="tl">
                    <a:srgbClr val="C0C0C0"/>
                  </a:outerShdw>
                </a:effectLst>
                <a:latin typeface="Bodoni MT" pitchFamily="18" charset="0"/>
              </a:rPr>
              <a:t>Japon 6</a:t>
            </a:r>
            <a:br>
              <a:rPr lang="fr-CA" altLang="fr-FR" sz="6000" b="1" i="1" smtClean="0">
                <a:solidFill>
                  <a:srgbClr val="800080"/>
                </a:solidFill>
                <a:effectLst>
                  <a:outerShdw blurRad="38100" dist="38100" dir="2700000" algn="tl">
                    <a:srgbClr val="C0C0C0"/>
                  </a:outerShdw>
                </a:effectLst>
                <a:latin typeface="Bodoni MT" pitchFamily="18" charset="0"/>
              </a:rPr>
            </a:br>
            <a:r>
              <a:rPr lang="fr-CA" altLang="fr-FR" sz="6000" b="1" i="1" smtClean="0">
                <a:solidFill>
                  <a:srgbClr val="800080"/>
                </a:solidFill>
                <a:effectLst>
                  <a:outerShdw blurRad="38100" dist="38100" dir="2700000" algn="tl">
                    <a:srgbClr val="C0C0C0"/>
                  </a:outerShdw>
                </a:effectLst>
                <a:latin typeface="Bodoni MT" pitchFamily="18" charset="0"/>
              </a:rPr>
              <a:t>Shintô</a:t>
            </a:r>
          </a:p>
        </p:txBody>
      </p:sp>
      <p:sp>
        <p:nvSpPr>
          <p:cNvPr id="2052" name="Text Box 4"/>
          <p:cNvSpPr txBox="1">
            <a:spLocks noChangeArrowheads="1"/>
          </p:cNvSpPr>
          <p:nvPr/>
        </p:nvSpPr>
        <p:spPr bwMode="auto">
          <a:xfrm>
            <a:off x="4786313" y="4221163"/>
            <a:ext cx="3602037" cy="579437"/>
          </a:xfrm>
          <a:prstGeom prst="rect">
            <a:avLst/>
          </a:prstGeom>
          <a:noFill/>
          <a:ln w="9525">
            <a:noFill/>
            <a:miter lim="800000"/>
            <a:headEnd/>
            <a:tailEnd/>
          </a:ln>
          <a:effectLst/>
        </p:spPr>
        <p:txBody>
          <a:bodyPr>
            <a:spAutoFit/>
          </a:bodyPr>
          <a:lstStyle/>
          <a:p>
            <a:pPr>
              <a:spcBef>
                <a:spcPct val="50000"/>
              </a:spcBef>
              <a:defRPr/>
            </a:pPr>
            <a:r>
              <a:rPr lang="fr-CA" sz="3200" b="1" i="1">
                <a:solidFill>
                  <a:srgbClr val="800080"/>
                </a:solidFill>
                <a:effectLst>
                  <a:outerShdw blurRad="38100" dist="38100" dir="2700000" algn="tl">
                    <a:srgbClr val="C0C0C0"/>
                  </a:outerShdw>
                </a:effectLst>
                <a:latin typeface="Bodoni MT" pitchFamily="18" charset="0"/>
              </a:rPr>
              <a:t>La voie des Dieux</a:t>
            </a:r>
          </a:p>
        </p:txBody>
      </p:sp>
      <p:sp>
        <p:nvSpPr>
          <p:cNvPr id="2054" name="Text Box 6"/>
          <p:cNvSpPr txBox="1">
            <a:spLocks noChangeArrowheads="1"/>
          </p:cNvSpPr>
          <p:nvPr/>
        </p:nvSpPr>
        <p:spPr bwMode="auto">
          <a:xfrm>
            <a:off x="2268538" y="5300663"/>
            <a:ext cx="4751387" cy="396875"/>
          </a:xfrm>
          <a:prstGeom prst="rect">
            <a:avLst/>
          </a:prstGeom>
          <a:noFill/>
          <a:ln w="9525">
            <a:noFill/>
            <a:miter lim="800000"/>
            <a:headEnd/>
            <a:tailEnd/>
          </a:ln>
          <a:effectLst/>
        </p:spPr>
        <p:txBody>
          <a:bodyPr>
            <a:spAutoFit/>
          </a:bodyPr>
          <a:lstStyle/>
          <a:p>
            <a:pPr>
              <a:spcBef>
                <a:spcPct val="50000"/>
              </a:spcBef>
              <a:defRPr/>
            </a:pPr>
            <a:fld id="{36D12516-F106-4690-8337-B36B9A813BC0}" type="datetime2">
              <a:rPr lang="fr-CA" sz="2000" b="1" i="1">
                <a:solidFill>
                  <a:srgbClr val="800080"/>
                </a:solidFill>
                <a:effectLst>
                  <a:outerShdw blurRad="38100" dist="38100" dir="2700000" algn="tl">
                    <a:srgbClr val="C0C0C0"/>
                  </a:outerShdw>
                </a:effectLst>
                <a:latin typeface="Bodoni MT" pitchFamily="18" charset="0"/>
              </a:rPr>
              <a:pPr>
                <a:spcBef>
                  <a:spcPct val="50000"/>
                </a:spcBef>
                <a:defRPr/>
              </a:pPr>
              <a:t>vendredi, 8 septembre 2017</a:t>
            </a:fld>
            <a:r>
              <a:rPr lang="fr-CA" sz="2000" b="1" i="1">
                <a:solidFill>
                  <a:srgbClr val="800080"/>
                </a:solidFill>
                <a:effectLst>
                  <a:outerShdw blurRad="38100" dist="38100" dir="2700000" algn="tl">
                    <a:srgbClr val="C0C0C0"/>
                  </a:outerShdw>
                </a:effectLst>
                <a:latin typeface="Bodoni MT" pitchFamily="18" charset="0"/>
              </a:rPr>
              <a:t>       il est  </a:t>
            </a:r>
            <a:fld id="{3B165866-ACA3-407B-89B9-F2F3474D387F}" type="datetime10">
              <a:rPr lang="fr-CA" sz="2000" b="1" i="1">
                <a:solidFill>
                  <a:srgbClr val="800080"/>
                </a:solidFill>
                <a:effectLst>
                  <a:outerShdw blurRad="38100" dist="38100" dir="2700000" algn="tl">
                    <a:srgbClr val="C0C0C0"/>
                  </a:outerShdw>
                </a:effectLst>
                <a:latin typeface="Bodoni MT" pitchFamily="18" charset="0"/>
              </a:rPr>
              <a:pPr>
                <a:spcBef>
                  <a:spcPct val="50000"/>
                </a:spcBef>
                <a:defRPr/>
              </a:pPr>
              <a:t>11:08</a:t>
            </a:fld>
            <a:endParaRPr lang="fr-CA" sz="2000" b="1" i="1">
              <a:solidFill>
                <a:srgbClr val="800080"/>
              </a:solidFill>
              <a:effectLst>
                <a:outerShdw blurRad="38100" dist="38100" dir="2700000" algn="tl">
                  <a:srgbClr val="C0C0C0"/>
                </a:outerShdw>
              </a:effectLst>
              <a:latin typeface="Bodoni MT" pitchFamily="18" charset="0"/>
            </a:endParaRPr>
          </a:p>
        </p:txBody>
      </p:sp>
      <p:sp>
        <p:nvSpPr>
          <p:cNvPr id="27656" name="Text Box 8"/>
          <p:cNvSpPr txBox="1">
            <a:spLocks noChangeArrowheads="1"/>
          </p:cNvSpPr>
          <p:nvPr/>
        </p:nvSpPr>
        <p:spPr bwMode="auto">
          <a:xfrm rot="-5400000">
            <a:off x="3077368" y="4399757"/>
            <a:ext cx="29130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s-ES_tradnl" altLang="fr-FR" sz="8000">
                <a:solidFill>
                  <a:srgbClr val="FF9900"/>
                </a:solidFill>
                <a:latin typeface="Arkanoid Solid" pitchFamily="34" charset="0"/>
              </a:rPr>
              <a:t> </a:t>
            </a:r>
            <a:r>
              <a:rPr lang="es-ES_tradnl" altLang="fr-FR" sz="4400">
                <a:solidFill>
                  <a:srgbClr val="FF9900"/>
                </a:solidFill>
                <a:latin typeface="Arkanoid Solid" pitchFamily="34" charset="0"/>
              </a:rPr>
              <a:t>Création   SHARK                          </a:t>
            </a:r>
            <a:endParaRPr lang="es-ES_tradnl" altLang="fr-FR" sz="3600">
              <a:solidFill>
                <a:srgbClr val="FF9900"/>
              </a:solidFill>
              <a:latin typeface="Arkanoid Solid" pitchFamily="34" charset="0"/>
            </a:endParaRPr>
          </a:p>
          <a:p>
            <a:pPr eaLnBrk="1" hangingPunct="1">
              <a:spcBef>
                <a:spcPct val="50000"/>
              </a:spcBef>
            </a:pPr>
            <a:r>
              <a:rPr lang="es-ES_tradnl" altLang="fr-FR" sz="6600">
                <a:solidFill>
                  <a:srgbClr val="FF9900"/>
                </a:solidFill>
                <a:latin typeface="Arkanoid Solid" pitchFamily="34" charset="0"/>
              </a:rPr>
              <a:t>            </a:t>
            </a:r>
            <a:endParaRPr lang="es-ES" altLang="fr-FR" sz="6600">
              <a:solidFill>
                <a:srgbClr val="FF9900"/>
              </a:solidFill>
              <a:latin typeface="Arkanoid Solid" pitchFamily="34" charset="0"/>
            </a:endParaRPr>
          </a:p>
        </p:txBody>
      </p:sp>
    </p:spTree>
  </p:cSld>
  <p:clrMapOvr>
    <a:masterClrMapping/>
  </p:clrMapOvr>
  <p:transition advTm="10000">
    <p:sndAc>
      <p:stSnd>
        <p:snd r:embed="rId3" name="boutan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7656"/>
                                        </p:tgtEl>
                                        <p:attrNameLst>
                                          <p:attrName>style.visibility</p:attrName>
                                        </p:attrNameLst>
                                      </p:cBhvr>
                                      <p:to>
                                        <p:strVal val="visible"/>
                                      </p:to>
                                    </p:set>
                                    <p:anim by="(-#ppt_w*2)" calcmode="lin" valueType="num">
                                      <p:cBhvr rctx="PPT">
                                        <p:cTn id="7" dur="2500" autoRev="1" fill="hold">
                                          <p:stCondLst>
                                            <p:cond delay="0"/>
                                          </p:stCondLst>
                                        </p:cTn>
                                        <p:tgtEl>
                                          <p:spTgt spid="27656"/>
                                        </p:tgtEl>
                                        <p:attrNameLst>
                                          <p:attrName>ppt_w</p:attrName>
                                        </p:attrNameLst>
                                      </p:cBhvr>
                                    </p:anim>
                                    <p:anim by="(#ppt_w*0.50)" calcmode="lin" valueType="num">
                                      <p:cBhvr>
                                        <p:cTn id="8" dur="2500" decel="50000" autoRev="1" fill="hold">
                                          <p:stCondLst>
                                            <p:cond delay="0"/>
                                          </p:stCondLst>
                                        </p:cTn>
                                        <p:tgtEl>
                                          <p:spTgt spid="27656"/>
                                        </p:tgtEl>
                                        <p:attrNameLst>
                                          <p:attrName>ppt_x</p:attrName>
                                        </p:attrNameLst>
                                      </p:cBhvr>
                                    </p:anim>
                                    <p:anim from="(-#ppt_h/2)" to="(#ppt_y)" calcmode="lin" valueType="num">
                                      <p:cBhvr>
                                        <p:cTn id="9" dur="5000" fill="hold">
                                          <p:stCondLst>
                                            <p:cond delay="0"/>
                                          </p:stCondLst>
                                        </p:cTn>
                                        <p:tgtEl>
                                          <p:spTgt spid="27656"/>
                                        </p:tgtEl>
                                        <p:attrNameLst>
                                          <p:attrName>ppt_y</p:attrName>
                                        </p:attrNameLst>
                                      </p:cBhvr>
                                    </p:anim>
                                    <p:animRot by="21600000">
                                      <p:cBhvr>
                                        <p:cTn id="10" dur="5000" fill="hold">
                                          <p:stCondLst>
                                            <p:cond delay="0"/>
                                          </p:stCondLst>
                                        </p:cTn>
                                        <p:tgtEl>
                                          <p:spTgt spid="2765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p:cNvSpPr txBox="1">
            <a:spLocks noChangeArrowheads="1"/>
          </p:cNvSpPr>
          <p:nvPr/>
        </p:nvSpPr>
        <p:spPr bwMode="auto">
          <a:xfrm>
            <a:off x="539750" y="1412875"/>
            <a:ext cx="8064500" cy="4108450"/>
          </a:xfrm>
          <a:prstGeom prst="rect">
            <a:avLst/>
          </a:prstGeom>
          <a:noFill/>
          <a:ln w="9525">
            <a:noFill/>
            <a:miter lim="800000"/>
            <a:headEnd/>
            <a:tailEnd/>
          </a:ln>
          <a:effectLst/>
        </p:spPr>
        <p:txBody>
          <a:bodyPr>
            <a:spAutoFit/>
          </a:bodyPr>
          <a:lstStyle/>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 est la plus ancienne religion du Japon.</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C’est une religion naturelle, c’est-à-dire,                         un culte des divinités de la nature.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 remonte à l’époque Yayoi                                    (-300 av. J-C à +300 ap. J-C)     </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Fortement influencé par le confucianisme                  chinois au 5</a:t>
            </a:r>
            <a:r>
              <a:rPr lang="en-US" sz="2400" b="1" i="1">
                <a:solidFill>
                  <a:srgbClr val="800080"/>
                </a:solidFill>
                <a:effectLst>
                  <a:outerShdw blurRad="38100" dist="38100" dir="2700000" algn="tl">
                    <a:srgbClr val="000000"/>
                  </a:outerShdw>
                </a:effectLst>
                <a:latin typeface="Bodoni MT" pitchFamily="18" charset="0"/>
                <a:cs typeface="Arial" charset="0"/>
              </a:rPr>
              <a:t>° et 7° siècle, il adopta le culte                      des ancêtres.</a:t>
            </a:r>
          </a:p>
          <a:p>
            <a:pPr algn="ctr">
              <a:spcBef>
                <a:spcPct val="50000"/>
              </a:spcBef>
              <a:defRPr/>
            </a:pPr>
            <a:r>
              <a:rPr lang="en-US" sz="2400" b="1" i="1">
                <a:solidFill>
                  <a:srgbClr val="800080"/>
                </a:solidFill>
                <a:effectLst>
                  <a:outerShdw blurRad="38100" dist="38100" dir="2700000" algn="tl">
                    <a:srgbClr val="000000"/>
                  </a:outerShdw>
                </a:effectLst>
                <a:latin typeface="Bodoni MT" pitchFamily="18" charset="0"/>
                <a:cs typeface="Arial" charset="0"/>
              </a:rPr>
              <a:t>Le Shintôisme est typiquement Japonnais.</a:t>
            </a:r>
          </a:p>
        </p:txBody>
      </p:sp>
      <p:pic>
        <p:nvPicPr>
          <p:cNvPr id="3079" name="Picture 7" descr="Todai-ji Daibutsu-den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750"/>
            <a:ext cx="9144000" cy="527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27000">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wipe(left)">
                                      <p:cBhvr>
                                        <p:cTn id="7" dur="500"/>
                                        <p:tgtEl>
                                          <p:spTgt spid="3076">
                                            <p:txEl>
                                              <p:pRg st="0" end="0"/>
                                            </p:txEl>
                                          </p:spTgt>
                                        </p:tgtEl>
                                      </p:cBhvr>
                                    </p:animEffect>
                                  </p:childTnLst>
                                </p:cTn>
                              </p:par>
                            </p:childTnLst>
                          </p:cTn>
                        </p:par>
                        <p:par>
                          <p:cTn id="8" fill="hold" nodeType="afterGroup">
                            <p:stCondLst>
                              <p:cond delay="30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3076">
                                            <p:txEl>
                                              <p:pRg st="1" end="1"/>
                                            </p:txEl>
                                          </p:spTgt>
                                        </p:tgtEl>
                                        <p:attrNameLst>
                                          <p:attrName>style.visibility</p:attrName>
                                        </p:attrNameLst>
                                      </p:cBhvr>
                                      <p:to>
                                        <p:strVal val="visible"/>
                                      </p:to>
                                    </p:set>
                                    <p:animEffect transition="in" filter="wipe(left)">
                                      <p:cBhvr>
                                        <p:cTn id="11" dur="500"/>
                                        <p:tgtEl>
                                          <p:spTgt spid="3076">
                                            <p:txEl>
                                              <p:pRg st="1" end="1"/>
                                            </p:txEl>
                                          </p:spTgt>
                                        </p:tgtEl>
                                      </p:cBhvr>
                                    </p:animEffect>
                                  </p:childTnLst>
                                </p:cTn>
                              </p:par>
                            </p:childTnLst>
                          </p:cTn>
                        </p:par>
                        <p:par>
                          <p:cTn id="12" fill="hold" nodeType="afterGroup">
                            <p:stCondLst>
                              <p:cond delay="74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3076">
                                            <p:txEl>
                                              <p:pRg st="2" end="2"/>
                                            </p:txEl>
                                          </p:spTgt>
                                        </p:tgtEl>
                                        <p:attrNameLst>
                                          <p:attrName>style.visibility</p:attrName>
                                        </p:attrNameLst>
                                      </p:cBhvr>
                                      <p:to>
                                        <p:strVal val="visible"/>
                                      </p:to>
                                    </p:set>
                                    <p:animEffect transition="in" filter="wipe(left)">
                                      <p:cBhvr>
                                        <p:cTn id="15" dur="500"/>
                                        <p:tgtEl>
                                          <p:spTgt spid="3076">
                                            <p:txEl>
                                              <p:pRg st="2" end="2"/>
                                            </p:txEl>
                                          </p:spTgt>
                                        </p:tgtEl>
                                      </p:cBhvr>
                                    </p:animEffect>
                                  </p:childTnLst>
                                </p:cTn>
                              </p:par>
                            </p:childTnLst>
                          </p:cTn>
                        </p:par>
                        <p:par>
                          <p:cTn id="16" fill="hold" nodeType="afterGroup">
                            <p:stCondLst>
                              <p:cond delay="109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3076">
                                            <p:txEl>
                                              <p:pRg st="3" end="3"/>
                                            </p:txEl>
                                          </p:spTgt>
                                        </p:tgtEl>
                                        <p:attrNameLst>
                                          <p:attrName>style.visibility</p:attrName>
                                        </p:attrNameLst>
                                      </p:cBhvr>
                                      <p:to>
                                        <p:strVal val="visible"/>
                                      </p:to>
                                    </p:set>
                                    <p:animEffect transition="in" filter="wipe(left)">
                                      <p:cBhvr>
                                        <p:cTn id="19" dur="500"/>
                                        <p:tgtEl>
                                          <p:spTgt spid="3076">
                                            <p:txEl>
                                              <p:pRg st="3" end="3"/>
                                            </p:txEl>
                                          </p:spTgt>
                                        </p:tgtEl>
                                      </p:cBhvr>
                                    </p:animEffect>
                                  </p:childTnLst>
                                </p:cTn>
                              </p:par>
                            </p:childTnLst>
                          </p:cTn>
                        </p:par>
                        <p:par>
                          <p:cTn id="20" fill="hold" nodeType="afterGroup">
                            <p:stCondLst>
                              <p:cond delay="161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3076">
                                            <p:txEl>
                                              <p:pRg st="4" end="4"/>
                                            </p:txEl>
                                          </p:spTgt>
                                        </p:tgtEl>
                                        <p:attrNameLst>
                                          <p:attrName>style.visibility</p:attrName>
                                        </p:attrNameLst>
                                      </p:cBhvr>
                                      <p:to>
                                        <p:strVal val="visible"/>
                                      </p:to>
                                    </p:set>
                                    <p:animEffect transition="in" filter="wipe(left)">
                                      <p:cBhvr>
                                        <p:cTn id="23" dur="500"/>
                                        <p:tgtEl>
                                          <p:spTgt spid="3076">
                                            <p:txEl>
                                              <p:pRg st="4" end="4"/>
                                            </p:txEl>
                                          </p:spTgt>
                                        </p:tgtEl>
                                      </p:cBhvr>
                                    </p:animEffect>
                                  </p:childTnLst>
                                </p:cTn>
                              </p:par>
                            </p:childTnLst>
                          </p:cTn>
                        </p:par>
                        <p:par>
                          <p:cTn id="24" fill="hold" nodeType="afterGroup">
                            <p:stCondLst>
                              <p:cond delay="18900"/>
                            </p:stCondLst>
                            <p:childTnLst>
                              <p:par>
                                <p:cTn id="25" presetID="6" presetClass="entr" presetSubtype="32" fill="hold" nodeType="afterEffect">
                                  <p:stCondLst>
                                    <p:cond delay="1500"/>
                                  </p:stCondLst>
                                  <p:childTnLst>
                                    <p:set>
                                      <p:cBhvr>
                                        <p:cTn id="26" dur="1" fill="hold">
                                          <p:stCondLst>
                                            <p:cond delay="0"/>
                                          </p:stCondLst>
                                        </p:cTn>
                                        <p:tgtEl>
                                          <p:spTgt spid="3079"/>
                                        </p:tgtEl>
                                        <p:attrNameLst>
                                          <p:attrName>style.visibility</p:attrName>
                                        </p:attrNameLst>
                                      </p:cBhvr>
                                      <p:to>
                                        <p:strVal val="visible"/>
                                      </p:to>
                                    </p:set>
                                    <p:animEffect transition="in" filter="circle(out)">
                                      <p:cBhvr>
                                        <p:cTn id="27" dur="2000"/>
                                        <p:tgtEl>
                                          <p:spTgt spid="30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755650" y="549275"/>
            <a:ext cx="7704138" cy="5751513"/>
          </a:xfrm>
          <a:prstGeom prst="rect">
            <a:avLst/>
          </a:prstGeom>
          <a:noFill/>
          <a:ln w="9525">
            <a:noFill/>
            <a:miter lim="800000"/>
            <a:headEnd/>
            <a:tailEnd/>
          </a:ln>
          <a:effectLst/>
        </p:spPr>
        <p:txBody>
          <a:bodyPr>
            <a:spAutoFit/>
          </a:bodyPr>
          <a:lstStyle/>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Shintô dérive des racines chinoises Shen et Tao      qui évoquent un cheminement vers les dieux.</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L’équivalent japonais traditionnel est le terme  Kami-No-Michi.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Selon le Shintô, tous les japonais sont            d’essences divine.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Ainsi, ils doivent servir l’Empereur qui selon              le mythe des origines, est un descendant de                 la déesse du soleil Amaterasu Omikami.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L’Empereur a pour mission divine d’assurer la prospérité et la paix à son peuple, il doit           apporter un sens à leur vie.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Pour les japonais, la vie est synonyme de travail.</a:t>
            </a:r>
          </a:p>
        </p:txBody>
      </p:sp>
      <p:pic>
        <p:nvPicPr>
          <p:cNvPr id="4106" name="Picture 10" descr="ShintoDeity_9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9025" y="0"/>
            <a:ext cx="4210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9" descr="Amaterasu_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0"/>
            <a:ext cx="49260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wipe(left)">
                                      <p:cBhvr>
                                        <p:cTn id="7" dur="500"/>
                                        <p:tgtEl>
                                          <p:spTgt spid="4100">
                                            <p:txEl>
                                              <p:pRg st="0" end="0"/>
                                            </p:txEl>
                                          </p:spTgt>
                                        </p:tgtEl>
                                      </p:cBhvr>
                                    </p:animEffect>
                                  </p:childTnLst>
                                </p:cTn>
                              </p:par>
                            </p:childTnLst>
                          </p:cTn>
                        </p:par>
                        <p:par>
                          <p:cTn id="8" fill="hold" nodeType="afterGroup">
                            <p:stCondLst>
                              <p:cond delay="48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4100">
                                            <p:txEl>
                                              <p:pRg st="1" end="1"/>
                                            </p:txEl>
                                          </p:spTgt>
                                        </p:tgtEl>
                                        <p:attrNameLst>
                                          <p:attrName>style.visibility</p:attrName>
                                        </p:attrNameLst>
                                      </p:cBhvr>
                                      <p:to>
                                        <p:strVal val="visible"/>
                                      </p:to>
                                    </p:set>
                                    <p:animEffect transition="in" filter="wipe(left)">
                                      <p:cBhvr>
                                        <p:cTn id="11" dur="500"/>
                                        <p:tgtEl>
                                          <p:spTgt spid="4100">
                                            <p:txEl>
                                              <p:pRg st="1" end="1"/>
                                            </p:txEl>
                                          </p:spTgt>
                                        </p:tgtEl>
                                      </p:cBhvr>
                                    </p:animEffect>
                                  </p:childTnLst>
                                </p:cTn>
                              </p:par>
                            </p:childTnLst>
                          </p:cTn>
                        </p:par>
                        <p:par>
                          <p:cTn id="12" fill="hold" nodeType="afterGroup">
                            <p:stCondLst>
                              <p:cond delay="85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4100">
                                            <p:txEl>
                                              <p:pRg st="2" end="2"/>
                                            </p:txEl>
                                          </p:spTgt>
                                        </p:tgtEl>
                                        <p:attrNameLst>
                                          <p:attrName>style.visibility</p:attrName>
                                        </p:attrNameLst>
                                      </p:cBhvr>
                                      <p:to>
                                        <p:strVal val="visible"/>
                                      </p:to>
                                    </p:set>
                                    <p:animEffect transition="in" filter="wipe(left)">
                                      <p:cBhvr>
                                        <p:cTn id="15" dur="500"/>
                                        <p:tgtEl>
                                          <p:spTgt spid="4100">
                                            <p:txEl>
                                              <p:pRg st="2" end="2"/>
                                            </p:txEl>
                                          </p:spTgt>
                                        </p:tgtEl>
                                      </p:cBhvr>
                                    </p:animEffect>
                                  </p:childTnLst>
                                </p:cTn>
                              </p:par>
                            </p:childTnLst>
                          </p:cTn>
                        </p:par>
                        <p:par>
                          <p:cTn id="16" fill="hold" nodeType="afterGroup">
                            <p:stCondLst>
                              <p:cond delay="120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4100">
                                            <p:txEl>
                                              <p:pRg st="3" end="3"/>
                                            </p:txEl>
                                          </p:spTgt>
                                        </p:tgtEl>
                                        <p:attrNameLst>
                                          <p:attrName>style.visibility</p:attrName>
                                        </p:attrNameLst>
                                      </p:cBhvr>
                                      <p:to>
                                        <p:strVal val="visible"/>
                                      </p:to>
                                    </p:set>
                                    <p:animEffect transition="in" filter="wipe(left)">
                                      <p:cBhvr>
                                        <p:cTn id="19" dur="500"/>
                                        <p:tgtEl>
                                          <p:spTgt spid="4100">
                                            <p:txEl>
                                              <p:pRg st="3" end="3"/>
                                            </p:txEl>
                                          </p:spTgt>
                                        </p:tgtEl>
                                      </p:cBhvr>
                                    </p:animEffect>
                                  </p:childTnLst>
                                </p:cTn>
                              </p:par>
                            </p:childTnLst>
                          </p:cTn>
                        </p:par>
                        <p:par>
                          <p:cTn id="20" fill="hold" nodeType="afterGroup">
                            <p:stCondLst>
                              <p:cond delay="1840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4100">
                                            <p:txEl>
                                              <p:pRg st="4" end="4"/>
                                            </p:txEl>
                                          </p:spTgt>
                                        </p:tgtEl>
                                        <p:attrNameLst>
                                          <p:attrName>style.visibility</p:attrName>
                                        </p:attrNameLst>
                                      </p:cBhvr>
                                      <p:to>
                                        <p:strVal val="visible"/>
                                      </p:to>
                                    </p:set>
                                    <p:animEffect transition="in" filter="wipe(left)">
                                      <p:cBhvr>
                                        <p:cTn id="23" dur="500"/>
                                        <p:tgtEl>
                                          <p:spTgt spid="4100">
                                            <p:txEl>
                                              <p:pRg st="4" end="4"/>
                                            </p:txEl>
                                          </p:spTgt>
                                        </p:tgtEl>
                                      </p:cBhvr>
                                    </p:animEffect>
                                  </p:childTnLst>
                                </p:cTn>
                              </p:par>
                            </p:childTnLst>
                          </p:cTn>
                        </p:par>
                        <p:par>
                          <p:cTn id="24" fill="hold" nodeType="afterGroup">
                            <p:stCondLst>
                              <p:cond delay="24200"/>
                            </p:stCondLst>
                            <p:childTnLst>
                              <p:par>
                                <p:cTn id="25" presetID="22" presetClass="entr" presetSubtype="8" fill="hold" nodeType="afterEffect">
                                  <p:stCondLst>
                                    <p:cond delay="500"/>
                                  </p:stCondLst>
                                  <p:iterate type="lt">
                                    <p:tmPct val="10000"/>
                                  </p:iterate>
                                  <p:childTnLst>
                                    <p:set>
                                      <p:cBhvr>
                                        <p:cTn id="26" dur="1" fill="hold">
                                          <p:stCondLst>
                                            <p:cond delay="0"/>
                                          </p:stCondLst>
                                        </p:cTn>
                                        <p:tgtEl>
                                          <p:spTgt spid="4100">
                                            <p:txEl>
                                              <p:pRg st="5" end="5"/>
                                            </p:txEl>
                                          </p:spTgt>
                                        </p:tgtEl>
                                        <p:attrNameLst>
                                          <p:attrName>style.visibility</p:attrName>
                                        </p:attrNameLst>
                                      </p:cBhvr>
                                      <p:to>
                                        <p:strVal val="visible"/>
                                      </p:to>
                                    </p:set>
                                    <p:animEffect transition="in" filter="wipe(left)">
                                      <p:cBhvr>
                                        <p:cTn id="27" dur="500"/>
                                        <p:tgtEl>
                                          <p:spTgt spid="4100">
                                            <p:txEl>
                                              <p:pRg st="5" end="5"/>
                                            </p:txEl>
                                          </p:spTgt>
                                        </p:tgtEl>
                                      </p:cBhvr>
                                    </p:animEffect>
                                  </p:childTnLst>
                                </p:cTn>
                              </p:par>
                            </p:childTnLst>
                          </p:cTn>
                        </p:par>
                        <p:par>
                          <p:cTn id="28" fill="hold" nodeType="afterGroup">
                            <p:stCondLst>
                              <p:cond delay="27250"/>
                            </p:stCondLst>
                            <p:childTnLst>
                              <p:par>
                                <p:cTn id="29" presetID="6" presetClass="entr" presetSubtype="32" fill="hold" nodeType="afterEffect">
                                  <p:stCondLst>
                                    <p:cond delay="1500"/>
                                  </p:stCondLst>
                                  <p:childTnLst>
                                    <p:set>
                                      <p:cBhvr>
                                        <p:cTn id="30" dur="1" fill="hold">
                                          <p:stCondLst>
                                            <p:cond delay="0"/>
                                          </p:stCondLst>
                                        </p:cTn>
                                        <p:tgtEl>
                                          <p:spTgt spid="4105"/>
                                        </p:tgtEl>
                                        <p:attrNameLst>
                                          <p:attrName>style.visibility</p:attrName>
                                        </p:attrNameLst>
                                      </p:cBhvr>
                                      <p:to>
                                        <p:strVal val="visible"/>
                                      </p:to>
                                    </p:set>
                                    <p:animEffect transition="in" filter="circle(out)">
                                      <p:cBhvr>
                                        <p:cTn id="31" dur="2000"/>
                                        <p:tgtEl>
                                          <p:spTgt spid="4105"/>
                                        </p:tgtEl>
                                      </p:cBhvr>
                                    </p:animEffect>
                                  </p:childTnLst>
                                </p:cTn>
                              </p:par>
                            </p:childTnLst>
                          </p:cTn>
                        </p:par>
                        <p:par>
                          <p:cTn id="32" fill="hold" nodeType="afterGroup">
                            <p:stCondLst>
                              <p:cond delay="30750"/>
                            </p:stCondLst>
                            <p:childTnLst>
                              <p:par>
                                <p:cTn id="33" presetID="6" presetClass="entr" presetSubtype="32" fill="hold" nodeType="afterEffect">
                                  <p:stCondLst>
                                    <p:cond delay="0"/>
                                  </p:stCondLst>
                                  <p:childTnLst>
                                    <p:set>
                                      <p:cBhvr>
                                        <p:cTn id="34" dur="1" fill="hold">
                                          <p:stCondLst>
                                            <p:cond delay="0"/>
                                          </p:stCondLst>
                                        </p:cTn>
                                        <p:tgtEl>
                                          <p:spTgt spid="4106"/>
                                        </p:tgtEl>
                                        <p:attrNameLst>
                                          <p:attrName>style.visibility</p:attrName>
                                        </p:attrNameLst>
                                      </p:cBhvr>
                                      <p:to>
                                        <p:strVal val="visible"/>
                                      </p:to>
                                    </p:set>
                                    <p:animEffect transition="in" filter="circle(out)">
                                      <p:cBhvr>
                                        <p:cTn id="35" dur="2000"/>
                                        <p:tgtEl>
                                          <p:spTgt spid="4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827088" y="1260475"/>
            <a:ext cx="7561262" cy="4113213"/>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Les Divinités</a:t>
            </a:r>
          </a:p>
          <a:p>
            <a:pPr algn="ctr">
              <a:spcBef>
                <a:spcPct val="50000"/>
              </a:spcBef>
              <a:defRPr/>
            </a:pPr>
            <a:endParaRPr lang="fr-CA" sz="36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endParaRPr lang="fr-CA" sz="2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divinités vénérées par les adeptes du Shintô  sont les Kami dont 3,000 sanctuaires ou  </a:t>
            </a:r>
            <a:r>
              <a:rPr lang="en-US" sz="2400" b="1" i="1">
                <a:solidFill>
                  <a:srgbClr val="800080"/>
                </a:solidFill>
                <a:effectLst>
                  <a:outerShdw blurRad="38100" dist="38100" dir="2700000" algn="tl">
                    <a:srgbClr val="000000"/>
                  </a:outerShdw>
                </a:effectLst>
                <a:latin typeface="Bodoni MT" pitchFamily="18" charset="0"/>
              </a:rPr>
              <a:t>"</a:t>
            </a:r>
            <a:r>
              <a:rPr lang="fr-CA" sz="2400" b="1" i="1">
                <a:solidFill>
                  <a:srgbClr val="800080"/>
                </a:solidFill>
                <a:effectLst>
                  <a:outerShdw blurRad="38100" dist="38100" dir="2700000" algn="tl">
                    <a:srgbClr val="000000"/>
                  </a:outerShdw>
                </a:effectLst>
                <a:latin typeface="Bodoni MT" pitchFamily="18" charset="0"/>
              </a:rPr>
              <a:t>Jinja</a:t>
            </a:r>
            <a:r>
              <a:rPr lang="en-US" sz="2400" b="1" i="1">
                <a:solidFill>
                  <a:srgbClr val="800080"/>
                </a:solidFill>
                <a:effectLst>
                  <a:outerShdw blurRad="38100" dist="38100" dir="2700000" algn="tl">
                    <a:srgbClr val="000000"/>
                  </a:outerShdw>
                </a:effectLst>
                <a:latin typeface="Bodoni MT" pitchFamily="18" charset="0"/>
              </a:rPr>
              <a:t>"</a:t>
            </a:r>
            <a:r>
              <a:rPr lang="en-US" sz="2400" b="1" i="1">
                <a:solidFill>
                  <a:srgbClr val="800080"/>
                </a:solidFill>
                <a:effectLst>
                  <a:outerShdw blurRad="38100" dist="38100" dir="2700000" algn="tl">
                    <a:srgbClr val="000000"/>
                  </a:outerShdw>
                </a:effectLst>
                <a:latin typeface="Bodoni MT" pitchFamily="18" charset="0"/>
                <a:cs typeface="Arial" charset="0"/>
              </a:rPr>
              <a:t> parsèment le Japon.</a:t>
            </a:r>
          </a:p>
          <a:p>
            <a:pPr algn="ctr">
              <a:spcBef>
                <a:spcPct val="50000"/>
              </a:spcBef>
              <a:defRPr/>
            </a:pPr>
            <a:r>
              <a:rPr lang="en-US" sz="2400" b="1" i="1">
                <a:solidFill>
                  <a:srgbClr val="800080"/>
                </a:solidFill>
                <a:effectLst>
                  <a:outerShdw blurRad="38100" dist="38100" dir="2700000" algn="tl">
                    <a:srgbClr val="000000"/>
                  </a:outerShdw>
                </a:effectLst>
                <a:latin typeface="Bodoni MT" pitchFamily="18" charset="0"/>
                <a:cs typeface="Arial" charset="0"/>
              </a:rPr>
              <a:t>Kami désigne les manifestations des forces ou des énergies actives ou latentes dans la nature.</a:t>
            </a:r>
          </a:p>
        </p:txBody>
      </p:sp>
      <p:pic>
        <p:nvPicPr>
          <p:cNvPr id="5127" name="Picture 7" descr="bishamon t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5124">
                                            <p:txEl>
                                              <p:pRg st="3" end="3"/>
                                            </p:txEl>
                                          </p:spTgt>
                                        </p:tgtEl>
                                        <p:attrNameLst>
                                          <p:attrName>style.visibility</p:attrName>
                                        </p:attrNameLst>
                                      </p:cBhvr>
                                      <p:to>
                                        <p:strVal val="visible"/>
                                      </p:to>
                                    </p:set>
                                    <p:animEffect transition="in" filter="wipe(left)">
                                      <p:cBhvr>
                                        <p:cTn id="7" dur="500"/>
                                        <p:tgtEl>
                                          <p:spTgt spid="5124">
                                            <p:txEl>
                                              <p:pRg st="3" end="3"/>
                                            </p:txEl>
                                          </p:spTgt>
                                        </p:tgtEl>
                                      </p:cBhvr>
                                    </p:animEffect>
                                  </p:childTnLst>
                                </p:cTn>
                              </p:par>
                            </p:childTnLst>
                          </p:cTn>
                        </p:par>
                        <p:par>
                          <p:cTn id="8" fill="hold" nodeType="afterGroup">
                            <p:stCondLst>
                              <p:cond delay="58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5124">
                                            <p:txEl>
                                              <p:pRg st="4" end="4"/>
                                            </p:txEl>
                                          </p:spTgt>
                                        </p:tgtEl>
                                        <p:attrNameLst>
                                          <p:attrName>style.visibility</p:attrName>
                                        </p:attrNameLst>
                                      </p:cBhvr>
                                      <p:to>
                                        <p:strVal val="visible"/>
                                      </p:to>
                                    </p:set>
                                    <p:animEffect transition="in" filter="wipe(left)">
                                      <p:cBhvr>
                                        <p:cTn id="11" dur="500"/>
                                        <p:tgtEl>
                                          <p:spTgt spid="5124">
                                            <p:txEl>
                                              <p:pRg st="4" end="4"/>
                                            </p:txEl>
                                          </p:spTgt>
                                        </p:tgtEl>
                                      </p:cBhvr>
                                    </p:animEffect>
                                  </p:childTnLst>
                                </p:cTn>
                              </p:par>
                            </p:childTnLst>
                          </p:cTn>
                        </p:par>
                        <p:par>
                          <p:cTn id="12" fill="hold" nodeType="afterGroup">
                            <p:stCondLst>
                              <p:cond delay="10800"/>
                            </p:stCondLst>
                            <p:childTnLst>
                              <p:par>
                                <p:cTn id="13" presetID="10" presetClass="entr" presetSubtype="0" fill="hold" nodeType="afterEffect">
                                  <p:stCondLst>
                                    <p:cond delay="0"/>
                                  </p:stCondLst>
                                  <p:childTnLst>
                                    <p:set>
                                      <p:cBhvr>
                                        <p:cTn id="14" dur="1" fill="hold">
                                          <p:stCondLst>
                                            <p:cond delay="0"/>
                                          </p:stCondLst>
                                        </p:cTn>
                                        <p:tgtEl>
                                          <p:spTgt spid="5127"/>
                                        </p:tgtEl>
                                        <p:attrNameLst>
                                          <p:attrName>style.visibility</p:attrName>
                                        </p:attrNameLst>
                                      </p:cBhvr>
                                      <p:to>
                                        <p:strVal val="visible"/>
                                      </p:to>
                                    </p:set>
                                    <p:animEffect transition="in" filter="fade">
                                      <p:cBhvr>
                                        <p:cTn id="15" dur="50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Text Box 4"/>
          <p:cNvSpPr txBox="1">
            <a:spLocks noChangeArrowheads="1"/>
          </p:cNvSpPr>
          <p:nvPr/>
        </p:nvSpPr>
        <p:spPr bwMode="auto">
          <a:xfrm>
            <a:off x="755650" y="1276350"/>
            <a:ext cx="7848600" cy="4384675"/>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latin typeface="Bodoni MT" pitchFamily="18" charset="0"/>
              </a:rPr>
              <a:t>Izanagi – Izanami</a:t>
            </a:r>
          </a:p>
          <a:p>
            <a:pPr algn="ctr">
              <a:spcBef>
                <a:spcPct val="50000"/>
              </a:spcBef>
              <a:defRPr/>
            </a:pPr>
            <a:endParaRPr lang="fr-CA" sz="2000" b="1" i="1">
              <a:solidFill>
                <a:srgbClr val="800080"/>
              </a:solidFill>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La mythologie Shintôisme fut consignée par écrit  dans le Kojiki au 8</a:t>
            </a:r>
            <a:r>
              <a:rPr lang="en-US" sz="2400" b="1" i="1">
                <a:solidFill>
                  <a:srgbClr val="800080"/>
                </a:solidFill>
                <a:effectLst>
                  <a:outerShdw blurRad="38100" dist="38100" dir="2700000" algn="tl">
                    <a:srgbClr val="000000"/>
                  </a:outerShdw>
                </a:effectLst>
                <a:latin typeface="Bodoni MT" pitchFamily="18" charset="0"/>
                <a:cs typeface="Arial" charset="0"/>
              </a:rPr>
              <a:t>° siècle, c’est une chronique    rédigée   pour lutter contre l’introduction                    du bouddhisme par les Chinois.</a:t>
            </a:r>
          </a:p>
          <a:p>
            <a:pPr algn="ctr">
              <a:spcBef>
                <a:spcPct val="50000"/>
              </a:spcBef>
              <a:defRPr/>
            </a:pPr>
            <a:r>
              <a:rPr lang="en-US" sz="2400" b="1" i="1">
                <a:solidFill>
                  <a:srgbClr val="800080"/>
                </a:solidFill>
                <a:effectLst>
                  <a:outerShdw blurRad="38100" dist="38100" dir="2700000" algn="tl">
                    <a:srgbClr val="000000"/>
                  </a:outerShdw>
                </a:effectLst>
                <a:latin typeface="Bodoni MT" pitchFamily="18" charset="0"/>
                <a:cs typeface="Arial" charset="0"/>
              </a:rPr>
              <a:t>Il fut établi que le Japon devait son origine à               un couple de divinité, la déesse                                       Izanami-No-Mikete et le dieu Izanagi-No-Mikete                                                 qui donnèrent naissance à tout les Kami.</a:t>
            </a:r>
          </a:p>
        </p:txBody>
      </p:sp>
      <p:pic>
        <p:nvPicPr>
          <p:cNvPr id="7177" name="Picture 9" descr="mailed8sm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0"/>
            <a:ext cx="41608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dsama [800x6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0"/>
            <a:ext cx="4616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wipe(left)">
                                      <p:cBhvr>
                                        <p:cTn id="7" dur="500"/>
                                        <p:tgtEl>
                                          <p:spTgt spid="7172">
                                            <p:txEl>
                                              <p:pRg st="0" end="0"/>
                                            </p:txEl>
                                          </p:spTgt>
                                        </p:tgtEl>
                                      </p:cBhvr>
                                    </p:animEffect>
                                  </p:childTnLst>
                                </p:cTn>
                              </p:par>
                            </p:childTnLst>
                          </p:cTn>
                        </p:par>
                        <p:par>
                          <p:cTn id="8" fill="hold" nodeType="afterGroup">
                            <p:stCondLst>
                              <p:cond delay="17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7172">
                                            <p:txEl>
                                              <p:pRg st="2" end="2"/>
                                            </p:txEl>
                                          </p:spTgt>
                                        </p:tgtEl>
                                        <p:attrNameLst>
                                          <p:attrName>style.visibility</p:attrName>
                                        </p:attrNameLst>
                                      </p:cBhvr>
                                      <p:to>
                                        <p:strVal val="visible"/>
                                      </p:to>
                                    </p:set>
                                    <p:animEffect transition="in" filter="wipe(left)">
                                      <p:cBhvr>
                                        <p:cTn id="11" dur="500"/>
                                        <p:tgtEl>
                                          <p:spTgt spid="7172">
                                            <p:txEl>
                                              <p:pRg st="2" end="2"/>
                                            </p:txEl>
                                          </p:spTgt>
                                        </p:tgtEl>
                                      </p:cBhvr>
                                    </p:animEffect>
                                  </p:childTnLst>
                                </p:cTn>
                              </p:par>
                            </p:childTnLst>
                          </p:cTn>
                        </p:par>
                        <p:par>
                          <p:cTn id="12" fill="hold" nodeType="afterGroup">
                            <p:stCondLst>
                              <p:cond delay="99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7172">
                                            <p:txEl>
                                              <p:pRg st="3" end="3"/>
                                            </p:txEl>
                                          </p:spTgt>
                                        </p:tgtEl>
                                        <p:attrNameLst>
                                          <p:attrName>style.visibility</p:attrName>
                                        </p:attrNameLst>
                                      </p:cBhvr>
                                      <p:to>
                                        <p:strVal val="visible"/>
                                      </p:to>
                                    </p:set>
                                    <p:animEffect transition="in" filter="wipe(left)">
                                      <p:cBhvr>
                                        <p:cTn id="15" dur="500"/>
                                        <p:tgtEl>
                                          <p:spTgt spid="7172">
                                            <p:txEl>
                                              <p:pRg st="3" end="3"/>
                                            </p:txEl>
                                          </p:spTgt>
                                        </p:tgtEl>
                                      </p:cBhvr>
                                    </p:animEffect>
                                  </p:childTnLst>
                                </p:cTn>
                              </p:par>
                            </p:childTnLst>
                          </p:cTn>
                        </p:par>
                        <p:par>
                          <p:cTn id="16" fill="hold" nodeType="afterGroup">
                            <p:stCondLst>
                              <p:cond delay="17900"/>
                            </p:stCondLst>
                            <p:childTnLst>
                              <p:par>
                                <p:cTn id="17" presetID="6" presetClass="entr" presetSubtype="32" fill="hold" nodeType="afterEffect">
                                  <p:stCondLst>
                                    <p:cond delay="1500"/>
                                  </p:stCondLst>
                                  <p:childTnLst>
                                    <p:set>
                                      <p:cBhvr>
                                        <p:cTn id="18" dur="1" fill="hold">
                                          <p:stCondLst>
                                            <p:cond delay="0"/>
                                          </p:stCondLst>
                                        </p:cTn>
                                        <p:tgtEl>
                                          <p:spTgt spid="7174"/>
                                        </p:tgtEl>
                                        <p:attrNameLst>
                                          <p:attrName>style.visibility</p:attrName>
                                        </p:attrNameLst>
                                      </p:cBhvr>
                                      <p:to>
                                        <p:strVal val="visible"/>
                                      </p:to>
                                    </p:set>
                                    <p:animEffect transition="in" filter="circle(out)">
                                      <p:cBhvr>
                                        <p:cTn id="19" dur="2000"/>
                                        <p:tgtEl>
                                          <p:spTgt spid="7174"/>
                                        </p:tgtEl>
                                      </p:cBhvr>
                                    </p:animEffect>
                                  </p:childTnLst>
                                </p:cTn>
                              </p:par>
                            </p:childTnLst>
                          </p:cTn>
                        </p:par>
                        <p:par>
                          <p:cTn id="20" fill="hold" nodeType="afterGroup">
                            <p:stCondLst>
                              <p:cond delay="21400"/>
                            </p:stCondLst>
                            <p:childTnLst>
                              <p:par>
                                <p:cTn id="21" presetID="6" presetClass="entr" presetSubtype="32" fill="hold" nodeType="afterEffect">
                                  <p:stCondLst>
                                    <p:cond delay="500"/>
                                  </p:stCondLst>
                                  <p:childTnLst>
                                    <p:set>
                                      <p:cBhvr>
                                        <p:cTn id="22" dur="1" fill="hold">
                                          <p:stCondLst>
                                            <p:cond delay="0"/>
                                          </p:stCondLst>
                                        </p:cTn>
                                        <p:tgtEl>
                                          <p:spTgt spid="7177"/>
                                        </p:tgtEl>
                                        <p:attrNameLst>
                                          <p:attrName>style.visibility</p:attrName>
                                        </p:attrNameLst>
                                      </p:cBhvr>
                                      <p:to>
                                        <p:strVal val="visible"/>
                                      </p:to>
                                    </p:set>
                                    <p:animEffect transition="in" filter="circle(out)">
                                      <p:cBhvr>
                                        <p:cTn id="23" dur="20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755650" y="1096963"/>
            <a:ext cx="7704138" cy="4568825"/>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Les Kami</a:t>
            </a:r>
          </a:p>
          <a:p>
            <a:pPr algn="ctr">
              <a:spcBef>
                <a:spcPct val="50000"/>
              </a:spcBef>
              <a:defRPr/>
            </a:pPr>
            <a:endParaRPr lang="fr-CA" sz="36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 est une forme traditionnelle         d’animisme   qui donne à travers ses Kami un caractère divin à tout ce qui est ressenti               comme puissant ou menaçant.</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Un Kami apparaît lorsque cette force se manifeste   en troublant l’uniformité de la nature.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(Déesse du Soleil, Dieu des Tempêtes, etc…)</a:t>
            </a:r>
          </a:p>
        </p:txBody>
      </p:sp>
      <p:pic>
        <p:nvPicPr>
          <p:cNvPr id="6150" name="Picture 6" descr="Ancient Shinto Portrait cop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3175"/>
            <a:ext cx="792162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6148">
                                            <p:txEl>
                                              <p:pRg st="0" end="0"/>
                                            </p:txEl>
                                          </p:spTgt>
                                        </p:tgtEl>
                                        <p:attrNameLst>
                                          <p:attrName>style.visibility</p:attrName>
                                        </p:attrNameLst>
                                      </p:cBhvr>
                                      <p:to>
                                        <p:strVal val="visible"/>
                                      </p:to>
                                    </p:set>
                                    <p:animEffect transition="in" filter="wipe(left)">
                                      <p:cBhvr>
                                        <p:cTn id="7" dur="500"/>
                                        <p:tgtEl>
                                          <p:spTgt spid="6148">
                                            <p:txEl>
                                              <p:pRg st="0" end="0"/>
                                            </p:txEl>
                                          </p:spTgt>
                                        </p:tgtEl>
                                      </p:cBhvr>
                                    </p:animEffect>
                                  </p:childTnLst>
                                </p:cTn>
                              </p:par>
                            </p:childTnLst>
                          </p:cTn>
                        </p:par>
                        <p:par>
                          <p:cTn id="8" fill="hold" nodeType="afterGroup">
                            <p:stCondLst>
                              <p:cond delay="13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6148">
                                            <p:txEl>
                                              <p:pRg st="2" end="2"/>
                                            </p:txEl>
                                          </p:spTgt>
                                        </p:tgtEl>
                                        <p:attrNameLst>
                                          <p:attrName>style.visibility</p:attrName>
                                        </p:attrNameLst>
                                      </p:cBhvr>
                                      <p:to>
                                        <p:strVal val="visible"/>
                                      </p:to>
                                    </p:set>
                                    <p:animEffect transition="in" filter="wipe(left)">
                                      <p:cBhvr>
                                        <p:cTn id="11" dur="500"/>
                                        <p:tgtEl>
                                          <p:spTgt spid="6148">
                                            <p:txEl>
                                              <p:pRg st="2" end="2"/>
                                            </p:txEl>
                                          </p:spTgt>
                                        </p:tgtEl>
                                      </p:cBhvr>
                                    </p:animEffect>
                                  </p:childTnLst>
                                </p:cTn>
                              </p:par>
                            </p:childTnLst>
                          </p:cTn>
                        </p:par>
                        <p:par>
                          <p:cTn id="12" fill="hold" nodeType="afterGroup">
                            <p:stCondLst>
                              <p:cond delay="86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6148">
                                            <p:txEl>
                                              <p:pRg st="3" end="3"/>
                                            </p:txEl>
                                          </p:spTgt>
                                        </p:tgtEl>
                                        <p:attrNameLst>
                                          <p:attrName>style.visibility</p:attrName>
                                        </p:attrNameLst>
                                      </p:cBhvr>
                                      <p:to>
                                        <p:strVal val="visible"/>
                                      </p:to>
                                    </p:set>
                                    <p:animEffect transition="in" filter="wipe(left)">
                                      <p:cBhvr>
                                        <p:cTn id="15" dur="500"/>
                                        <p:tgtEl>
                                          <p:spTgt spid="6148">
                                            <p:txEl>
                                              <p:pRg st="3" end="3"/>
                                            </p:txEl>
                                          </p:spTgt>
                                        </p:tgtEl>
                                      </p:cBhvr>
                                    </p:animEffect>
                                  </p:childTnLst>
                                </p:cTn>
                              </p:par>
                            </p:childTnLst>
                          </p:cTn>
                        </p:par>
                        <p:par>
                          <p:cTn id="16" fill="hold" nodeType="afterGroup">
                            <p:stCondLst>
                              <p:cond delay="133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6148">
                                            <p:txEl>
                                              <p:pRg st="4" end="4"/>
                                            </p:txEl>
                                          </p:spTgt>
                                        </p:tgtEl>
                                        <p:attrNameLst>
                                          <p:attrName>style.visibility</p:attrName>
                                        </p:attrNameLst>
                                      </p:cBhvr>
                                      <p:to>
                                        <p:strVal val="visible"/>
                                      </p:to>
                                    </p:set>
                                    <p:animEffect transition="in" filter="wipe(left)">
                                      <p:cBhvr>
                                        <p:cTn id="19" dur="500"/>
                                        <p:tgtEl>
                                          <p:spTgt spid="6148">
                                            <p:txEl>
                                              <p:pRg st="4" end="4"/>
                                            </p:txEl>
                                          </p:spTgt>
                                        </p:tgtEl>
                                      </p:cBhvr>
                                    </p:animEffect>
                                  </p:childTnLst>
                                </p:cTn>
                              </p:par>
                            </p:childTnLst>
                          </p:cTn>
                        </p:par>
                        <p:par>
                          <p:cTn id="20" fill="hold" nodeType="afterGroup">
                            <p:stCondLst>
                              <p:cond delay="16150"/>
                            </p:stCondLst>
                            <p:childTnLst>
                              <p:par>
                                <p:cTn id="21" presetID="6" presetClass="entr" presetSubtype="32" fill="hold" nodeType="afterEffect">
                                  <p:stCondLst>
                                    <p:cond delay="1500"/>
                                  </p:stCondLst>
                                  <p:childTnLst>
                                    <p:set>
                                      <p:cBhvr>
                                        <p:cTn id="22" dur="1" fill="hold">
                                          <p:stCondLst>
                                            <p:cond delay="0"/>
                                          </p:stCondLst>
                                        </p:cTn>
                                        <p:tgtEl>
                                          <p:spTgt spid="6150"/>
                                        </p:tgtEl>
                                        <p:attrNameLst>
                                          <p:attrName>style.visibility</p:attrName>
                                        </p:attrNameLst>
                                      </p:cBhvr>
                                      <p:to>
                                        <p:strVal val="visible"/>
                                      </p:to>
                                    </p:set>
                                    <p:animEffect transition="in" filter="circle(out)">
                                      <p:cBhvr>
                                        <p:cTn id="23" dur="2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p:cNvSpPr txBox="1">
            <a:spLocks noChangeArrowheads="1"/>
          </p:cNvSpPr>
          <p:nvPr/>
        </p:nvSpPr>
        <p:spPr bwMode="auto">
          <a:xfrm>
            <a:off x="684213" y="981075"/>
            <a:ext cx="7848600" cy="5481638"/>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Amaterasu – Susano-O</a:t>
            </a:r>
          </a:p>
          <a:p>
            <a:pPr>
              <a:spcBef>
                <a:spcPct val="50000"/>
              </a:spcBef>
              <a:defRPr/>
            </a:pPr>
            <a:endParaRPr lang="fr-CA" sz="36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Kami les plus importants sont Amaterasu     Déesse du Soleil et son frère Susano-O                      Dieu des Tempêtes.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Kami peuvent être aussi l’ancêtre,                            et ces Kami deviennent une force divine                       qui génère la famille.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culte des ancêtres caractérise                                       la culture Shintô.</a:t>
            </a:r>
          </a:p>
          <a:p>
            <a:pPr>
              <a:spcBef>
                <a:spcPct val="50000"/>
              </a:spcBef>
              <a:defRPr/>
            </a:pPr>
            <a:endParaRPr lang="fr-CA" sz="2400" b="1" i="1">
              <a:solidFill>
                <a:srgbClr val="800080"/>
              </a:solidFill>
              <a:effectLst>
                <a:outerShdw blurRad="38100" dist="38100" dir="2700000" algn="tl">
                  <a:srgbClr val="000000"/>
                </a:outerShdw>
              </a:effectLst>
              <a:latin typeface="Bodoni MT" pitchFamily="18" charset="0"/>
            </a:endParaRPr>
          </a:p>
        </p:txBody>
      </p:sp>
      <p:pic>
        <p:nvPicPr>
          <p:cNvPr id="8201" name="Picture 9" descr="kumano_shinto_and_yamabush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175"/>
            <a:ext cx="8569325" cy="688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8196">
                                            <p:txEl>
                                              <p:pRg st="0" end="0"/>
                                            </p:txEl>
                                          </p:spTgt>
                                        </p:tgtEl>
                                        <p:attrNameLst>
                                          <p:attrName>style.visibility</p:attrName>
                                        </p:attrNameLst>
                                      </p:cBhvr>
                                      <p:to>
                                        <p:strVal val="visible"/>
                                      </p:to>
                                    </p:set>
                                    <p:animEffect transition="in" filter="wipe(left)">
                                      <p:cBhvr>
                                        <p:cTn id="7" dur="500"/>
                                        <p:tgtEl>
                                          <p:spTgt spid="8196">
                                            <p:txEl>
                                              <p:pRg st="0" end="0"/>
                                            </p:txEl>
                                          </p:spTgt>
                                        </p:tgtEl>
                                      </p:cBhvr>
                                    </p:animEffect>
                                  </p:childTnLst>
                                </p:cTn>
                              </p:par>
                            </p:childTnLst>
                          </p:cTn>
                        </p:par>
                        <p:par>
                          <p:cTn id="8" fill="hold" nodeType="afterGroup">
                            <p:stCondLst>
                              <p:cond delay="18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8196">
                                            <p:txEl>
                                              <p:pRg st="2" end="2"/>
                                            </p:txEl>
                                          </p:spTgt>
                                        </p:tgtEl>
                                        <p:attrNameLst>
                                          <p:attrName>style.visibility</p:attrName>
                                        </p:attrNameLst>
                                      </p:cBhvr>
                                      <p:to>
                                        <p:strVal val="visible"/>
                                      </p:to>
                                    </p:set>
                                    <p:animEffect transition="in" filter="wipe(left)">
                                      <p:cBhvr>
                                        <p:cTn id="11" dur="500"/>
                                        <p:tgtEl>
                                          <p:spTgt spid="8196">
                                            <p:txEl>
                                              <p:pRg st="2" end="2"/>
                                            </p:txEl>
                                          </p:spTgt>
                                        </p:tgtEl>
                                      </p:cBhvr>
                                    </p:animEffect>
                                  </p:childTnLst>
                                </p:cTn>
                              </p:par>
                            </p:childTnLst>
                          </p:cTn>
                        </p:par>
                        <p:par>
                          <p:cTn id="12" fill="hold" nodeType="afterGroup">
                            <p:stCondLst>
                              <p:cond delay="70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8196">
                                            <p:txEl>
                                              <p:pRg st="3" end="3"/>
                                            </p:txEl>
                                          </p:spTgt>
                                        </p:tgtEl>
                                        <p:attrNameLst>
                                          <p:attrName>style.visibility</p:attrName>
                                        </p:attrNameLst>
                                      </p:cBhvr>
                                      <p:to>
                                        <p:strVal val="visible"/>
                                      </p:to>
                                    </p:set>
                                    <p:animEffect transition="in" filter="wipe(left)">
                                      <p:cBhvr>
                                        <p:cTn id="15" dur="500"/>
                                        <p:tgtEl>
                                          <p:spTgt spid="8196">
                                            <p:txEl>
                                              <p:pRg st="3" end="3"/>
                                            </p:txEl>
                                          </p:spTgt>
                                        </p:tgtEl>
                                      </p:cBhvr>
                                    </p:animEffect>
                                  </p:childTnLst>
                                </p:cTn>
                              </p:par>
                            </p:childTnLst>
                          </p:cTn>
                        </p:par>
                        <p:par>
                          <p:cTn id="16" fill="hold" nodeType="afterGroup">
                            <p:stCondLst>
                              <p:cond delay="122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8196">
                                            <p:txEl>
                                              <p:pRg st="4" end="4"/>
                                            </p:txEl>
                                          </p:spTgt>
                                        </p:tgtEl>
                                        <p:attrNameLst>
                                          <p:attrName>style.visibility</p:attrName>
                                        </p:attrNameLst>
                                      </p:cBhvr>
                                      <p:to>
                                        <p:strVal val="visible"/>
                                      </p:to>
                                    </p:set>
                                    <p:animEffect transition="in" filter="wipe(left)">
                                      <p:cBhvr>
                                        <p:cTn id="19" dur="500"/>
                                        <p:tgtEl>
                                          <p:spTgt spid="8196">
                                            <p:txEl>
                                              <p:pRg st="4" end="4"/>
                                            </p:txEl>
                                          </p:spTgt>
                                        </p:tgtEl>
                                      </p:cBhvr>
                                    </p:animEffect>
                                  </p:childTnLst>
                                </p:cTn>
                              </p:par>
                            </p:childTnLst>
                          </p:cTn>
                        </p:par>
                        <p:par>
                          <p:cTn id="20" fill="hold" nodeType="afterGroup">
                            <p:stCondLst>
                              <p:cond delay="15450"/>
                            </p:stCondLst>
                            <p:childTnLst>
                              <p:par>
                                <p:cTn id="21" presetID="4" presetClass="entr" presetSubtype="32" fill="hold" nodeType="afterEffect">
                                  <p:stCondLst>
                                    <p:cond delay="1500"/>
                                  </p:stCondLst>
                                  <p:childTnLst>
                                    <p:set>
                                      <p:cBhvr>
                                        <p:cTn id="22" dur="1" fill="hold">
                                          <p:stCondLst>
                                            <p:cond delay="0"/>
                                          </p:stCondLst>
                                        </p:cTn>
                                        <p:tgtEl>
                                          <p:spTgt spid="8201"/>
                                        </p:tgtEl>
                                        <p:attrNameLst>
                                          <p:attrName>style.visibility</p:attrName>
                                        </p:attrNameLst>
                                      </p:cBhvr>
                                      <p:to>
                                        <p:strVal val="visible"/>
                                      </p:to>
                                    </p:set>
                                    <p:animEffect transition="in" filter="box(out)">
                                      <p:cBhvr>
                                        <p:cTn id="23" dur="500"/>
                                        <p:tgtEl>
                                          <p:spTgt spid="8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4"/>
          <p:cNvSpPr txBox="1">
            <a:spLocks noChangeArrowheads="1"/>
          </p:cNvSpPr>
          <p:nvPr/>
        </p:nvSpPr>
        <p:spPr bwMode="auto">
          <a:xfrm>
            <a:off x="323850" y="765175"/>
            <a:ext cx="8496300" cy="5616575"/>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Symboles Sacrés – Légendes</a:t>
            </a:r>
          </a:p>
          <a:p>
            <a:pPr algn="ctr">
              <a:spcBef>
                <a:spcPct val="50000"/>
              </a:spcBef>
              <a:defRPr/>
            </a:pPr>
            <a:endParaRPr lang="fr-CA" sz="1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Shintôisme repose essentiellement sur                               le culte des Kami.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Il génère de fortes relations d’autorité au sein                      de la Famille, dans l’organisation de l’État                                       et du pouvoir Impérial.</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Kojiki établit les bases mythologiques,                              les légendes des dieux et de la lignée des Kami.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Il contient de nombreux contes et expose les trois   symboles majeurs du Shintô qui sont:                                      Le Miroir de la Justice, le Joyau de l’Arbre                         aux 500 Branches et le Sabre Magique.</a:t>
            </a:r>
          </a:p>
        </p:txBody>
      </p:sp>
      <p:pic>
        <p:nvPicPr>
          <p:cNvPr id="9222" name="Picture 6" descr="3jade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0"/>
            <a:ext cx="5940425"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7" descr="3sword [800x6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076700"/>
            <a:ext cx="9144000" cy="290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5" descr="3mirror [800x6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643438"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wipe(left)">
                                      <p:cBhvr>
                                        <p:cTn id="7" dur="500"/>
                                        <p:tgtEl>
                                          <p:spTgt spid="9220">
                                            <p:txEl>
                                              <p:pRg st="0" end="0"/>
                                            </p:txEl>
                                          </p:spTgt>
                                        </p:tgtEl>
                                      </p:cBhvr>
                                    </p:animEffect>
                                  </p:childTnLst>
                                </p:cTn>
                              </p:par>
                            </p:childTnLst>
                          </p:cTn>
                        </p:par>
                        <p:par>
                          <p:cTn id="8" fill="hold" nodeType="afterGroup">
                            <p:stCondLst>
                              <p:cond delay="21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9220">
                                            <p:txEl>
                                              <p:pRg st="2" end="2"/>
                                            </p:txEl>
                                          </p:spTgt>
                                        </p:tgtEl>
                                        <p:attrNameLst>
                                          <p:attrName>style.visibility</p:attrName>
                                        </p:attrNameLst>
                                      </p:cBhvr>
                                      <p:to>
                                        <p:strVal val="visible"/>
                                      </p:to>
                                    </p:set>
                                    <p:animEffect transition="in" filter="wipe(left)">
                                      <p:cBhvr>
                                        <p:cTn id="11" dur="500"/>
                                        <p:tgtEl>
                                          <p:spTgt spid="9220">
                                            <p:txEl>
                                              <p:pRg st="2" end="2"/>
                                            </p:txEl>
                                          </p:spTgt>
                                        </p:tgtEl>
                                      </p:cBhvr>
                                    </p:animEffect>
                                  </p:childTnLst>
                                </p:cTn>
                              </p:par>
                            </p:childTnLst>
                          </p:cTn>
                        </p:par>
                        <p:par>
                          <p:cTn id="12" fill="hold" nodeType="afterGroup">
                            <p:stCondLst>
                              <p:cond delay="56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9220">
                                            <p:txEl>
                                              <p:pRg st="3" end="3"/>
                                            </p:txEl>
                                          </p:spTgt>
                                        </p:tgtEl>
                                        <p:attrNameLst>
                                          <p:attrName>style.visibility</p:attrName>
                                        </p:attrNameLst>
                                      </p:cBhvr>
                                      <p:to>
                                        <p:strVal val="visible"/>
                                      </p:to>
                                    </p:set>
                                    <p:animEffect transition="in" filter="wipe(left)">
                                      <p:cBhvr>
                                        <p:cTn id="15" dur="500"/>
                                        <p:tgtEl>
                                          <p:spTgt spid="9220">
                                            <p:txEl>
                                              <p:pRg st="3" end="3"/>
                                            </p:txEl>
                                          </p:spTgt>
                                        </p:tgtEl>
                                      </p:cBhvr>
                                    </p:animEffect>
                                  </p:childTnLst>
                                </p:cTn>
                              </p:par>
                            </p:childTnLst>
                          </p:cTn>
                        </p:par>
                        <p:par>
                          <p:cTn id="16" fill="hold" nodeType="afterGroup">
                            <p:stCondLst>
                              <p:cond delay="115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9220">
                                            <p:txEl>
                                              <p:pRg st="4" end="4"/>
                                            </p:txEl>
                                          </p:spTgt>
                                        </p:tgtEl>
                                        <p:attrNameLst>
                                          <p:attrName>style.visibility</p:attrName>
                                        </p:attrNameLst>
                                      </p:cBhvr>
                                      <p:to>
                                        <p:strVal val="visible"/>
                                      </p:to>
                                    </p:set>
                                    <p:animEffect transition="in" filter="wipe(left)">
                                      <p:cBhvr>
                                        <p:cTn id="19" dur="500"/>
                                        <p:tgtEl>
                                          <p:spTgt spid="9220">
                                            <p:txEl>
                                              <p:pRg st="4" end="4"/>
                                            </p:txEl>
                                          </p:spTgt>
                                        </p:tgtEl>
                                      </p:cBhvr>
                                    </p:animEffect>
                                  </p:childTnLst>
                                </p:cTn>
                              </p:par>
                            </p:childTnLst>
                          </p:cTn>
                        </p:par>
                        <p:par>
                          <p:cTn id="20" fill="hold" nodeType="afterGroup">
                            <p:stCondLst>
                              <p:cond delay="162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9220">
                                            <p:txEl>
                                              <p:pRg st="5" end="5"/>
                                            </p:txEl>
                                          </p:spTgt>
                                        </p:tgtEl>
                                        <p:attrNameLst>
                                          <p:attrName>style.visibility</p:attrName>
                                        </p:attrNameLst>
                                      </p:cBhvr>
                                      <p:to>
                                        <p:strVal val="visible"/>
                                      </p:to>
                                    </p:set>
                                    <p:animEffect transition="in" filter="wipe(left)">
                                      <p:cBhvr>
                                        <p:cTn id="23" dur="500"/>
                                        <p:tgtEl>
                                          <p:spTgt spid="9220">
                                            <p:txEl>
                                              <p:pRg st="5" end="5"/>
                                            </p:txEl>
                                          </p:spTgt>
                                        </p:tgtEl>
                                      </p:cBhvr>
                                    </p:animEffect>
                                  </p:childTnLst>
                                </p:cTn>
                              </p:par>
                            </p:childTnLst>
                          </p:cTn>
                        </p:par>
                        <p:par>
                          <p:cTn id="24" fill="hold" nodeType="afterGroup">
                            <p:stCondLst>
                              <p:cond delay="24200"/>
                            </p:stCondLst>
                            <p:childTnLst>
                              <p:par>
                                <p:cTn id="25" presetID="4" presetClass="entr" presetSubtype="32" fill="hold" nodeType="afterEffect">
                                  <p:stCondLst>
                                    <p:cond delay="1500"/>
                                  </p:stCondLst>
                                  <p:childTnLst>
                                    <p:set>
                                      <p:cBhvr>
                                        <p:cTn id="26" dur="1" fill="hold">
                                          <p:stCondLst>
                                            <p:cond delay="0"/>
                                          </p:stCondLst>
                                        </p:cTn>
                                        <p:tgtEl>
                                          <p:spTgt spid="9221"/>
                                        </p:tgtEl>
                                        <p:attrNameLst>
                                          <p:attrName>style.visibility</p:attrName>
                                        </p:attrNameLst>
                                      </p:cBhvr>
                                      <p:to>
                                        <p:strVal val="visible"/>
                                      </p:to>
                                    </p:set>
                                    <p:animEffect transition="in" filter="box(out)">
                                      <p:cBhvr>
                                        <p:cTn id="27" dur="500"/>
                                        <p:tgtEl>
                                          <p:spTgt spid="9221"/>
                                        </p:tgtEl>
                                      </p:cBhvr>
                                    </p:animEffect>
                                  </p:childTnLst>
                                </p:cTn>
                              </p:par>
                            </p:childTnLst>
                          </p:cTn>
                        </p:par>
                        <p:par>
                          <p:cTn id="28" fill="hold" nodeType="afterGroup">
                            <p:stCondLst>
                              <p:cond delay="26200"/>
                            </p:stCondLst>
                            <p:childTnLst>
                              <p:par>
                                <p:cTn id="29" presetID="4" presetClass="entr" presetSubtype="32" fill="hold" nodeType="afterEffect">
                                  <p:stCondLst>
                                    <p:cond delay="500"/>
                                  </p:stCondLst>
                                  <p:childTnLst>
                                    <p:set>
                                      <p:cBhvr>
                                        <p:cTn id="30" dur="1" fill="hold">
                                          <p:stCondLst>
                                            <p:cond delay="0"/>
                                          </p:stCondLst>
                                        </p:cTn>
                                        <p:tgtEl>
                                          <p:spTgt spid="9222"/>
                                        </p:tgtEl>
                                        <p:attrNameLst>
                                          <p:attrName>style.visibility</p:attrName>
                                        </p:attrNameLst>
                                      </p:cBhvr>
                                      <p:to>
                                        <p:strVal val="visible"/>
                                      </p:to>
                                    </p:set>
                                    <p:animEffect transition="in" filter="box(out)">
                                      <p:cBhvr>
                                        <p:cTn id="31" dur="500"/>
                                        <p:tgtEl>
                                          <p:spTgt spid="9222"/>
                                        </p:tgtEl>
                                      </p:cBhvr>
                                    </p:animEffect>
                                  </p:childTnLst>
                                </p:cTn>
                              </p:par>
                            </p:childTnLst>
                          </p:cTn>
                        </p:par>
                        <p:par>
                          <p:cTn id="32" fill="hold" nodeType="afterGroup">
                            <p:stCondLst>
                              <p:cond delay="27200"/>
                            </p:stCondLst>
                            <p:childTnLst>
                              <p:par>
                                <p:cTn id="33" presetID="4" presetClass="entr" presetSubtype="32" fill="hold" nodeType="afterEffect">
                                  <p:stCondLst>
                                    <p:cond delay="500"/>
                                  </p:stCondLst>
                                  <p:childTnLst>
                                    <p:set>
                                      <p:cBhvr>
                                        <p:cTn id="34" dur="1" fill="hold">
                                          <p:stCondLst>
                                            <p:cond delay="0"/>
                                          </p:stCondLst>
                                        </p:cTn>
                                        <p:tgtEl>
                                          <p:spTgt spid="9223"/>
                                        </p:tgtEl>
                                        <p:attrNameLst>
                                          <p:attrName>style.visibility</p:attrName>
                                        </p:attrNameLst>
                                      </p:cBhvr>
                                      <p:to>
                                        <p:strVal val="visible"/>
                                      </p:to>
                                    </p:set>
                                    <p:animEffect transition="in" filter="box(out)">
                                      <p:cBhvr>
                                        <p:cTn id="35"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900113" y="765175"/>
            <a:ext cx="7559675" cy="5068888"/>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Les Dieux</a:t>
            </a:r>
          </a:p>
          <a:p>
            <a:pPr algn="ctr">
              <a:spcBef>
                <a:spcPct val="50000"/>
              </a:spcBef>
              <a:defRPr/>
            </a:pPr>
            <a:endParaRPr lang="fr-CA" sz="1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Amaterasu-O-Mikami occupe la première place parmi tous les Kami, c’est un protecteur                 que l’on ne doit pas offenser.</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 n’est pas réellement une religion,          c’est plutôt une démarche spirituelle              particulière aux Japonais, c’est une                 participation consciente à la divinité           universelle pure et harmonieuse de la nature.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Chacun peut découvrir en lui-même sa propre vérité en harmonie avec le reste du monde.</a:t>
            </a:r>
          </a:p>
        </p:txBody>
      </p:sp>
      <p:pic>
        <p:nvPicPr>
          <p:cNvPr id="10245" name="Picture 5" descr="meijii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9000">
    <p:sndAc>
      <p:stSnd>
        <p:snd r:embed="rId3" name="boutan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0244">
                                            <p:txEl>
                                              <p:pRg st="0" end="0"/>
                                            </p:txEl>
                                          </p:spTgt>
                                        </p:tgtEl>
                                        <p:attrNameLst>
                                          <p:attrName>style.visibility</p:attrName>
                                        </p:attrNameLst>
                                      </p:cBhvr>
                                      <p:to>
                                        <p:strVal val="visible"/>
                                      </p:to>
                                    </p:set>
                                    <p:animEffect transition="in" filter="wipe(left)">
                                      <p:cBhvr>
                                        <p:cTn id="7" dur="500"/>
                                        <p:tgtEl>
                                          <p:spTgt spid="10244">
                                            <p:txEl>
                                              <p:pRg st="0" end="0"/>
                                            </p:txEl>
                                          </p:spTgt>
                                        </p:tgtEl>
                                      </p:cBhvr>
                                    </p:animEffect>
                                  </p:childTnLst>
                                </p:cTn>
                              </p:par>
                            </p:childTnLst>
                          </p:cTn>
                        </p:par>
                        <p:par>
                          <p:cTn id="8" fill="hold" nodeType="afterGroup">
                            <p:stCondLst>
                              <p:cond delay="13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0244">
                                            <p:txEl>
                                              <p:pRg st="2" end="2"/>
                                            </p:txEl>
                                          </p:spTgt>
                                        </p:tgtEl>
                                        <p:attrNameLst>
                                          <p:attrName>style.visibility</p:attrName>
                                        </p:attrNameLst>
                                      </p:cBhvr>
                                      <p:to>
                                        <p:strVal val="visible"/>
                                      </p:to>
                                    </p:set>
                                    <p:animEffect transition="in" filter="wipe(left)">
                                      <p:cBhvr>
                                        <p:cTn id="11" dur="500"/>
                                        <p:tgtEl>
                                          <p:spTgt spid="10244">
                                            <p:txEl>
                                              <p:pRg st="2" end="2"/>
                                            </p:txEl>
                                          </p:spTgt>
                                        </p:tgtEl>
                                      </p:cBhvr>
                                    </p:animEffect>
                                  </p:childTnLst>
                                </p:cTn>
                              </p:par>
                            </p:childTnLst>
                          </p:cTn>
                        </p:par>
                        <p:par>
                          <p:cTn id="12" fill="hold" nodeType="afterGroup">
                            <p:stCondLst>
                              <p:cond delay="72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0244">
                                            <p:txEl>
                                              <p:pRg st="3" end="3"/>
                                            </p:txEl>
                                          </p:spTgt>
                                        </p:tgtEl>
                                        <p:attrNameLst>
                                          <p:attrName>style.visibility</p:attrName>
                                        </p:attrNameLst>
                                      </p:cBhvr>
                                      <p:to>
                                        <p:strVal val="visible"/>
                                      </p:to>
                                    </p:set>
                                    <p:animEffect transition="in" filter="wipe(left)">
                                      <p:cBhvr>
                                        <p:cTn id="15" dur="500"/>
                                        <p:tgtEl>
                                          <p:spTgt spid="10244">
                                            <p:txEl>
                                              <p:pRg st="3" end="3"/>
                                            </p:txEl>
                                          </p:spTgt>
                                        </p:tgtEl>
                                      </p:cBhvr>
                                    </p:animEffect>
                                  </p:childTnLst>
                                </p:cTn>
                              </p:par>
                            </p:childTnLst>
                          </p:cTn>
                        </p:par>
                        <p:par>
                          <p:cTn id="16" fill="hold" nodeType="afterGroup">
                            <p:stCondLst>
                              <p:cond delay="169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0244">
                                            <p:txEl>
                                              <p:pRg st="4" end="4"/>
                                            </p:txEl>
                                          </p:spTgt>
                                        </p:tgtEl>
                                        <p:attrNameLst>
                                          <p:attrName>style.visibility</p:attrName>
                                        </p:attrNameLst>
                                      </p:cBhvr>
                                      <p:to>
                                        <p:strVal val="visible"/>
                                      </p:to>
                                    </p:set>
                                    <p:animEffect transition="in" filter="wipe(left)">
                                      <p:cBhvr>
                                        <p:cTn id="19" dur="500"/>
                                        <p:tgtEl>
                                          <p:spTgt spid="10244">
                                            <p:txEl>
                                              <p:pRg st="4" end="4"/>
                                            </p:txEl>
                                          </p:spTgt>
                                        </p:tgtEl>
                                      </p:cBhvr>
                                    </p:animEffect>
                                  </p:childTnLst>
                                </p:cTn>
                              </p:par>
                            </p:childTnLst>
                          </p:cTn>
                        </p:par>
                        <p:par>
                          <p:cTn id="20" fill="hold" nodeType="afterGroup">
                            <p:stCondLst>
                              <p:cond delay="21500"/>
                            </p:stCondLst>
                            <p:childTnLst>
                              <p:par>
                                <p:cTn id="21" presetID="10" presetClass="entr" presetSubtype="0" fill="hold" nodeType="afterEffect">
                                  <p:stCondLst>
                                    <p:cond delay="0"/>
                                  </p:stCondLst>
                                  <p:childTnLst>
                                    <p:set>
                                      <p:cBhvr>
                                        <p:cTn id="22" dur="1" fill="hold">
                                          <p:stCondLst>
                                            <p:cond delay="0"/>
                                          </p:stCondLst>
                                        </p:cTn>
                                        <p:tgtEl>
                                          <p:spTgt spid="10245"/>
                                        </p:tgtEl>
                                        <p:attrNameLst>
                                          <p:attrName>style.visibility</p:attrName>
                                        </p:attrNameLst>
                                      </p:cBhvr>
                                      <p:to>
                                        <p:strVal val="visible"/>
                                      </p:to>
                                    </p:set>
                                    <p:animEffect transition="in" filter="fade">
                                      <p:cBhvr>
                                        <p:cTn id="23" dur="5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p:cNvSpPr txBox="1">
            <a:spLocks noChangeArrowheads="1"/>
          </p:cNvSpPr>
          <p:nvPr/>
        </p:nvSpPr>
        <p:spPr bwMode="auto">
          <a:xfrm>
            <a:off x="250825" y="260350"/>
            <a:ext cx="8569325" cy="6118225"/>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Torii (Perchoir aux Oiseaux)</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Torii est un portique qui sépare                                              le monde terrestre du monde divin.</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Il y a des milliers de sanctuaires Shintô au Japon et         tous sont précédé d’un Torii peint en rouge et gardé         par deux Koma ou Komainu, grands chiens léonins              se faisant face.  Le premier a la bouche ouverte             appelé A l’autre, le UN a la bouche fermée.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sanctuaire peut avoir plusieurs bâtiments                    mais on  n’entre pas dans le temple principal,                                           le Shinden ou Honden, qui abrite le Kami.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On peut y trouver aussi des Masha, ce sont de petits oratoires réservés à la prière individuelle, il y a aussi le Saisen Buko, petite boîte pour recevoir des offrandes.</a:t>
            </a:r>
          </a:p>
        </p:txBody>
      </p:sp>
      <p:pic>
        <p:nvPicPr>
          <p:cNvPr id="11270" name="Picture 6" descr="Itsukushima_torii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0"/>
            <a:ext cx="80645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1268">
                                            <p:txEl>
                                              <p:pRg st="0" end="0"/>
                                            </p:txEl>
                                          </p:spTgt>
                                        </p:tgtEl>
                                        <p:attrNameLst>
                                          <p:attrName>style.visibility</p:attrName>
                                        </p:attrNameLst>
                                      </p:cBhvr>
                                      <p:to>
                                        <p:strVal val="visible"/>
                                      </p:to>
                                    </p:set>
                                    <p:animEffect transition="in" filter="wipe(left)">
                                      <p:cBhvr>
                                        <p:cTn id="7" dur="500"/>
                                        <p:tgtEl>
                                          <p:spTgt spid="11268">
                                            <p:txEl>
                                              <p:pRg st="0" end="0"/>
                                            </p:txEl>
                                          </p:spTgt>
                                        </p:tgtEl>
                                      </p:cBhvr>
                                    </p:animEffect>
                                  </p:childTnLst>
                                </p:cTn>
                              </p:par>
                            </p:childTnLst>
                          </p:cTn>
                        </p:par>
                        <p:par>
                          <p:cTn id="8" fill="hold" nodeType="afterGroup">
                            <p:stCondLst>
                              <p:cond delay="22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1268">
                                            <p:txEl>
                                              <p:pRg st="1" end="1"/>
                                            </p:txEl>
                                          </p:spTgt>
                                        </p:tgtEl>
                                        <p:attrNameLst>
                                          <p:attrName>style.visibility</p:attrName>
                                        </p:attrNameLst>
                                      </p:cBhvr>
                                      <p:to>
                                        <p:strVal val="visible"/>
                                      </p:to>
                                    </p:set>
                                    <p:animEffect transition="in" filter="wipe(left)">
                                      <p:cBhvr>
                                        <p:cTn id="11" dur="500"/>
                                        <p:tgtEl>
                                          <p:spTgt spid="11268">
                                            <p:txEl>
                                              <p:pRg st="1" end="1"/>
                                            </p:txEl>
                                          </p:spTgt>
                                        </p:tgtEl>
                                      </p:cBhvr>
                                    </p:animEffect>
                                  </p:childTnLst>
                                </p:cTn>
                              </p:par>
                            </p:childTnLst>
                          </p:cTn>
                        </p:par>
                        <p:par>
                          <p:cTn id="12" fill="hold" nodeType="afterGroup">
                            <p:stCondLst>
                              <p:cond delay="60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1268">
                                            <p:txEl>
                                              <p:pRg st="2" end="2"/>
                                            </p:txEl>
                                          </p:spTgt>
                                        </p:tgtEl>
                                        <p:attrNameLst>
                                          <p:attrName>style.visibility</p:attrName>
                                        </p:attrNameLst>
                                      </p:cBhvr>
                                      <p:to>
                                        <p:strVal val="visible"/>
                                      </p:to>
                                    </p:set>
                                    <p:animEffect transition="in" filter="wipe(left)">
                                      <p:cBhvr>
                                        <p:cTn id="15" dur="500"/>
                                        <p:tgtEl>
                                          <p:spTgt spid="11268">
                                            <p:txEl>
                                              <p:pRg st="2" end="2"/>
                                            </p:txEl>
                                          </p:spTgt>
                                        </p:tgtEl>
                                      </p:cBhvr>
                                    </p:animEffect>
                                  </p:childTnLst>
                                </p:cTn>
                              </p:par>
                            </p:childTnLst>
                          </p:cTn>
                        </p:par>
                        <p:par>
                          <p:cTn id="16" fill="hold" nodeType="afterGroup">
                            <p:stCondLst>
                              <p:cond delay="170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1268">
                                            <p:txEl>
                                              <p:pRg st="3" end="3"/>
                                            </p:txEl>
                                          </p:spTgt>
                                        </p:tgtEl>
                                        <p:attrNameLst>
                                          <p:attrName>style.visibility</p:attrName>
                                        </p:attrNameLst>
                                      </p:cBhvr>
                                      <p:to>
                                        <p:strVal val="visible"/>
                                      </p:to>
                                    </p:set>
                                    <p:animEffect transition="in" filter="wipe(left)">
                                      <p:cBhvr>
                                        <p:cTn id="19" dur="500"/>
                                        <p:tgtEl>
                                          <p:spTgt spid="11268">
                                            <p:txEl>
                                              <p:pRg st="3" end="3"/>
                                            </p:txEl>
                                          </p:spTgt>
                                        </p:tgtEl>
                                      </p:cBhvr>
                                    </p:animEffect>
                                  </p:childTnLst>
                                </p:cTn>
                              </p:par>
                            </p:childTnLst>
                          </p:cTn>
                        </p:par>
                        <p:par>
                          <p:cTn id="20" fill="hold" nodeType="afterGroup">
                            <p:stCondLst>
                              <p:cond delay="2350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1268">
                                            <p:txEl>
                                              <p:pRg st="4" end="4"/>
                                            </p:txEl>
                                          </p:spTgt>
                                        </p:tgtEl>
                                        <p:attrNameLst>
                                          <p:attrName>style.visibility</p:attrName>
                                        </p:attrNameLst>
                                      </p:cBhvr>
                                      <p:to>
                                        <p:strVal val="visible"/>
                                      </p:to>
                                    </p:set>
                                    <p:animEffect transition="in" filter="wipe(left)">
                                      <p:cBhvr>
                                        <p:cTn id="23" dur="500"/>
                                        <p:tgtEl>
                                          <p:spTgt spid="11268">
                                            <p:txEl>
                                              <p:pRg st="4" end="4"/>
                                            </p:txEl>
                                          </p:spTgt>
                                        </p:tgtEl>
                                      </p:cBhvr>
                                    </p:animEffect>
                                  </p:childTnLst>
                                </p:cTn>
                              </p:par>
                            </p:childTnLst>
                          </p:cTn>
                        </p:par>
                        <p:par>
                          <p:cTn id="24" fill="hold" nodeType="afterGroup">
                            <p:stCondLst>
                              <p:cond delay="31400"/>
                            </p:stCondLst>
                            <p:childTnLst>
                              <p:par>
                                <p:cTn id="25" presetID="10" presetClass="entr" presetSubtype="0" fill="hold" nodeType="afterEffect">
                                  <p:stCondLst>
                                    <p:cond delay="0"/>
                                  </p:stCondLst>
                                  <p:childTnLst>
                                    <p:set>
                                      <p:cBhvr>
                                        <p:cTn id="26" dur="1" fill="hold">
                                          <p:stCondLst>
                                            <p:cond delay="0"/>
                                          </p:stCondLst>
                                        </p:cTn>
                                        <p:tgtEl>
                                          <p:spTgt spid="11270"/>
                                        </p:tgtEl>
                                        <p:attrNameLst>
                                          <p:attrName>style.visibility</p:attrName>
                                        </p:attrNameLst>
                                      </p:cBhvr>
                                      <p:to>
                                        <p:strVal val="visible"/>
                                      </p:to>
                                    </p:set>
                                    <p:animEffect transition="in" filter="fade">
                                      <p:cBhvr>
                                        <p:cTn id="27" dur="30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p:cNvSpPr txBox="1">
            <a:spLocks noChangeArrowheads="1"/>
          </p:cNvSpPr>
          <p:nvPr/>
        </p:nvSpPr>
        <p:spPr bwMode="auto">
          <a:xfrm>
            <a:off x="144463" y="333375"/>
            <a:ext cx="8820150" cy="6164263"/>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Haiden</a:t>
            </a:r>
          </a:p>
          <a:p>
            <a:pPr algn="ctr">
              <a:spcBef>
                <a:spcPct val="50000"/>
              </a:spcBef>
              <a:defRPr/>
            </a:pPr>
            <a:endParaRPr lang="fr-CA" sz="1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sanctuaire principal est un Shinden ou Honden.</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Haiden (Oratoire) se trouve dans un autre édifice,        mais auparavant, les fidèles doivent se laver                              la bouche et les mains avant d’y pénétrer.</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ablutions se font dans un petit bâtiment appelé          Chôzuya qui contient un Hishaku (bassin d’ablution                et louches) qui sont à la disposition des fidèles.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Dans le Haiden, le fidèle sonne une Suzu (cloche) pour   attirer l’attention du Kami et fait une offrande en remerciement de la chance encourue,                                                de l’harmonie de son existence, etc.</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prières se terminent en frappant deux fois des mains.</a:t>
            </a:r>
          </a:p>
        </p:txBody>
      </p:sp>
      <p:pic>
        <p:nvPicPr>
          <p:cNvPr id="12293" name="Picture 5" descr="tsukubi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2292">
                                            <p:txEl>
                                              <p:pRg st="0" end="0"/>
                                            </p:txEl>
                                          </p:spTgt>
                                        </p:tgtEl>
                                        <p:attrNameLst>
                                          <p:attrName>style.visibility</p:attrName>
                                        </p:attrNameLst>
                                      </p:cBhvr>
                                      <p:to>
                                        <p:strVal val="visible"/>
                                      </p:to>
                                    </p:set>
                                    <p:animEffect transition="in" filter="wipe(left)">
                                      <p:cBhvr>
                                        <p:cTn id="7" dur="500"/>
                                        <p:tgtEl>
                                          <p:spTgt spid="12292">
                                            <p:txEl>
                                              <p:pRg st="0" end="0"/>
                                            </p:txEl>
                                          </p:spTgt>
                                        </p:tgtEl>
                                      </p:cBhvr>
                                    </p:animEffect>
                                  </p:childTnLst>
                                </p:cTn>
                              </p:par>
                            </p:childTnLst>
                          </p:cTn>
                        </p:par>
                        <p:par>
                          <p:cTn id="8" fill="hold" nodeType="afterGroup">
                            <p:stCondLst>
                              <p:cond delay="12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2292">
                                            <p:txEl>
                                              <p:pRg st="2" end="2"/>
                                            </p:txEl>
                                          </p:spTgt>
                                        </p:tgtEl>
                                        <p:attrNameLst>
                                          <p:attrName>style.visibility</p:attrName>
                                        </p:attrNameLst>
                                      </p:cBhvr>
                                      <p:to>
                                        <p:strVal val="visible"/>
                                      </p:to>
                                    </p:set>
                                    <p:animEffect transition="in" filter="wipe(left)">
                                      <p:cBhvr>
                                        <p:cTn id="11" dur="500"/>
                                        <p:tgtEl>
                                          <p:spTgt spid="12292">
                                            <p:txEl>
                                              <p:pRg st="2" end="2"/>
                                            </p:txEl>
                                          </p:spTgt>
                                        </p:tgtEl>
                                      </p:cBhvr>
                                    </p:animEffect>
                                  </p:childTnLst>
                                </p:cTn>
                              </p:par>
                            </p:childTnLst>
                          </p:cTn>
                        </p:par>
                        <p:par>
                          <p:cTn id="12" fill="hold" nodeType="afterGroup">
                            <p:stCondLst>
                              <p:cond delay="43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2292">
                                            <p:txEl>
                                              <p:pRg st="3" end="3"/>
                                            </p:txEl>
                                          </p:spTgt>
                                        </p:tgtEl>
                                        <p:attrNameLst>
                                          <p:attrName>style.visibility</p:attrName>
                                        </p:attrNameLst>
                                      </p:cBhvr>
                                      <p:to>
                                        <p:strVal val="visible"/>
                                      </p:to>
                                    </p:set>
                                    <p:animEffect transition="in" filter="wipe(left)">
                                      <p:cBhvr>
                                        <p:cTn id="15" dur="500"/>
                                        <p:tgtEl>
                                          <p:spTgt spid="12292">
                                            <p:txEl>
                                              <p:pRg st="3" end="3"/>
                                            </p:txEl>
                                          </p:spTgt>
                                        </p:tgtEl>
                                      </p:cBhvr>
                                    </p:animEffect>
                                  </p:childTnLst>
                                </p:cTn>
                              </p:par>
                            </p:childTnLst>
                          </p:cTn>
                        </p:par>
                        <p:par>
                          <p:cTn id="16" fill="hold" nodeType="afterGroup">
                            <p:stCondLst>
                              <p:cond delay="112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2292">
                                            <p:txEl>
                                              <p:pRg st="4" end="4"/>
                                            </p:txEl>
                                          </p:spTgt>
                                        </p:tgtEl>
                                        <p:attrNameLst>
                                          <p:attrName>style.visibility</p:attrName>
                                        </p:attrNameLst>
                                      </p:cBhvr>
                                      <p:to>
                                        <p:strVal val="visible"/>
                                      </p:to>
                                    </p:set>
                                    <p:animEffect transition="in" filter="wipe(left)">
                                      <p:cBhvr>
                                        <p:cTn id="19" dur="500"/>
                                        <p:tgtEl>
                                          <p:spTgt spid="12292">
                                            <p:txEl>
                                              <p:pRg st="4" end="4"/>
                                            </p:txEl>
                                          </p:spTgt>
                                        </p:tgtEl>
                                      </p:cBhvr>
                                    </p:animEffect>
                                  </p:childTnLst>
                                </p:cTn>
                              </p:par>
                            </p:childTnLst>
                          </p:cTn>
                        </p:par>
                        <p:par>
                          <p:cTn id="20" fill="hold" nodeType="afterGroup">
                            <p:stCondLst>
                              <p:cond delay="1860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2292">
                                            <p:txEl>
                                              <p:pRg st="5" end="5"/>
                                            </p:txEl>
                                          </p:spTgt>
                                        </p:tgtEl>
                                        <p:attrNameLst>
                                          <p:attrName>style.visibility</p:attrName>
                                        </p:attrNameLst>
                                      </p:cBhvr>
                                      <p:to>
                                        <p:strVal val="visible"/>
                                      </p:to>
                                    </p:set>
                                    <p:animEffect transition="in" filter="wipe(left)">
                                      <p:cBhvr>
                                        <p:cTn id="23" dur="500"/>
                                        <p:tgtEl>
                                          <p:spTgt spid="12292">
                                            <p:txEl>
                                              <p:pRg st="5" end="5"/>
                                            </p:txEl>
                                          </p:spTgt>
                                        </p:tgtEl>
                                      </p:cBhvr>
                                    </p:animEffect>
                                  </p:childTnLst>
                                </p:cTn>
                              </p:par>
                            </p:childTnLst>
                          </p:cTn>
                        </p:par>
                        <p:par>
                          <p:cTn id="24" fill="hold" nodeType="afterGroup">
                            <p:stCondLst>
                              <p:cond delay="27050"/>
                            </p:stCondLst>
                            <p:childTnLst>
                              <p:par>
                                <p:cTn id="25" presetID="22" presetClass="entr" presetSubtype="8" fill="hold" nodeType="afterEffect">
                                  <p:stCondLst>
                                    <p:cond delay="500"/>
                                  </p:stCondLst>
                                  <p:iterate type="lt">
                                    <p:tmPct val="10000"/>
                                  </p:iterate>
                                  <p:childTnLst>
                                    <p:set>
                                      <p:cBhvr>
                                        <p:cTn id="26" dur="1" fill="hold">
                                          <p:stCondLst>
                                            <p:cond delay="0"/>
                                          </p:stCondLst>
                                        </p:cTn>
                                        <p:tgtEl>
                                          <p:spTgt spid="12292">
                                            <p:txEl>
                                              <p:pRg st="6" end="6"/>
                                            </p:txEl>
                                          </p:spTgt>
                                        </p:tgtEl>
                                        <p:attrNameLst>
                                          <p:attrName>style.visibility</p:attrName>
                                        </p:attrNameLst>
                                      </p:cBhvr>
                                      <p:to>
                                        <p:strVal val="visible"/>
                                      </p:to>
                                    </p:set>
                                    <p:animEffect transition="in" filter="wipe(left)">
                                      <p:cBhvr>
                                        <p:cTn id="27" dur="500"/>
                                        <p:tgtEl>
                                          <p:spTgt spid="12292">
                                            <p:txEl>
                                              <p:pRg st="6" end="6"/>
                                            </p:txEl>
                                          </p:spTgt>
                                        </p:tgtEl>
                                      </p:cBhvr>
                                    </p:animEffect>
                                  </p:childTnLst>
                                </p:cTn>
                              </p:par>
                            </p:childTnLst>
                          </p:cTn>
                        </p:par>
                        <p:par>
                          <p:cTn id="28" fill="hold" nodeType="afterGroup">
                            <p:stCondLst>
                              <p:cond delay="30400"/>
                            </p:stCondLst>
                            <p:childTnLst>
                              <p:par>
                                <p:cTn id="29" presetID="8" presetClass="entr" presetSubtype="32" fill="hold" nodeType="afterEffect">
                                  <p:stCondLst>
                                    <p:cond delay="1500"/>
                                  </p:stCondLst>
                                  <p:childTnLst>
                                    <p:set>
                                      <p:cBhvr>
                                        <p:cTn id="30" dur="1" fill="hold">
                                          <p:stCondLst>
                                            <p:cond delay="0"/>
                                          </p:stCondLst>
                                        </p:cTn>
                                        <p:tgtEl>
                                          <p:spTgt spid="12293"/>
                                        </p:tgtEl>
                                        <p:attrNameLst>
                                          <p:attrName>style.visibility</p:attrName>
                                        </p:attrNameLst>
                                      </p:cBhvr>
                                      <p:to>
                                        <p:strVal val="visible"/>
                                      </p:to>
                                    </p:set>
                                    <p:animEffect transition="in" filter="diamond(out)">
                                      <p:cBhvr>
                                        <p:cTn id="31"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215900" y="115888"/>
            <a:ext cx="8748713" cy="6424612"/>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Kannushi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Dans tout les sanctuaires, la couleur dominante                         est le rouge.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sanctuaires sont administrés par des                           Kannushi (Prêtres) et parfois assistés par des                     Miko (Jeunes Filles) habillées d’une tunique blanche              et d’une jupe rouge.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Kannushi est responsable des rites et du           fonctionnement du temple.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Costume du Kannushi</a:t>
            </a:r>
          </a:p>
          <a:p>
            <a:pPr algn="ctr">
              <a:spcBef>
                <a:spcPct val="50000"/>
              </a:spcBef>
              <a:defRPr/>
            </a:pPr>
            <a:r>
              <a:rPr lang="fr-CA" sz="2000" b="1" i="1">
                <a:solidFill>
                  <a:srgbClr val="800080"/>
                </a:solidFill>
                <a:effectLst>
                  <a:outerShdw blurRad="38100" dist="38100" dir="2700000" algn="tl">
                    <a:srgbClr val="000000"/>
                  </a:outerShdw>
                </a:effectLst>
                <a:latin typeface="Bodoni MT" pitchFamily="18" charset="0"/>
              </a:rPr>
              <a:t>Une Toque (Kammuri), une Hampe de bois, symbole de l’officiant (Shaku), un Habit (Hô), des chaussures noire (Asagutsu).</a:t>
            </a:r>
          </a:p>
          <a:p>
            <a:pPr algn="ctr">
              <a:spcBef>
                <a:spcPct val="50000"/>
              </a:spcBef>
              <a:defRPr/>
            </a:pPr>
            <a:r>
              <a:rPr lang="fr-CA" sz="2000" b="1" i="1">
                <a:solidFill>
                  <a:srgbClr val="800080"/>
                </a:solidFill>
                <a:effectLst>
                  <a:outerShdw blurRad="38100" dist="38100" dir="2700000" algn="tl">
                    <a:srgbClr val="000000"/>
                  </a:outerShdw>
                </a:effectLst>
                <a:latin typeface="Bodoni MT" pitchFamily="18" charset="0"/>
              </a:rPr>
              <a:t>C</a:t>
            </a:r>
            <a:r>
              <a:rPr lang="fr-CA" sz="2400" b="1" i="1">
                <a:solidFill>
                  <a:srgbClr val="800080"/>
                </a:solidFill>
                <a:effectLst>
                  <a:outerShdw blurRad="38100" dist="38100" dir="2700000" algn="tl">
                    <a:srgbClr val="000000"/>
                  </a:outerShdw>
                </a:effectLst>
                <a:latin typeface="Bodoni MT" pitchFamily="18" charset="0"/>
              </a:rPr>
              <a:t>ostume de la Miko</a:t>
            </a:r>
          </a:p>
          <a:p>
            <a:pPr algn="ctr">
              <a:spcBef>
                <a:spcPct val="50000"/>
              </a:spcBef>
              <a:defRPr/>
            </a:pPr>
            <a:r>
              <a:rPr lang="fr-CA" sz="2000" b="1" i="1">
                <a:solidFill>
                  <a:srgbClr val="800080"/>
                </a:solidFill>
                <a:effectLst>
                  <a:outerShdw blurRad="38100" dist="38100" dir="2700000" algn="tl">
                    <a:srgbClr val="000000"/>
                  </a:outerShdw>
                </a:effectLst>
                <a:latin typeface="Bodoni MT" pitchFamily="18" charset="0"/>
              </a:rPr>
              <a:t>Des Tresses (Noshi) un Habit (Chihaya), une Jupe (Hibakama).</a:t>
            </a:r>
          </a:p>
        </p:txBody>
      </p:sp>
      <p:pic>
        <p:nvPicPr>
          <p:cNvPr id="13317" name="Picture 5" descr="800px-Ikuta_maidens_164201557_a7f6e6711f_o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0"/>
            <a:ext cx="4537075" cy="340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5" name="Picture 13" descr="dscn1151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3384550"/>
            <a:ext cx="4500562"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11" descr="shinto_maiden_danc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657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3316">
                                            <p:txEl>
                                              <p:pRg st="0" end="0"/>
                                            </p:txEl>
                                          </p:spTgt>
                                        </p:tgtEl>
                                        <p:attrNameLst>
                                          <p:attrName>style.visibility</p:attrName>
                                        </p:attrNameLst>
                                      </p:cBhvr>
                                      <p:to>
                                        <p:strVal val="visible"/>
                                      </p:to>
                                    </p:set>
                                    <p:animEffect transition="in" filter="wipe(left)">
                                      <p:cBhvr>
                                        <p:cTn id="7" dur="500"/>
                                        <p:tgtEl>
                                          <p:spTgt spid="13316">
                                            <p:txEl>
                                              <p:pRg st="0" end="0"/>
                                            </p:txEl>
                                          </p:spTgt>
                                        </p:tgtEl>
                                      </p:cBhvr>
                                    </p:animEffect>
                                  </p:childTnLst>
                                </p:cTn>
                              </p:par>
                            </p:childTnLst>
                          </p:cTn>
                        </p:par>
                        <p:par>
                          <p:cTn id="8" fill="hold" nodeType="afterGroup">
                            <p:stCondLst>
                              <p:cond delay="13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3316">
                                            <p:txEl>
                                              <p:pRg st="1" end="1"/>
                                            </p:txEl>
                                          </p:spTgt>
                                        </p:tgtEl>
                                        <p:attrNameLst>
                                          <p:attrName>style.visibility</p:attrName>
                                        </p:attrNameLst>
                                      </p:cBhvr>
                                      <p:to>
                                        <p:strVal val="visible"/>
                                      </p:to>
                                    </p:set>
                                    <p:animEffect transition="in" filter="wipe(left)">
                                      <p:cBhvr>
                                        <p:cTn id="11" dur="500"/>
                                        <p:tgtEl>
                                          <p:spTgt spid="13316">
                                            <p:txEl>
                                              <p:pRg st="1" end="1"/>
                                            </p:txEl>
                                          </p:spTgt>
                                        </p:tgtEl>
                                      </p:cBhvr>
                                    </p:animEffect>
                                  </p:childTnLst>
                                </p:cTn>
                              </p:par>
                            </p:childTnLst>
                          </p:cTn>
                        </p:par>
                        <p:par>
                          <p:cTn id="12" fill="hold" nodeType="afterGroup">
                            <p:stCondLst>
                              <p:cond delay="49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3316">
                                            <p:txEl>
                                              <p:pRg st="2" end="2"/>
                                            </p:txEl>
                                          </p:spTgt>
                                        </p:tgtEl>
                                        <p:attrNameLst>
                                          <p:attrName>style.visibility</p:attrName>
                                        </p:attrNameLst>
                                      </p:cBhvr>
                                      <p:to>
                                        <p:strVal val="visible"/>
                                      </p:to>
                                    </p:set>
                                    <p:animEffect transition="in" filter="wipe(left)">
                                      <p:cBhvr>
                                        <p:cTn id="15" dur="500"/>
                                        <p:tgtEl>
                                          <p:spTgt spid="13316">
                                            <p:txEl>
                                              <p:pRg st="2" end="2"/>
                                            </p:txEl>
                                          </p:spTgt>
                                        </p:tgtEl>
                                      </p:cBhvr>
                                    </p:animEffect>
                                  </p:childTnLst>
                                </p:cTn>
                              </p:par>
                            </p:childTnLst>
                          </p:cTn>
                        </p:par>
                        <p:par>
                          <p:cTn id="16" fill="hold" nodeType="afterGroup">
                            <p:stCondLst>
                              <p:cond delay="127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3316">
                                            <p:txEl>
                                              <p:pRg st="3" end="3"/>
                                            </p:txEl>
                                          </p:spTgt>
                                        </p:tgtEl>
                                        <p:attrNameLst>
                                          <p:attrName>style.visibility</p:attrName>
                                        </p:attrNameLst>
                                      </p:cBhvr>
                                      <p:to>
                                        <p:strVal val="visible"/>
                                      </p:to>
                                    </p:set>
                                    <p:animEffect transition="in" filter="wipe(left)">
                                      <p:cBhvr>
                                        <p:cTn id="19" dur="500"/>
                                        <p:tgtEl>
                                          <p:spTgt spid="13316">
                                            <p:txEl>
                                              <p:pRg st="3" end="3"/>
                                            </p:txEl>
                                          </p:spTgt>
                                        </p:tgtEl>
                                      </p:cBhvr>
                                    </p:animEffect>
                                  </p:childTnLst>
                                </p:cTn>
                              </p:par>
                            </p:childTnLst>
                          </p:cTn>
                        </p:par>
                        <p:par>
                          <p:cTn id="20" fill="hold" nodeType="afterGroup">
                            <p:stCondLst>
                              <p:cond delay="166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3316">
                                            <p:txEl>
                                              <p:pRg st="4" end="4"/>
                                            </p:txEl>
                                          </p:spTgt>
                                        </p:tgtEl>
                                        <p:attrNameLst>
                                          <p:attrName>style.visibility</p:attrName>
                                        </p:attrNameLst>
                                      </p:cBhvr>
                                      <p:to>
                                        <p:strVal val="visible"/>
                                      </p:to>
                                    </p:set>
                                    <p:animEffect transition="in" filter="wipe(left)">
                                      <p:cBhvr>
                                        <p:cTn id="23" dur="500"/>
                                        <p:tgtEl>
                                          <p:spTgt spid="13316">
                                            <p:txEl>
                                              <p:pRg st="4" end="4"/>
                                            </p:txEl>
                                          </p:spTgt>
                                        </p:tgtEl>
                                      </p:cBhvr>
                                    </p:animEffect>
                                  </p:childTnLst>
                                </p:cTn>
                              </p:par>
                            </p:childTnLst>
                          </p:cTn>
                        </p:par>
                        <p:par>
                          <p:cTn id="24" fill="hold" nodeType="afterGroup">
                            <p:stCondLst>
                              <p:cond delay="18450"/>
                            </p:stCondLst>
                            <p:childTnLst>
                              <p:par>
                                <p:cTn id="25" presetID="22" presetClass="entr" presetSubtype="8" fill="hold" nodeType="afterEffect">
                                  <p:stCondLst>
                                    <p:cond delay="500"/>
                                  </p:stCondLst>
                                  <p:iterate type="lt">
                                    <p:tmPct val="10000"/>
                                  </p:iterate>
                                  <p:childTnLst>
                                    <p:set>
                                      <p:cBhvr>
                                        <p:cTn id="26" dur="1" fill="hold">
                                          <p:stCondLst>
                                            <p:cond delay="0"/>
                                          </p:stCondLst>
                                        </p:cTn>
                                        <p:tgtEl>
                                          <p:spTgt spid="13316">
                                            <p:txEl>
                                              <p:pRg st="5" end="5"/>
                                            </p:txEl>
                                          </p:spTgt>
                                        </p:tgtEl>
                                        <p:attrNameLst>
                                          <p:attrName>style.visibility</p:attrName>
                                        </p:attrNameLst>
                                      </p:cBhvr>
                                      <p:to>
                                        <p:strVal val="visible"/>
                                      </p:to>
                                    </p:set>
                                    <p:animEffect transition="in" filter="wipe(left)">
                                      <p:cBhvr>
                                        <p:cTn id="27" dur="500"/>
                                        <p:tgtEl>
                                          <p:spTgt spid="13316">
                                            <p:txEl>
                                              <p:pRg st="5" end="5"/>
                                            </p:txEl>
                                          </p:spTgt>
                                        </p:tgtEl>
                                      </p:cBhvr>
                                    </p:animEffect>
                                  </p:childTnLst>
                                </p:cTn>
                              </p:par>
                            </p:childTnLst>
                          </p:cTn>
                        </p:par>
                        <p:par>
                          <p:cTn id="28" fill="hold" nodeType="afterGroup">
                            <p:stCondLst>
                              <p:cond delay="24500"/>
                            </p:stCondLst>
                            <p:childTnLst>
                              <p:par>
                                <p:cTn id="29" presetID="22" presetClass="entr" presetSubtype="8" fill="hold" nodeType="afterEffect">
                                  <p:stCondLst>
                                    <p:cond delay="500"/>
                                  </p:stCondLst>
                                  <p:iterate type="lt">
                                    <p:tmPct val="10000"/>
                                  </p:iterate>
                                  <p:childTnLst>
                                    <p:set>
                                      <p:cBhvr>
                                        <p:cTn id="30" dur="1" fill="hold">
                                          <p:stCondLst>
                                            <p:cond delay="0"/>
                                          </p:stCondLst>
                                        </p:cTn>
                                        <p:tgtEl>
                                          <p:spTgt spid="13316">
                                            <p:txEl>
                                              <p:pRg st="6" end="6"/>
                                            </p:txEl>
                                          </p:spTgt>
                                        </p:tgtEl>
                                        <p:attrNameLst>
                                          <p:attrName>style.visibility</p:attrName>
                                        </p:attrNameLst>
                                      </p:cBhvr>
                                      <p:to>
                                        <p:strVal val="visible"/>
                                      </p:to>
                                    </p:set>
                                    <p:animEffect transition="in" filter="wipe(left)">
                                      <p:cBhvr>
                                        <p:cTn id="31" dur="500"/>
                                        <p:tgtEl>
                                          <p:spTgt spid="13316">
                                            <p:txEl>
                                              <p:pRg st="6" end="6"/>
                                            </p:txEl>
                                          </p:spTgt>
                                        </p:tgtEl>
                                      </p:cBhvr>
                                    </p:animEffect>
                                  </p:childTnLst>
                                </p:cTn>
                              </p:par>
                            </p:childTnLst>
                          </p:cTn>
                        </p:par>
                        <p:par>
                          <p:cTn id="32" fill="hold" nodeType="afterGroup">
                            <p:stCondLst>
                              <p:cond delay="26200"/>
                            </p:stCondLst>
                            <p:childTnLst>
                              <p:par>
                                <p:cTn id="33" presetID="22" presetClass="entr" presetSubtype="8" fill="hold" nodeType="afterEffect">
                                  <p:stCondLst>
                                    <p:cond delay="500"/>
                                  </p:stCondLst>
                                  <p:iterate type="lt">
                                    <p:tmPct val="10000"/>
                                  </p:iterate>
                                  <p:childTnLst>
                                    <p:set>
                                      <p:cBhvr>
                                        <p:cTn id="34" dur="1" fill="hold">
                                          <p:stCondLst>
                                            <p:cond delay="0"/>
                                          </p:stCondLst>
                                        </p:cTn>
                                        <p:tgtEl>
                                          <p:spTgt spid="13316">
                                            <p:txEl>
                                              <p:pRg st="7" end="7"/>
                                            </p:txEl>
                                          </p:spTgt>
                                        </p:tgtEl>
                                        <p:attrNameLst>
                                          <p:attrName>style.visibility</p:attrName>
                                        </p:attrNameLst>
                                      </p:cBhvr>
                                      <p:to>
                                        <p:strVal val="visible"/>
                                      </p:to>
                                    </p:set>
                                    <p:animEffect transition="in" filter="wipe(left)">
                                      <p:cBhvr>
                                        <p:cTn id="35" dur="500"/>
                                        <p:tgtEl>
                                          <p:spTgt spid="13316">
                                            <p:txEl>
                                              <p:pRg st="7" end="7"/>
                                            </p:txEl>
                                          </p:spTgt>
                                        </p:tgtEl>
                                      </p:cBhvr>
                                    </p:animEffect>
                                  </p:childTnLst>
                                </p:cTn>
                              </p:par>
                            </p:childTnLst>
                          </p:cTn>
                        </p:par>
                        <p:par>
                          <p:cTn id="36" fill="hold" nodeType="afterGroup">
                            <p:stCondLst>
                              <p:cond delay="29750"/>
                            </p:stCondLst>
                            <p:childTnLst>
                              <p:par>
                                <p:cTn id="37" presetID="21" presetClass="entr" presetSubtype="8" fill="hold" nodeType="afterEffect">
                                  <p:stCondLst>
                                    <p:cond delay="1000"/>
                                  </p:stCondLst>
                                  <p:childTnLst>
                                    <p:set>
                                      <p:cBhvr>
                                        <p:cTn id="38" dur="1" fill="hold">
                                          <p:stCondLst>
                                            <p:cond delay="0"/>
                                          </p:stCondLst>
                                        </p:cTn>
                                        <p:tgtEl>
                                          <p:spTgt spid="13323"/>
                                        </p:tgtEl>
                                        <p:attrNameLst>
                                          <p:attrName>style.visibility</p:attrName>
                                        </p:attrNameLst>
                                      </p:cBhvr>
                                      <p:to>
                                        <p:strVal val="visible"/>
                                      </p:to>
                                    </p:set>
                                    <p:animEffect transition="in" filter="wheel(8)">
                                      <p:cBhvr>
                                        <p:cTn id="39" dur="1000"/>
                                        <p:tgtEl>
                                          <p:spTgt spid="13323"/>
                                        </p:tgtEl>
                                      </p:cBhvr>
                                    </p:animEffect>
                                  </p:childTnLst>
                                </p:cTn>
                              </p:par>
                              <p:par>
                                <p:cTn id="40" presetID="21" presetClass="entr" presetSubtype="8" fill="hold" nodeType="withEffect">
                                  <p:stCondLst>
                                    <p:cond delay="1000"/>
                                  </p:stCondLst>
                                  <p:childTnLst>
                                    <p:set>
                                      <p:cBhvr>
                                        <p:cTn id="41" dur="1" fill="hold">
                                          <p:stCondLst>
                                            <p:cond delay="0"/>
                                          </p:stCondLst>
                                        </p:cTn>
                                        <p:tgtEl>
                                          <p:spTgt spid="13317"/>
                                        </p:tgtEl>
                                        <p:attrNameLst>
                                          <p:attrName>style.visibility</p:attrName>
                                        </p:attrNameLst>
                                      </p:cBhvr>
                                      <p:to>
                                        <p:strVal val="visible"/>
                                      </p:to>
                                    </p:set>
                                    <p:animEffect transition="in" filter="wheel(8)">
                                      <p:cBhvr>
                                        <p:cTn id="42" dur="1000"/>
                                        <p:tgtEl>
                                          <p:spTgt spid="13317"/>
                                        </p:tgtEl>
                                      </p:cBhvr>
                                    </p:animEffect>
                                  </p:childTnLst>
                                </p:cTn>
                              </p:par>
                              <p:par>
                                <p:cTn id="43" presetID="21" presetClass="entr" presetSubtype="8" fill="hold" nodeType="withEffect">
                                  <p:stCondLst>
                                    <p:cond delay="1000"/>
                                  </p:stCondLst>
                                  <p:childTnLst>
                                    <p:set>
                                      <p:cBhvr>
                                        <p:cTn id="44" dur="1" fill="hold">
                                          <p:stCondLst>
                                            <p:cond delay="0"/>
                                          </p:stCondLst>
                                        </p:cTn>
                                        <p:tgtEl>
                                          <p:spTgt spid="13325"/>
                                        </p:tgtEl>
                                        <p:attrNameLst>
                                          <p:attrName>style.visibility</p:attrName>
                                        </p:attrNameLst>
                                      </p:cBhvr>
                                      <p:to>
                                        <p:strVal val="visible"/>
                                      </p:to>
                                    </p:set>
                                    <p:animEffect transition="in" filter="wheel(8)">
                                      <p:cBhvr>
                                        <p:cTn id="45" dur="1000"/>
                                        <p:tgtEl>
                                          <p:spTgt spid="133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ext Box 4"/>
          <p:cNvSpPr txBox="1">
            <a:spLocks noChangeArrowheads="1"/>
          </p:cNvSpPr>
          <p:nvPr/>
        </p:nvSpPr>
        <p:spPr bwMode="auto">
          <a:xfrm>
            <a:off x="71438" y="260350"/>
            <a:ext cx="8245475" cy="7183438"/>
          </a:xfrm>
          <a:prstGeom prst="rect">
            <a:avLst/>
          </a:prstGeom>
          <a:noFill/>
          <a:ln w="9525">
            <a:noFill/>
            <a:miter lim="800000"/>
            <a:headEnd/>
            <a:tailEnd/>
          </a:ln>
          <a:effectLst/>
        </p:spPr>
        <p:txBody>
          <a:bodyPr>
            <a:spAutoFit/>
          </a:bodyPr>
          <a:lstStyle/>
          <a:p>
            <a:pPr algn="ctr">
              <a:spcBef>
                <a:spcPct val="50000"/>
              </a:spcBef>
              <a:defRPr/>
            </a:pPr>
            <a:r>
              <a:rPr lang="fr-CA" sz="2800" b="1" i="1">
                <a:solidFill>
                  <a:srgbClr val="800080"/>
                </a:solidFill>
                <a:effectLst>
                  <a:outerShdw blurRad="38100" dist="38100" dir="2700000" algn="tl">
                    <a:srgbClr val="000000"/>
                  </a:outerShdw>
                </a:effectLst>
                <a:latin typeface="Bodoni MT" pitchFamily="18" charset="0"/>
              </a:rPr>
              <a:t>Sanctuaires Autels Domestiques</a:t>
            </a:r>
          </a:p>
          <a:p>
            <a:pPr algn="ctr">
              <a:spcBef>
                <a:spcPct val="50000"/>
              </a:spcBef>
              <a:defRPr/>
            </a:pPr>
            <a:endParaRPr lang="fr-CA" sz="2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Au nouvel an et pendant les vacances les sanctuaires  deviennent des lieux de pèlerinage.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pèlerins ramènent les talismans de l’année                      précédente et les brûlent.  Ils s’en procurent                               de nouveaux qu’ils ramènent à la maison pour                              les placer dans le Kami-Dana, leur autel domestique.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Shintô ne promet pas une vie future, cependant,                  le défunt devient un ancêtre dont la vénération est                   l’un des fondements de la famille japonaise.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La plupart des maisons ont un Kami-Dana,                             une étagère d’esprits ou d’âmes, et le nom du défunt               est inscrit sur une tablette déposée dans le Kami-Dana.</a:t>
            </a:r>
          </a:p>
          <a:p>
            <a:pPr algn="ctr">
              <a:spcBef>
                <a:spcPct val="50000"/>
              </a:spcBef>
              <a:defRPr/>
            </a:pPr>
            <a:endParaRPr lang="fr-CA" sz="2400" b="1" i="1">
              <a:solidFill>
                <a:srgbClr val="800080"/>
              </a:solidFill>
              <a:effectLst>
                <a:outerShdw blurRad="38100" dist="38100" dir="2700000" algn="tl">
                  <a:srgbClr val="000000"/>
                </a:outerShdw>
              </a:effectLst>
              <a:latin typeface="Bodoni MT" pitchFamily="18" charset="0"/>
            </a:endParaRPr>
          </a:p>
          <a:p>
            <a:pPr>
              <a:spcBef>
                <a:spcPct val="50000"/>
              </a:spcBef>
              <a:defRPr/>
            </a:pPr>
            <a:endParaRPr lang="fr-CA" sz="2400" b="1" i="1">
              <a:solidFill>
                <a:srgbClr val="800080"/>
              </a:solidFill>
              <a:effectLst>
                <a:outerShdw blurRad="38100" dist="38100" dir="2700000" algn="tl">
                  <a:srgbClr val="000000"/>
                </a:outerShdw>
              </a:effectLst>
              <a:latin typeface="Bodoni MT" pitchFamily="18" charset="0"/>
            </a:endParaRPr>
          </a:p>
        </p:txBody>
      </p:sp>
      <p:pic>
        <p:nvPicPr>
          <p:cNvPr id="14344" name="Picture 8" descr="autel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80513" cy="68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9" descr="a_0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80513"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4340">
                                            <p:txEl>
                                              <p:pRg st="0" end="0"/>
                                            </p:txEl>
                                          </p:spTgt>
                                        </p:tgtEl>
                                        <p:attrNameLst>
                                          <p:attrName>style.visibility</p:attrName>
                                        </p:attrNameLst>
                                      </p:cBhvr>
                                      <p:to>
                                        <p:strVal val="visible"/>
                                      </p:to>
                                    </p:set>
                                    <p:animEffect transition="in" filter="wipe(left)">
                                      <p:cBhvr>
                                        <p:cTn id="7" dur="500"/>
                                        <p:tgtEl>
                                          <p:spTgt spid="14340">
                                            <p:txEl>
                                              <p:pRg st="0" end="0"/>
                                            </p:txEl>
                                          </p:spTgt>
                                        </p:tgtEl>
                                      </p:cBhvr>
                                    </p:animEffect>
                                  </p:childTnLst>
                                </p:cTn>
                              </p:par>
                            </p:childTnLst>
                          </p:cTn>
                        </p:par>
                        <p:par>
                          <p:cTn id="8" fill="hold" nodeType="afterGroup">
                            <p:stCondLst>
                              <p:cond delay="23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4340">
                                            <p:txEl>
                                              <p:pRg st="2" end="2"/>
                                            </p:txEl>
                                          </p:spTgt>
                                        </p:tgtEl>
                                        <p:attrNameLst>
                                          <p:attrName>style.visibility</p:attrName>
                                        </p:attrNameLst>
                                      </p:cBhvr>
                                      <p:to>
                                        <p:strVal val="visible"/>
                                      </p:to>
                                    </p:set>
                                    <p:animEffect transition="in" filter="wipe(left)">
                                      <p:cBhvr>
                                        <p:cTn id="11" dur="500"/>
                                        <p:tgtEl>
                                          <p:spTgt spid="14340">
                                            <p:txEl>
                                              <p:pRg st="2" end="2"/>
                                            </p:txEl>
                                          </p:spTgt>
                                        </p:tgtEl>
                                      </p:cBhvr>
                                    </p:animEffect>
                                  </p:childTnLst>
                                </p:cTn>
                              </p:par>
                            </p:childTnLst>
                          </p:cTn>
                        </p:par>
                        <p:par>
                          <p:cTn id="12" fill="hold" nodeType="afterGroup">
                            <p:stCondLst>
                              <p:cond delay="70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4340">
                                            <p:txEl>
                                              <p:pRg st="3" end="3"/>
                                            </p:txEl>
                                          </p:spTgt>
                                        </p:tgtEl>
                                        <p:attrNameLst>
                                          <p:attrName>style.visibility</p:attrName>
                                        </p:attrNameLst>
                                      </p:cBhvr>
                                      <p:to>
                                        <p:strVal val="visible"/>
                                      </p:to>
                                    </p:set>
                                    <p:animEffect transition="in" filter="wipe(left)">
                                      <p:cBhvr>
                                        <p:cTn id="15" dur="500"/>
                                        <p:tgtEl>
                                          <p:spTgt spid="14340">
                                            <p:txEl>
                                              <p:pRg st="3" end="3"/>
                                            </p:txEl>
                                          </p:spTgt>
                                        </p:tgtEl>
                                      </p:cBhvr>
                                    </p:animEffect>
                                  </p:childTnLst>
                                </p:cTn>
                              </p:par>
                            </p:childTnLst>
                          </p:cTn>
                        </p:par>
                        <p:par>
                          <p:cTn id="16" fill="hold" nodeType="afterGroup">
                            <p:stCondLst>
                              <p:cond delay="160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4340">
                                            <p:txEl>
                                              <p:pRg st="4" end="4"/>
                                            </p:txEl>
                                          </p:spTgt>
                                        </p:tgtEl>
                                        <p:attrNameLst>
                                          <p:attrName>style.visibility</p:attrName>
                                        </p:attrNameLst>
                                      </p:cBhvr>
                                      <p:to>
                                        <p:strVal val="visible"/>
                                      </p:to>
                                    </p:set>
                                    <p:animEffect transition="in" filter="wipe(left)">
                                      <p:cBhvr>
                                        <p:cTn id="19" dur="500"/>
                                        <p:tgtEl>
                                          <p:spTgt spid="14340">
                                            <p:txEl>
                                              <p:pRg st="4" end="4"/>
                                            </p:txEl>
                                          </p:spTgt>
                                        </p:tgtEl>
                                      </p:cBhvr>
                                    </p:animEffect>
                                  </p:childTnLst>
                                </p:cTn>
                              </p:par>
                            </p:childTnLst>
                          </p:cTn>
                        </p:par>
                        <p:par>
                          <p:cTn id="20" fill="hold" nodeType="afterGroup">
                            <p:stCondLst>
                              <p:cond delay="231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4340">
                                            <p:txEl>
                                              <p:pRg st="5" end="5"/>
                                            </p:txEl>
                                          </p:spTgt>
                                        </p:tgtEl>
                                        <p:attrNameLst>
                                          <p:attrName>style.visibility</p:attrName>
                                        </p:attrNameLst>
                                      </p:cBhvr>
                                      <p:to>
                                        <p:strVal val="visible"/>
                                      </p:to>
                                    </p:set>
                                    <p:animEffect transition="in" filter="wipe(left)">
                                      <p:cBhvr>
                                        <p:cTn id="23" dur="500"/>
                                        <p:tgtEl>
                                          <p:spTgt spid="14340">
                                            <p:txEl>
                                              <p:pRg st="5" end="5"/>
                                            </p:txEl>
                                          </p:spTgt>
                                        </p:tgtEl>
                                      </p:cBhvr>
                                    </p:animEffect>
                                  </p:childTnLst>
                                </p:cTn>
                              </p:par>
                            </p:childTnLst>
                          </p:cTn>
                        </p:par>
                        <p:par>
                          <p:cTn id="24" fill="hold" nodeType="afterGroup">
                            <p:stCondLst>
                              <p:cond delay="30300"/>
                            </p:stCondLst>
                            <p:childTnLst>
                              <p:par>
                                <p:cTn id="25" presetID="54" presetClass="entr" presetSubtype="0" accel="100000" fill="hold" nodeType="afterEffect">
                                  <p:stCondLst>
                                    <p:cond delay="1000"/>
                                  </p:stCondLst>
                                  <p:childTnLst>
                                    <p:set>
                                      <p:cBhvr>
                                        <p:cTn id="26" dur="1" fill="hold">
                                          <p:stCondLst>
                                            <p:cond delay="0"/>
                                          </p:stCondLst>
                                        </p:cTn>
                                        <p:tgtEl>
                                          <p:spTgt spid="14344"/>
                                        </p:tgtEl>
                                        <p:attrNameLst>
                                          <p:attrName>style.visibility</p:attrName>
                                        </p:attrNameLst>
                                      </p:cBhvr>
                                      <p:to>
                                        <p:strVal val="visible"/>
                                      </p:to>
                                    </p:set>
                                    <p:anim calcmode="lin" valueType="num">
                                      <p:cBhvr>
                                        <p:cTn id="27" dur="5000" fill="hold"/>
                                        <p:tgtEl>
                                          <p:spTgt spid="14344"/>
                                        </p:tgtEl>
                                        <p:attrNameLst>
                                          <p:attrName>ppt_w</p:attrName>
                                        </p:attrNameLst>
                                      </p:cBhvr>
                                      <p:tavLst>
                                        <p:tav tm="0">
                                          <p:val>
                                            <p:strVal val="#ppt_w*0.05"/>
                                          </p:val>
                                        </p:tav>
                                        <p:tav tm="100000">
                                          <p:val>
                                            <p:strVal val="#ppt_w"/>
                                          </p:val>
                                        </p:tav>
                                      </p:tavLst>
                                    </p:anim>
                                    <p:anim calcmode="lin" valueType="num">
                                      <p:cBhvr>
                                        <p:cTn id="28" dur="5000" fill="hold"/>
                                        <p:tgtEl>
                                          <p:spTgt spid="14344"/>
                                        </p:tgtEl>
                                        <p:attrNameLst>
                                          <p:attrName>ppt_h</p:attrName>
                                        </p:attrNameLst>
                                      </p:cBhvr>
                                      <p:tavLst>
                                        <p:tav tm="0">
                                          <p:val>
                                            <p:strVal val="#ppt_h"/>
                                          </p:val>
                                        </p:tav>
                                        <p:tav tm="100000">
                                          <p:val>
                                            <p:strVal val="#ppt_h"/>
                                          </p:val>
                                        </p:tav>
                                      </p:tavLst>
                                    </p:anim>
                                    <p:anim calcmode="lin" valueType="num">
                                      <p:cBhvr>
                                        <p:cTn id="29" dur="5000" fill="hold"/>
                                        <p:tgtEl>
                                          <p:spTgt spid="14344"/>
                                        </p:tgtEl>
                                        <p:attrNameLst>
                                          <p:attrName>ppt_x</p:attrName>
                                        </p:attrNameLst>
                                      </p:cBhvr>
                                      <p:tavLst>
                                        <p:tav tm="0">
                                          <p:val>
                                            <p:strVal val="#ppt_x-.2"/>
                                          </p:val>
                                        </p:tav>
                                        <p:tav tm="100000">
                                          <p:val>
                                            <p:strVal val="#ppt_x"/>
                                          </p:val>
                                        </p:tav>
                                      </p:tavLst>
                                    </p:anim>
                                    <p:anim calcmode="lin" valueType="num">
                                      <p:cBhvr>
                                        <p:cTn id="30" dur="5000" fill="hold"/>
                                        <p:tgtEl>
                                          <p:spTgt spid="14344"/>
                                        </p:tgtEl>
                                        <p:attrNameLst>
                                          <p:attrName>ppt_y</p:attrName>
                                        </p:attrNameLst>
                                      </p:cBhvr>
                                      <p:tavLst>
                                        <p:tav tm="0">
                                          <p:val>
                                            <p:strVal val="#ppt_y"/>
                                          </p:val>
                                        </p:tav>
                                        <p:tav tm="100000">
                                          <p:val>
                                            <p:strVal val="#ppt_y"/>
                                          </p:val>
                                        </p:tav>
                                      </p:tavLst>
                                    </p:anim>
                                    <p:animEffect transition="in" filter="fade">
                                      <p:cBhvr>
                                        <p:cTn id="31" dur="5000"/>
                                        <p:tgtEl>
                                          <p:spTgt spid="1434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14345"/>
                                        </p:tgtEl>
                                        <p:attrNameLst>
                                          <p:attrName>style.visibility</p:attrName>
                                        </p:attrNameLst>
                                      </p:cBhvr>
                                      <p:to>
                                        <p:strVal val="visible"/>
                                      </p:to>
                                    </p:set>
                                    <p:animEffect transition="in" filter="fade">
                                      <p:cBhvr>
                                        <p:cTn id="36" dur="5000"/>
                                        <p:tgtEl>
                                          <p:spTgt spid="143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1116013" y="765175"/>
            <a:ext cx="6913562" cy="4475163"/>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Butsudan</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Butsudan est un petit autel bouddhique qui ressemble à une armoire, il contient un écrit sacré, le Dai-Mandala.  </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On peut y ajouter une image, une statuette du Bouddha, la généalogie de l’ancêtre ou autres décorations.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C’est un moine bouddhiste qui inaugure le Butsudan en pratiquant la cérémonie de </a:t>
            </a:r>
            <a:r>
              <a:rPr lang="en-US" sz="2400" b="1" i="1">
                <a:solidFill>
                  <a:srgbClr val="800080"/>
                </a:solidFill>
                <a:effectLst>
                  <a:outerShdw blurRad="38100" dist="38100" dir="2700000" algn="tl">
                    <a:srgbClr val="000000"/>
                  </a:outerShdw>
                </a:effectLst>
                <a:latin typeface="Bodoni MT" pitchFamily="18" charset="0"/>
                <a:cs typeface="Arial" charset="0"/>
              </a:rPr>
              <a:t>"L’</a:t>
            </a:r>
            <a:r>
              <a:rPr lang="fr-CA" sz="2400" b="1" i="1">
                <a:solidFill>
                  <a:srgbClr val="800080"/>
                </a:solidFill>
                <a:effectLst>
                  <a:outerShdw blurRad="38100" dist="38100" dir="2700000" algn="tl">
                    <a:srgbClr val="000000"/>
                  </a:outerShdw>
                </a:effectLst>
                <a:latin typeface="Bodoni MT" pitchFamily="18" charset="0"/>
              </a:rPr>
              <a:t>Ouverture des Yeux</a:t>
            </a:r>
            <a:r>
              <a:rPr lang="en-US" sz="2400" b="1" i="1">
                <a:solidFill>
                  <a:srgbClr val="800080"/>
                </a:solidFill>
                <a:effectLst>
                  <a:outerShdw blurRad="38100" dist="38100" dir="2700000" algn="tl">
                    <a:srgbClr val="000000"/>
                  </a:outerShdw>
                </a:effectLst>
                <a:latin typeface="Bodoni MT" pitchFamily="18" charset="0"/>
              </a:rPr>
              <a:t>"</a:t>
            </a:r>
            <a:r>
              <a:rPr lang="en-US" sz="2400" b="1" i="1">
                <a:solidFill>
                  <a:srgbClr val="800080"/>
                </a:solidFill>
                <a:effectLst>
                  <a:outerShdw blurRad="38100" dist="38100" dir="2700000" algn="tl">
                    <a:srgbClr val="000000"/>
                  </a:outerShdw>
                </a:effectLst>
                <a:latin typeface="Bodoni MT" pitchFamily="18" charset="0"/>
                <a:cs typeface="Arial" charset="0"/>
              </a:rPr>
              <a:t>.</a:t>
            </a:r>
          </a:p>
        </p:txBody>
      </p:sp>
      <p:pic>
        <p:nvPicPr>
          <p:cNvPr id="15365" name="Picture 5" descr="templekuj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9275"/>
            <a:ext cx="9144000" cy="562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9000">
    <p:sndAc>
      <p:stSnd loop="1">
        <p:snd r:embed="rId3" name="boutant.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5364">
                                            <p:txEl>
                                              <p:pRg st="0" end="0"/>
                                            </p:txEl>
                                          </p:spTgt>
                                        </p:tgtEl>
                                        <p:attrNameLst>
                                          <p:attrName>style.visibility</p:attrName>
                                        </p:attrNameLst>
                                      </p:cBhvr>
                                      <p:to>
                                        <p:strVal val="visible"/>
                                      </p:to>
                                    </p:set>
                                    <p:animEffect transition="in" filter="wipe(left)">
                                      <p:cBhvr>
                                        <p:cTn id="7" dur="500"/>
                                        <p:tgtEl>
                                          <p:spTgt spid="15364">
                                            <p:txEl>
                                              <p:pRg st="0" end="0"/>
                                            </p:txEl>
                                          </p:spTgt>
                                        </p:tgtEl>
                                      </p:cBhvr>
                                    </p:animEffect>
                                  </p:childTnLst>
                                </p:cTn>
                              </p:par>
                            </p:childTnLst>
                          </p:cTn>
                        </p:par>
                        <p:par>
                          <p:cTn id="8" fill="hold" nodeType="afterGroup">
                            <p:stCondLst>
                              <p:cond delay="13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5364">
                                            <p:txEl>
                                              <p:pRg st="1" end="1"/>
                                            </p:txEl>
                                          </p:spTgt>
                                        </p:tgtEl>
                                        <p:attrNameLst>
                                          <p:attrName>style.visibility</p:attrName>
                                        </p:attrNameLst>
                                      </p:cBhvr>
                                      <p:to>
                                        <p:strVal val="visible"/>
                                      </p:to>
                                    </p:set>
                                    <p:animEffect transition="in" filter="wipe(left)">
                                      <p:cBhvr>
                                        <p:cTn id="11" dur="500"/>
                                        <p:tgtEl>
                                          <p:spTgt spid="15364">
                                            <p:txEl>
                                              <p:pRg st="1" end="1"/>
                                            </p:txEl>
                                          </p:spTgt>
                                        </p:tgtEl>
                                      </p:cBhvr>
                                    </p:animEffect>
                                  </p:childTnLst>
                                </p:cTn>
                              </p:par>
                            </p:childTnLst>
                          </p:cTn>
                        </p:par>
                        <p:par>
                          <p:cTn id="12" fill="hold" nodeType="afterGroup">
                            <p:stCondLst>
                              <p:cond delay="71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5364">
                                            <p:txEl>
                                              <p:pRg st="2" end="2"/>
                                            </p:txEl>
                                          </p:spTgt>
                                        </p:tgtEl>
                                        <p:attrNameLst>
                                          <p:attrName>style.visibility</p:attrName>
                                        </p:attrNameLst>
                                      </p:cBhvr>
                                      <p:to>
                                        <p:strVal val="visible"/>
                                      </p:to>
                                    </p:set>
                                    <p:animEffect transition="in" filter="wipe(left)">
                                      <p:cBhvr>
                                        <p:cTn id="15" dur="500"/>
                                        <p:tgtEl>
                                          <p:spTgt spid="15364">
                                            <p:txEl>
                                              <p:pRg st="2" end="2"/>
                                            </p:txEl>
                                          </p:spTgt>
                                        </p:tgtEl>
                                      </p:cBhvr>
                                    </p:animEffect>
                                  </p:childTnLst>
                                </p:cTn>
                              </p:par>
                            </p:childTnLst>
                          </p:cTn>
                        </p:par>
                        <p:par>
                          <p:cTn id="16" fill="hold" nodeType="afterGroup">
                            <p:stCondLst>
                              <p:cond delay="124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5364">
                                            <p:txEl>
                                              <p:pRg st="3" end="3"/>
                                            </p:txEl>
                                          </p:spTgt>
                                        </p:tgtEl>
                                        <p:attrNameLst>
                                          <p:attrName>style.visibility</p:attrName>
                                        </p:attrNameLst>
                                      </p:cBhvr>
                                      <p:to>
                                        <p:strVal val="visible"/>
                                      </p:to>
                                    </p:set>
                                    <p:animEffect transition="in" filter="wipe(left)">
                                      <p:cBhvr>
                                        <p:cTn id="19" dur="500"/>
                                        <p:tgtEl>
                                          <p:spTgt spid="15364">
                                            <p:txEl>
                                              <p:pRg st="3" end="3"/>
                                            </p:txEl>
                                          </p:spTgt>
                                        </p:tgtEl>
                                      </p:cBhvr>
                                    </p:animEffect>
                                  </p:childTnLst>
                                </p:cTn>
                              </p:par>
                            </p:childTnLst>
                          </p:cTn>
                        </p:par>
                        <p:par>
                          <p:cTn id="20" fill="hold" nodeType="afterGroup">
                            <p:stCondLst>
                              <p:cond delay="17850"/>
                            </p:stCondLst>
                            <p:childTnLst>
                              <p:par>
                                <p:cTn id="21" presetID="6" presetClass="entr" presetSubtype="16" fill="hold" nodeType="afterEffect">
                                  <p:stCondLst>
                                    <p:cond delay="1500"/>
                                  </p:stCondLst>
                                  <p:childTnLst>
                                    <p:set>
                                      <p:cBhvr>
                                        <p:cTn id="22" dur="1" fill="hold">
                                          <p:stCondLst>
                                            <p:cond delay="0"/>
                                          </p:stCondLst>
                                        </p:cTn>
                                        <p:tgtEl>
                                          <p:spTgt spid="15365"/>
                                        </p:tgtEl>
                                        <p:attrNameLst>
                                          <p:attrName>style.visibility</p:attrName>
                                        </p:attrNameLst>
                                      </p:cBhvr>
                                      <p:to>
                                        <p:strVal val="visible"/>
                                      </p:to>
                                    </p:set>
                                    <p:animEffect transition="in" filter="circle(in)">
                                      <p:cBhvr>
                                        <p:cTn id="23" dur="5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539750" y="692150"/>
            <a:ext cx="7993063" cy="5068888"/>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Talismans et Amulettes</a:t>
            </a:r>
          </a:p>
          <a:p>
            <a:pPr algn="ctr">
              <a:spcBef>
                <a:spcPct val="50000"/>
              </a:spcBef>
              <a:defRPr/>
            </a:pPr>
            <a:endParaRPr lang="fr-CA" sz="1000" b="1" i="1">
              <a:solidFill>
                <a:srgbClr val="800080"/>
              </a:solidFill>
              <a:effectLst>
                <a:outerShdw blurRad="38100" dist="38100" dir="2700000" algn="tl">
                  <a:srgbClr val="000000"/>
                </a:outerShdw>
              </a:effectLst>
              <a:latin typeface="Bodoni MT" pitchFamily="18" charset="0"/>
            </a:endParaRP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Shimenawa sont des tresses de paille de riz disposées dans les maisons, elles auraient le pouvoir d’écarter les démons et les maladies.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Gohei sont des guirlandes de papier pliée                en zigzag, elles indiquent la nature sacrée du lieu           o</a:t>
            </a:r>
            <a:r>
              <a:rPr lang="en-US" sz="2400" b="1" i="1">
                <a:solidFill>
                  <a:srgbClr val="800080"/>
                </a:solidFill>
                <a:effectLst>
                  <a:outerShdw blurRad="38100" dist="38100" dir="2700000" algn="tl">
                    <a:srgbClr val="000000"/>
                  </a:outerShdw>
                </a:effectLst>
                <a:latin typeface="Bodoni MT" pitchFamily="18" charset="0"/>
                <a:cs typeface="Arial" charset="0"/>
              </a:rPr>
              <a:t>ù elles se trouvent.</a:t>
            </a:r>
          </a:p>
          <a:p>
            <a:pPr algn="ctr">
              <a:spcBef>
                <a:spcPct val="50000"/>
              </a:spcBef>
              <a:defRPr/>
            </a:pPr>
            <a:r>
              <a:rPr lang="en-US" sz="2400" b="1" i="1">
                <a:solidFill>
                  <a:srgbClr val="800080"/>
                </a:solidFill>
                <a:effectLst>
                  <a:outerShdw blurRad="38100" dist="38100" dir="2700000" algn="tl">
                    <a:srgbClr val="000000"/>
                  </a:outerShdw>
                </a:effectLst>
                <a:latin typeface="Bodoni MT" pitchFamily="18" charset="0"/>
                <a:cs typeface="Arial" charset="0"/>
              </a:rPr>
              <a:t>Les Omamori sont des amulettes porte bonheur que l’on porte sur soi, ce sont des sachets de tissu ou    encore, des pierres gravées, elles apportent          chance, santé,fertilité, succès, etc.</a:t>
            </a:r>
          </a:p>
        </p:txBody>
      </p:sp>
      <p:pic>
        <p:nvPicPr>
          <p:cNvPr id="21512" name="Picture 8" descr="rocktalismansm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7413" y="0"/>
            <a:ext cx="3176587"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11" descr="300px-SHINTOHE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011863" cy="450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descr="omamori-as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1500" y="3573463"/>
            <a:ext cx="3492500"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13" descr="kifuda-bs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573463"/>
            <a:ext cx="5651500"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21508">
                                            <p:txEl>
                                              <p:pRg st="0" end="0"/>
                                            </p:txEl>
                                          </p:spTgt>
                                        </p:tgtEl>
                                        <p:attrNameLst>
                                          <p:attrName>style.visibility</p:attrName>
                                        </p:attrNameLst>
                                      </p:cBhvr>
                                      <p:to>
                                        <p:strVal val="visible"/>
                                      </p:to>
                                    </p:set>
                                    <p:animEffect transition="in" filter="wipe(left)">
                                      <p:cBhvr>
                                        <p:cTn id="7" dur="500"/>
                                        <p:tgtEl>
                                          <p:spTgt spid="21508">
                                            <p:txEl>
                                              <p:pRg st="0" end="0"/>
                                            </p:txEl>
                                          </p:spTgt>
                                        </p:tgtEl>
                                      </p:cBhvr>
                                    </p:animEffect>
                                  </p:childTnLst>
                                </p:cTn>
                              </p:par>
                            </p:childTnLst>
                          </p:cTn>
                        </p:par>
                        <p:par>
                          <p:cTn id="8" fill="hold" nodeType="afterGroup">
                            <p:stCondLst>
                              <p:cond delay="19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21508">
                                            <p:txEl>
                                              <p:pRg st="2" end="2"/>
                                            </p:txEl>
                                          </p:spTgt>
                                        </p:tgtEl>
                                        <p:attrNameLst>
                                          <p:attrName>style.visibility</p:attrName>
                                        </p:attrNameLst>
                                      </p:cBhvr>
                                      <p:to>
                                        <p:strVal val="visible"/>
                                      </p:to>
                                    </p:set>
                                    <p:animEffect transition="in" filter="wipe(left)">
                                      <p:cBhvr>
                                        <p:cTn id="11" dur="500"/>
                                        <p:tgtEl>
                                          <p:spTgt spid="21508">
                                            <p:txEl>
                                              <p:pRg st="2" end="2"/>
                                            </p:txEl>
                                          </p:spTgt>
                                        </p:tgtEl>
                                      </p:cBhvr>
                                    </p:animEffect>
                                  </p:childTnLst>
                                </p:cTn>
                              </p:par>
                            </p:childTnLst>
                          </p:cTn>
                        </p:par>
                        <p:par>
                          <p:cTn id="12" fill="hold" nodeType="afterGroup">
                            <p:stCondLst>
                              <p:cond delay="87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21508">
                                            <p:txEl>
                                              <p:pRg st="3" end="3"/>
                                            </p:txEl>
                                          </p:spTgt>
                                        </p:tgtEl>
                                        <p:attrNameLst>
                                          <p:attrName>style.visibility</p:attrName>
                                        </p:attrNameLst>
                                      </p:cBhvr>
                                      <p:to>
                                        <p:strVal val="visible"/>
                                      </p:to>
                                    </p:set>
                                    <p:animEffect transition="in" filter="wipe(left)">
                                      <p:cBhvr>
                                        <p:cTn id="15" dur="500"/>
                                        <p:tgtEl>
                                          <p:spTgt spid="21508">
                                            <p:txEl>
                                              <p:pRg st="3" end="3"/>
                                            </p:txEl>
                                          </p:spTgt>
                                        </p:tgtEl>
                                      </p:cBhvr>
                                    </p:animEffect>
                                  </p:childTnLst>
                                </p:cTn>
                              </p:par>
                            </p:childTnLst>
                          </p:cTn>
                        </p:par>
                        <p:par>
                          <p:cTn id="16" fill="hold" nodeType="afterGroup">
                            <p:stCondLst>
                              <p:cond delay="146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21508">
                                            <p:txEl>
                                              <p:pRg st="4" end="4"/>
                                            </p:txEl>
                                          </p:spTgt>
                                        </p:tgtEl>
                                        <p:attrNameLst>
                                          <p:attrName>style.visibility</p:attrName>
                                        </p:attrNameLst>
                                      </p:cBhvr>
                                      <p:to>
                                        <p:strVal val="visible"/>
                                      </p:to>
                                    </p:set>
                                    <p:animEffect transition="in" filter="wipe(left)">
                                      <p:cBhvr>
                                        <p:cTn id="19" dur="500"/>
                                        <p:tgtEl>
                                          <p:spTgt spid="21508">
                                            <p:txEl>
                                              <p:pRg st="4" end="4"/>
                                            </p:txEl>
                                          </p:spTgt>
                                        </p:tgtEl>
                                      </p:cBhvr>
                                    </p:animEffect>
                                  </p:childTnLst>
                                </p:cTn>
                              </p:par>
                            </p:childTnLst>
                          </p:cTn>
                        </p:par>
                        <p:par>
                          <p:cTn id="20" fill="hold" nodeType="afterGroup">
                            <p:stCondLst>
                              <p:cond delay="23350"/>
                            </p:stCondLst>
                            <p:childTnLst>
                              <p:par>
                                <p:cTn id="21" presetID="21" presetClass="entr" presetSubtype="8" fill="hold" nodeType="afterEffect">
                                  <p:stCondLst>
                                    <p:cond delay="1500"/>
                                  </p:stCondLst>
                                  <p:childTnLst>
                                    <p:set>
                                      <p:cBhvr>
                                        <p:cTn id="22" dur="1" fill="hold">
                                          <p:stCondLst>
                                            <p:cond delay="0"/>
                                          </p:stCondLst>
                                        </p:cTn>
                                        <p:tgtEl>
                                          <p:spTgt spid="21515"/>
                                        </p:tgtEl>
                                        <p:attrNameLst>
                                          <p:attrName>style.visibility</p:attrName>
                                        </p:attrNameLst>
                                      </p:cBhvr>
                                      <p:to>
                                        <p:strVal val="visible"/>
                                      </p:to>
                                    </p:set>
                                    <p:animEffect transition="in" filter="wheel(8)">
                                      <p:cBhvr>
                                        <p:cTn id="23" dur="2000"/>
                                        <p:tgtEl>
                                          <p:spTgt spid="21515"/>
                                        </p:tgtEl>
                                      </p:cBhvr>
                                    </p:animEffect>
                                  </p:childTnLst>
                                </p:cTn>
                              </p:par>
                              <p:par>
                                <p:cTn id="24" presetID="21" presetClass="entr" presetSubtype="8" fill="hold" nodeType="withEffect">
                                  <p:stCondLst>
                                    <p:cond delay="2000"/>
                                  </p:stCondLst>
                                  <p:childTnLst>
                                    <p:set>
                                      <p:cBhvr>
                                        <p:cTn id="25" dur="1" fill="hold">
                                          <p:stCondLst>
                                            <p:cond delay="0"/>
                                          </p:stCondLst>
                                        </p:cTn>
                                        <p:tgtEl>
                                          <p:spTgt spid="21512"/>
                                        </p:tgtEl>
                                        <p:attrNameLst>
                                          <p:attrName>style.visibility</p:attrName>
                                        </p:attrNameLst>
                                      </p:cBhvr>
                                      <p:to>
                                        <p:strVal val="visible"/>
                                      </p:to>
                                    </p:set>
                                    <p:animEffect transition="in" filter="wheel(8)">
                                      <p:cBhvr>
                                        <p:cTn id="26" dur="2000"/>
                                        <p:tgtEl>
                                          <p:spTgt spid="21512"/>
                                        </p:tgtEl>
                                      </p:cBhvr>
                                    </p:animEffect>
                                  </p:childTnLst>
                                </p:cTn>
                              </p:par>
                              <p:par>
                                <p:cTn id="27" presetID="21" presetClass="entr" presetSubtype="8" fill="hold" nodeType="withEffect">
                                  <p:stCondLst>
                                    <p:cond delay="2000"/>
                                  </p:stCondLst>
                                  <p:childTnLst>
                                    <p:set>
                                      <p:cBhvr>
                                        <p:cTn id="28" dur="1" fill="hold">
                                          <p:stCondLst>
                                            <p:cond delay="0"/>
                                          </p:stCondLst>
                                        </p:cTn>
                                        <p:tgtEl>
                                          <p:spTgt spid="21517"/>
                                        </p:tgtEl>
                                        <p:attrNameLst>
                                          <p:attrName>style.visibility</p:attrName>
                                        </p:attrNameLst>
                                      </p:cBhvr>
                                      <p:to>
                                        <p:strVal val="visible"/>
                                      </p:to>
                                    </p:set>
                                    <p:animEffect transition="in" filter="wheel(8)">
                                      <p:cBhvr>
                                        <p:cTn id="29" dur="2000"/>
                                        <p:tgtEl>
                                          <p:spTgt spid="21517"/>
                                        </p:tgtEl>
                                      </p:cBhvr>
                                    </p:animEffect>
                                  </p:childTnLst>
                                </p:cTn>
                              </p:par>
                              <p:par>
                                <p:cTn id="30" presetID="21" presetClass="entr" presetSubtype="8" fill="hold" nodeType="withEffect">
                                  <p:stCondLst>
                                    <p:cond delay="2000"/>
                                  </p:stCondLst>
                                  <p:childTnLst>
                                    <p:set>
                                      <p:cBhvr>
                                        <p:cTn id="31" dur="1" fill="hold">
                                          <p:stCondLst>
                                            <p:cond delay="0"/>
                                          </p:stCondLst>
                                        </p:cTn>
                                        <p:tgtEl>
                                          <p:spTgt spid="21511"/>
                                        </p:tgtEl>
                                        <p:attrNameLst>
                                          <p:attrName>style.visibility</p:attrName>
                                        </p:attrNameLst>
                                      </p:cBhvr>
                                      <p:to>
                                        <p:strVal val="visible"/>
                                      </p:to>
                                    </p:set>
                                    <p:animEffect transition="in" filter="wheel(8)">
                                      <p:cBhvr>
                                        <p:cTn id="32" dur="20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107950" y="469900"/>
            <a:ext cx="8820150" cy="5983288"/>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Ema et Omikuji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Ema sont des planchettes sur lesquelles sont            inscrits des prières, elles sont suspendues dans                          le sanctuaire car les fidèles n’y entrent pas, ils prient      dehors après avoir attiré l’attention des Kami en           sonnant un Suzu ou en agitant une crécelle de bois.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Les Omikuji sont des bandes de papier qui dévoilent              un oracle de bonne ou de mauvaise fortune.  S’il est            bon, l’Omikuji devient un talisman à conserver, s’il est mauvais, il doit être fixé sur un arbre du sanctuaire                afin que le Kami conjure la prédiction.                                                           </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Daikichi Très bonne Fortune   Kichi  Bonne Fortune                                                                           Shôkichi Fortune Modérée       Kyô Mauvaise Fortune</a:t>
            </a:r>
            <a:r>
              <a:rPr lang="fr-CA"/>
              <a:t>                                                                            </a:t>
            </a:r>
          </a:p>
          <a:p>
            <a:pPr>
              <a:spcBef>
                <a:spcPct val="50000"/>
              </a:spcBef>
              <a:defRPr/>
            </a:pPr>
            <a:endParaRPr lang="fr-CA"/>
          </a:p>
        </p:txBody>
      </p:sp>
      <p:pic>
        <p:nvPicPr>
          <p:cNvPr id="16389" name="Picture 5" descr="400px-EmaMeijiShrine1197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descr="KasugaTaisha tying fortune [800x6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0413" y="-26988"/>
            <a:ext cx="4610100" cy="652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descr="voeux"/>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427413"/>
            <a:ext cx="4608513"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wipe(left)">
                                      <p:cBhvr>
                                        <p:cTn id="7" dur="500"/>
                                        <p:tgtEl>
                                          <p:spTgt spid="16388">
                                            <p:txEl>
                                              <p:pRg st="0" end="0"/>
                                            </p:txEl>
                                          </p:spTgt>
                                        </p:tgtEl>
                                      </p:cBhvr>
                                    </p:animEffect>
                                  </p:childTnLst>
                                </p:cTn>
                              </p:par>
                            </p:childTnLst>
                          </p:cTn>
                        </p:par>
                        <p:par>
                          <p:cTn id="8" fill="hold" nodeType="afterGroup">
                            <p:stCondLst>
                              <p:cond delay="155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6388">
                                            <p:txEl>
                                              <p:pRg st="1" end="1"/>
                                            </p:txEl>
                                          </p:spTgt>
                                        </p:tgtEl>
                                        <p:attrNameLst>
                                          <p:attrName>style.visibility</p:attrName>
                                        </p:attrNameLst>
                                      </p:cBhvr>
                                      <p:to>
                                        <p:strVal val="visible"/>
                                      </p:to>
                                    </p:set>
                                    <p:animEffect transition="in" filter="wipe(left)">
                                      <p:cBhvr>
                                        <p:cTn id="11" dur="500"/>
                                        <p:tgtEl>
                                          <p:spTgt spid="16388">
                                            <p:txEl>
                                              <p:pRg st="1" end="1"/>
                                            </p:txEl>
                                          </p:spTgt>
                                        </p:tgtEl>
                                      </p:cBhvr>
                                    </p:animEffect>
                                  </p:childTnLst>
                                </p:cTn>
                              </p:par>
                            </p:childTnLst>
                          </p:cTn>
                        </p:par>
                        <p:par>
                          <p:cTn id="12" fill="hold" nodeType="afterGroup">
                            <p:stCondLst>
                              <p:cond delay="132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6388">
                                            <p:txEl>
                                              <p:pRg st="2" end="2"/>
                                            </p:txEl>
                                          </p:spTgt>
                                        </p:tgtEl>
                                        <p:attrNameLst>
                                          <p:attrName>style.visibility</p:attrName>
                                        </p:attrNameLst>
                                      </p:cBhvr>
                                      <p:to>
                                        <p:strVal val="visible"/>
                                      </p:to>
                                    </p:set>
                                    <p:animEffect transition="in" filter="wipe(left)">
                                      <p:cBhvr>
                                        <p:cTn id="15" dur="500"/>
                                        <p:tgtEl>
                                          <p:spTgt spid="16388">
                                            <p:txEl>
                                              <p:pRg st="2" end="2"/>
                                            </p:txEl>
                                          </p:spTgt>
                                        </p:tgtEl>
                                      </p:cBhvr>
                                    </p:animEffect>
                                  </p:childTnLst>
                                </p:cTn>
                              </p:par>
                            </p:childTnLst>
                          </p:cTn>
                        </p:par>
                        <p:par>
                          <p:cTn id="16" fill="hold" nodeType="afterGroup">
                            <p:stCondLst>
                              <p:cond delay="247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6388">
                                            <p:txEl>
                                              <p:pRg st="3" end="3"/>
                                            </p:txEl>
                                          </p:spTgt>
                                        </p:tgtEl>
                                        <p:attrNameLst>
                                          <p:attrName>style.visibility</p:attrName>
                                        </p:attrNameLst>
                                      </p:cBhvr>
                                      <p:to>
                                        <p:strVal val="visible"/>
                                      </p:to>
                                    </p:set>
                                    <p:animEffect transition="in" filter="wipe(left)">
                                      <p:cBhvr>
                                        <p:cTn id="19" dur="500"/>
                                        <p:tgtEl>
                                          <p:spTgt spid="16388">
                                            <p:txEl>
                                              <p:pRg st="3" end="3"/>
                                            </p:txEl>
                                          </p:spTgt>
                                        </p:tgtEl>
                                      </p:cBhvr>
                                    </p:animEffect>
                                  </p:childTnLst>
                                </p:cTn>
                              </p:par>
                            </p:childTnLst>
                          </p:cTn>
                        </p:par>
                        <p:par>
                          <p:cTn id="20" fill="hold" nodeType="afterGroup">
                            <p:stCondLst>
                              <p:cond delay="29700"/>
                            </p:stCondLst>
                            <p:childTnLst>
                              <p:par>
                                <p:cTn id="21" presetID="18" presetClass="entr" presetSubtype="12" fill="hold" nodeType="afterEffect">
                                  <p:stCondLst>
                                    <p:cond delay="1500"/>
                                  </p:stCondLst>
                                  <p:childTnLst>
                                    <p:set>
                                      <p:cBhvr>
                                        <p:cTn id="22" dur="1" fill="hold">
                                          <p:stCondLst>
                                            <p:cond delay="0"/>
                                          </p:stCondLst>
                                        </p:cTn>
                                        <p:tgtEl>
                                          <p:spTgt spid="16389"/>
                                        </p:tgtEl>
                                        <p:attrNameLst>
                                          <p:attrName>style.visibility</p:attrName>
                                        </p:attrNameLst>
                                      </p:cBhvr>
                                      <p:to>
                                        <p:strVal val="visible"/>
                                      </p:to>
                                    </p:set>
                                    <p:animEffect transition="in" filter="strips(downLeft)">
                                      <p:cBhvr>
                                        <p:cTn id="23" dur="5000"/>
                                        <p:tgtEl>
                                          <p:spTgt spid="16389"/>
                                        </p:tgtEl>
                                      </p:cBhvr>
                                    </p:animEffect>
                                  </p:childTnLst>
                                </p:cTn>
                              </p:par>
                              <p:par>
                                <p:cTn id="24" presetID="18" presetClass="entr" presetSubtype="12" fill="hold" nodeType="withEffect">
                                  <p:stCondLst>
                                    <p:cond delay="1500"/>
                                  </p:stCondLst>
                                  <p:childTnLst>
                                    <p:set>
                                      <p:cBhvr>
                                        <p:cTn id="25" dur="1" fill="hold">
                                          <p:stCondLst>
                                            <p:cond delay="0"/>
                                          </p:stCondLst>
                                        </p:cTn>
                                        <p:tgtEl>
                                          <p:spTgt spid="16391"/>
                                        </p:tgtEl>
                                        <p:attrNameLst>
                                          <p:attrName>style.visibility</p:attrName>
                                        </p:attrNameLst>
                                      </p:cBhvr>
                                      <p:to>
                                        <p:strVal val="visible"/>
                                      </p:to>
                                    </p:set>
                                    <p:animEffect transition="in" filter="strips(downLeft)">
                                      <p:cBhvr>
                                        <p:cTn id="26" dur="5000"/>
                                        <p:tgtEl>
                                          <p:spTgt spid="16391"/>
                                        </p:tgtEl>
                                      </p:cBhvr>
                                    </p:animEffect>
                                  </p:childTnLst>
                                </p:cTn>
                              </p:par>
                              <p:par>
                                <p:cTn id="27" presetID="18" presetClass="entr" presetSubtype="12" fill="hold" nodeType="withEffect">
                                  <p:stCondLst>
                                    <p:cond delay="1500"/>
                                  </p:stCondLst>
                                  <p:childTnLst>
                                    <p:set>
                                      <p:cBhvr>
                                        <p:cTn id="28" dur="1" fill="hold">
                                          <p:stCondLst>
                                            <p:cond delay="0"/>
                                          </p:stCondLst>
                                        </p:cTn>
                                        <p:tgtEl>
                                          <p:spTgt spid="16392"/>
                                        </p:tgtEl>
                                        <p:attrNameLst>
                                          <p:attrName>style.visibility</p:attrName>
                                        </p:attrNameLst>
                                      </p:cBhvr>
                                      <p:to>
                                        <p:strVal val="visible"/>
                                      </p:to>
                                    </p:set>
                                    <p:animEffect transition="in" filter="strips(downLeft)">
                                      <p:cBhvr>
                                        <p:cTn id="29" dur="50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4"/>
          <p:cNvSpPr txBox="1">
            <a:spLocks noChangeArrowheads="1"/>
          </p:cNvSpPr>
          <p:nvPr/>
        </p:nvSpPr>
        <p:spPr bwMode="auto">
          <a:xfrm>
            <a:off x="250825" y="44450"/>
            <a:ext cx="8569325" cy="6483350"/>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Mariage Shintô</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mariage Shintô consacre l’union des deux époux.         Les parents se rencontrent cérémonieusement                      avant le mariage et échangent des cadeaux.</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marié porte une tenue traditionnelle noire ou bleue composée du Kakama, large pantalon plissé                            et du Haori, une tunique longue.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La mariée est vêtue d’un Kimono blanc ou fleuri.  Elle   porte une coiffure particulière, la Tsuno-Kakushi.</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Lors du rituel Sansankudo, les mariés boivent chacun    trois gorgées de saki froid (vin de riz), dans trois tasses laquées, puis ils énoncent leur vœux et déposent       ensemble sur l’autel, un Tamagashi                                          (écrit résumant les vœux), puis la mariée revêt un                                             superbe Kimono de couleur.</a:t>
            </a:r>
          </a:p>
        </p:txBody>
      </p:sp>
      <p:pic>
        <p:nvPicPr>
          <p:cNvPr id="17414" name="Picture 6" descr="Shinto_married_couple [800x6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16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10" descr="bride_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6375" y="0"/>
            <a:ext cx="51641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wipe(left)">
                                      <p:cBhvr>
                                        <p:cTn id="7" dur="500"/>
                                        <p:tgtEl>
                                          <p:spTgt spid="17412">
                                            <p:txEl>
                                              <p:pRg st="0" end="0"/>
                                            </p:txEl>
                                          </p:spTgt>
                                        </p:tgtEl>
                                      </p:cBhvr>
                                    </p:animEffect>
                                  </p:childTnLst>
                                </p:cTn>
                              </p:par>
                            </p:childTnLst>
                          </p:cTn>
                        </p:par>
                        <p:par>
                          <p:cTn id="8" fill="hold" nodeType="afterGroup">
                            <p:stCondLst>
                              <p:cond delay="16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7412">
                                            <p:txEl>
                                              <p:pRg st="1" end="1"/>
                                            </p:txEl>
                                          </p:spTgt>
                                        </p:tgtEl>
                                        <p:attrNameLst>
                                          <p:attrName>style.visibility</p:attrName>
                                        </p:attrNameLst>
                                      </p:cBhvr>
                                      <p:to>
                                        <p:strVal val="visible"/>
                                      </p:to>
                                    </p:set>
                                    <p:animEffect transition="in" filter="wipe(left)">
                                      <p:cBhvr>
                                        <p:cTn id="11" dur="500"/>
                                        <p:tgtEl>
                                          <p:spTgt spid="17412">
                                            <p:txEl>
                                              <p:pRg st="1" end="1"/>
                                            </p:txEl>
                                          </p:spTgt>
                                        </p:tgtEl>
                                      </p:cBhvr>
                                    </p:animEffect>
                                  </p:childTnLst>
                                </p:cTn>
                              </p:par>
                            </p:childTnLst>
                          </p:cTn>
                        </p:par>
                        <p:par>
                          <p:cTn id="12" fill="hold" nodeType="afterGroup">
                            <p:stCondLst>
                              <p:cond delay="84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7412">
                                            <p:txEl>
                                              <p:pRg st="2" end="2"/>
                                            </p:txEl>
                                          </p:spTgt>
                                        </p:tgtEl>
                                        <p:attrNameLst>
                                          <p:attrName>style.visibility</p:attrName>
                                        </p:attrNameLst>
                                      </p:cBhvr>
                                      <p:to>
                                        <p:strVal val="visible"/>
                                      </p:to>
                                    </p:set>
                                    <p:animEffect transition="in" filter="wipe(left)">
                                      <p:cBhvr>
                                        <p:cTn id="15" dur="500"/>
                                        <p:tgtEl>
                                          <p:spTgt spid="17412">
                                            <p:txEl>
                                              <p:pRg st="2" end="2"/>
                                            </p:txEl>
                                          </p:spTgt>
                                        </p:tgtEl>
                                      </p:cBhvr>
                                    </p:animEffect>
                                  </p:childTnLst>
                                </p:cTn>
                              </p:par>
                            </p:childTnLst>
                          </p:cTn>
                        </p:par>
                        <p:par>
                          <p:cTn id="16" fill="hold" nodeType="afterGroup">
                            <p:stCondLst>
                              <p:cond delay="1485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7412">
                                            <p:txEl>
                                              <p:pRg st="3" end="3"/>
                                            </p:txEl>
                                          </p:spTgt>
                                        </p:tgtEl>
                                        <p:attrNameLst>
                                          <p:attrName>style.visibility</p:attrName>
                                        </p:attrNameLst>
                                      </p:cBhvr>
                                      <p:to>
                                        <p:strVal val="visible"/>
                                      </p:to>
                                    </p:set>
                                    <p:animEffect transition="in" filter="wipe(left)">
                                      <p:cBhvr>
                                        <p:cTn id="19" dur="500"/>
                                        <p:tgtEl>
                                          <p:spTgt spid="17412">
                                            <p:txEl>
                                              <p:pRg st="3" end="3"/>
                                            </p:txEl>
                                          </p:spTgt>
                                        </p:tgtEl>
                                      </p:cBhvr>
                                    </p:animEffect>
                                  </p:childTnLst>
                                </p:cTn>
                              </p:par>
                            </p:childTnLst>
                          </p:cTn>
                        </p:par>
                        <p:par>
                          <p:cTn id="20" fill="hold" nodeType="afterGroup">
                            <p:stCondLst>
                              <p:cond delay="202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7412">
                                            <p:txEl>
                                              <p:pRg st="4" end="4"/>
                                            </p:txEl>
                                          </p:spTgt>
                                        </p:tgtEl>
                                        <p:attrNameLst>
                                          <p:attrName>style.visibility</p:attrName>
                                        </p:attrNameLst>
                                      </p:cBhvr>
                                      <p:to>
                                        <p:strVal val="visible"/>
                                      </p:to>
                                    </p:set>
                                    <p:animEffect transition="in" filter="wipe(left)">
                                      <p:cBhvr>
                                        <p:cTn id="23" dur="500"/>
                                        <p:tgtEl>
                                          <p:spTgt spid="17412">
                                            <p:txEl>
                                              <p:pRg st="4" end="4"/>
                                            </p:txEl>
                                          </p:spTgt>
                                        </p:tgtEl>
                                      </p:cBhvr>
                                    </p:animEffect>
                                  </p:childTnLst>
                                </p:cTn>
                              </p:par>
                            </p:childTnLst>
                          </p:cTn>
                        </p:par>
                        <p:par>
                          <p:cTn id="24" fill="hold" nodeType="afterGroup">
                            <p:stCondLst>
                              <p:cond delay="32700"/>
                            </p:stCondLst>
                            <p:childTnLst>
                              <p:par>
                                <p:cTn id="25" presetID="54" presetClass="entr" presetSubtype="0" accel="100000" fill="hold" nodeType="afterEffect">
                                  <p:stCondLst>
                                    <p:cond delay="1500"/>
                                  </p:stCondLst>
                                  <p:childTnLst>
                                    <p:set>
                                      <p:cBhvr>
                                        <p:cTn id="26" dur="1" fill="hold">
                                          <p:stCondLst>
                                            <p:cond delay="0"/>
                                          </p:stCondLst>
                                        </p:cTn>
                                        <p:tgtEl>
                                          <p:spTgt spid="17414"/>
                                        </p:tgtEl>
                                        <p:attrNameLst>
                                          <p:attrName>style.visibility</p:attrName>
                                        </p:attrNameLst>
                                      </p:cBhvr>
                                      <p:to>
                                        <p:strVal val="visible"/>
                                      </p:to>
                                    </p:set>
                                    <p:anim calcmode="lin" valueType="num">
                                      <p:cBhvr>
                                        <p:cTn id="27" dur="5000" fill="hold"/>
                                        <p:tgtEl>
                                          <p:spTgt spid="17414"/>
                                        </p:tgtEl>
                                        <p:attrNameLst>
                                          <p:attrName>ppt_w</p:attrName>
                                        </p:attrNameLst>
                                      </p:cBhvr>
                                      <p:tavLst>
                                        <p:tav tm="0">
                                          <p:val>
                                            <p:strVal val="#ppt_w*0.05"/>
                                          </p:val>
                                        </p:tav>
                                        <p:tav tm="100000">
                                          <p:val>
                                            <p:strVal val="#ppt_w"/>
                                          </p:val>
                                        </p:tav>
                                      </p:tavLst>
                                    </p:anim>
                                    <p:anim calcmode="lin" valueType="num">
                                      <p:cBhvr>
                                        <p:cTn id="28" dur="5000" fill="hold"/>
                                        <p:tgtEl>
                                          <p:spTgt spid="17414"/>
                                        </p:tgtEl>
                                        <p:attrNameLst>
                                          <p:attrName>ppt_h</p:attrName>
                                        </p:attrNameLst>
                                      </p:cBhvr>
                                      <p:tavLst>
                                        <p:tav tm="0">
                                          <p:val>
                                            <p:strVal val="#ppt_h"/>
                                          </p:val>
                                        </p:tav>
                                        <p:tav tm="100000">
                                          <p:val>
                                            <p:strVal val="#ppt_h"/>
                                          </p:val>
                                        </p:tav>
                                      </p:tavLst>
                                    </p:anim>
                                    <p:anim calcmode="lin" valueType="num">
                                      <p:cBhvr>
                                        <p:cTn id="29" dur="5000" fill="hold"/>
                                        <p:tgtEl>
                                          <p:spTgt spid="17414"/>
                                        </p:tgtEl>
                                        <p:attrNameLst>
                                          <p:attrName>ppt_x</p:attrName>
                                        </p:attrNameLst>
                                      </p:cBhvr>
                                      <p:tavLst>
                                        <p:tav tm="0">
                                          <p:val>
                                            <p:strVal val="#ppt_x-.2"/>
                                          </p:val>
                                        </p:tav>
                                        <p:tav tm="100000">
                                          <p:val>
                                            <p:strVal val="#ppt_x"/>
                                          </p:val>
                                        </p:tav>
                                      </p:tavLst>
                                    </p:anim>
                                    <p:anim calcmode="lin" valueType="num">
                                      <p:cBhvr>
                                        <p:cTn id="30" dur="5000" fill="hold"/>
                                        <p:tgtEl>
                                          <p:spTgt spid="17414"/>
                                        </p:tgtEl>
                                        <p:attrNameLst>
                                          <p:attrName>ppt_y</p:attrName>
                                        </p:attrNameLst>
                                      </p:cBhvr>
                                      <p:tavLst>
                                        <p:tav tm="0">
                                          <p:val>
                                            <p:strVal val="#ppt_y"/>
                                          </p:val>
                                        </p:tav>
                                        <p:tav tm="100000">
                                          <p:val>
                                            <p:strVal val="#ppt_y"/>
                                          </p:val>
                                        </p:tav>
                                      </p:tavLst>
                                    </p:anim>
                                    <p:animEffect transition="in" filter="fade">
                                      <p:cBhvr>
                                        <p:cTn id="31" dur="5000"/>
                                        <p:tgtEl>
                                          <p:spTgt spid="17414"/>
                                        </p:tgtEl>
                                      </p:cBhvr>
                                    </p:animEffect>
                                  </p:childTnLst>
                                </p:cTn>
                              </p:par>
                              <p:par>
                                <p:cTn id="32" presetID="54" presetClass="entr" presetSubtype="0" accel="100000" fill="hold" nodeType="withEffect">
                                  <p:stCondLst>
                                    <p:cond delay="1500"/>
                                  </p:stCondLst>
                                  <p:childTnLst>
                                    <p:set>
                                      <p:cBhvr>
                                        <p:cTn id="33" dur="1" fill="hold">
                                          <p:stCondLst>
                                            <p:cond delay="0"/>
                                          </p:stCondLst>
                                        </p:cTn>
                                        <p:tgtEl>
                                          <p:spTgt spid="17418"/>
                                        </p:tgtEl>
                                        <p:attrNameLst>
                                          <p:attrName>style.visibility</p:attrName>
                                        </p:attrNameLst>
                                      </p:cBhvr>
                                      <p:to>
                                        <p:strVal val="visible"/>
                                      </p:to>
                                    </p:set>
                                    <p:anim calcmode="lin" valueType="num">
                                      <p:cBhvr>
                                        <p:cTn id="34" dur="5000" fill="hold"/>
                                        <p:tgtEl>
                                          <p:spTgt spid="17418"/>
                                        </p:tgtEl>
                                        <p:attrNameLst>
                                          <p:attrName>ppt_w</p:attrName>
                                        </p:attrNameLst>
                                      </p:cBhvr>
                                      <p:tavLst>
                                        <p:tav tm="0">
                                          <p:val>
                                            <p:strVal val="#ppt_w*0.05"/>
                                          </p:val>
                                        </p:tav>
                                        <p:tav tm="100000">
                                          <p:val>
                                            <p:strVal val="#ppt_w"/>
                                          </p:val>
                                        </p:tav>
                                      </p:tavLst>
                                    </p:anim>
                                    <p:anim calcmode="lin" valueType="num">
                                      <p:cBhvr>
                                        <p:cTn id="35" dur="5000" fill="hold"/>
                                        <p:tgtEl>
                                          <p:spTgt spid="17418"/>
                                        </p:tgtEl>
                                        <p:attrNameLst>
                                          <p:attrName>ppt_h</p:attrName>
                                        </p:attrNameLst>
                                      </p:cBhvr>
                                      <p:tavLst>
                                        <p:tav tm="0">
                                          <p:val>
                                            <p:strVal val="#ppt_h"/>
                                          </p:val>
                                        </p:tav>
                                        <p:tav tm="100000">
                                          <p:val>
                                            <p:strVal val="#ppt_h"/>
                                          </p:val>
                                        </p:tav>
                                      </p:tavLst>
                                    </p:anim>
                                    <p:anim calcmode="lin" valueType="num">
                                      <p:cBhvr>
                                        <p:cTn id="36" dur="5000" fill="hold"/>
                                        <p:tgtEl>
                                          <p:spTgt spid="17418"/>
                                        </p:tgtEl>
                                        <p:attrNameLst>
                                          <p:attrName>ppt_x</p:attrName>
                                        </p:attrNameLst>
                                      </p:cBhvr>
                                      <p:tavLst>
                                        <p:tav tm="0">
                                          <p:val>
                                            <p:strVal val="#ppt_x-.2"/>
                                          </p:val>
                                        </p:tav>
                                        <p:tav tm="100000">
                                          <p:val>
                                            <p:strVal val="#ppt_x"/>
                                          </p:val>
                                        </p:tav>
                                      </p:tavLst>
                                    </p:anim>
                                    <p:anim calcmode="lin" valueType="num">
                                      <p:cBhvr>
                                        <p:cTn id="37" dur="5000" fill="hold"/>
                                        <p:tgtEl>
                                          <p:spTgt spid="17418"/>
                                        </p:tgtEl>
                                        <p:attrNameLst>
                                          <p:attrName>ppt_y</p:attrName>
                                        </p:attrNameLst>
                                      </p:cBhvr>
                                      <p:tavLst>
                                        <p:tav tm="0">
                                          <p:val>
                                            <p:strVal val="#ppt_y"/>
                                          </p:val>
                                        </p:tav>
                                        <p:tav tm="100000">
                                          <p:val>
                                            <p:strVal val="#ppt_y"/>
                                          </p:val>
                                        </p:tav>
                                      </p:tavLst>
                                    </p:anim>
                                    <p:animEffect transition="in" filter="fade">
                                      <p:cBhvr>
                                        <p:cTn id="38" dur="5000"/>
                                        <p:tgtEl>
                                          <p:spTgt spid="17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395288" y="633413"/>
            <a:ext cx="8353425" cy="5387975"/>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Théâtre Nô</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sanctuaire est un lieu de prière, mais c’est aussi           un lieu de réjouissance, on y trouve du théâtre Nô, de la danse, de la lutte Sumo du tir à l’arc et autres activités.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théâtre Nô comporte deux acteurs.  Le Waki, un fait valoir qui lance l’action puis quitte la scène.</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Shite, l’acteur principal, danse et mime tout les rôles en usant de masques pour interpréter divers personnages.</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Okame, masque de jeune fille attrayante et joyeuse, Hyottoko, masque d’un homme étrange et drôle ayant     les lèvres serrées parce qu’il respire et crache du feu,              c’est aussi un menteur.</a:t>
            </a:r>
          </a:p>
        </p:txBody>
      </p:sp>
      <p:pic>
        <p:nvPicPr>
          <p:cNvPr id="18437" name="Picture 5" descr="A-NO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3" y="0"/>
            <a:ext cx="476885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descr="shinto-esprit m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0"/>
            <a:ext cx="4464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wipe(left)">
                                      <p:cBhvr>
                                        <p:cTn id="7" dur="500"/>
                                        <p:tgtEl>
                                          <p:spTgt spid="18436">
                                            <p:txEl>
                                              <p:pRg st="0" end="0"/>
                                            </p:txEl>
                                          </p:spTgt>
                                        </p:tgtEl>
                                      </p:cBhvr>
                                    </p:animEffect>
                                  </p:childTnLst>
                                </p:cTn>
                              </p:par>
                            </p:childTnLst>
                          </p:cTn>
                        </p:par>
                        <p:par>
                          <p:cTn id="8" fill="hold" nodeType="afterGroup">
                            <p:stCondLst>
                              <p:cond delay="14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8436">
                                            <p:txEl>
                                              <p:pRg st="1" end="1"/>
                                            </p:txEl>
                                          </p:spTgt>
                                        </p:tgtEl>
                                        <p:attrNameLst>
                                          <p:attrName>style.visibility</p:attrName>
                                        </p:attrNameLst>
                                      </p:cBhvr>
                                      <p:to>
                                        <p:strVal val="visible"/>
                                      </p:to>
                                    </p:set>
                                    <p:animEffect transition="in" filter="wipe(left)">
                                      <p:cBhvr>
                                        <p:cTn id="11" dur="500"/>
                                        <p:tgtEl>
                                          <p:spTgt spid="18436">
                                            <p:txEl>
                                              <p:pRg st="1" end="1"/>
                                            </p:txEl>
                                          </p:spTgt>
                                        </p:tgtEl>
                                      </p:cBhvr>
                                    </p:animEffect>
                                  </p:childTnLst>
                                </p:cTn>
                              </p:par>
                            </p:childTnLst>
                          </p:cTn>
                        </p:par>
                        <p:par>
                          <p:cTn id="12" fill="hold" nodeType="afterGroup">
                            <p:stCondLst>
                              <p:cond delay="925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8436">
                                            <p:txEl>
                                              <p:pRg st="2" end="2"/>
                                            </p:txEl>
                                          </p:spTgt>
                                        </p:tgtEl>
                                        <p:attrNameLst>
                                          <p:attrName>style.visibility</p:attrName>
                                        </p:attrNameLst>
                                      </p:cBhvr>
                                      <p:to>
                                        <p:strVal val="visible"/>
                                      </p:to>
                                    </p:set>
                                    <p:animEffect transition="in" filter="wipe(left)">
                                      <p:cBhvr>
                                        <p:cTn id="15" dur="500"/>
                                        <p:tgtEl>
                                          <p:spTgt spid="18436">
                                            <p:txEl>
                                              <p:pRg st="2" end="2"/>
                                            </p:txEl>
                                          </p:spTgt>
                                        </p:tgtEl>
                                      </p:cBhvr>
                                    </p:animEffect>
                                  </p:childTnLst>
                                </p:cTn>
                              </p:par>
                            </p:childTnLst>
                          </p:cTn>
                        </p:par>
                        <p:par>
                          <p:cTn id="16" fill="hold" nodeType="afterGroup">
                            <p:stCondLst>
                              <p:cond delay="144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8436">
                                            <p:txEl>
                                              <p:pRg st="3" end="3"/>
                                            </p:txEl>
                                          </p:spTgt>
                                        </p:tgtEl>
                                        <p:attrNameLst>
                                          <p:attrName>style.visibility</p:attrName>
                                        </p:attrNameLst>
                                      </p:cBhvr>
                                      <p:to>
                                        <p:strVal val="visible"/>
                                      </p:to>
                                    </p:set>
                                    <p:animEffect transition="in" filter="wipe(left)">
                                      <p:cBhvr>
                                        <p:cTn id="19" dur="500"/>
                                        <p:tgtEl>
                                          <p:spTgt spid="18436">
                                            <p:txEl>
                                              <p:pRg st="3" end="3"/>
                                            </p:txEl>
                                          </p:spTgt>
                                        </p:tgtEl>
                                      </p:cBhvr>
                                    </p:animEffect>
                                  </p:childTnLst>
                                </p:cTn>
                              </p:par>
                            </p:childTnLst>
                          </p:cTn>
                        </p:par>
                        <p:par>
                          <p:cTn id="20" fill="hold" nodeType="afterGroup">
                            <p:stCondLst>
                              <p:cond delay="20250"/>
                            </p:stCondLst>
                            <p:childTnLst>
                              <p:par>
                                <p:cTn id="21" presetID="22" presetClass="entr" presetSubtype="8" fill="hold" nodeType="afterEffect">
                                  <p:stCondLst>
                                    <p:cond delay="500"/>
                                  </p:stCondLst>
                                  <p:iterate type="lt">
                                    <p:tmPct val="10000"/>
                                  </p:iterate>
                                  <p:childTnLst>
                                    <p:set>
                                      <p:cBhvr>
                                        <p:cTn id="22" dur="1" fill="hold">
                                          <p:stCondLst>
                                            <p:cond delay="0"/>
                                          </p:stCondLst>
                                        </p:cTn>
                                        <p:tgtEl>
                                          <p:spTgt spid="18436">
                                            <p:txEl>
                                              <p:pRg st="4" end="4"/>
                                            </p:txEl>
                                          </p:spTgt>
                                        </p:tgtEl>
                                        <p:attrNameLst>
                                          <p:attrName>style.visibility</p:attrName>
                                        </p:attrNameLst>
                                      </p:cBhvr>
                                      <p:to>
                                        <p:strVal val="visible"/>
                                      </p:to>
                                    </p:set>
                                    <p:animEffect transition="in" filter="wipe(left)">
                                      <p:cBhvr>
                                        <p:cTn id="23" dur="500"/>
                                        <p:tgtEl>
                                          <p:spTgt spid="18436">
                                            <p:txEl>
                                              <p:pRg st="4" end="4"/>
                                            </p:txEl>
                                          </p:spTgt>
                                        </p:tgtEl>
                                      </p:cBhvr>
                                    </p:animEffect>
                                  </p:childTnLst>
                                </p:cTn>
                              </p:par>
                            </p:childTnLst>
                          </p:cTn>
                        </p:par>
                        <p:par>
                          <p:cTn id="24" fill="hold" nodeType="afterGroup">
                            <p:stCondLst>
                              <p:cond delay="28900"/>
                            </p:stCondLst>
                            <p:childTnLst>
                              <p:par>
                                <p:cTn id="25" presetID="4" presetClass="entr" presetSubtype="32" fill="hold" nodeType="afterEffect">
                                  <p:stCondLst>
                                    <p:cond delay="1500"/>
                                  </p:stCondLst>
                                  <p:childTnLst>
                                    <p:set>
                                      <p:cBhvr>
                                        <p:cTn id="26" dur="1" fill="hold">
                                          <p:stCondLst>
                                            <p:cond delay="0"/>
                                          </p:stCondLst>
                                        </p:cTn>
                                        <p:tgtEl>
                                          <p:spTgt spid="18437"/>
                                        </p:tgtEl>
                                        <p:attrNameLst>
                                          <p:attrName>style.visibility</p:attrName>
                                        </p:attrNameLst>
                                      </p:cBhvr>
                                      <p:to>
                                        <p:strVal val="visible"/>
                                      </p:to>
                                    </p:set>
                                    <p:animEffect transition="in" filter="box(out)">
                                      <p:cBhvr>
                                        <p:cTn id="27" dur="5000"/>
                                        <p:tgtEl>
                                          <p:spTgt spid="18437"/>
                                        </p:tgtEl>
                                      </p:cBhvr>
                                    </p:animEffect>
                                  </p:childTnLst>
                                </p:cTn>
                              </p:par>
                              <p:par>
                                <p:cTn id="28" presetID="4" presetClass="entr" presetSubtype="32" fill="hold" nodeType="withEffect">
                                  <p:stCondLst>
                                    <p:cond delay="1500"/>
                                  </p:stCondLst>
                                  <p:childTnLst>
                                    <p:set>
                                      <p:cBhvr>
                                        <p:cTn id="29" dur="1" fill="hold">
                                          <p:stCondLst>
                                            <p:cond delay="0"/>
                                          </p:stCondLst>
                                        </p:cTn>
                                        <p:tgtEl>
                                          <p:spTgt spid="18439"/>
                                        </p:tgtEl>
                                        <p:attrNameLst>
                                          <p:attrName>style.visibility</p:attrName>
                                        </p:attrNameLst>
                                      </p:cBhvr>
                                      <p:to>
                                        <p:strVal val="visible"/>
                                      </p:to>
                                    </p:set>
                                    <p:animEffect transition="in" filter="box(out)">
                                      <p:cBhvr>
                                        <p:cTn id="30" dur="50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Text Box 4"/>
          <p:cNvSpPr txBox="1">
            <a:spLocks noChangeArrowheads="1"/>
          </p:cNvSpPr>
          <p:nvPr/>
        </p:nvSpPr>
        <p:spPr bwMode="auto">
          <a:xfrm>
            <a:off x="323850" y="476250"/>
            <a:ext cx="8496300" cy="5935663"/>
          </a:xfrm>
          <a:prstGeom prst="rect">
            <a:avLst/>
          </a:prstGeom>
          <a:noFill/>
          <a:ln w="9525">
            <a:noFill/>
            <a:miter lim="800000"/>
            <a:headEnd/>
            <a:tailEnd/>
          </a:ln>
          <a:effectLst/>
        </p:spPr>
        <p:txBody>
          <a:bodyPr>
            <a:spAutoFit/>
          </a:bodyPr>
          <a:lstStyle/>
          <a:p>
            <a:pPr algn="ctr">
              <a:spcBef>
                <a:spcPct val="50000"/>
              </a:spcBef>
              <a:defRPr/>
            </a:pPr>
            <a:r>
              <a:rPr lang="fr-CA" sz="3600" b="1" i="1">
                <a:solidFill>
                  <a:srgbClr val="800080"/>
                </a:solidFill>
                <a:effectLst>
                  <a:outerShdw blurRad="38100" dist="38100" dir="2700000" algn="tl">
                    <a:srgbClr val="000000"/>
                  </a:outerShdw>
                </a:effectLst>
                <a:latin typeface="Bodoni MT" pitchFamily="18" charset="0"/>
              </a:rPr>
              <a:t>Sumo - Kyûdô – O-Furo</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lutteur Sumo commence par jeter du sel dans l’arène pour la purifier, il se balance lourdement d’un pied à l’autre pour écraser les forces du mal.  Ici le sport est presque secondaire, c’est le rituel qui est le plus important. L’arbitre est vêtu comme un prêtre Shintô.</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Le tir à l’arc (Yumi) s’appelle Kyûdô (voie de l’arc).  Cette activité se fait à pied ou à cheval et elle implique la vérité (Shin), la vertu (Zen) et la beauté (Bi). Les tireurs doivent mettre en œuvre l’essence même de ces qualités. </a:t>
            </a:r>
          </a:p>
          <a:p>
            <a:pPr algn="ctr">
              <a:spcBef>
                <a:spcPct val="50000"/>
              </a:spcBef>
              <a:defRPr/>
            </a:pPr>
            <a:r>
              <a:rPr lang="fr-CA" sz="2400" b="1" i="1">
                <a:solidFill>
                  <a:srgbClr val="800080"/>
                </a:solidFill>
                <a:effectLst>
                  <a:outerShdw blurRad="38100" dist="38100" dir="2700000" algn="tl">
                    <a:srgbClr val="000000"/>
                  </a:outerShdw>
                </a:effectLst>
                <a:latin typeface="Bodoni MT" pitchFamily="18" charset="0"/>
              </a:rPr>
              <a:t>Anciennement, on pratiquait aussi le O-Furo, un bain en commun, une forme de rite collectif de communion avec la nature.  On organisait parfois des courses de chevaux        et de bateaux.</a:t>
            </a:r>
          </a:p>
        </p:txBody>
      </p:sp>
      <p:pic>
        <p:nvPicPr>
          <p:cNvPr id="19462" name="Picture 6" descr="yabusame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988" y="0"/>
            <a:ext cx="5724525"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7" descr="yabusam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475" y="3422650"/>
            <a:ext cx="5724525"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descr="yabus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13" y="0"/>
            <a:ext cx="41148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500"/>
                                  </p:stCondLst>
                                  <p:iterate type="lt">
                                    <p:tmPct val="10000"/>
                                  </p:iterate>
                                  <p:childTnLst>
                                    <p:set>
                                      <p:cBhvr>
                                        <p:cTn id="6" dur="1" fill="hold">
                                          <p:stCondLst>
                                            <p:cond delay="0"/>
                                          </p:stCondLst>
                                        </p:cTn>
                                        <p:tgtEl>
                                          <p:spTgt spid="19460">
                                            <p:txEl>
                                              <p:pRg st="0" end="0"/>
                                            </p:txEl>
                                          </p:spTgt>
                                        </p:tgtEl>
                                        <p:attrNameLst>
                                          <p:attrName>style.visibility</p:attrName>
                                        </p:attrNameLst>
                                      </p:cBhvr>
                                      <p:to>
                                        <p:strVal val="visible"/>
                                      </p:to>
                                    </p:set>
                                    <p:animEffect transition="in" filter="wipe(left)">
                                      <p:cBhvr>
                                        <p:cTn id="7" dur="500"/>
                                        <p:tgtEl>
                                          <p:spTgt spid="19460">
                                            <p:txEl>
                                              <p:pRg st="0" end="0"/>
                                            </p:txEl>
                                          </p:spTgt>
                                        </p:tgtEl>
                                      </p:cBhvr>
                                    </p:animEffect>
                                  </p:childTnLst>
                                </p:cTn>
                              </p:par>
                            </p:childTnLst>
                          </p:cTn>
                        </p:par>
                        <p:par>
                          <p:cTn id="8" fill="hold" nodeType="afterGroup">
                            <p:stCondLst>
                              <p:cond delay="1800"/>
                            </p:stCondLst>
                            <p:childTnLst>
                              <p:par>
                                <p:cTn id="9" presetID="22" presetClass="entr" presetSubtype="8" fill="hold" nodeType="afterEffect">
                                  <p:stCondLst>
                                    <p:cond delay="500"/>
                                  </p:stCondLst>
                                  <p:iterate type="lt">
                                    <p:tmPct val="10000"/>
                                  </p:iterate>
                                  <p:childTnLst>
                                    <p:set>
                                      <p:cBhvr>
                                        <p:cTn id="10" dur="1" fill="hold">
                                          <p:stCondLst>
                                            <p:cond delay="0"/>
                                          </p:stCondLst>
                                        </p:cTn>
                                        <p:tgtEl>
                                          <p:spTgt spid="19460">
                                            <p:txEl>
                                              <p:pRg st="1" end="1"/>
                                            </p:txEl>
                                          </p:spTgt>
                                        </p:tgtEl>
                                        <p:attrNameLst>
                                          <p:attrName>style.visibility</p:attrName>
                                        </p:attrNameLst>
                                      </p:cBhvr>
                                      <p:to>
                                        <p:strVal val="visible"/>
                                      </p:to>
                                    </p:set>
                                    <p:animEffect transition="in" filter="wipe(left)">
                                      <p:cBhvr>
                                        <p:cTn id="11" dur="500"/>
                                        <p:tgtEl>
                                          <p:spTgt spid="19460">
                                            <p:txEl>
                                              <p:pRg st="1" end="1"/>
                                            </p:txEl>
                                          </p:spTgt>
                                        </p:tgtEl>
                                      </p:cBhvr>
                                    </p:animEffect>
                                  </p:childTnLst>
                                </p:cTn>
                              </p:par>
                            </p:childTnLst>
                          </p:cTn>
                        </p:par>
                        <p:par>
                          <p:cTn id="12" fill="hold" nodeType="afterGroup">
                            <p:stCondLst>
                              <p:cond delay="14000"/>
                            </p:stCondLst>
                            <p:childTnLst>
                              <p:par>
                                <p:cTn id="13" presetID="22" presetClass="entr" presetSubtype="8" fill="hold" nodeType="afterEffect">
                                  <p:stCondLst>
                                    <p:cond delay="500"/>
                                  </p:stCondLst>
                                  <p:iterate type="lt">
                                    <p:tmPct val="10000"/>
                                  </p:iterate>
                                  <p:childTnLst>
                                    <p:set>
                                      <p:cBhvr>
                                        <p:cTn id="14" dur="1" fill="hold">
                                          <p:stCondLst>
                                            <p:cond delay="0"/>
                                          </p:stCondLst>
                                        </p:cTn>
                                        <p:tgtEl>
                                          <p:spTgt spid="19460">
                                            <p:txEl>
                                              <p:pRg st="2" end="2"/>
                                            </p:txEl>
                                          </p:spTgt>
                                        </p:tgtEl>
                                        <p:attrNameLst>
                                          <p:attrName>style.visibility</p:attrName>
                                        </p:attrNameLst>
                                      </p:cBhvr>
                                      <p:to>
                                        <p:strVal val="visible"/>
                                      </p:to>
                                    </p:set>
                                    <p:animEffect transition="in" filter="wipe(left)">
                                      <p:cBhvr>
                                        <p:cTn id="15" dur="500"/>
                                        <p:tgtEl>
                                          <p:spTgt spid="19460">
                                            <p:txEl>
                                              <p:pRg st="2" end="2"/>
                                            </p:txEl>
                                          </p:spTgt>
                                        </p:tgtEl>
                                      </p:cBhvr>
                                    </p:animEffect>
                                  </p:childTnLst>
                                </p:cTn>
                              </p:par>
                            </p:childTnLst>
                          </p:cTn>
                        </p:par>
                        <p:par>
                          <p:cTn id="16" fill="hold" nodeType="afterGroup">
                            <p:stCondLst>
                              <p:cond delay="24500"/>
                            </p:stCondLst>
                            <p:childTnLst>
                              <p:par>
                                <p:cTn id="17" presetID="22" presetClass="entr" presetSubtype="8" fill="hold" nodeType="afterEffect">
                                  <p:stCondLst>
                                    <p:cond delay="500"/>
                                  </p:stCondLst>
                                  <p:iterate type="lt">
                                    <p:tmPct val="10000"/>
                                  </p:iterate>
                                  <p:childTnLst>
                                    <p:set>
                                      <p:cBhvr>
                                        <p:cTn id="18" dur="1" fill="hold">
                                          <p:stCondLst>
                                            <p:cond delay="0"/>
                                          </p:stCondLst>
                                        </p:cTn>
                                        <p:tgtEl>
                                          <p:spTgt spid="19460">
                                            <p:txEl>
                                              <p:pRg st="3" end="3"/>
                                            </p:txEl>
                                          </p:spTgt>
                                        </p:tgtEl>
                                        <p:attrNameLst>
                                          <p:attrName>style.visibility</p:attrName>
                                        </p:attrNameLst>
                                      </p:cBhvr>
                                      <p:to>
                                        <p:strVal val="visible"/>
                                      </p:to>
                                    </p:set>
                                    <p:animEffect transition="in" filter="wipe(left)">
                                      <p:cBhvr>
                                        <p:cTn id="19" dur="500"/>
                                        <p:tgtEl>
                                          <p:spTgt spid="19460">
                                            <p:txEl>
                                              <p:pRg st="3" end="3"/>
                                            </p:txEl>
                                          </p:spTgt>
                                        </p:tgtEl>
                                      </p:cBhvr>
                                    </p:animEffect>
                                  </p:childTnLst>
                                </p:cTn>
                              </p:par>
                            </p:childTnLst>
                          </p:cTn>
                        </p:par>
                        <p:par>
                          <p:cTn id="20" fill="hold" nodeType="afterGroup">
                            <p:stCondLst>
                              <p:cond delay="33000"/>
                            </p:stCondLst>
                            <p:childTnLst>
                              <p:par>
                                <p:cTn id="21" presetID="20" presetClass="entr" presetSubtype="0" fill="hold" nodeType="afterEffect">
                                  <p:stCondLst>
                                    <p:cond delay="1500"/>
                                  </p:stCondLst>
                                  <p:childTnLst>
                                    <p:set>
                                      <p:cBhvr>
                                        <p:cTn id="22" dur="1" fill="hold">
                                          <p:stCondLst>
                                            <p:cond delay="0"/>
                                          </p:stCondLst>
                                        </p:cTn>
                                        <p:tgtEl>
                                          <p:spTgt spid="19461"/>
                                        </p:tgtEl>
                                        <p:attrNameLst>
                                          <p:attrName>style.visibility</p:attrName>
                                        </p:attrNameLst>
                                      </p:cBhvr>
                                      <p:to>
                                        <p:strVal val="visible"/>
                                      </p:to>
                                    </p:set>
                                    <p:animEffect transition="in" filter="wedge">
                                      <p:cBhvr>
                                        <p:cTn id="23" dur="1000"/>
                                        <p:tgtEl>
                                          <p:spTgt spid="19461"/>
                                        </p:tgtEl>
                                      </p:cBhvr>
                                    </p:animEffect>
                                  </p:childTnLst>
                                </p:cTn>
                              </p:par>
                              <p:par>
                                <p:cTn id="24" presetID="20" presetClass="entr" presetSubtype="0" fill="hold" nodeType="withEffect">
                                  <p:stCondLst>
                                    <p:cond delay="1500"/>
                                  </p:stCondLst>
                                  <p:childTnLst>
                                    <p:set>
                                      <p:cBhvr>
                                        <p:cTn id="25" dur="1" fill="hold">
                                          <p:stCondLst>
                                            <p:cond delay="0"/>
                                          </p:stCondLst>
                                        </p:cTn>
                                        <p:tgtEl>
                                          <p:spTgt spid="19462"/>
                                        </p:tgtEl>
                                        <p:attrNameLst>
                                          <p:attrName>style.visibility</p:attrName>
                                        </p:attrNameLst>
                                      </p:cBhvr>
                                      <p:to>
                                        <p:strVal val="visible"/>
                                      </p:to>
                                    </p:set>
                                    <p:animEffect transition="in" filter="wedge">
                                      <p:cBhvr>
                                        <p:cTn id="26" dur="1000"/>
                                        <p:tgtEl>
                                          <p:spTgt spid="19462"/>
                                        </p:tgtEl>
                                      </p:cBhvr>
                                    </p:animEffect>
                                  </p:childTnLst>
                                </p:cTn>
                              </p:par>
                              <p:par>
                                <p:cTn id="27" presetID="20" presetClass="entr" presetSubtype="0" fill="hold" nodeType="withEffect">
                                  <p:stCondLst>
                                    <p:cond delay="1500"/>
                                  </p:stCondLst>
                                  <p:childTnLst>
                                    <p:set>
                                      <p:cBhvr>
                                        <p:cTn id="28" dur="1" fill="hold">
                                          <p:stCondLst>
                                            <p:cond delay="0"/>
                                          </p:stCondLst>
                                        </p:cTn>
                                        <p:tgtEl>
                                          <p:spTgt spid="19463"/>
                                        </p:tgtEl>
                                        <p:attrNameLst>
                                          <p:attrName>style.visibility</p:attrName>
                                        </p:attrNameLst>
                                      </p:cBhvr>
                                      <p:to>
                                        <p:strVal val="visible"/>
                                      </p:to>
                                    </p:set>
                                    <p:animEffect transition="in" filter="wedge">
                                      <p:cBhvr>
                                        <p:cTn id="29" dur="1000"/>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ext Box 4"/>
          <p:cNvSpPr txBox="1">
            <a:spLocks noChangeArrowheads="1"/>
          </p:cNvSpPr>
          <p:nvPr/>
        </p:nvSpPr>
        <p:spPr bwMode="auto">
          <a:xfrm>
            <a:off x="468313" y="620713"/>
            <a:ext cx="8207375" cy="191770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CA" altLang="fr-FR" sz="2400" b="1" i="1" dirty="0">
                <a:solidFill>
                  <a:srgbClr val="800080"/>
                </a:solidFill>
                <a:effectLst>
                  <a:outerShdw blurRad="38100" dist="38100" dir="2700000" algn="tl">
                    <a:srgbClr val="000000"/>
                  </a:outerShdw>
                </a:effectLst>
                <a:latin typeface="Bodoni MT" pitchFamily="18" charset="0"/>
              </a:rPr>
              <a:t>Les adeptes du </a:t>
            </a:r>
            <a:r>
              <a:rPr lang="fr-CA" altLang="fr-FR" sz="2400" b="1" i="1" dirty="0" err="1">
                <a:solidFill>
                  <a:srgbClr val="800080"/>
                </a:solidFill>
                <a:effectLst>
                  <a:outerShdw blurRad="38100" dist="38100" dir="2700000" algn="tl">
                    <a:srgbClr val="000000"/>
                  </a:outerShdw>
                </a:effectLst>
                <a:latin typeface="Bodoni MT" pitchFamily="18" charset="0"/>
              </a:rPr>
              <a:t>Shintôisme</a:t>
            </a:r>
            <a:r>
              <a:rPr lang="fr-CA" altLang="fr-FR" sz="2400" b="1" i="1" dirty="0">
                <a:solidFill>
                  <a:srgbClr val="800080"/>
                </a:solidFill>
                <a:effectLst>
                  <a:outerShdw blurRad="38100" dist="38100" dir="2700000" algn="tl">
                    <a:srgbClr val="000000"/>
                  </a:outerShdw>
                </a:effectLst>
                <a:latin typeface="Bodoni MT" pitchFamily="18" charset="0"/>
              </a:rPr>
              <a:t> honorent de                     nombreuses divinités (Kami), qui représentent                les forces de la nature, ils honorent aussi leurs              ancêtres presqu’au même niveau que                                          les dieux naturels.  </a:t>
            </a:r>
          </a:p>
        </p:txBody>
      </p:sp>
      <p:sp>
        <p:nvSpPr>
          <p:cNvPr id="20485" name="Text Box 5"/>
          <p:cNvSpPr txBox="1">
            <a:spLocks noChangeArrowheads="1"/>
          </p:cNvSpPr>
          <p:nvPr/>
        </p:nvSpPr>
        <p:spPr bwMode="auto">
          <a:xfrm>
            <a:off x="468313" y="4587875"/>
            <a:ext cx="7921625" cy="45720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CA" altLang="fr-FR" sz="2400" b="1" i="1">
                <a:solidFill>
                  <a:srgbClr val="800080"/>
                </a:solidFill>
                <a:effectLst>
                  <a:outerShdw blurRad="38100" dist="38100" dir="2700000" algn="tl">
                    <a:srgbClr val="000000"/>
                  </a:outerShdw>
                </a:effectLst>
                <a:latin typeface="Bodoni MT" pitchFamily="18" charset="0"/>
              </a:rPr>
              <a:t>Images  pris  sur le Web.</a:t>
            </a:r>
          </a:p>
        </p:txBody>
      </p:sp>
      <p:sp>
        <p:nvSpPr>
          <p:cNvPr id="20486" name="Text Box 6"/>
          <p:cNvSpPr txBox="1">
            <a:spLocks noChangeArrowheads="1"/>
          </p:cNvSpPr>
          <p:nvPr/>
        </p:nvSpPr>
        <p:spPr bwMode="auto">
          <a:xfrm>
            <a:off x="2339975" y="5949950"/>
            <a:ext cx="1800225" cy="33655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CA" altLang="fr-FR" sz="1600" b="1" i="1">
                <a:solidFill>
                  <a:srgbClr val="800080"/>
                </a:solidFill>
                <a:effectLst>
                  <a:outerShdw blurRad="38100" dist="38100" dir="2700000" algn="tl">
                    <a:srgbClr val="000000"/>
                  </a:outerShdw>
                </a:effectLst>
                <a:latin typeface="Bodoni MT" pitchFamily="18" charset="0"/>
              </a:rPr>
              <a:t>SHARK  PPS</a:t>
            </a:r>
          </a:p>
        </p:txBody>
      </p:sp>
      <p:pic>
        <p:nvPicPr>
          <p:cNvPr id="21509" name="Picture 7" descr="koma2sm [800x6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88" y="2466206"/>
            <a:ext cx="97790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8" descr="koma1sm [800x60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6188" y="2538214"/>
            <a:ext cx="97790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5000">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accel="50000" decel="50000" fill="hold" grpId="0" nodeType="clickEffect">
                                  <p:stCondLst>
                                    <p:cond delay="0"/>
                                  </p:stCondLst>
                                  <p:childTnLst>
                                    <p:animMotion origin="layout" path="M 0 0  L 0.25 0  E" pathEditMode="relative" ptsTypes="">
                                      <p:cBhvr>
                                        <p:cTn id="6" dur="2000" fill="hold"/>
                                        <p:tgtEl>
                                          <p:spTgt spid="2048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Lst>
  </p:timing>
</p:sld>
</file>

<file path=ppt/theme/theme1.xml><?xml version="1.0" encoding="utf-8"?>
<a:theme xmlns:a="http://schemas.openxmlformats.org/drawingml/2006/main" name="Creation SHAR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Creation SHARK</Template>
  <TotalTime>778</TotalTime>
  <Words>1704</Words>
  <Application>Microsoft Office PowerPoint</Application>
  <PresentationFormat>Affichage à l'écran (4:3)</PresentationFormat>
  <Paragraphs>122</Paragraphs>
  <Slides>20</Slides>
  <Notes>20</Notes>
  <HiddenSlides>0</HiddenSlides>
  <MMClips>0</MMClips>
  <ScaleCrop>false</ScaleCrop>
  <HeadingPairs>
    <vt:vector size="4" baseType="variant">
      <vt:variant>
        <vt:lpstr>Thème</vt:lpstr>
      </vt:variant>
      <vt:variant>
        <vt:i4>1</vt:i4>
      </vt:variant>
      <vt:variant>
        <vt:lpstr>Titres des diapositives</vt:lpstr>
      </vt:variant>
      <vt:variant>
        <vt:i4>20</vt:i4>
      </vt:variant>
    </vt:vector>
  </HeadingPairs>
  <TitlesOfParts>
    <vt:vector size="21" baseType="lpstr">
      <vt:lpstr>Creation SHARK</vt:lpstr>
      <vt:lpstr>Japon 6 Shintô</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Japon 6 </dc:title>
  <dc:creator>SHARK</dc:creator>
  <cp:lastModifiedBy>SHARK</cp:lastModifiedBy>
  <cp:revision>24</cp:revision>
  <dcterms:created xsi:type="dcterms:W3CDTF">2007-08-17T21:11:31Z</dcterms:created>
  <dcterms:modified xsi:type="dcterms:W3CDTF">2017-09-08T15:09:05Z</dcterms:modified>
</cp:coreProperties>
</file>