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8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5143500" type="screen16x9"/>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8" autoAdjust="0"/>
    <p:restoredTop sz="94720" autoAdjust="0"/>
  </p:normalViewPr>
  <p:slideViewPr>
    <p:cSldViewPr>
      <p:cViewPr varScale="1">
        <p:scale>
          <a:sx n="86" d="100"/>
          <a:sy n="86" d="100"/>
        </p:scale>
        <p:origin x="-259" y="-77"/>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0EE899-3FF2-444D-9F8D-619267913CF0}" type="datetimeFigureOut">
              <a:rPr lang="zh-TW" altLang="en-US" smtClean="0"/>
              <a:t>2016/12/8</a:t>
            </a:fld>
            <a:endParaRPr lang="zh-TW" altLang="en-US"/>
          </a:p>
        </p:txBody>
      </p:sp>
      <p:sp>
        <p:nvSpPr>
          <p:cNvPr id="4" name="投影片圖像版面配置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183051-8E8A-4825-A580-0EB90B3F7D6A}" type="slidenum">
              <a:rPr lang="zh-TW" altLang="en-US" smtClean="0"/>
              <a:t>‹#›</a:t>
            </a:fld>
            <a:endParaRPr lang="zh-TW" altLang="en-US"/>
          </a:p>
        </p:txBody>
      </p:sp>
    </p:spTree>
    <p:extLst>
      <p:ext uri="{BB962C8B-B14F-4D97-AF65-F5344CB8AC3E}">
        <p14:creationId xmlns:p14="http://schemas.microsoft.com/office/powerpoint/2010/main" val="2670694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2183051-8E8A-4825-A580-0EB90B3F7D6A}" type="slidenum">
              <a:rPr lang="zh-TW" altLang="en-US" smtClean="0"/>
              <a:t>27</a:t>
            </a:fld>
            <a:endParaRPr lang="zh-TW" altLang="en-US"/>
          </a:p>
        </p:txBody>
      </p:sp>
    </p:spTree>
    <p:extLst>
      <p:ext uri="{BB962C8B-B14F-4D97-AF65-F5344CB8AC3E}">
        <p14:creationId xmlns:p14="http://schemas.microsoft.com/office/powerpoint/2010/main" val="2474165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597819"/>
            <a:ext cx="7772400" cy="1102519"/>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80224514-697A-4F36-9621-B93A07DC0ECB}" type="datetime1">
              <a:rPr lang="zh-TW" altLang="en-US" smtClean="0"/>
              <a:t>2016/12/8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1829919470"/>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5D63EA7-37BB-488A-A255-A16C3B01C780}" type="datetime1">
              <a:rPr lang="zh-TW" altLang="en-US" smtClean="0"/>
              <a:t>2016/12/8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253389448"/>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305176"/>
            <a:ext cx="7772400" cy="1021556"/>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0F8453E-9DD4-479C-8BF1-273ED5BFEE21}" type="datetime1">
              <a:rPr lang="zh-TW" altLang="en-US" smtClean="0"/>
              <a:t>2016/12/8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3449317288"/>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EB0F81BE-B40D-493E-99C3-0481E1DE6024}" type="datetime1">
              <a:rPr lang="zh-TW" altLang="en-US" smtClean="0"/>
              <a:t>2016/12/8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3103539645"/>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05979"/>
            <a:ext cx="8229600" cy="85725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1D3A0375-B904-416D-920B-D59FB7920250}" type="datetime1">
              <a:rPr lang="zh-TW" altLang="en-US" smtClean="0"/>
              <a:t>2016/12/8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3624954590"/>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7FA2A709-666F-432B-9044-E1CB8AAFEEAA}" type="datetime1">
              <a:rPr lang="zh-TW" altLang="en-US" smtClean="0"/>
              <a:t>2016/12/8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1975354530"/>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56CA9887-33D4-40D1-B668-7C41E2FACDDE}" type="datetime1">
              <a:rPr lang="zh-TW" altLang="en-US" smtClean="0"/>
              <a:t>2016/12/8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4202634619"/>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04787"/>
            <a:ext cx="3008313" cy="871538"/>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69645F2-76F9-4E62-9133-EB5E24722292}" type="datetime1">
              <a:rPr lang="zh-TW" altLang="en-US" smtClean="0"/>
              <a:t>2016/12/8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2661599009"/>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3600450"/>
            <a:ext cx="5486400" cy="425054"/>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7B0F067-D34D-4B20-9381-3DDA52CE8449}" type="datetime1">
              <a:rPr lang="zh-TW" altLang="en-US" smtClean="0"/>
              <a:t>2016/12/8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121504001"/>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80FDD614-36EC-49A1-AFA1-C1EE59F183FF}" type="datetime1">
              <a:rPr lang="zh-TW" altLang="en-US" smtClean="0"/>
              <a:t>2016/12/8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2327330533"/>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154781"/>
            <a:ext cx="2057400" cy="329088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54781"/>
            <a:ext cx="6019800" cy="329088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FDC60EA-2558-4ADA-8A81-CD10574F878E}" type="datetime1">
              <a:rPr lang="zh-TW" altLang="en-US" smtClean="0"/>
              <a:t>2016/12/8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913629225"/>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664164B-D886-47F0-8737-D80993B51A34}" type="datetime1">
              <a:rPr lang="zh-TW" altLang="en-US" smtClean="0"/>
              <a:t>2016/12/8</a:t>
            </a:fld>
            <a:endParaRPr lang="zh-TW" altLang="en-US"/>
          </a:p>
        </p:txBody>
      </p:sp>
      <p:sp>
        <p:nvSpPr>
          <p:cNvPr id="5" name="頁尾版面配置區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48464" y="4863391"/>
            <a:ext cx="395536"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F65BBD5-ECF8-4C65-A786-FC83C7FB5009}" type="slidenum">
              <a:rPr lang="zh-TW" altLang="en-US" smtClean="0"/>
              <a:t>‹#›</a:t>
            </a:fld>
            <a:endParaRPr lang="zh-TW" altLang="en-US"/>
          </a:p>
        </p:txBody>
      </p:sp>
    </p:spTree>
    <p:extLst>
      <p:ext uri="{BB962C8B-B14F-4D97-AF65-F5344CB8AC3E}">
        <p14:creationId xmlns:p14="http://schemas.microsoft.com/office/powerpoint/2010/main" val="204109060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www.nationalgeographic.com/travel/photography/photographers-favorite-places-photograph-jody-macdonald/"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nationalgeographic.com/travel/photography/video-glowworm-cave-new-zealand/"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nationalgeographic.com/travel/features/around-the-world-in-24-hours/"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nationalgeographic.com/travel/destinations/asia/taiwan/taipei-taiwan-travel-itinerary/"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nationalgeographic.com/travel/digital-nomad/new-hampshire/new-hampshires-outdoors-oases"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nationalgeographic.com/travel/travel-interests/arts-and-culture/colorful-destinations-around-the-world/"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nationalgeographic.com/travel/destinations/caribbean/trinidad-and-tobago/steel-drum-music-trinidad/"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nationalgeographic.com/travel/features/best-trips-2017/#seoul"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nationalgeographic.com/travel/top-10/2016-worlds-happiest-countries/"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travel.nationalgeographic.com/travel/where-to-travel-for-food-in-2016"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nationalgeographic.com/travel/photography/happy-travel-photos/"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5" name="Nazca - Arco Iris.mp3">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r:embed="rId4"/>
          <a:stretch>
            <a:fillRect/>
          </a:stretch>
        </p:blipFill>
        <p:spPr>
          <a:xfrm>
            <a:off x="4327525" y="2652713"/>
            <a:ext cx="487363" cy="487362"/>
          </a:xfrm>
        </p:spPr>
      </p:pic>
      <p:sp>
        <p:nvSpPr>
          <p:cNvPr id="4" name="投影片編號版面配置區 3"/>
          <p:cNvSpPr>
            <a:spLocks noGrp="1"/>
          </p:cNvSpPr>
          <p:nvPr>
            <p:ph type="sldNum" sz="quarter" idx="12"/>
          </p:nvPr>
        </p:nvSpPr>
        <p:spPr/>
        <p:txBody>
          <a:bodyPr/>
          <a:lstStyle/>
          <a:p>
            <a:fld id="{1F65BBD5-ECF8-4C65-A786-FC83C7FB5009}" type="slidenum">
              <a:rPr lang="zh-TW" altLang="en-US" smtClean="0"/>
              <a:t>1</a:t>
            </a:fld>
            <a:endParaRPr lang="zh-TW" altLang="en-US"/>
          </a:p>
        </p:txBody>
      </p:sp>
      <p:pic>
        <p:nvPicPr>
          <p:cNvPr id="6" name="Picture 2" descr="D:\新下載資料\50 Of The Best Images Of The Year by National Geographic\26 Beautiful Travel Photos of 2016\01.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01498" y="-8053"/>
            <a:ext cx="7719313" cy="5143500"/>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835617" y="4365434"/>
            <a:ext cx="3451073" cy="646331"/>
          </a:xfrm>
          <a:prstGeom prst="rect">
            <a:avLst/>
          </a:prstGeom>
        </p:spPr>
        <p:txBody>
          <a:bodyPr wrap="none">
            <a:spAutoFit/>
          </a:bodyPr>
          <a:lstStyle/>
          <a:p>
            <a:r>
              <a:rPr lang="en-US" altLang="zh-TW" b="1" dirty="0">
                <a:solidFill>
                  <a:srgbClr val="FFC000"/>
                </a:solidFill>
              </a:rPr>
              <a:t>26 </a:t>
            </a:r>
            <a:r>
              <a:rPr lang="en-US" altLang="zh-TW" b="1" dirty="0" smtClean="0">
                <a:solidFill>
                  <a:srgbClr val="FFC000"/>
                </a:solidFill>
              </a:rPr>
              <a:t>Beautiful Travel Photos </a:t>
            </a:r>
            <a:r>
              <a:rPr lang="en-US" altLang="zh-TW" b="1" dirty="0">
                <a:solidFill>
                  <a:srgbClr val="FFC000"/>
                </a:solidFill>
              </a:rPr>
              <a:t>of </a:t>
            </a:r>
            <a:r>
              <a:rPr lang="en-US" altLang="zh-TW" b="1" dirty="0" smtClean="0">
                <a:solidFill>
                  <a:srgbClr val="FFC000"/>
                </a:solidFill>
              </a:rPr>
              <a:t>2016</a:t>
            </a:r>
          </a:p>
          <a:p>
            <a:pPr algn="ctr"/>
            <a:r>
              <a:rPr lang="en-US" altLang="zh-TW" b="1" dirty="0">
                <a:solidFill>
                  <a:srgbClr val="FFC000"/>
                </a:solidFill>
              </a:rPr>
              <a:t>National Geographic</a:t>
            </a:r>
            <a:endParaRPr lang="zh-TW" altLang="en-US" b="1" dirty="0">
              <a:solidFill>
                <a:srgbClr val="FFC000"/>
              </a:solidFill>
            </a:endParaRPr>
          </a:p>
        </p:txBody>
      </p:sp>
      <p:sp>
        <p:nvSpPr>
          <p:cNvPr id="8" name="矩形 7"/>
          <p:cNvSpPr/>
          <p:nvPr/>
        </p:nvSpPr>
        <p:spPr>
          <a:xfrm>
            <a:off x="701498" y="4920003"/>
            <a:ext cx="1513556" cy="215444"/>
          </a:xfrm>
          <a:prstGeom prst="rect">
            <a:avLst/>
          </a:prstGeom>
        </p:spPr>
        <p:txBody>
          <a:bodyPr wrap="none">
            <a:spAutoFit/>
          </a:bodyPr>
          <a:lstStyle/>
          <a:p>
            <a:r>
              <a:rPr lang="en-US" altLang="zh-TW" sz="800" dirty="0">
                <a:solidFill>
                  <a:schemeClr val="tx1">
                    <a:lumMod val="85000"/>
                  </a:schemeClr>
                </a:solidFill>
              </a:rPr>
              <a:t>Photograph by Jody MacDonald</a:t>
            </a:r>
            <a:endParaRPr lang="zh-TW" altLang="en-US" sz="800" dirty="0">
              <a:solidFill>
                <a:schemeClr val="tx1">
                  <a:lumMod val="85000"/>
                </a:schemeClr>
              </a:solidFill>
            </a:endParaRPr>
          </a:p>
        </p:txBody>
      </p:sp>
    </p:spTree>
    <p:extLst>
      <p:ext uri="{BB962C8B-B14F-4D97-AF65-F5344CB8AC3E}">
        <p14:creationId xmlns:p14="http://schemas.microsoft.com/office/powerpoint/2010/main" val="119849290"/>
      </p:ext>
    </p:extLst>
  </p:cSld>
  <p:clrMapOvr>
    <a:masterClrMapping/>
  </p:clrMapOvr>
  <mc:AlternateContent xmlns:mc="http://schemas.openxmlformats.org/markup-compatibility/2006">
    <mc:Choice xmlns:p14="http://schemas.microsoft.com/office/powerpoint/2010/main" Requires="p14">
      <p:transition spd="slow" p14:dur="1500" advTm="12000">
        <p:pull/>
      </p:transition>
    </mc:Choice>
    <mc:Fallback>
      <p:transition spd="slow" advTm="1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10"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3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fltVal val="0"/>
                                          </p:val>
                                        </p:tav>
                                        <p:tav tm="100000">
                                          <p:val>
                                            <p:strVal val="#ppt_h"/>
                                          </p:val>
                                        </p:tav>
                                      </p:tavLst>
                                    </p:anim>
                                    <p:animEffect transition="in" filter="fade">
                                      <p:cBhvr>
                                        <p:cTn id="14" dur="2000"/>
                                        <p:tgtEl>
                                          <p:spTgt spid="7"/>
                                        </p:tgtEl>
                                      </p:cBhvr>
                                    </p:animEffect>
                                  </p:childTnLst>
                                </p:cTn>
                              </p:par>
                            </p:childTnLst>
                          </p:cTn>
                        </p:par>
                        <p:par>
                          <p:cTn id="15" fill="hold">
                            <p:stCondLst>
                              <p:cond delay="3000"/>
                            </p:stCondLst>
                            <p:childTnLst>
                              <p:par>
                                <p:cTn id="16" presetID="22" presetClass="exit" presetSubtype="1" fill="hold" grpId="1" nodeType="afterEffect">
                                  <p:stCondLst>
                                    <p:cond delay="3000"/>
                                  </p:stCondLst>
                                  <p:childTnLst>
                                    <p:animEffect transition="out" filter="wipe(up)">
                                      <p:cBhvr>
                                        <p:cTn id="17" dur="3500"/>
                                        <p:tgtEl>
                                          <p:spTgt spid="7"/>
                                        </p:tgtEl>
                                      </p:cBhvr>
                                    </p:animEffect>
                                    <p:set>
                                      <p:cBhvr>
                                        <p:cTn id="18" dur="1" fill="hold">
                                          <p:stCondLst>
                                            <p:cond delay="3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9" repeatCount="indefinite" fill="hold" display="0">
                  <p:stCondLst>
                    <p:cond delay="indefinite"/>
                  </p:stCondLst>
                  <p:endCondLst>
                    <p:cond evt="onStopAudio" delay="0">
                      <p:tgtEl>
                        <p:sldTgt/>
                      </p:tgtEl>
                    </p:cond>
                  </p:endCondLst>
                </p:cTn>
                <p:tgtEl>
                  <p:spTgt spid="5"/>
                </p:tgtEl>
              </p:cMediaNode>
            </p:audio>
          </p:childTnLst>
        </p:cTn>
      </p:par>
    </p:tnLst>
    <p:bldLst>
      <p:bldP spid="7" grpId="0"/>
      <p:bldP spid="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endParaRPr lang="zh-TW" altLang="en-US"/>
          </a:p>
        </p:txBody>
      </p:sp>
      <p:sp>
        <p:nvSpPr>
          <p:cNvPr id="3" name="副標題 2"/>
          <p:cNvSpPr>
            <a:spLocks noGrp="1"/>
          </p:cNvSpPr>
          <p:nvPr>
            <p:ph type="subTitle" idx="1"/>
          </p:nvPr>
        </p:nvSpPr>
        <p:spPr/>
        <p:txBody>
          <a:bodyPr/>
          <a:lstStyle/>
          <a:p>
            <a:r>
              <a:rPr lang="en-US" altLang="zh-TW" dirty="0" smtClean="0"/>
              <a:t>Eddie, Yao</a:t>
            </a:r>
            <a:endParaRPr lang="zh-TW" altLang="en-US" dirty="0"/>
          </a:p>
        </p:txBody>
      </p:sp>
      <p:pic>
        <p:nvPicPr>
          <p:cNvPr id="1026" name="Picture 2" descr="D:\新下載資料\50 Of The Best Images Of The Year by National Geographic\26 Beautiful Travel Photos of 2016\01.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23417" y="0"/>
            <a:ext cx="7719313"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585730" y="123478"/>
            <a:ext cx="6012159" cy="2862322"/>
          </a:xfrm>
          <a:prstGeom prst="rect">
            <a:avLst/>
          </a:prstGeom>
          <a:solidFill>
            <a:schemeClr val="bg1">
              <a:alpha val="40000"/>
            </a:schemeClr>
          </a:solidFill>
        </p:spPr>
        <p:txBody>
          <a:bodyPr wrap="square">
            <a:spAutoFit/>
          </a:bodyPr>
          <a:lstStyle/>
          <a:p>
            <a:r>
              <a:rPr lang="en-US" altLang="zh-TW" sz="1200" b="1" cap="all" dirty="0"/>
              <a:t>INDIA</a:t>
            </a:r>
            <a:endParaRPr lang="zh-TW" altLang="zh-TW" sz="1200" dirty="0"/>
          </a:p>
          <a:p>
            <a:r>
              <a:rPr lang="en-US" altLang="zh-TW" sz="1200" dirty="0"/>
              <a:t>India is one of my favorite countries in the world. It is a cultural and geographic wonder and the Andaman Islands are no exception. The Andaman Archipelago has more than 300 islands. The rain forests on these islands contain some 200 species of trees. With this incredible natural resource it’s not surprising that logging in the archipelago was prevalent in the 1970s through the 1990s.</a:t>
            </a:r>
            <a:endParaRPr lang="zh-TW" altLang="zh-TW" sz="1200" dirty="0"/>
          </a:p>
          <a:p>
            <a:r>
              <a:rPr lang="en-US" altLang="zh-TW" sz="1200" dirty="0"/>
              <a:t>In the 1970s, this elephant and a handful of others were brought to the islands as youngsters to work with logging companies. They spent the next 30 years hauling giant trees through the jungles. The logging companies had no way of transporting the elephants to the next islands, so the elephants swam. When logging became banned in 2002, the elephants were out of a job. This is the last remaining elephant of the group. He has been living out his days on one of the islands and lives among the giant trees he used to haul. </a:t>
            </a:r>
            <a:r>
              <a:rPr lang="en-US" altLang="zh-TW" sz="1200" i="1" dirty="0">
                <a:hlinkClick r:id="rId3"/>
              </a:rPr>
              <a:t>See all of Jody's favorite places to photograph</a:t>
            </a:r>
            <a:r>
              <a:rPr lang="en-US" altLang="zh-TW" sz="1200" i="1" dirty="0"/>
              <a:t>.</a:t>
            </a:r>
            <a:endParaRPr lang="zh-TW" altLang="zh-TW" sz="1200" dirty="0"/>
          </a:p>
          <a:p>
            <a:endParaRPr lang="en-US" altLang="zh-TW" sz="1200" cap="all" dirty="0" smtClean="0"/>
          </a:p>
          <a:p>
            <a:r>
              <a:rPr lang="en-US" altLang="zh-TW" sz="1200" cap="all" dirty="0" smtClean="0"/>
              <a:t>PHOTOGRAPH </a:t>
            </a:r>
            <a:r>
              <a:rPr lang="en-US" altLang="zh-TW" sz="1200" cap="all" dirty="0"/>
              <a:t>BY JODY MACDONALD</a:t>
            </a:r>
            <a:endParaRPr lang="zh-TW" altLang="zh-TW" sz="12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2</a:t>
            </a:fld>
            <a:endParaRPr lang="zh-TW" altLang="en-US"/>
          </a:p>
        </p:txBody>
      </p:sp>
    </p:spTree>
    <p:extLst>
      <p:ext uri="{BB962C8B-B14F-4D97-AF65-F5344CB8AC3E}">
        <p14:creationId xmlns:p14="http://schemas.microsoft.com/office/powerpoint/2010/main" val="1302937074"/>
      </p:ext>
    </p:extLst>
  </p:cSld>
  <p:clrMapOvr>
    <a:masterClrMapping/>
  </p:clrMapOvr>
  <mc:AlternateContent xmlns:mc="http://schemas.openxmlformats.org/markup-compatibility/2006">
    <mc:Choice xmlns:p14="http://schemas.microsoft.com/office/powerpoint/2010/main" Requires="p14">
      <p:transition spd="slow" p14:dur="1500" advTm="45000">
        <p:pull/>
      </p:transition>
    </mc:Choice>
    <mc:Fallback>
      <p:transition spd="slow" advTm="4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endParaRPr lang="zh-TW" altLang="en-US"/>
          </a:p>
        </p:txBody>
      </p:sp>
      <p:pic>
        <p:nvPicPr>
          <p:cNvPr id="2050" name="Picture 2" descr="D:\新下載資料\50 Of The Best Images Of The Year by National Geographic\26 Beautiful Travel Photos of 2016\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2"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694054" y="339502"/>
            <a:ext cx="1449946" cy="1631216"/>
          </a:xfrm>
          <a:prstGeom prst="rect">
            <a:avLst/>
          </a:prstGeom>
          <a:noFill/>
        </p:spPr>
        <p:txBody>
          <a:bodyPr wrap="square">
            <a:spAutoFit/>
          </a:bodyPr>
          <a:lstStyle/>
          <a:p>
            <a:r>
              <a:rPr lang="en-US" altLang="zh-TW" sz="1000" b="1" cap="all" dirty="0"/>
              <a:t>ALASKA</a:t>
            </a:r>
            <a:endParaRPr lang="zh-TW" altLang="zh-TW" sz="1000" dirty="0"/>
          </a:p>
          <a:p>
            <a:r>
              <a:rPr lang="en-US" altLang="zh-TW" sz="1000" dirty="0"/>
              <a:t>A hiker is seen crossing the lower Ruth Glacier in Alaska. The terrain is rugged, including icefalls, glacial pools, and glacial streams.</a:t>
            </a:r>
            <a:endParaRPr lang="zh-TW" altLang="zh-TW" sz="1000" dirty="0"/>
          </a:p>
          <a:p>
            <a:endParaRPr lang="en-US" altLang="zh-TW" sz="1000" cap="all" dirty="0" smtClean="0"/>
          </a:p>
          <a:p>
            <a:r>
              <a:rPr lang="en-US" altLang="zh-TW" sz="1000" cap="all" dirty="0" smtClean="0"/>
              <a:t>PHOTOGRAPH </a:t>
            </a:r>
            <a:r>
              <a:rPr lang="en-US" altLang="zh-TW" sz="1000" cap="all" dirty="0"/>
              <a:t>BY AARON HUEY</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3</a:t>
            </a:fld>
            <a:endParaRPr lang="zh-TW" altLang="en-US"/>
          </a:p>
        </p:txBody>
      </p:sp>
    </p:spTree>
    <p:extLst>
      <p:ext uri="{BB962C8B-B14F-4D97-AF65-F5344CB8AC3E}">
        <p14:creationId xmlns:p14="http://schemas.microsoft.com/office/powerpoint/2010/main" val="2547304570"/>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3000"/>
                                        <p:tgtEl>
                                          <p:spTgt spid="205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50 Of The Best Images Of The Year by National Geographic\26 Beautiful Travel Photos of 2016\03.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6512" y="0"/>
            <a:ext cx="7719314"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682802" y="339502"/>
            <a:ext cx="1353694" cy="1631216"/>
          </a:xfrm>
          <a:prstGeom prst="rect">
            <a:avLst/>
          </a:prstGeom>
        </p:spPr>
        <p:txBody>
          <a:bodyPr wrap="square">
            <a:spAutoFit/>
          </a:bodyPr>
          <a:lstStyle/>
          <a:p>
            <a:r>
              <a:rPr lang="en-US" altLang="zh-TW" sz="1000" b="1" cap="all" dirty="0"/>
              <a:t>RWANDA</a:t>
            </a:r>
            <a:endParaRPr lang="zh-TW" altLang="zh-TW" sz="1000" dirty="0"/>
          </a:p>
          <a:p>
            <a:r>
              <a:rPr lang="en-US" altLang="zh-TW" sz="1000" dirty="0"/>
              <a:t>King of the rain forest, an adult silverback gorilla yawns wide, baring his teeth in Rwanda's Volcanoes National Park.</a:t>
            </a:r>
            <a:endParaRPr lang="zh-TW" altLang="zh-TW" sz="1000" dirty="0"/>
          </a:p>
          <a:p>
            <a:endParaRPr lang="en-US" altLang="zh-TW" sz="1000" cap="all" dirty="0" smtClean="0"/>
          </a:p>
          <a:p>
            <a:r>
              <a:rPr lang="en-US" altLang="zh-TW" sz="1000" cap="all" dirty="0" smtClean="0"/>
              <a:t>PHOTOGRAPH </a:t>
            </a:r>
            <a:r>
              <a:rPr lang="en-US" altLang="zh-TW" sz="1000" cap="all" dirty="0"/>
              <a:t>BY TEAGAN CUNNIFFE</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4</a:t>
            </a:fld>
            <a:endParaRPr lang="zh-TW" altLang="en-US"/>
          </a:p>
        </p:txBody>
      </p:sp>
    </p:spTree>
    <p:extLst>
      <p:ext uri="{BB962C8B-B14F-4D97-AF65-F5344CB8AC3E}">
        <p14:creationId xmlns:p14="http://schemas.microsoft.com/office/powerpoint/2010/main" val="1998569578"/>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3000"/>
                                        <p:tgtEl>
                                          <p:spTgt spid="307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4098" name="Picture 2" descr="D:\新下載資料\50 Of The Best Images Of The Year by National Geographic\26 Beautiful Travel Photos of 2016\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3" y="0"/>
            <a:ext cx="7500936"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534728" y="339502"/>
            <a:ext cx="1501768" cy="2092881"/>
          </a:xfrm>
          <a:prstGeom prst="rect">
            <a:avLst/>
          </a:prstGeom>
        </p:spPr>
        <p:txBody>
          <a:bodyPr wrap="square">
            <a:spAutoFit/>
          </a:bodyPr>
          <a:lstStyle/>
          <a:p>
            <a:r>
              <a:rPr lang="en-US" altLang="zh-TW" sz="1000" b="1" cap="all" dirty="0"/>
              <a:t>NEW ZEALAND</a:t>
            </a:r>
            <a:endParaRPr lang="zh-TW" altLang="zh-TW" sz="1000" dirty="0"/>
          </a:p>
          <a:p>
            <a:r>
              <a:rPr lang="en-US" altLang="zh-TW" sz="1000" dirty="0"/>
              <a:t>Did you know deep inside New Zealand's Waitomo Caves, blue glowworms dazzle visitors? </a:t>
            </a:r>
            <a:r>
              <a:rPr lang="en-US" altLang="zh-TW" sz="1000" dirty="0">
                <a:hlinkClick r:id="rId3"/>
              </a:rPr>
              <a:t>Watch the video and learn about the experience of capturing footage of this natural phenomenon.</a:t>
            </a:r>
            <a:endParaRPr lang="zh-TW" altLang="zh-TW" sz="1000" dirty="0"/>
          </a:p>
          <a:p>
            <a:endParaRPr lang="en-US" altLang="zh-TW" sz="1000" cap="all" dirty="0" smtClean="0"/>
          </a:p>
          <a:p>
            <a:r>
              <a:rPr lang="en-US" altLang="zh-TW" sz="1000" cap="all" dirty="0" smtClean="0"/>
              <a:t>PHOTOGRAPH </a:t>
            </a:r>
            <a:r>
              <a:rPr lang="en-US" altLang="zh-TW" sz="1000" cap="all" dirty="0"/>
              <a:t>BY STOKED FOR SATURDAY</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5</a:t>
            </a:fld>
            <a:endParaRPr lang="zh-TW" altLang="en-US"/>
          </a:p>
        </p:txBody>
      </p:sp>
    </p:spTree>
    <p:extLst>
      <p:ext uri="{BB962C8B-B14F-4D97-AF65-F5344CB8AC3E}">
        <p14:creationId xmlns:p14="http://schemas.microsoft.com/office/powerpoint/2010/main" val="2890127919"/>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3000"/>
                                        <p:tgtEl>
                                          <p:spTgt spid="409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2" name="Picture 2" descr="D:\新下載資料\50 Of The Best Images Of The Year by National Geographic\26 Beautiful Travel Photos of 2016\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65" y="6102"/>
            <a:ext cx="7432122"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441087" y="326514"/>
            <a:ext cx="1595409" cy="2092881"/>
          </a:xfrm>
          <a:prstGeom prst="rect">
            <a:avLst/>
          </a:prstGeom>
          <a:noFill/>
        </p:spPr>
        <p:txBody>
          <a:bodyPr wrap="square">
            <a:spAutoFit/>
          </a:bodyPr>
          <a:lstStyle/>
          <a:p>
            <a:r>
              <a:rPr lang="en-US" altLang="zh-TW" sz="1000" b="1" cap="all" dirty="0"/>
              <a:t>HAWAII</a:t>
            </a:r>
            <a:endParaRPr lang="zh-TW" altLang="zh-TW" sz="1000" dirty="0"/>
          </a:p>
          <a:p>
            <a:r>
              <a:rPr lang="en-US" altLang="zh-TW" sz="1000" dirty="0"/>
              <a:t>Lava flows into the ocean at Volcanoes National Park in Hawaii. Hawaii is one stop on Nat Geo Travel's action-packed trip around the world. </a:t>
            </a:r>
            <a:r>
              <a:rPr lang="en-US" altLang="zh-TW" sz="1000" dirty="0">
                <a:hlinkClick r:id="rId3"/>
              </a:rPr>
              <a:t>To see more destinations, take a trip around the world in 24 hours</a:t>
            </a:r>
            <a:r>
              <a:rPr lang="en-US" altLang="zh-TW" sz="1000" dirty="0"/>
              <a:t>.</a:t>
            </a:r>
            <a:endParaRPr lang="zh-TW" altLang="zh-TW" sz="1000" dirty="0"/>
          </a:p>
          <a:p>
            <a:endParaRPr lang="en-US" altLang="zh-TW" sz="1000" cap="all" dirty="0" smtClean="0"/>
          </a:p>
          <a:p>
            <a:r>
              <a:rPr lang="en-US" altLang="zh-TW" sz="1000" cap="all" dirty="0" smtClean="0"/>
              <a:t>PHOTOGRAPH </a:t>
            </a:r>
            <a:r>
              <a:rPr lang="en-US" altLang="zh-TW" sz="1000" cap="all" dirty="0"/>
              <a:t>BY ANDREW RICHARD-HARA</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6</a:t>
            </a:fld>
            <a:endParaRPr lang="zh-TW" altLang="en-US"/>
          </a:p>
        </p:txBody>
      </p:sp>
    </p:spTree>
    <p:extLst>
      <p:ext uri="{BB962C8B-B14F-4D97-AF65-F5344CB8AC3E}">
        <p14:creationId xmlns:p14="http://schemas.microsoft.com/office/powerpoint/2010/main" val="1008904368"/>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3000"/>
                                        <p:tgtEl>
                                          <p:spTgt spid="512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6146" name="Picture 2" descr="D:\新下載資料\50 Of The Best Images Of The Year by National Geographic\26 Beautiful Travel Photos of 2016\06.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13" y="0"/>
            <a:ext cx="7731527"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74120" y="339502"/>
            <a:ext cx="1262376" cy="2246769"/>
          </a:xfrm>
          <a:prstGeom prst="rect">
            <a:avLst/>
          </a:prstGeom>
        </p:spPr>
        <p:txBody>
          <a:bodyPr wrap="square">
            <a:spAutoFit/>
          </a:bodyPr>
          <a:lstStyle/>
          <a:p>
            <a:r>
              <a:rPr lang="en-US" altLang="zh-TW" sz="1000" b="1" cap="all" dirty="0"/>
              <a:t>TAIWAN</a:t>
            </a:r>
            <a:endParaRPr lang="zh-TW" altLang="zh-TW" sz="1000" dirty="0"/>
          </a:p>
          <a:p>
            <a:r>
              <a:rPr lang="en-US" altLang="zh-TW" sz="1000" dirty="0"/>
              <a:t>At </a:t>
            </a:r>
            <a:r>
              <a:rPr lang="en-US" altLang="zh-TW" sz="1000" dirty="0" err="1"/>
              <a:t>Raohe</a:t>
            </a:r>
            <a:r>
              <a:rPr lang="en-US" altLang="zh-TW" sz="1000" dirty="0"/>
              <a:t> Street Night Market, in the </a:t>
            </a:r>
            <a:r>
              <a:rPr lang="en-US" altLang="zh-TW" sz="1000" dirty="0" err="1"/>
              <a:t>Songshan</a:t>
            </a:r>
            <a:r>
              <a:rPr lang="en-US" altLang="zh-TW" sz="1000" dirty="0"/>
              <a:t> District, dozens of food stalls sell local fare such as noodle soups, sausages, stinky tofu, and bubble tea. </a:t>
            </a:r>
            <a:r>
              <a:rPr lang="en-US" altLang="zh-TW" sz="1000" dirty="0">
                <a:hlinkClick r:id="rId3"/>
              </a:rPr>
              <a:t>Read the full article</a:t>
            </a:r>
            <a:r>
              <a:rPr lang="en-US" altLang="zh-TW" sz="1000" dirty="0"/>
              <a:t>.</a:t>
            </a:r>
            <a:endParaRPr lang="zh-TW" altLang="zh-TW" sz="1000" dirty="0"/>
          </a:p>
          <a:p>
            <a:endParaRPr lang="en-US" altLang="zh-TW" sz="1000" cap="all" dirty="0" smtClean="0"/>
          </a:p>
          <a:p>
            <a:r>
              <a:rPr lang="en-US" altLang="zh-TW" sz="1000" cap="all" dirty="0" smtClean="0"/>
              <a:t>PHOTOGRAPH </a:t>
            </a:r>
            <a:r>
              <a:rPr lang="en-US" altLang="zh-TW" sz="1000" cap="all" dirty="0"/>
              <a:t>BY DINA LITOVSKY</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7</a:t>
            </a:fld>
            <a:endParaRPr lang="zh-TW" altLang="en-US"/>
          </a:p>
        </p:txBody>
      </p:sp>
    </p:spTree>
    <p:extLst>
      <p:ext uri="{BB962C8B-B14F-4D97-AF65-F5344CB8AC3E}">
        <p14:creationId xmlns:p14="http://schemas.microsoft.com/office/powerpoint/2010/main" val="1597453154"/>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3000"/>
                                        <p:tgtEl>
                                          <p:spTgt spid="614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170" name="Picture 2" descr="D:\新下載資料\50 Of The Best Images Of The Year by National Geographic\26 Beautiful Travel Photos of 2016\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40352" y="339502"/>
            <a:ext cx="1331640" cy="2092881"/>
          </a:xfrm>
          <a:prstGeom prst="rect">
            <a:avLst/>
          </a:prstGeom>
          <a:noFill/>
        </p:spPr>
        <p:txBody>
          <a:bodyPr wrap="square">
            <a:spAutoFit/>
          </a:bodyPr>
          <a:lstStyle/>
          <a:p>
            <a:r>
              <a:rPr lang="en-US" altLang="zh-TW" sz="1000" b="1" cap="all" dirty="0"/>
              <a:t>NEW HAMPSHIRE</a:t>
            </a:r>
            <a:endParaRPr lang="zh-TW" altLang="zh-TW" sz="1000" dirty="0"/>
          </a:p>
          <a:p>
            <a:r>
              <a:rPr lang="en-US" altLang="zh-TW" sz="1000" dirty="0"/>
              <a:t>The lush </a:t>
            </a:r>
            <a:r>
              <a:rPr lang="en-US" altLang="zh-TW" sz="1000" dirty="0" err="1"/>
              <a:t>Kancamagus</a:t>
            </a:r>
            <a:r>
              <a:rPr lang="en-US" altLang="zh-TW" sz="1000" dirty="0"/>
              <a:t> Highway connects Lincoln to Conway by way of the White Mountain National Forest. </a:t>
            </a:r>
            <a:r>
              <a:rPr lang="en-US" altLang="zh-TW" sz="1000" dirty="0">
                <a:hlinkClick r:id="rId3"/>
              </a:rPr>
              <a:t>See more New Hampshire photography in the full story</a:t>
            </a:r>
            <a:r>
              <a:rPr lang="en-US" altLang="zh-TW" sz="1000" dirty="0"/>
              <a:t>.</a:t>
            </a:r>
            <a:endParaRPr lang="zh-TW" altLang="zh-TW" sz="1000" dirty="0"/>
          </a:p>
          <a:p>
            <a:endParaRPr lang="en-US" altLang="zh-TW" sz="1000" cap="all" dirty="0" smtClean="0"/>
          </a:p>
          <a:p>
            <a:r>
              <a:rPr lang="en-US" altLang="zh-TW" sz="1000" cap="all" dirty="0" smtClean="0"/>
              <a:t>PHOTOGRAPH </a:t>
            </a:r>
            <a:r>
              <a:rPr lang="en-US" altLang="zh-TW" sz="1000" cap="all" dirty="0"/>
              <a:t>BY RONAN DONOVAN</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8</a:t>
            </a:fld>
            <a:endParaRPr lang="zh-TW" altLang="en-US"/>
          </a:p>
        </p:txBody>
      </p:sp>
    </p:spTree>
    <p:extLst>
      <p:ext uri="{BB962C8B-B14F-4D97-AF65-F5344CB8AC3E}">
        <p14:creationId xmlns:p14="http://schemas.microsoft.com/office/powerpoint/2010/main" val="1315950536"/>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3000"/>
                                        <p:tgtEl>
                                          <p:spTgt spid="717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8194" name="Picture 2" descr="D:\新下載資料\50 Of The Best Images Of The Year by National Geographic\26 Beautiful Travel Photos of 2016\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3" y="0"/>
            <a:ext cx="7718494"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26807" y="339502"/>
            <a:ext cx="1331640" cy="3785652"/>
          </a:xfrm>
          <a:prstGeom prst="rect">
            <a:avLst/>
          </a:prstGeom>
        </p:spPr>
        <p:txBody>
          <a:bodyPr wrap="square">
            <a:spAutoFit/>
          </a:bodyPr>
          <a:lstStyle/>
          <a:p>
            <a:r>
              <a:rPr lang="en-US" altLang="zh-TW" sz="1000" b="1" cap="all" dirty="0"/>
              <a:t>ICELAND</a:t>
            </a:r>
            <a:endParaRPr lang="zh-TW" altLang="zh-TW" sz="1000" dirty="0"/>
          </a:p>
          <a:p>
            <a:r>
              <a:rPr lang="en-US" altLang="zh-TW" sz="1000" dirty="0"/>
              <a:t>Pressurized ice, not privy to direct sunlight, sparkles a luminous blue deep in </a:t>
            </a:r>
            <a:r>
              <a:rPr lang="en-US" altLang="zh-TW" sz="1000" dirty="0" err="1"/>
              <a:t>Breiðamerkurjökull</a:t>
            </a:r>
            <a:r>
              <a:rPr lang="en-US" altLang="zh-TW" sz="1000" dirty="0"/>
              <a:t> ice cave. The cave is part of Iceland’s </a:t>
            </a:r>
            <a:r>
              <a:rPr lang="en-US" altLang="zh-TW" sz="1000" dirty="0" err="1"/>
              <a:t>Vatnajökull</a:t>
            </a:r>
            <a:r>
              <a:rPr lang="en-US" altLang="zh-TW" sz="1000" dirty="0"/>
              <a:t> Glacier, one of Europe’s largest ice caps, which began forming 2,500 years ago and sits atop several volcanoes. As a result, ebony often streaks the azure interiors. </a:t>
            </a:r>
            <a:r>
              <a:rPr lang="en-US" altLang="zh-TW" sz="1000" dirty="0">
                <a:hlinkClick r:id="rId3"/>
              </a:rPr>
              <a:t>See more colorful destinations from around the world</a:t>
            </a:r>
            <a:r>
              <a:rPr lang="en-US" altLang="zh-TW" sz="1000" dirty="0"/>
              <a:t>.</a:t>
            </a:r>
            <a:endParaRPr lang="zh-TW" altLang="zh-TW" sz="1000" dirty="0"/>
          </a:p>
          <a:p>
            <a:endParaRPr lang="en-US" altLang="zh-TW" sz="1000" cap="all" dirty="0" smtClean="0"/>
          </a:p>
          <a:p>
            <a:r>
              <a:rPr lang="en-US" altLang="zh-TW" sz="1000" cap="all" dirty="0" smtClean="0"/>
              <a:t>PHOTOGRAPH </a:t>
            </a:r>
            <a:r>
              <a:rPr lang="en-US" altLang="zh-TW" sz="1000" cap="all" dirty="0"/>
              <a:t>BY GETTY IMAGES</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9</a:t>
            </a:fld>
            <a:endParaRPr lang="zh-TW" altLang="en-US"/>
          </a:p>
        </p:txBody>
      </p:sp>
    </p:spTree>
    <p:extLst>
      <p:ext uri="{BB962C8B-B14F-4D97-AF65-F5344CB8AC3E}">
        <p14:creationId xmlns:p14="http://schemas.microsoft.com/office/powerpoint/2010/main" val="197734366"/>
      </p:ext>
    </p:extLst>
  </p:cSld>
  <p:clrMapOvr>
    <a:masterClrMapping/>
  </p:clrMapOvr>
  <mc:AlternateContent xmlns:mc="http://schemas.openxmlformats.org/markup-compatibility/2006">
    <mc:Choice xmlns:p14="http://schemas.microsoft.com/office/powerpoint/2010/main" Requires="p14">
      <p:transition spd="slow" p14:dur="1500" advTm="15000">
        <p:pull/>
      </p:transition>
    </mc:Choice>
    <mc:Fallback>
      <p:transition spd="slow" advTm="1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3000"/>
                                        <p:tgtEl>
                                          <p:spTgt spid="819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9218" name="Picture 2" descr="D:\新下載資料\50 Of The Best Images Of The Year by National Geographic\26 Beautiful Travel Photos of 2016\09.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601" y="1"/>
            <a:ext cx="7717177"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45454" y="267494"/>
            <a:ext cx="1398546" cy="1938992"/>
          </a:xfrm>
          <a:prstGeom prst="rect">
            <a:avLst/>
          </a:prstGeom>
        </p:spPr>
        <p:txBody>
          <a:bodyPr wrap="square">
            <a:spAutoFit/>
          </a:bodyPr>
          <a:lstStyle/>
          <a:p>
            <a:r>
              <a:rPr lang="en-US" altLang="zh-TW" sz="1000" b="1" cap="all" dirty="0"/>
              <a:t>TRINIDAD</a:t>
            </a:r>
            <a:endParaRPr lang="zh-TW" altLang="zh-TW" sz="1000" dirty="0"/>
          </a:p>
          <a:p>
            <a:r>
              <a:rPr lang="en-US" altLang="zh-TW" sz="1000" dirty="0"/>
              <a:t>A winged "devil" experienced in the risky art of fire breathing throws out flames for nighttime </a:t>
            </a:r>
            <a:r>
              <a:rPr lang="en-US" altLang="zh-TW" sz="1000" dirty="0" err="1"/>
              <a:t>Carnivalgoers</a:t>
            </a:r>
            <a:r>
              <a:rPr lang="en-US" altLang="zh-TW" sz="1000" dirty="0"/>
              <a:t>. </a:t>
            </a:r>
            <a:r>
              <a:rPr lang="en-US" altLang="zh-TW" sz="1000" dirty="0">
                <a:hlinkClick r:id="rId3"/>
              </a:rPr>
              <a:t>Read the full story about Carnival in Trinidad</a:t>
            </a:r>
            <a:r>
              <a:rPr lang="en-US" altLang="zh-TW" sz="1000" dirty="0"/>
              <a:t>.</a:t>
            </a:r>
            <a:endParaRPr lang="zh-TW" altLang="zh-TW" sz="1000" dirty="0"/>
          </a:p>
          <a:p>
            <a:endParaRPr lang="en-US" altLang="zh-TW" sz="1000" cap="all" dirty="0" smtClean="0"/>
          </a:p>
          <a:p>
            <a:r>
              <a:rPr lang="en-US" altLang="zh-TW" sz="1000" cap="all" dirty="0" smtClean="0"/>
              <a:t>PHOTOGRAPH </a:t>
            </a:r>
            <a:r>
              <a:rPr lang="en-US" altLang="zh-TW" sz="1000" cap="all" dirty="0"/>
              <a:t>BY AARON HUEY</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10</a:t>
            </a:fld>
            <a:endParaRPr lang="zh-TW" altLang="en-US"/>
          </a:p>
        </p:txBody>
      </p:sp>
    </p:spTree>
    <p:extLst>
      <p:ext uri="{BB962C8B-B14F-4D97-AF65-F5344CB8AC3E}">
        <p14:creationId xmlns:p14="http://schemas.microsoft.com/office/powerpoint/2010/main" val="2100393823"/>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3000"/>
                                        <p:tgtEl>
                                          <p:spTgt spid="921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50 Of The Best Images Of The Year by National Geographic\26 Beautiful Travel Photos of 2016\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3" y="0"/>
            <a:ext cx="7727516"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35829" y="339502"/>
            <a:ext cx="1408171" cy="2708434"/>
          </a:xfrm>
          <a:prstGeom prst="rect">
            <a:avLst/>
          </a:prstGeom>
          <a:noFill/>
        </p:spPr>
        <p:txBody>
          <a:bodyPr wrap="square">
            <a:spAutoFit/>
          </a:bodyPr>
          <a:lstStyle/>
          <a:p>
            <a:r>
              <a:rPr lang="en-US" altLang="zh-TW" sz="1000" b="1" cap="all" dirty="0" smtClean="0"/>
              <a:t>MEXICO</a:t>
            </a:r>
          </a:p>
          <a:p>
            <a:r>
              <a:rPr lang="en-US" altLang="zh-TW" sz="1000" dirty="0" smtClean="0"/>
              <a:t>A </a:t>
            </a:r>
            <a:r>
              <a:rPr lang="en-US" altLang="zh-TW" sz="1000" dirty="0"/>
              <a:t>dog scampers past a colorful alley in </a:t>
            </a:r>
            <a:r>
              <a:rPr lang="en-US" altLang="zh-TW" sz="1000" dirty="0" err="1"/>
              <a:t>Milpa</a:t>
            </a:r>
            <a:r>
              <a:rPr lang="en-US" altLang="zh-TW" sz="1000" dirty="0"/>
              <a:t> Alta, a borough of Mexico City. </a:t>
            </a:r>
            <a:r>
              <a:rPr lang="en-US" altLang="zh-TW" sz="1000" dirty="0" err="1"/>
              <a:t>Milpa</a:t>
            </a:r>
            <a:r>
              <a:rPr lang="en-US" altLang="zh-TW" sz="1000" dirty="0"/>
              <a:t> Alta is a district that loves to eat: Each year, it puts on more than 700 religious feasts, all despite more than half of the borough living below the poverty line</a:t>
            </a:r>
            <a:r>
              <a:rPr lang="en-US" altLang="zh-TW" sz="1000" dirty="0" smtClean="0"/>
              <a:t>.</a:t>
            </a:r>
          </a:p>
          <a:p>
            <a:endParaRPr lang="en-US" altLang="zh-TW" sz="1000" cap="all" dirty="0" smtClean="0"/>
          </a:p>
          <a:p>
            <a:r>
              <a:rPr lang="en-US" altLang="zh-TW" sz="1000" cap="all" dirty="0" smtClean="0"/>
              <a:t>PHOTOGRAPH </a:t>
            </a:r>
            <a:r>
              <a:rPr lang="en-US" altLang="zh-TW" sz="1000" cap="all" dirty="0"/>
              <a:t>BY CAROLYN DRAKE, NATIONAL GEOGRAPHIC CREATIVE</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11</a:t>
            </a:fld>
            <a:endParaRPr lang="zh-TW" altLang="en-US"/>
          </a:p>
        </p:txBody>
      </p:sp>
    </p:spTree>
    <p:extLst>
      <p:ext uri="{BB962C8B-B14F-4D97-AF65-F5344CB8AC3E}">
        <p14:creationId xmlns:p14="http://schemas.microsoft.com/office/powerpoint/2010/main" val="1039693008"/>
      </p:ext>
    </p:extLst>
  </p:cSld>
  <p:clrMapOvr>
    <a:masterClrMapping/>
  </p:clrMapOvr>
  <mc:AlternateContent xmlns:mc="http://schemas.openxmlformats.org/markup-compatibility/2006">
    <mc:Choice xmlns:p14="http://schemas.microsoft.com/office/powerpoint/2010/main" Requires="p14">
      <p:transition spd="slow" p14:dur="1500" advTm="12000">
        <p:pull/>
      </p:transition>
    </mc:Choice>
    <mc:Fallback>
      <p:transition spd="slow" advTm="1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3000"/>
                                        <p:tgtEl>
                                          <p:spTgt spid="1024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50 Of The Best Images Of The Year by National Geographic\26 Beautiful Travel Photos of 2016\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0" y="339502"/>
            <a:ext cx="1547664" cy="1477328"/>
          </a:xfrm>
          <a:prstGeom prst="rect">
            <a:avLst/>
          </a:prstGeom>
        </p:spPr>
        <p:txBody>
          <a:bodyPr wrap="square">
            <a:spAutoFit/>
          </a:bodyPr>
          <a:lstStyle/>
          <a:p>
            <a:r>
              <a:rPr lang="en-US" altLang="zh-TW" sz="1000" b="1" cap="all" dirty="0"/>
              <a:t>CALIFORNIA</a:t>
            </a:r>
            <a:endParaRPr lang="zh-TW" altLang="zh-TW" sz="1000" dirty="0"/>
          </a:p>
          <a:p>
            <a:r>
              <a:rPr lang="en-US" altLang="zh-TW" sz="1000" dirty="0"/>
              <a:t>Expert climber and photographer Jimmy Chin climbs Half Dome in Yosemite National Park.</a:t>
            </a:r>
            <a:endParaRPr lang="zh-TW" altLang="zh-TW" sz="1000" dirty="0"/>
          </a:p>
          <a:p>
            <a:endParaRPr lang="en-US" altLang="zh-TW" sz="1000" cap="all" dirty="0" smtClean="0"/>
          </a:p>
          <a:p>
            <a:r>
              <a:rPr lang="en-US" altLang="zh-TW" sz="1000" cap="all" dirty="0" smtClean="0"/>
              <a:t>PHOTOGRAPH </a:t>
            </a:r>
            <a:r>
              <a:rPr lang="en-US" altLang="zh-TW" sz="1000" cap="all" dirty="0"/>
              <a:t>BY MIKEY SCHAEFER, NATIONAL GEOGRAPHIC</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12</a:t>
            </a:fld>
            <a:endParaRPr lang="zh-TW" altLang="en-US"/>
          </a:p>
        </p:txBody>
      </p:sp>
    </p:spTree>
    <p:extLst>
      <p:ext uri="{BB962C8B-B14F-4D97-AF65-F5344CB8AC3E}">
        <p14:creationId xmlns:p14="http://schemas.microsoft.com/office/powerpoint/2010/main" val="2487616405"/>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3000"/>
                                        <p:tgtEl>
                                          <p:spTgt spid="1126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12290" name="Picture 2" descr="D:\新下載資料\50 Of The Best Images Of The Year by National Geographic\26 Beautiful Travel Photos of 2016\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01" y="0"/>
            <a:ext cx="7715251"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54657" y="314712"/>
            <a:ext cx="1362448" cy="2400657"/>
          </a:xfrm>
          <a:prstGeom prst="rect">
            <a:avLst/>
          </a:prstGeom>
        </p:spPr>
        <p:txBody>
          <a:bodyPr wrap="square">
            <a:spAutoFit/>
          </a:bodyPr>
          <a:lstStyle/>
          <a:p>
            <a:r>
              <a:rPr lang="en-US" altLang="zh-TW" sz="1000" b="1" cap="all" dirty="0"/>
              <a:t>SOUTH KOREA</a:t>
            </a:r>
            <a:endParaRPr lang="zh-TW" altLang="zh-TW" sz="1000" dirty="0"/>
          </a:p>
          <a:p>
            <a:r>
              <a:rPr lang="en-US" altLang="zh-TW" sz="1000" dirty="0"/>
              <a:t>The contemporary </a:t>
            </a:r>
            <a:r>
              <a:rPr lang="en-US" altLang="zh-TW" sz="1000" dirty="0" err="1"/>
              <a:t>Dongdaemun</a:t>
            </a:r>
            <a:r>
              <a:rPr lang="en-US" altLang="zh-TW" sz="1000" dirty="0"/>
              <a:t> Design Plaza dwarfs visitors to Seoul's striking architectural centerpiece. Seoul is one of Nat Geo Travel's Best Trips for 2017. </a:t>
            </a:r>
            <a:r>
              <a:rPr lang="en-US" altLang="zh-TW" sz="1000" dirty="0">
                <a:hlinkClick r:id="rId3"/>
              </a:rPr>
              <a:t>See the full best trips list</a:t>
            </a:r>
            <a:r>
              <a:rPr lang="en-US" altLang="zh-TW" sz="1000" dirty="0"/>
              <a:t>.</a:t>
            </a:r>
            <a:endParaRPr lang="zh-TW" altLang="zh-TW" sz="1000" dirty="0"/>
          </a:p>
          <a:p>
            <a:endParaRPr lang="en-US" altLang="zh-TW" sz="1000" cap="all" dirty="0" smtClean="0"/>
          </a:p>
          <a:p>
            <a:r>
              <a:rPr lang="en-US" altLang="zh-TW" sz="1000" cap="all" dirty="0" smtClean="0"/>
              <a:t>PHOTOGRAPH </a:t>
            </a:r>
            <a:r>
              <a:rPr lang="en-US" altLang="zh-TW" sz="1000" cap="all" dirty="0"/>
              <a:t>BY TOPIC IMAGES, GETTY IMAGES</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13</a:t>
            </a:fld>
            <a:endParaRPr lang="zh-TW" altLang="en-US"/>
          </a:p>
        </p:txBody>
      </p:sp>
    </p:spTree>
    <p:extLst>
      <p:ext uri="{BB962C8B-B14F-4D97-AF65-F5344CB8AC3E}">
        <p14:creationId xmlns:p14="http://schemas.microsoft.com/office/powerpoint/2010/main" val="2330571557"/>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3000"/>
                                        <p:tgtEl>
                                          <p:spTgt spid="1229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13314" name="Picture 2" descr="D:\新下載資料\50 Of The Best Images Of The Year by National Geographic\26 Beautiful Travel Photos of 2016\13.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13" y="1"/>
            <a:ext cx="7715249"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05633" y="339500"/>
            <a:ext cx="1420438" cy="2246769"/>
          </a:xfrm>
          <a:prstGeom prst="rect">
            <a:avLst/>
          </a:prstGeom>
          <a:noFill/>
        </p:spPr>
        <p:txBody>
          <a:bodyPr wrap="square">
            <a:spAutoFit/>
          </a:bodyPr>
          <a:lstStyle/>
          <a:p>
            <a:r>
              <a:rPr lang="en-US" altLang="zh-TW" sz="1000" b="1" cap="all" dirty="0"/>
              <a:t>CALIFORNIA</a:t>
            </a:r>
            <a:endParaRPr lang="zh-TW" altLang="zh-TW" sz="1000" dirty="0"/>
          </a:p>
          <a:p>
            <a:r>
              <a:rPr lang="en-US" altLang="zh-TW" sz="1000" dirty="0"/>
              <a:t>Visitors walk below giant sequoia trees along the appropriately named Giant Tree Trail in Sequoia National Park. Adding people to images, especially with such large objects as these trees, provides a sense of scale.</a:t>
            </a:r>
            <a:endParaRPr lang="zh-TW" altLang="zh-TW" sz="1000" dirty="0"/>
          </a:p>
          <a:p>
            <a:endParaRPr lang="en-US" altLang="zh-TW" sz="1000" cap="all" dirty="0" smtClean="0"/>
          </a:p>
          <a:p>
            <a:r>
              <a:rPr lang="en-US" altLang="zh-TW" sz="1000" cap="all" dirty="0" smtClean="0"/>
              <a:t>PHOTOGRAPH </a:t>
            </a:r>
            <a:r>
              <a:rPr lang="en-US" altLang="zh-TW" sz="1000" cap="all" dirty="0"/>
              <a:t>BY JONATHAN IRISH</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14</a:t>
            </a:fld>
            <a:endParaRPr lang="zh-TW" altLang="en-US"/>
          </a:p>
        </p:txBody>
      </p:sp>
    </p:spTree>
    <p:extLst>
      <p:ext uri="{BB962C8B-B14F-4D97-AF65-F5344CB8AC3E}">
        <p14:creationId xmlns:p14="http://schemas.microsoft.com/office/powerpoint/2010/main" val="3576397901"/>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3000"/>
                                        <p:tgtEl>
                                          <p:spTgt spid="133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4340" name="Picture 4" descr="D:\新下載資料\50 Of The Best Images Of The Year by National Geographic\26 Beautiful Travel Photos of 2016\1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6229"/>
            <a:ext cx="7733374"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33374" y="267494"/>
            <a:ext cx="1410626" cy="1938992"/>
          </a:xfrm>
          <a:prstGeom prst="rect">
            <a:avLst/>
          </a:prstGeom>
        </p:spPr>
        <p:txBody>
          <a:bodyPr wrap="square">
            <a:spAutoFit/>
          </a:bodyPr>
          <a:lstStyle/>
          <a:p>
            <a:r>
              <a:rPr lang="en-US" altLang="zh-TW" sz="1000" b="1" cap="all" dirty="0"/>
              <a:t>PERU</a:t>
            </a:r>
            <a:endParaRPr lang="zh-TW" altLang="zh-TW" sz="1000" dirty="0"/>
          </a:p>
          <a:p>
            <a:r>
              <a:rPr lang="en-US" altLang="zh-TW" sz="1000" dirty="0"/>
              <a:t>Wild vicuña walk and run in front of a line of Quechua villagers who herd them to corrals during the Gran </a:t>
            </a:r>
            <a:r>
              <a:rPr lang="en-US" altLang="zh-TW" sz="1000" dirty="0" err="1"/>
              <a:t>Chaccu</a:t>
            </a:r>
            <a:r>
              <a:rPr lang="en-US" altLang="zh-TW" sz="1000" dirty="0"/>
              <a:t>, a yearly vicuña roundup and shearing.</a:t>
            </a:r>
            <a:endParaRPr lang="zh-TW" altLang="zh-TW" sz="1000" dirty="0"/>
          </a:p>
          <a:p>
            <a:endParaRPr lang="en-US" altLang="zh-TW" sz="1000" cap="all" dirty="0" smtClean="0"/>
          </a:p>
          <a:p>
            <a:r>
              <a:rPr lang="en-US" altLang="zh-TW" sz="1000" cap="all" dirty="0" smtClean="0"/>
              <a:t>PHOTOGRAPH </a:t>
            </a:r>
            <a:r>
              <a:rPr lang="en-US" altLang="zh-TW" sz="1000" cap="all" dirty="0"/>
              <a:t>BY BETH WALD, NATIONAL GEOGRAPHIC CREATIVE</a:t>
            </a:r>
            <a:endParaRPr lang="zh-TW" altLang="en-US"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15</a:t>
            </a:fld>
            <a:endParaRPr lang="zh-TW" altLang="en-US"/>
          </a:p>
        </p:txBody>
      </p:sp>
    </p:spTree>
    <p:extLst>
      <p:ext uri="{BB962C8B-B14F-4D97-AF65-F5344CB8AC3E}">
        <p14:creationId xmlns:p14="http://schemas.microsoft.com/office/powerpoint/2010/main" val="1315749980"/>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340"/>
                                        </p:tgtEl>
                                        <p:attrNameLst>
                                          <p:attrName>style.visibility</p:attrName>
                                        </p:attrNameLst>
                                      </p:cBhvr>
                                      <p:to>
                                        <p:strVal val="visible"/>
                                      </p:to>
                                    </p:set>
                                    <p:animEffect transition="in" filter="fade">
                                      <p:cBhvr>
                                        <p:cTn id="7" dur="3000"/>
                                        <p:tgtEl>
                                          <p:spTgt spid="1434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5362" name="Picture 2" descr="D:\新下載資料\50 Of The Best Images Of The Year by National Geographic\26 Beautiful Travel Photos of 2016\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01"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23851" y="339502"/>
            <a:ext cx="1420149" cy="1323439"/>
          </a:xfrm>
          <a:prstGeom prst="rect">
            <a:avLst/>
          </a:prstGeom>
        </p:spPr>
        <p:txBody>
          <a:bodyPr wrap="square">
            <a:spAutoFit/>
          </a:bodyPr>
          <a:lstStyle/>
          <a:p>
            <a:r>
              <a:rPr lang="en-US" altLang="zh-TW" sz="1000" b="1" cap="all" dirty="0"/>
              <a:t>WYOMING</a:t>
            </a:r>
            <a:endParaRPr lang="zh-TW" altLang="zh-TW" sz="1000" dirty="0"/>
          </a:p>
          <a:p>
            <a:r>
              <a:rPr lang="en-US" altLang="zh-TW" sz="1000" dirty="0"/>
              <a:t>A red fox pauses in winter in Teton National Park.</a:t>
            </a:r>
            <a:endParaRPr lang="zh-TW" altLang="zh-TW" sz="1000" dirty="0"/>
          </a:p>
          <a:p>
            <a:endParaRPr lang="en-US" altLang="zh-TW" sz="1000" cap="all" dirty="0" smtClean="0"/>
          </a:p>
          <a:p>
            <a:r>
              <a:rPr lang="en-US" altLang="zh-TW" sz="1000" cap="all" dirty="0" smtClean="0"/>
              <a:t>PHOTOGRAPH </a:t>
            </a:r>
            <a:r>
              <a:rPr lang="en-US" altLang="zh-TW" sz="1000" cap="all" dirty="0"/>
              <a:t>BY CHARLIE HAMILTON JAMES</a:t>
            </a:r>
            <a:endParaRPr lang="zh-TW" altLang="en-US"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16</a:t>
            </a:fld>
            <a:endParaRPr lang="zh-TW" altLang="en-US"/>
          </a:p>
        </p:txBody>
      </p:sp>
    </p:spTree>
    <p:extLst>
      <p:ext uri="{BB962C8B-B14F-4D97-AF65-F5344CB8AC3E}">
        <p14:creationId xmlns:p14="http://schemas.microsoft.com/office/powerpoint/2010/main" val="1698567274"/>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3000"/>
                                        <p:tgtEl>
                                          <p:spTgt spid="1536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6386" name="Picture 2" descr="D:\新下載資料\50 Of The Best Images Of The Year by National Geographic\26 Beautiful Travel Photos of 2016\1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7719313"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19313" y="267494"/>
            <a:ext cx="1424687" cy="1938992"/>
          </a:xfrm>
          <a:prstGeom prst="rect">
            <a:avLst/>
          </a:prstGeom>
        </p:spPr>
        <p:txBody>
          <a:bodyPr wrap="square">
            <a:spAutoFit/>
          </a:bodyPr>
          <a:lstStyle/>
          <a:p>
            <a:r>
              <a:rPr lang="en-US" altLang="zh-TW" sz="1000" b="1" cap="all" dirty="0"/>
              <a:t>FINLAND</a:t>
            </a:r>
            <a:endParaRPr lang="zh-TW" altLang="zh-TW" sz="1000" dirty="0"/>
          </a:p>
          <a:p>
            <a:r>
              <a:rPr lang="en-US" altLang="zh-TW" sz="1000" dirty="0"/>
              <a:t>Saunas provide the ultimate form of relaxation in Finland, one of the 10 happiest countries in the world.</a:t>
            </a:r>
            <a:r>
              <a:rPr lang="en-US" altLang="zh-TW" sz="1000" b="1" dirty="0"/>
              <a:t> </a:t>
            </a:r>
            <a:r>
              <a:rPr lang="en-US" altLang="zh-TW" sz="1000" dirty="0">
                <a:hlinkClick r:id="rId3"/>
              </a:rPr>
              <a:t>Discover the 10 happiest countries.</a:t>
            </a:r>
            <a:endParaRPr lang="zh-TW" altLang="zh-TW" sz="1000" dirty="0"/>
          </a:p>
          <a:p>
            <a:endParaRPr lang="en-US" altLang="zh-TW" sz="1000" cap="all" dirty="0" smtClean="0"/>
          </a:p>
          <a:p>
            <a:r>
              <a:rPr lang="en-US" altLang="zh-TW" sz="1000" cap="all" dirty="0" smtClean="0"/>
              <a:t>PHOTOGRAPH </a:t>
            </a:r>
            <a:r>
              <a:rPr lang="en-US" altLang="zh-TW" sz="1000" cap="all" dirty="0"/>
              <a:t>BY FRANK HEUER, LAIF/REDUX</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17</a:t>
            </a:fld>
            <a:endParaRPr lang="zh-TW" altLang="en-US"/>
          </a:p>
        </p:txBody>
      </p:sp>
    </p:spTree>
    <p:extLst>
      <p:ext uri="{BB962C8B-B14F-4D97-AF65-F5344CB8AC3E}">
        <p14:creationId xmlns:p14="http://schemas.microsoft.com/office/powerpoint/2010/main" val="4226783966"/>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fade">
                                      <p:cBhvr>
                                        <p:cTn id="7" dur="3000"/>
                                        <p:tgtEl>
                                          <p:spTgt spid="1638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7410" name="Picture 2" descr="D:\新下載資料\50 Of The Best Images Of The Year by National Geographic\26 Beautiful Travel Photos of 2016\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3"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7723562" y="339502"/>
            <a:ext cx="1420437" cy="1631216"/>
          </a:xfrm>
          <a:prstGeom prst="rect">
            <a:avLst/>
          </a:prstGeom>
          <a:noFill/>
        </p:spPr>
        <p:txBody>
          <a:bodyPr wrap="square">
            <a:spAutoFit/>
          </a:bodyPr>
          <a:lstStyle/>
          <a:p>
            <a:r>
              <a:rPr lang="en-US" altLang="zh-TW" sz="1000" b="1" cap="all" dirty="0"/>
              <a:t>MOROCCO</a:t>
            </a:r>
            <a:endParaRPr lang="zh-TW" altLang="zh-TW" sz="1000" dirty="0"/>
          </a:p>
          <a:p>
            <a:r>
              <a:rPr lang="en-US" altLang="zh-TW" sz="1000" dirty="0"/>
              <a:t>Lights burn bright above food stalls in Marrakech's bustling </a:t>
            </a:r>
            <a:r>
              <a:rPr lang="en-US" altLang="zh-TW" sz="1000" dirty="0" err="1"/>
              <a:t>Jemaa</a:t>
            </a:r>
            <a:r>
              <a:rPr lang="en-US" altLang="zh-TW" sz="1000" dirty="0"/>
              <a:t> el </a:t>
            </a:r>
            <a:r>
              <a:rPr lang="en-US" altLang="zh-TW" sz="1000" dirty="0" err="1"/>
              <a:t>Fna</a:t>
            </a:r>
            <a:r>
              <a:rPr lang="en-US" altLang="zh-TW" sz="1000" dirty="0"/>
              <a:t> market. </a:t>
            </a:r>
            <a:r>
              <a:rPr lang="en-US" altLang="zh-TW" sz="1000" dirty="0">
                <a:hlinkClick r:id="rId3"/>
              </a:rPr>
              <a:t>Find out where to travel for food</a:t>
            </a:r>
            <a:r>
              <a:rPr lang="en-US" altLang="zh-TW" sz="1000" dirty="0"/>
              <a:t>.</a:t>
            </a:r>
            <a:endParaRPr lang="zh-TW" altLang="zh-TW" sz="1000" dirty="0"/>
          </a:p>
          <a:p>
            <a:endParaRPr lang="en-US" altLang="zh-TW" sz="1000" cap="all" dirty="0" smtClean="0"/>
          </a:p>
          <a:p>
            <a:r>
              <a:rPr lang="en-US" altLang="zh-TW" sz="1000" cap="all" dirty="0" smtClean="0"/>
              <a:t>PHOTOGRAPH </a:t>
            </a:r>
            <a:r>
              <a:rPr lang="en-US" altLang="zh-TW" sz="1000" cap="all" dirty="0"/>
              <a:t>BY LUTZ JAEKEL, LAIF/REDUX</a:t>
            </a:r>
            <a:endParaRPr lang="zh-TW" altLang="zh-TW" sz="1000" dirty="0"/>
          </a:p>
        </p:txBody>
      </p:sp>
      <p:sp>
        <p:nvSpPr>
          <p:cNvPr id="4" name="投影片編號版面配置區 3"/>
          <p:cNvSpPr>
            <a:spLocks noGrp="1"/>
          </p:cNvSpPr>
          <p:nvPr>
            <p:ph type="sldNum" sz="quarter" idx="12"/>
          </p:nvPr>
        </p:nvSpPr>
        <p:spPr/>
        <p:txBody>
          <a:bodyPr/>
          <a:lstStyle/>
          <a:p>
            <a:fld id="{1F65BBD5-ECF8-4C65-A786-FC83C7FB5009}" type="slidenum">
              <a:rPr lang="zh-TW" altLang="en-US" smtClean="0"/>
              <a:t>18</a:t>
            </a:fld>
            <a:endParaRPr lang="zh-TW" altLang="en-US"/>
          </a:p>
        </p:txBody>
      </p:sp>
    </p:spTree>
    <p:extLst>
      <p:ext uri="{BB962C8B-B14F-4D97-AF65-F5344CB8AC3E}">
        <p14:creationId xmlns:p14="http://schemas.microsoft.com/office/powerpoint/2010/main" val="1894942036"/>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3000"/>
                                        <p:tgtEl>
                                          <p:spTgt spid="1741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18434" name="Picture 2" descr="D:\新下載資料\50 Of The Best Images Of The Year by National Geographic\26 Beautiful Travel Photos of 2016\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01"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23851" y="267494"/>
            <a:ext cx="1384653" cy="3323987"/>
          </a:xfrm>
          <a:prstGeom prst="rect">
            <a:avLst/>
          </a:prstGeom>
        </p:spPr>
        <p:txBody>
          <a:bodyPr wrap="square">
            <a:spAutoFit/>
          </a:bodyPr>
          <a:lstStyle/>
          <a:p>
            <a:r>
              <a:rPr lang="en-US" altLang="zh-TW" sz="1000" b="1" cap="all" dirty="0"/>
              <a:t>CALIFORNIA</a:t>
            </a:r>
            <a:endParaRPr lang="zh-TW" altLang="zh-TW" sz="1000" dirty="0"/>
          </a:p>
          <a:p>
            <a:r>
              <a:rPr lang="en-US" altLang="zh-TW" sz="1000" dirty="0"/>
              <a:t>A beautiful hike into Chimney Rock reveals stunning views. At the bottom of the sea cliff are hundreds of sea lions undisturbed by human activity. “I often come to this place for two reasons: mediation and to let the world go by,” photographer </a:t>
            </a:r>
            <a:r>
              <a:rPr lang="en-US" altLang="zh-TW" sz="1000" dirty="0" err="1"/>
              <a:t>Bachir</a:t>
            </a:r>
            <a:r>
              <a:rPr lang="en-US" altLang="zh-TW" sz="1000" dirty="0"/>
              <a:t> </a:t>
            </a:r>
            <a:r>
              <a:rPr lang="en-US" altLang="zh-TW" sz="1000" dirty="0" err="1"/>
              <a:t>Badaoui</a:t>
            </a:r>
            <a:r>
              <a:rPr lang="en-US" altLang="zh-TW" sz="1000" dirty="0"/>
              <a:t> says. </a:t>
            </a:r>
            <a:r>
              <a:rPr lang="en-US" altLang="zh-TW" sz="1000" dirty="0">
                <a:hlinkClick r:id="rId3"/>
              </a:rPr>
              <a:t>See what happy travel looks like</a:t>
            </a:r>
            <a:r>
              <a:rPr lang="en-US" altLang="zh-TW" sz="1000" dirty="0"/>
              <a:t>.</a:t>
            </a:r>
            <a:endParaRPr lang="zh-TW" altLang="zh-TW" sz="1000" dirty="0"/>
          </a:p>
          <a:p>
            <a:endParaRPr lang="en-US" altLang="zh-TW" sz="1000" cap="all" dirty="0" smtClean="0"/>
          </a:p>
          <a:p>
            <a:r>
              <a:rPr lang="en-US" altLang="zh-TW" sz="1000" cap="all" dirty="0" smtClean="0"/>
              <a:t>PHOTOGRAPH </a:t>
            </a:r>
            <a:r>
              <a:rPr lang="en-US" altLang="zh-TW" sz="1000" cap="all" dirty="0"/>
              <a:t>BY BACHIR BADAOUI, NATIONAL GEOGRAPHIC YOUR SHOT</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19</a:t>
            </a:fld>
            <a:endParaRPr lang="zh-TW" altLang="en-US"/>
          </a:p>
        </p:txBody>
      </p:sp>
    </p:spTree>
    <p:extLst>
      <p:ext uri="{BB962C8B-B14F-4D97-AF65-F5344CB8AC3E}">
        <p14:creationId xmlns:p14="http://schemas.microsoft.com/office/powerpoint/2010/main" val="2236050702"/>
      </p:ext>
    </p:extLst>
  </p:cSld>
  <p:clrMapOvr>
    <a:masterClrMapping/>
  </p:clrMapOvr>
  <mc:AlternateContent xmlns:mc="http://schemas.openxmlformats.org/markup-compatibility/2006">
    <mc:Choice xmlns:p14="http://schemas.microsoft.com/office/powerpoint/2010/main" Requires="p14">
      <p:transition spd="slow" p14:dur="1500" advTm="15000">
        <p:pull/>
      </p:transition>
    </mc:Choice>
    <mc:Fallback>
      <p:transition spd="slow" advTm="1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3000"/>
                                        <p:tgtEl>
                                          <p:spTgt spid="1843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9458" name="Picture 2" descr="D:\新下載資料\50 Of The Best Images Of The Year by National Geographic\26 Beautiful Travel Photos of 2016\19-1.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601" y="1"/>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23850" y="283719"/>
            <a:ext cx="1312645" cy="1169551"/>
          </a:xfrm>
          <a:prstGeom prst="rect">
            <a:avLst/>
          </a:prstGeom>
          <a:noFill/>
        </p:spPr>
        <p:txBody>
          <a:bodyPr wrap="square">
            <a:spAutoFit/>
          </a:bodyPr>
          <a:lstStyle/>
          <a:p>
            <a:r>
              <a:rPr lang="en-US" altLang="zh-TW" sz="1000" b="1" cap="all" dirty="0"/>
              <a:t>ROME</a:t>
            </a:r>
            <a:endParaRPr lang="zh-TW" altLang="zh-TW" sz="1000" dirty="0"/>
          </a:p>
          <a:p>
            <a:r>
              <a:rPr lang="en-US" altLang="zh-TW" sz="1000" dirty="0"/>
              <a:t>An aerial view of St. Peter's Square inside the Vatican City.</a:t>
            </a:r>
            <a:endParaRPr lang="zh-TW" altLang="zh-TW" sz="1000" dirty="0"/>
          </a:p>
          <a:p>
            <a:endParaRPr lang="en-US" altLang="zh-TW" sz="1000" cap="all" dirty="0" smtClean="0"/>
          </a:p>
          <a:p>
            <a:r>
              <a:rPr lang="en-US" altLang="zh-TW" sz="1000" cap="all" dirty="0" smtClean="0"/>
              <a:t>PHOTOGRAPH </a:t>
            </a:r>
            <a:r>
              <a:rPr lang="en-US" altLang="zh-TW" sz="1000" cap="all" dirty="0"/>
              <a:t>BY GETTY IMAGES</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20</a:t>
            </a:fld>
            <a:endParaRPr lang="zh-TW" altLang="en-US"/>
          </a:p>
        </p:txBody>
      </p:sp>
    </p:spTree>
    <p:extLst>
      <p:ext uri="{BB962C8B-B14F-4D97-AF65-F5344CB8AC3E}">
        <p14:creationId xmlns:p14="http://schemas.microsoft.com/office/powerpoint/2010/main" val="2882722272"/>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3000"/>
                                        <p:tgtEl>
                                          <p:spTgt spid="1945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20482" name="Picture 2" descr="D:\新下載資料\50 Of The Best Images Of The Year by National Geographic\26 Beautiful Travel Photos of 2016\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01"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23850" y="351696"/>
            <a:ext cx="1420150" cy="1631216"/>
          </a:xfrm>
          <a:prstGeom prst="rect">
            <a:avLst/>
          </a:prstGeom>
        </p:spPr>
        <p:txBody>
          <a:bodyPr wrap="square">
            <a:spAutoFit/>
          </a:bodyPr>
          <a:lstStyle/>
          <a:p>
            <a:r>
              <a:rPr lang="en-US" altLang="zh-TW" sz="1000" b="1" cap="all" dirty="0"/>
              <a:t>NEPAL</a:t>
            </a:r>
            <a:endParaRPr lang="zh-TW" altLang="zh-TW" sz="1000" dirty="0"/>
          </a:p>
          <a:p>
            <a:r>
              <a:rPr lang="en-US" altLang="zh-TW" sz="1000" dirty="0"/>
              <a:t>Starry night in </a:t>
            </a:r>
            <a:r>
              <a:rPr lang="en-US" altLang="zh-TW" sz="1000" dirty="0" err="1"/>
              <a:t>Gokyo</a:t>
            </a:r>
            <a:r>
              <a:rPr lang="en-US" altLang="zh-TW" sz="1000" dirty="0"/>
              <a:t>, a </a:t>
            </a:r>
            <a:r>
              <a:rPr lang="en-US" altLang="zh-TW" sz="1000" dirty="0" err="1"/>
              <a:t>sherpa</a:t>
            </a:r>
            <a:r>
              <a:rPr lang="en-US" altLang="zh-TW" sz="1000" dirty="0"/>
              <a:t> village located at the lake </a:t>
            </a:r>
            <a:r>
              <a:rPr lang="en-US" altLang="zh-TW" sz="1000" dirty="0" err="1"/>
              <a:t>Dudh</a:t>
            </a:r>
            <a:r>
              <a:rPr lang="en-US" altLang="zh-TW" sz="1000" dirty="0"/>
              <a:t> </a:t>
            </a:r>
            <a:r>
              <a:rPr lang="en-US" altLang="zh-TW" sz="1000" dirty="0" err="1"/>
              <a:t>Pokhari</a:t>
            </a:r>
            <a:r>
              <a:rPr lang="en-US" altLang="zh-TW" sz="1000" dirty="0"/>
              <a:t> in </a:t>
            </a:r>
            <a:r>
              <a:rPr lang="en-US" altLang="zh-TW" sz="1000" dirty="0" err="1"/>
              <a:t>Sagarmatha</a:t>
            </a:r>
            <a:r>
              <a:rPr lang="en-US" altLang="zh-TW" sz="1000" dirty="0"/>
              <a:t> National Park.</a:t>
            </a:r>
            <a:endParaRPr lang="zh-TW" altLang="zh-TW" sz="1000" dirty="0"/>
          </a:p>
          <a:p>
            <a:endParaRPr lang="en-US" altLang="zh-TW" sz="1000" cap="all" dirty="0" smtClean="0"/>
          </a:p>
          <a:p>
            <a:r>
              <a:rPr lang="en-US" altLang="zh-TW" sz="1000" cap="all" dirty="0" smtClean="0"/>
              <a:t>PHOTOGRAPH </a:t>
            </a:r>
            <a:r>
              <a:rPr lang="en-US" altLang="zh-TW" sz="1000" cap="all" dirty="0"/>
              <a:t>BY JEFF DAI, STOCKTREK IMAGES, INC./ALAMY</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21</a:t>
            </a:fld>
            <a:endParaRPr lang="zh-TW" altLang="en-US"/>
          </a:p>
        </p:txBody>
      </p:sp>
    </p:spTree>
    <p:extLst>
      <p:ext uri="{BB962C8B-B14F-4D97-AF65-F5344CB8AC3E}">
        <p14:creationId xmlns:p14="http://schemas.microsoft.com/office/powerpoint/2010/main" val="2435262250"/>
      </p:ext>
    </p:extLst>
  </p:cSld>
  <p:clrMapOvr>
    <a:masterClrMapping/>
  </p:clrMapOvr>
  <mc:AlternateContent xmlns:mc="http://schemas.openxmlformats.org/markup-compatibility/2006">
    <mc:Choice xmlns:p14="http://schemas.microsoft.com/office/powerpoint/2010/main" Requires="p14">
      <p:transition spd="slow" p14:dur="15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3000"/>
                                        <p:tgtEl>
                                          <p:spTgt spid="2048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1506" name="Picture 2" descr="D:\新下載資料\50 Of The Best Images Of The Year by National Geographic\26 Beautiful Travel Photos of 2016\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3" y="0"/>
            <a:ext cx="7711484"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38017" y="195485"/>
            <a:ext cx="1405983" cy="2708434"/>
          </a:xfrm>
          <a:prstGeom prst="rect">
            <a:avLst/>
          </a:prstGeom>
        </p:spPr>
        <p:txBody>
          <a:bodyPr wrap="square">
            <a:spAutoFit/>
          </a:bodyPr>
          <a:lstStyle/>
          <a:p>
            <a:r>
              <a:rPr lang="en-US" altLang="zh-TW" sz="1000" b="1" cap="all" dirty="0" smtClean="0"/>
              <a:t>INDIA</a:t>
            </a:r>
          </a:p>
          <a:p>
            <a:r>
              <a:rPr lang="en-US" altLang="zh-TW" sz="1000" dirty="0" smtClean="0"/>
              <a:t>A </a:t>
            </a:r>
            <a:r>
              <a:rPr lang="en-US" altLang="zh-TW" sz="1000" dirty="0"/>
              <a:t>group of men plays polo on horseback in </a:t>
            </a:r>
            <a:r>
              <a:rPr lang="en-US" altLang="zh-TW" sz="1000" dirty="0" err="1"/>
              <a:t>Ladakh</a:t>
            </a:r>
            <a:r>
              <a:rPr lang="en-US" altLang="zh-TW" sz="1000" dirty="0"/>
              <a:t>, India, the “land of high passes” and one of the most visually stunning areas in the Indian Himalaya. The game is played in two 20-minute halves, with a 10-minute break in between. The horses play the entire match. </a:t>
            </a:r>
            <a:endParaRPr lang="en-US" altLang="zh-TW" sz="1000" dirty="0" smtClean="0"/>
          </a:p>
          <a:p>
            <a:endParaRPr lang="en-US" altLang="zh-TW" sz="1000" cap="all" dirty="0" smtClean="0"/>
          </a:p>
          <a:p>
            <a:r>
              <a:rPr lang="en-US" altLang="zh-TW" sz="1000" cap="all" dirty="0" smtClean="0"/>
              <a:t>PHOTOGRAPH </a:t>
            </a:r>
            <a:r>
              <a:rPr lang="en-US" altLang="zh-TW" sz="1000" cap="all" dirty="0"/>
              <a:t>BY ARNAUD ROBIN, FIGAROPHOTO/REDUX</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22</a:t>
            </a:fld>
            <a:endParaRPr lang="zh-TW" altLang="en-US"/>
          </a:p>
        </p:txBody>
      </p:sp>
    </p:spTree>
    <p:extLst>
      <p:ext uri="{BB962C8B-B14F-4D97-AF65-F5344CB8AC3E}">
        <p14:creationId xmlns:p14="http://schemas.microsoft.com/office/powerpoint/2010/main" val="85374810"/>
      </p:ext>
    </p:extLst>
  </p:cSld>
  <p:clrMapOvr>
    <a:masterClrMapping/>
  </p:clrMapOvr>
  <mc:AlternateContent xmlns:mc="http://schemas.openxmlformats.org/markup-compatibility/2006">
    <mc:Choice xmlns:p14="http://schemas.microsoft.com/office/powerpoint/2010/main" Requires="p14">
      <p:transition spd="slow" p14:dur="1500" advTm="12000">
        <p:pull/>
      </p:transition>
    </mc:Choice>
    <mc:Fallback>
      <p:transition spd="slow" advTm="1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fade">
                                      <p:cBhvr>
                                        <p:cTn id="7" dur="3000"/>
                                        <p:tgtEl>
                                          <p:spTgt spid="2150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2530" name="Picture 2" descr="D:\新下載資料\50 Of The Best Images Of The Year by National Geographic\26 Beautiful Travel Photos of 2016\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05"/>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38442" y="339502"/>
            <a:ext cx="1405558" cy="2862322"/>
          </a:xfrm>
          <a:prstGeom prst="rect">
            <a:avLst/>
          </a:prstGeom>
          <a:noFill/>
        </p:spPr>
        <p:txBody>
          <a:bodyPr wrap="square">
            <a:spAutoFit/>
          </a:bodyPr>
          <a:lstStyle/>
          <a:p>
            <a:r>
              <a:rPr lang="en-US" altLang="zh-TW" sz="1000" b="1" cap="all" dirty="0" smtClean="0"/>
              <a:t>INDIA</a:t>
            </a:r>
          </a:p>
          <a:p>
            <a:r>
              <a:rPr lang="en-US" altLang="zh-TW" sz="1000" dirty="0" smtClean="0"/>
              <a:t>The </a:t>
            </a:r>
            <a:r>
              <a:rPr lang="en-US" altLang="zh-TW" sz="1000" dirty="0"/>
              <a:t>stepwells of India were once vital in dry, rain-starved regions like the Indian state Rajasthan. The Panna </a:t>
            </a:r>
            <a:r>
              <a:rPr lang="en-US" altLang="zh-TW" sz="1000" dirty="0" err="1"/>
              <a:t>Meena</a:t>
            </a:r>
            <a:r>
              <a:rPr lang="en-US" altLang="zh-TW" sz="1000" dirty="0"/>
              <a:t> </a:t>
            </a:r>
            <a:r>
              <a:rPr lang="en-US" altLang="zh-TW" sz="1000" dirty="0" err="1"/>
              <a:t>ka</a:t>
            </a:r>
            <a:r>
              <a:rPr lang="en-US" altLang="zh-TW" sz="1000" dirty="0"/>
              <a:t> </a:t>
            </a:r>
            <a:r>
              <a:rPr lang="en-US" altLang="zh-TW" sz="1000" dirty="0" err="1"/>
              <a:t>Kund</a:t>
            </a:r>
            <a:r>
              <a:rPr lang="en-US" altLang="zh-TW" sz="1000" dirty="0"/>
              <a:t> stepwell in Jaipur was built in the 16th century and was used not just as a place to collect water, but also to gather, relax, and swim. </a:t>
            </a:r>
            <a:endParaRPr lang="en-US" altLang="zh-TW" sz="1000" dirty="0" smtClean="0"/>
          </a:p>
          <a:p>
            <a:endParaRPr lang="en-US" altLang="zh-TW" sz="1000" cap="all" dirty="0" smtClean="0"/>
          </a:p>
          <a:p>
            <a:r>
              <a:rPr lang="en-US" altLang="zh-TW" sz="1000" cap="all" dirty="0" smtClean="0"/>
              <a:t>PHOTOGRAPH </a:t>
            </a:r>
            <a:r>
              <a:rPr lang="en-US" altLang="zh-TW" sz="1000" cap="all" dirty="0"/>
              <a:t>BY TUUL AND BRUNO MORANDI, GETTY IMAGES</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23</a:t>
            </a:fld>
            <a:endParaRPr lang="zh-TW" altLang="en-US"/>
          </a:p>
        </p:txBody>
      </p:sp>
    </p:spTree>
    <p:extLst>
      <p:ext uri="{BB962C8B-B14F-4D97-AF65-F5344CB8AC3E}">
        <p14:creationId xmlns:p14="http://schemas.microsoft.com/office/powerpoint/2010/main" val="3618876636"/>
      </p:ext>
    </p:extLst>
  </p:cSld>
  <p:clrMapOvr>
    <a:masterClrMapping/>
  </p:clrMapOvr>
  <mc:AlternateContent xmlns:mc="http://schemas.openxmlformats.org/markup-compatibility/2006">
    <mc:Choice xmlns:p14="http://schemas.microsoft.com/office/powerpoint/2010/main" Requires="p14">
      <p:transition spd="slow" p14:dur="1500" advTm="15000">
        <p:pull/>
      </p:transition>
    </mc:Choice>
    <mc:Fallback>
      <p:transition spd="slow" advTm="1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3000"/>
                                        <p:tgtEl>
                                          <p:spTgt spid="2253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3554" name="Picture 2" descr="D:\新下載資料\50 Of The Best Images Of The Year by National Geographic\26 Beautiful Travel Photos of 2016\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715250" y="339502"/>
            <a:ext cx="1393254" cy="3170099"/>
          </a:xfrm>
          <a:prstGeom prst="rect">
            <a:avLst/>
          </a:prstGeom>
        </p:spPr>
        <p:txBody>
          <a:bodyPr wrap="square">
            <a:spAutoFit/>
          </a:bodyPr>
          <a:lstStyle/>
          <a:p>
            <a:r>
              <a:rPr lang="en-US" altLang="zh-TW" sz="1000" b="1" cap="all" dirty="0" smtClean="0"/>
              <a:t>ARIZONA</a:t>
            </a:r>
          </a:p>
          <a:p>
            <a:r>
              <a:rPr lang="en-US" altLang="zh-TW" sz="1000" dirty="0" err="1" smtClean="0"/>
              <a:t>Redwall</a:t>
            </a:r>
            <a:r>
              <a:rPr lang="en-US" altLang="zh-TW" sz="1000" dirty="0" smtClean="0"/>
              <a:t> </a:t>
            </a:r>
            <a:r>
              <a:rPr lang="en-US" altLang="zh-TW" sz="1000" dirty="0"/>
              <a:t>Cavern, one of the Grand Canyon’s most iconic sites, dwarfs this visitor to the national park, which was established on February 26, 1919. The amphitheater was carved by the Colorado River’s flows through the limestone valley and is a popular stop on rafting trips</a:t>
            </a:r>
            <a:r>
              <a:rPr lang="en-US" altLang="zh-TW" sz="1000" dirty="0" smtClean="0"/>
              <a:t>.</a:t>
            </a:r>
          </a:p>
          <a:p>
            <a:endParaRPr lang="en-US" altLang="zh-TW" sz="1000" cap="all" dirty="0" smtClean="0"/>
          </a:p>
          <a:p>
            <a:r>
              <a:rPr lang="en-US" altLang="zh-TW" sz="1000" cap="all" dirty="0" smtClean="0"/>
              <a:t>PHOTOGRAPH </a:t>
            </a:r>
            <a:r>
              <a:rPr lang="en-US" altLang="zh-TW" sz="1000" cap="all" dirty="0"/>
              <a:t>BY RALPH LEE HOPKINS, NATIONAL GEOGRAPHIC CREATIVE</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24</a:t>
            </a:fld>
            <a:endParaRPr lang="zh-TW" altLang="en-US"/>
          </a:p>
        </p:txBody>
      </p:sp>
    </p:spTree>
    <p:extLst>
      <p:ext uri="{BB962C8B-B14F-4D97-AF65-F5344CB8AC3E}">
        <p14:creationId xmlns:p14="http://schemas.microsoft.com/office/powerpoint/2010/main" val="932567532"/>
      </p:ext>
    </p:extLst>
  </p:cSld>
  <p:clrMapOvr>
    <a:masterClrMapping/>
  </p:clrMapOvr>
  <mc:AlternateContent xmlns:mc="http://schemas.openxmlformats.org/markup-compatibility/2006">
    <mc:Choice xmlns:p14="http://schemas.microsoft.com/office/powerpoint/2010/main" Requires="p14">
      <p:transition spd="slow" p14:dur="1500" advTm="15000">
        <p:pull/>
      </p:transition>
    </mc:Choice>
    <mc:Fallback>
      <p:transition spd="slow" advTm="1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3000"/>
                                        <p:tgtEl>
                                          <p:spTgt spid="2355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4578" name="Picture 2" descr="D:\新下載資料\50 Of The Best Images Of The Year by National Geographic\26 Beautiful Travel Photos of 2016\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2996" y="0"/>
            <a:ext cx="7727516"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0" y="195486"/>
            <a:ext cx="1452996" cy="2862322"/>
          </a:xfrm>
          <a:prstGeom prst="rect">
            <a:avLst/>
          </a:prstGeom>
        </p:spPr>
        <p:txBody>
          <a:bodyPr wrap="square">
            <a:spAutoFit/>
          </a:bodyPr>
          <a:lstStyle/>
          <a:p>
            <a:r>
              <a:rPr lang="en-US" altLang="zh-TW" sz="1000" b="1" cap="all" dirty="0" smtClean="0"/>
              <a:t>PENNSYLVANIA</a:t>
            </a:r>
          </a:p>
          <a:p>
            <a:r>
              <a:rPr lang="en-US" altLang="zh-TW" sz="1000" dirty="0" smtClean="0"/>
              <a:t>Dressed </a:t>
            </a:r>
            <a:r>
              <a:rPr lang="en-US" altLang="zh-TW" sz="1000" dirty="0"/>
              <a:t>in traditional garb, this mounted huntsman leads a group of hounds on a foxhunt in Unionville, Pennsylvania, a tradition that has endured in the area for more than a century. The hounds will often take part in their first hunt at 18 months and remain active in the sport for more than 10 years</a:t>
            </a:r>
            <a:r>
              <a:rPr lang="en-US" altLang="zh-TW" sz="1000" dirty="0" smtClean="0"/>
              <a:t>.</a:t>
            </a:r>
          </a:p>
          <a:p>
            <a:endParaRPr lang="en-US" altLang="zh-TW" sz="1000" cap="all" dirty="0" smtClean="0"/>
          </a:p>
          <a:p>
            <a:r>
              <a:rPr lang="en-US" altLang="zh-TW" sz="1000" cap="all" dirty="0" smtClean="0"/>
              <a:t>PHOTOGRAPH </a:t>
            </a:r>
            <a:r>
              <a:rPr lang="en-US" altLang="zh-TW" sz="1000" cap="all" dirty="0"/>
              <a:t>BY JIM GRAHAM, REDUX</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25</a:t>
            </a:fld>
            <a:endParaRPr lang="zh-TW" altLang="en-US"/>
          </a:p>
        </p:txBody>
      </p:sp>
    </p:spTree>
    <p:extLst>
      <p:ext uri="{BB962C8B-B14F-4D97-AF65-F5344CB8AC3E}">
        <p14:creationId xmlns:p14="http://schemas.microsoft.com/office/powerpoint/2010/main" val="1932616935"/>
      </p:ext>
    </p:extLst>
  </p:cSld>
  <p:clrMapOvr>
    <a:masterClrMapping/>
  </p:clrMapOvr>
  <mc:AlternateContent xmlns:mc="http://schemas.openxmlformats.org/markup-compatibility/2006">
    <mc:Choice xmlns:p14="http://schemas.microsoft.com/office/powerpoint/2010/main" Requires="p14">
      <p:transition spd="slow" p14:dur="1500" advTm="15000">
        <p:pull/>
      </p:transition>
    </mc:Choice>
    <mc:Fallback>
      <p:transition spd="slow" advTm="1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3000"/>
                                        <p:tgtEl>
                                          <p:spTgt spid="2457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5602" name="Picture 2" descr="D:\新下載資料\50 Of The Best Images Of The Year by National Geographic\26 Beautiful Travel Photos of 2016\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91942"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691942" y="211678"/>
            <a:ext cx="1547664" cy="3016210"/>
          </a:xfrm>
          <a:prstGeom prst="rect">
            <a:avLst/>
          </a:prstGeom>
        </p:spPr>
        <p:txBody>
          <a:bodyPr wrap="square">
            <a:spAutoFit/>
          </a:bodyPr>
          <a:lstStyle/>
          <a:p>
            <a:r>
              <a:rPr lang="en-US" altLang="zh-TW" sz="1000" b="1" cap="all" dirty="0"/>
              <a:t>FAROE </a:t>
            </a:r>
            <a:r>
              <a:rPr lang="en-US" altLang="zh-TW" sz="1000" b="1" cap="all" dirty="0" smtClean="0"/>
              <a:t>ISLANDS</a:t>
            </a:r>
          </a:p>
          <a:p>
            <a:r>
              <a:rPr lang="en-US" altLang="zh-TW" sz="1000" dirty="0" smtClean="0"/>
              <a:t>It </a:t>
            </a:r>
            <a:r>
              <a:rPr lang="en-US" altLang="zh-TW" sz="1000" dirty="0"/>
              <a:t>wasn’t until a tunnel was built in 2004 that the residents of </a:t>
            </a:r>
            <a:r>
              <a:rPr lang="en-US" altLang="zh-TW" sz="1000" dirty="0" err="1"/>
              <a:t>Gásadalur</a:t>
            </a:r>
            <a:r>
              <a:rPr lang="en-US" altLang="zh-TW" sz="1000" dirty="0"/>
              <a:t> had an easy path to and from their home. At the time, the village—perched above this iconic waterfall on Denmark’s Faroe Islands—had all of 16 residents. Now that the village is accessible by car, and not just via an arduous hike or horseback ride, that number has risen to 18 residents</a:t>
            </a:r>
            <a:r>
              <a:rPr lang="en-US" altLang="zh-TW" sz="1000" dirty="0" smtClean="0"/>
              <a:t>.</a:t>
            </a:r>
          </a:p>
          <a:p>
            <a:endParaRPr lang="en-US" altLang="zh-TW" sz="1000" cap="all" dirty="0" smtClean="0"/>
          </a:p>
          <a:p>
            <a:r>
              <a:rPr lang="en-US" altLang="zh-TW" sz="1000" cap="all" dirty="0" smtClean="0"/>
              <a:t>PHOTOGRAPH </a:t>
            </a:r>
            <a:r>
              <a:rPr lang="en-US" altLang="zh-TW" sz="1000" cap="all" dirty="0"/>
              <a:t>BY ADAM BURTON, JAI/CORBIS</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26</a:t>
            </a:fld>
            <a:endParaRPr lang="zh-TW" altLang="en-US"/>
          </a:p>
        </p:txBody>
      </p:sp>
    </p:spTree>
    <p:extLst>
      <p:ext uri="{BB962C8B-B14F-4D97-AF65-F5344CB8AC3E}">
        <p14:creationId xmlns:p14="http://schemas.microsoft.com/office/powerpoint/2010/main" val="4251051662"/>
      </p:ext>
    </p:extLst>
  </p:cSld>
  <p:clrMapOvr>
    <a:masterClrMapping/>
  </p:clrMapOvr>
  <mc:AlternateContent xmlns:mc="http://schemas.openxmlformats.org/markup-compatibility/2006">
    <mc:Choice xmlns:p14="http://schemas.microsoft.com/office/powerpoint/2010/main" Requires="p14">
      <p:transition spd="slow" p14:dur="1500" advTm="15000">
        <p:pull/>
      </p:transition>
    </mc:Choice>
    <mc:Fallback>
      <p:transition spd="slow" advTm="1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fade">
                                      <p:cBhvr>
                                        <p:cTn id="7" dur="3000"/>
                                        <p:tgtEl>
                                          <p:spTgt spid="2560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26626" name="Picture 2" descr="D:\新下載資料\50 Of The Best Images Of The Year by National Geographic\26 Beautiful Travel Photos of 2016\2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66218"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7566218" y="267494"/>
            <a:ext cx="1504358" cy="2862322"/>
          </a:xfrm>
          <a:prstGeom prst="rect">
            <a:avLst/>
          </a:prstGeom>
        </p:spPr>
        <p:txBody>
          <a:bodyPr wrap="square">
            <a:spAutoFit/>
          </a:bodyPr>
          <a:lstStyle/>
          <a:p>
            <a:r>
              <a:rPr lang="en-US" altLang="zh-TW" sz="1000" b="1" cap="all" dirty="0" smtClean="0"/>
              <a:t>CHINA</a:t>
            </a:r>
          </a:p>
          <a:p>
            <a:r>
              <a:rPr lang="en-US" altLang="zh-TW" sz="1000" dirty="0" smtClean="0"/>
              <a:t>In </a:t>
            </a:r>
            <a:r>
              <a:rPr lang="en-US" altLang="zh-TW" sz="1000" dirty="0" err="1"/>
              <a:t>Yushu</a:t>
            </a:r>
            <a:r>
              <a:rPr lang="en-US" altLang="zh-TW" sz="1000" dirty="0"/>
              <a:t>, an autonomous prefecture in China's Qinghai Province, riders participate in the </a:t>
            </a:r>
            <a:r>
              <a:rPr lang="en-US" altLang="zh-TW" sz="1000" dirty="0" err="1"/>
              <a:t>Yushu</a:t>
            </a:r>
            <a:r>
              <a:rPr lang="en-US" altLang="zh-TW" sz="1000" dirty="0"/>
              <a:t> Horse Festival. The summer event is held annually beginning July 25 and features colorful displays of traditional Tibetan costumes and culture, as well as horse races and athletic competitions</a:t>
            </a:r>
            <a:r>
              <a:rPr lang="en-US" altLang="zh-TW" sz="1000" dirty="0" smtClean="0"/>
              <a:t>.</a:t>
            </a:r>
          </a:p>
          <a:p>
            <a:endParaRPr lang="en-US" altLang="zh-TW" sz="1000" cap="all" dirty="0" smtClean="0"/>
          </a:p>
          <a:p>
            <a:r>
              <a:rPr lang="en-US" altLang="zh-TW" sz="1000" cap="all" dirty="0" smtClean="0"/>
              <a:t>PHOTOGRAPH </a:t>
            </a:r>
            <a:r>
              <a:rPr lang="en-US" altLang="zh-TW" sz="1000" cap="all" dirty="0"/>
              <a:t>BY GILLES SABRIE, NEW YORK TIMES/REDUX</a:t>
            </a:r>
            <a:endParaRPr lang="zh-TW" altLang="zh-TW" sz="1000" dirty="0"/>
          </a:p>
        </p:txBody>
      </p:sp>
      <p:sp>
        <p:nvSpPr>
          <p:cNvPr id="5" name="投影片編號版面配置區 4"/>
          <p:cNvSpPr>
            <a:spLocks noGrp="1"/>
          </p:cNvSpPr>
          <p:nvPr>
            <p:ph type="sldNum" sz="quarter" idx="12"/>
          </p:nvPr>
        </p:nvSpPr>
        <p:spPr/>
        <p:txBody>
          <a:bodyPr/>
          <a:lstStyle/>
          <a:p>
            <a:fld id="{1F65BBD5-ECF8-4C65-A786-FC83C7FB5009}" type="slidenum">
              <a:rPr lang="zh-TW" altLang="en-US" smtClean="0"/>
              <a:t>27</a:t>
            </a:fld>
            <a:endParaRPr lang="zh-TW" altLang="en-US"/>
          </a:p>
        </p:txBody>
      </p:sp>
      <p:sp>
        <p:nvSpPr>
          <p:cNvPr id="7" name="矩形 6"/>
          <p:cNvSpPr>
            <a:spLocks noChangeArrowheads="1"/>
          </p:cNvSpPr>
          <p:nvPr/>
        </p:nvSpPr>
        <p:spPr bwMode="auto">
          <a:xfrm>
            <a:off x="0" y="4712613"/>
            <a:ext cx="33478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ea typeface="新細明體" charset="-120"/>
              </a:defRPr>
            </a:lvl1pPr>
            <a:lvl2pPr marL="742950" indent="-285750">
              <a:spcBef>
                <a:spcPct val="20000"/>
              </a:spcBef>
              <a:buFont typeface="Arial" charset="0"/>
              <a:buChar char="–"/>
              <a:defRPr sz="2800">
                <a:solidFill>
                  <a:schemeClr val="tx1"/>
                </a:solidFill>
                <a:latin typeface="Calibri" pitchFamily="34" charset="0"/>
                <a:ea typeface="新細明體" charset="-120"/>
              </a:defRPr>
            </a:lvl2pPr>
            <a:lvl3pPr marL="1143000" indent="-228600">
              <a:spcBef>
                <a:spcPct val="20000"/>
              </a:spcBef>
              <a:buFont typeface="Arial" charset="0"/>
              <a:buChar char="•"/>
              <a:defRPr sz="2400">
                <a:solidFill>
                  <a:schemeClr val="tx1"/>
                </a:solidFill>
                <a:latin typeface="Calibri" pitchFamily="34" charset="0"/>
                <a:ea typeface="新細明體" charset="-120"/>
              </a:defRPr>
            </a:lvl3pPr>
            <a:lvl4pPr marL="1600200" indent="-228600">
              <a:spcBef>
                <a:spcPct val="20000"/>
              </a:spcBef>
              <a:buFont typeface="Arial" charset="0"/>
              <a:buChar char="–"/>
              <a:defRPr sz="2000">
                <a:solidFill>
                  <a:schemeClr val="tx1"/>
                </a:solidFill>
                <a:latin typeface="Calibri" pitchFamily="34" charset="0"/>
                <a:ea typeface="新細明體" charset="-120"/>
              </a:defRPr>
            </a:lvl4pPr>
            <a:lvl5pPr marL="2057400" indent="-228600">
              <a:spcBef>
                <a:spcPct val="20000"/>
              </a:spcBef>
              <a:buFont typeface="Arial" charset="0"/>
              <a:buChar char="»"/>
              <a:defRPr sz="2000">
                <a:solidFill>
                  <a:schemeClr val="tx1"/>
                </a:solidFill>
                <a:latin typeface="Calibri" pitchFamily="34" charset="0"/>
                <a:ea typeface="新細明體" charset="-120"/>
              </a:defRPr>
            </a:lvl5pPr>
            <a:lvl6pPr marL="25146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6pPr>
            <a:lvl7pPr marL="29718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7pPr>
            <a:lvl8pPr marL="34290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8pPr>
            <a:lvl9pPr marL="38862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9pPr>
          </a:lstStyle>
          <a:p>
            <a:pPr>
              <a:buNone/>
              <a:defRPr/>
            </a:pPr>
            <a:r>
              <a:rPr lang="en-US" altLang="zh-TW" sz="1000" dirty="0" smtClean="0"/>
              <a:t>December 8, 2016 </a:t>
            </a:r>
            <a:r>
              <a:rPr kumimoji="0" lang="zh-TW" altLang="en-US" sz="1000" dirty="0" smtClean="0">
                <a:latin typeface="微軟正黑體" panose="020B0604030504040204" pitchFamily="34" charset="-120"/>
                <a:ea typeface="微軟正黑體" panose="020B0604030504040204" pitchFamily="34" charset="-120"/>
              </a:rPr>
              <a:t>王文堯</a:t>
            </a:r>
            <a:r>
              <a:rPr kumimoji="0" lang="zh-TW" altLang="en-US" sz="1000" dirty="0" smtClean="0"/>
              <a:t> </a:t>
            </a:r>
            <a:r>
              <a:rPr kumimoji="0" lang="en-US" altLang="zh-TW" sz="1000" dirty="0"/>
              <a:t>Kaohsiung Taiwan R.O.C  </a:t>
            </a:r>
            <a:endParaRPr kumimoji="0" lang="en-US" altLang="zh-TW" sz="1000" dirty="0" smtClean="0"/>
          </a:p>
          <a:p>
            <a:pPr>
              <a:buNone/>
              <a:defRPr/>
            </a:pPr>
            <a:r>
              <a:rPr kumimoji="0" lang="en-US" altLang="zh-TW" sz="1000" dirty="0" smtClean="0"/>
              <a:t>All </a:t>
            </a:r>
            <a:r>
              <a:rPr kumimoji="0" lang="en-US" altLang="zh-TW" sz="1000" dirty="0"/>
              <a:t>photos were taken </a:t>
            </a:r>
            <a:r>
              <a:rPr lang="en-US" altLang="zh-TW" sz="1000" dirty="0"/>
              <a:t>from National </a:t>
            </a:r>
            <a:r>
              <a:rPr lang="en-US" altLang="zh-TW" sz="1000" dirty="0" smtClean="0"/>
              <a:t>Geographic, Internet.</a:t>
            </a:r>
            <a:endParaRPr kumimoji="0" lang="zh-TW" altLang="zh-TW" sz="1000" kern="100" dirty="0">
              <a:latin typeface="Calibri"/>
              <a:ea typeface="新細明體"/>
              <a:cs typeface="Times New Roman"/>
            </a:endParaRPr>
          </a:p>
        </p:txBody>
      </p:sp>
      <p:sp>
        <p:nvSpPr>
          <p:cNvPr id="8" name="矩形 7"/>
          <p:cNvSpPr/>
          <p:nvPr/>
        </p:nvSpPr>
        <p:spPr>
          <a:xfrm>
            <a:off x="3347864" y="4804945"/>
            <a:ext cx="1417376" cy="246221"/>
          </a:xfrm>
          <a:prstGeom prst="rect">
            <a:avLst/>
          </a:prstGeom>
        </p:spPr>
        <p:txBody>
          <a:bodyPr wrap="none">
            <a:spAutoFit/>
          </a:bodyPr>
          <a:lstStyle/>
          <a:p>
            <a:r>
              <a:rPr lang="en-US" altLang="zh-TW" sz="1000" dirty="0" smtClean="0">
                <a:ea typeface="微軟正黑體" panose="020B0604030504040204" pitchFamily="34" charset="-120"/>
              </a:rPr>
              <a:t>Music </a:t>
            </a:r>
            <a:r>
              <a:rPr lang="en-US" altLang="zh-TW" sz="1000" dirty="0" smtClean="0">
                <a:ea typeface="微軟正黑體" panose="020B0604030504040204" pitchFamily="34" charset="-120"/>
              </a:rPr>
              <a:t>: </a:t>
            </a:r>
            <a:r>
              <a:rPr lang="en-US" altLang="zh-TW" sz="1000" dirty="0">
                <a:ea typeface="微軟正黑體" panose="020B0604030504040204" pitchFamily="34" charset="-120"/>
              </a:rPr>
              <a:t>Nazca - Arco Iris</a:t>
            </a:r>
            <a:endParaRPr lang="zh-TW" altLang="en-US" sz="1000" dirty="0">
              <a:ea typeface="微軟正黑體" panose="020B0604030504040204" pitchFamily="34" charset="-120"/>
            </a:endParaRPr>
          </a:p>
        </p:txBody>
      </p:sp>
      <p:sp>
        <p:nvSpPr>
          <p:cNvPr id="9" name="矩形 8"/>
          <p:cNvSpPr>
            <a:spLocks noChangeArrowheads="1"/>
          </p:cNvSpPr>
          <p:nvPr/>
        </p:nvSpPr>
        <p:spPr bwMode="auto">
          <a:xfrm>
            <a:off x="7944000" y="4807979"/>
            <a:ext cx="64293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ea typeface="新細明體" charset="-120"/>
              </a:defRPr>
            </a:lvl1pPr>
            <a:lvl2pPr marL="742950" indent="-285750">
              <a:spcBef>
                <a:spcPct val="20000"/>
              </a:spcBef>
              <a:buFont typeface="Arial" charset="0"/>
              <a:buChar char="–"/>
              <a:defRPr sz="2800">
                <a:solidFill>
                  <a:schemeClr val="tx1"/>
                </a:solidFill>
                <a:latin typeface="Calibri" pitchFamily="34" charset="0"/>
                <a:ea typeface="新細明體" charset="-120"/>
              </a:defRPr>
            </a:lvl2pPr>
            <a:lvl3pPr marL="1143000" indent="-228600">
              <a:spcBef>
                <a:spcPct val="20000"/>
              </a:spcBef>
              <a:buFont typeface="Arial" charset="0"/>
              <a:buChar char="•"/>
              <a:defRPr sz="2400">
                <a:solidFill>
                  <a:schemeClr val="tx1"/>
                </a:solidFill>
                <a:latin typeface="Calibri" pitchFamily="34" charset="0"/>
                <a:ea typeface="新細明體" charset="-120"/>
              </a:defRPr>
            </a:lvl3pPr>
            <a:lvl4pPr marL="1600200" indent="-228600">
              <a:spcBef>
                <a:spcPct val="20000"/>
              </a:spcBef>
              <a:buFont typeface="Arial" charset="0"/>
              <a:buChar char="–"/>
              <a:defRPr sz="2000">
                <a:solidFill>
                  <a:schemeClr val="tx1"/>
                </a:solidFill>
                <a:latin typeface="Calibri" pitchFamily="34" charset="0"/>
                <a:ea typeface="新細明體" charset="-120"/>
              </a:defRPr>
            </a:lvl4pPr>
            <a:lvl5pPr marL="2057400" indent="-228600">
              <a:spcBef>
                <a:spcPct val="20000"/>
              </a:spcBef>
              <a:buFont typeface="Arial" charset="0"/>
              <a:buChar char="»"/>
              <a:defRPr sz="2000">
                <a:solidFill>
                  <a:schemeClr val="tx1"/>
                </a:solidFill>
                <a:latin typeface="Calibri" pitchFamily="34" charset="0"/>
                <a:ea typeface="新細明體" charset="-120"/>
              </a:defRPr>
            </a:lvl5pPr>
            <a:lvl6pPr marL="25146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6pPr>
            <a:lvl7pPr marL="29718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7pPr>
            <a:lvl8pPr marL="34290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8pPr>
            <a:lvl9pPr marL="3886200" indent="-228600" fontAlgn="base">
              <a:spcBef>
                <a:spcPct val="20000"/>
              </a:spcBef>
              <a:spcAft>
                <a:spcPct val="0"/>
              </a:spcAft>
              <a:buFont typeface="Arial" charset="0"/>
              <a:buChar char="»"/>
              <a:defRPr sz="2000">
                <a:solidFill>
                  <a:schemeClr val="tx1"/>
                </a:solidFill>
                <a:latin typeface="Calibri" pitchFamily="34" charset="0"/>
                <a:ea typeface="新細明體" charset="-120"/>
              </a:defRPr>
            </a:lvl9pPr>
          </a:lstStyle>
          <a:p>
            <a:pPr>
              <a:spcBef>
                <a:spcPct val="0"/>
              </a:spcBef>
              <a:buFontTx/>
              <a:buNone/>
            </a:pPr>
            <a:r>
              <a:rPr kumimoji="0" lang="en-US" altLang="zh-TW" sz="1000" dirty="0"/>
              <a:t>THE END</a:t>
            </a:r>
            <a:endParaRPr kumimoji="0" lang="zh-TW" altLang="en-US" sz="1000" dirty="0"/>
          </a:p>
        </p:txBody>
      </p:sp>
    </p:spTree>
    <p:extLst>
      <p:ext uri="{BB962C8B-B14F-4D97-AF65-F5344CB8AC3E}">
        <p14:creationId xmlns:p14="http://schemas.microsoft.com/office/powerpoint/2010/main" val="3875530235"/>
      </p:ext>
    </p:extLst>
  </p:cSld>
  <p:clrMapOvr>
    <a:masterClrMapping/>
  </p:clrMapOvr>
  <mc:AlternateContent xmlns:mc="http://schemas.openxmlformats.org/markup-compatibility/2006">
    <mc:Choice xmlns:p14="http://schemas.microsoft.com/office/powerpoint/2010/main" Requires="p14">
      <p:transition spd="slow" p14:dur="1500" advTm="123000">
        <p:pull/>
      </p:transition>
    </mc:Choice>
    <mc:Fallback>
      <p:transition spd="slow" advTm="123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fade">
                                      <p:cBhvr>
                                        <p:cTn id="7" dur="3000"/>
                                        <p:tgtEl>
                                          <p:spTgt spid="2662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41" presetClass="entr" presetSubtype="0" fill="hold" grpId="0" nodeType="afterEffect">
                                  <p:stCondLst>
                                    <p:cond delay="300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anim calcmode="lin" valueType="num">
                                      <p:cBhvr>
                                        <p:cTn id="18"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gtEl>
                                      </p:cBhvr>
                                    </p:animEffect>
                                  </p:childTnLst>
                                </p:cTn>
                              </p:par>
                            </p:childTnLst>
                          </p:cTn>
                        </p:par>
                        <p:par>
                          <p:cTn id="21" fill="hold">
                            <p:stCondLst>
                              <p:cond delay="108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
                                        </p:tgtEl>
                                        <p:attrNameLst>
                                          <p:attrName>ppt_y</p:attrName>
                                        </p:attrNameLst>
                                      </p:cBhvr>
                                      <p:tavLst>
                                        <p:tav tm="0">
                                          <p:val>
                                            <p:strVal val="#ppt_y"/>
                                          </p:val>
                                        </p:tav>
                                        <p:tav tm="100000">
                                          <p:val>
                                            <p:strVal val="#ppt_y"/>
                                          </p:val>
                                        </p:tav>
                                      </p:tavLst>
                                    </p:anim>
                                    <p:anim calcmode="lin" valueType="num">
                                      <p:cBhvr>
                                        <p:cTn id="2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
                                        </p:tgtEl>
                                      </p:cBhvr>
                                    </p:animEffect>
                                  </p:childTnLst>
                                </p:cTn>
                              </p:par>
                            </p:childTnLst>
                          </p:cTn>
                        </p:par>
                        <p:par>
                          <p:cTn id="29" fill="hold">
                            <p:stCondLst>
                              <p:cond delay="1225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9"/>
                                        </p:tgtEl>
                                        <p:attrNameLst>
                                          <p:attrName>ppt_y</p:attrName>
                                        </p:attrNameLst>
                                      </p:cBhvr>
                                      <p:tavLst>
                                        <p:tav tm="0">
                                          <p:val>
                                            <p:strVal val="#ppt_y"/>
                                          </p:val>
                                        </p:tav>
                                        <p:tav tm="100000">
                                          <p:val>
                                            <p:strVal val="#ppt_y"/>
                                          </p:val>
                                        </p:tav>
                                      </p:tavLst>
                                    </p:anim>
                                    <p:anim calcmode="lin" valueType="num">
                                      <p:cBhvr>
                                        <p:cTn id="3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9"/>
                                        </p:tgtEl>
                                      </p:cBhvr>
                                    </p:animEffect>
                                  </p:childTnLst>
                                </p:cTn>
                              </p:par>
                            </p:childTnLst>
                          </p:cTn>
                        </p:par>
                        <p:par>
                          <p:cTn id="37" fill="hold">
                            <p:stCondLst>
                              <p:cond delay="13000"/>
                            </p:stCondLst>
                            <p:childTnLst>
                              <p:par>
                                <p:cTn id="38" presetID="22" presetClass="exit" presetSubtype="1" fill="hold" grpId="1" nodeType="afterEffect">
                                  <p:stCondLst>
                                    <p:cond delay="3000"/>
                                  </p:stCondLst>
                                  <p:iterate type="lt">
                                    <p:tmPct val="0"/>
                                  </p:iterate>
                                  <p:childTnLst>
                                    <p:animEffect transition="out" filter="wipe(up)">
                                      <p:cBhvr>
                                        <p:cTn id="39" dur="3000"/>
                                        <p:tgtEl>
                                          <p:spTgt spid="7"/>
                                        </p:tgtEl>
                                      </p:cBhvr>
                                    </p:animEffect>
                                    <p:set>
                                      <p:cBhvr>
                                        <p:cTn id="40" dur="1" fill="hold">
                                          <p:stCondLst>
                                            <p:cond delay="2999"/>
                                          </p:stCondLst>
                                        </p:cTn>
                                        <p:tgtEl>
                                          <p:spTgt spid="7"/>
                                        </p:tgtEl>
                                        <p:attrNameLst>
                                          <p:attrName>style.visibility</p:attrName>
                                        </p:attrNameLst>
                                      </p:cBhvr>
                                      <p:to>
                                        <p:strVal val="hidden"/>
                                      </p:to>
                                    </p:set>
                                  </p:childTnLst>
                                </p:cTn>
                              </p:par>
                            </p:childTnLst>
                          </p:cTn>
                        </p:par>
                        <p:par>
                          <p:cTn id="41" fill="hold">
                            <p:stCondLst>
                              <p:cond delay="19000"/>
                            </p:stCondLst>
                            <p:childTnLst>
                              <p:par>
                                <p:cTn id="42" presetID="22" presetClass="exit" presetSubtype="1" fill="hold" grpId="1" nodeType="afterEffect">
                                  <p:stCondLst>
                                    <p:cond delay="0"/>
                                  </p:stCondLst>
                                  <p:iterate type="lt">
                                    <p:tmPct val="0"/>
                                  </p:iterate>
                                  <p:childTnLst>
                                    <p:animEffect transition="out" filter="wipe(up)">
                                      <p:cBhvr>
                                        <p:cTn id="43" dur="1250"/>
                                        <p:tgtEl>
                                          <p:spTgt spid="8"/>
                                        </p:tgtEl>
                                      </p:cBhvr>
                                    </p:animEffect>
                                    <p:set>
                                      <p:cBhvr>
                                        <p:cTn id="44" dur="1" fill="hold">
                                          <p:stCondLst>
                                            <p:cond delay="124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7" grpId="1"/>
      <p:bldP spid="8" grpId="0"/>
      <p:bldP spid="8" grpId="1"/>
      <p:bldP spid="9" grpId="0"/>
    </p:bldLst>
  </p:timing>
</p:sld>
</file>

<file path=ppt/theme/theme1.xml><?xml version="1.0" encoding="utf-8"?>
<a:theme xmlns:a="http://schemas.openxmlformats.org/drawingml/2006/main" name="Office 佈景主題">
  <a:themeElements>
    <a:clrScheme name="中庸">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TotalTime>
  <Words>1149</Words>
  <Application>Microsoft Office PowerPoint</Application>
  <PresentationFormat>如螢幕大小 (16:9)</PresentationFormat>
  <Paragraphs>141</Paragraphs>
  <Slides>27</Slides>
  <Notes>1</Notes>
  <HiddenSlides>0</HiddenSlides>
  <MMClips>1</MMClips>
  <ScaleCrop>false</ScaleCrop>
  <HeadingPairs>
    <vt:vector size="4" baseType="variant">
      <vt:variant>
        <vt:lpstr>佈景主題</vt:lpstr>
      </vt:variant>
      <vt:variant>
        <vt:i4>1</vt:i4>
      </vt:variant>
      <vt:variant>
        <vt:lpstr>投影片標題</vt:lpstr>
      </vt:variant>
      <vt:variant>
        <vt:i4>27</vt:i4>
      </vt:variant>
    </vt:vector>
  </HeadingPairs>
  <TitlesOfParts>
    <vt:vector size="28" baseType="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Yao</dc:creator>
  <cp:lastModifiedBy>Yao</cp:lastModifiedBy>
  <cp:revision>29</cp:revision>
  <dcterms:created xsi:type="dcterms:W3CDTF">2016-12-08T09:08:46Z</dcterms:created>
  <dcterms:modified xsi:type="dcterms:W3CDTF">2016-12-08T12:53:03Z</dcterms:modified>
</cp:coreProperties>
</file>