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6" r:id="rId3"/>
    <p:sldId id="297" r:id="rId4"/>
    <p:sldId id="298" r:id="rId5"/>
    <p:sldId id="299" r:id="rId6"/>
    <p:sldId id="300" r:id="rId7"/>
    <p:sldId id="301" r:id="rId8"/>
    <p:sldId id="302"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 id="331" r:id="rId38"/>
    <p:sldId id="332" r:id="rId39"/>
    <p:sldId id="333" r:id="rId40"/>
    <p:sldId id="334" r:id="rId41"/>
    <p:sldId id="335" r:id="rId42"/>
    <p:sldId id="258" r:id="rId43"/>
    <p:sldId id="336" r:id="rId4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EyXeD72zrsZJ29MgZuwfg==" hashData="c+/r740DwEsn6XsQXaAnsyEt7Z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750"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901208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411666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1427413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8698917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1080631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4190115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1953593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12314291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1300099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2838347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025EB6C-3B36-4EE8-88B6-3E05E47E5F36}" type="datetimeFigureOut">
              <a:rPr lang="fr-FR" smtClean="0"/>
              <a:t>22/06/2015</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7D31478C-81A1-480F-AE8B-C342FD862AA9}" type="slidenum">
              <a:rPr lang="fr-FR" smtClean="0"/>
              <a:t>‹N°›</a:t>
            </a:fld>
            <a:endParaRPr lang="fr-FR" dirty="0"/>
          </a:p>
        </p:txBody>
      </p:sp>
    </p:spTree>
    <p:extLst>
      <p:ext uri="{BB962C8B-B14F-4D97-AF65-F5344CB8AC3E}">
        <p14:creationId xmlns:p14="http://schemas.microsoft.com/office/powerpoint/2010/main" val="2647253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25EB6C-3B36-4EE8-88B6-3E05E47E5F36}" type="datetimeFigureOut">
              <a:rPr lang="fr-FR" smtClean="0"/>
              <a:t>22/06/2015</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31478C-81A1-480F-AE8B-C342FD862AA9}" type="slidenum">
              <a:rPr lang="fr-FR" smtClean="0"/>
              <a:t>‹N°›</a:t>
            </a:fld>
            <a:endParaRPr lang="fr-FR" dirty="0"/>
          </a:p>
        </p:txBody>
      </p:sp>
    </p:spTree>
    <p:extLst>
      <p:ext uri="{BB962C8B-B14F-4D97-AF65-F5344CB8AC3E}">
        <p14:creationId xmlns:p14="http://schemas.microsoft.com/office/powerpoint/2010/main" val="3691520487"/>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hyperlink" Target="http://www.linternaute.com/voyage/croatie/climat-meteo/" TargetMode="Externa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www.pps-images-photos.com/newsletter.htm" TargetMode="External"/><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67544" y="2492896"/>
            <a:ext cx="8314584" cy="1846659"/>
          </a:xfrm>
          <a:prstGeom prst="rect">
            <a:avLst/>
          </a:prstGeom>
          <a:noFill/>
        </p:spPr>
        <p:txBody>
          <a:bodyPr wrap="none" rtlCol="0">
            <a:spAutoFit/>
          </a:bodyPr>
          <a:lstStyle/>
          <a:p>
            <a:r>
              <a:rPr lang="fr-FR" sz="4800" b="1" dirty="0" smtClean="0">
                <a:solidFill>
                  <a:schemeClr val="accent6"/>
                </a:solidFill>
              </a:rPr>
              <a:t>Les </a:t>
            </a:r>
            <a:r>
              <a:rPr lang="fr-FR" sz="4800" b="1" dirty="0">
                <a:solidFill>
                  <a:schemeClr val="accent6"/>
                </a:solidFill>
              </a:rPr>
              <a:t>sites les plus </a:t>
            </a:r>
            <a:r>
              <a:rPr lang="fr-FR" sz="4800" b="1" dirty="0" smtClean="0">
                <a:solidFill>
                  <a:schemeClr val="accent6"/>
                </a:solidFill>
              </a:rPr>
              <a:t>époustouflants</a:t>
            </a:r>
          </a:p>
          <a:p>
            <a:r>
              <a:rPr lang="fr-FR" sz="4800" b="1" dirty="0" smtClean="0">
                <a:solidFill>
                  <a:schemeClr val="accent6"/>
                </a:solidFill>
              </a:rPr>
              <a:t>                  </a:t>
            </a:r>
            <a:r>
              <a:rPr lang="fr-FR" sz="4800" b="1" dirty="0" smtClean="0">
                <a:solidFill>
                  <a:schemeClr val="accent6"/>
                </a:solidFill>
              </a:rPr>
              <a:t> de </a:t>
            </a:r>
            <a:r>
              <a:rPr lang="fr-FR" sz="4800" b="1" dirty="0" smtClean="0">
                <a:solidFill>
                  <a:schemeClr val="accent6"/>
                </a:solidFill>
              </a:rPr>
              <a:t>Croatie</a:t>
            </a:r>
          </a:p>
          <a:p>
            <a:endParaRPr lang="fr-FR" dirty="0"/>
          </a:p>
        </p:txBody>
      </p:sp>
      <p:pic>
        <p:nvPicPr>
          <p:cNvPr id="2" name="-Beethoven's Silence- - Ernesto Cortazar.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404648" y="2924944"/>
            <a:ext cx="609600" cy="609600"/>
          </a:xfrm>
          <a:prstGeom prst="rect">
            <a:avLst/>
          </a:prstGeom>
        </p:spPr>
      </p:pic>
    </p:spTree>
    <p:extLst>
      <p:ext uri="{BB962C8B-B14F-4D97-AF65-F5344CB8AC3E}">
        <p14:creationId xmlns:p14="http://schemas.microsoft.com/office/powerpoint/2010/main" val="2096712718"/>
      </p:ext>
    </p:extLst>
  </p:cSld>
  <p:clrMapOvr>
    <a:masterClrMapping/>
  </p:clrMapOvr>
  <mc:AlternateContent xmlns:mc="http://schemas.openxmlformats.org/markup-compatibility/2006" xmlns:p14="http://schemas.microsoft.com/office/powerpoint/2010/main">
    <mc:Choice Requires="p14">
      <p:transition spd="slow" p14:dur="2500" advClick="0" advTm="6000">
        <p:checker/>
      </p:transition>
    </mc:Choice>
    <mc:Fallback xmlns="">
      <p:transition spd="slow" advClick="0" advTm="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61993" y="6119336"/>
            <a:ext cx="9144000" cy="738664"/>
          </a:xfrm>
          <a:prstGeom prst="rect">
            <a:avLst/>
          </a:prstGeom>
          <a:noFill/>
        </p:spPr>
        <p:txBody>
          <a:bodyPr wrap="square" rtlCol="0">
            <a:spAutoFit/>
          </a:bodyPr>
          <a:lstStyle/>
          <a:p>
            <a:r>
              <a:rPr lang="fr-FR" sz="1400" dirty="0" smtClean="0"/>
              <a:t>Bienvenue dans l'Europe à la Croatie ! Baigné par une mer azur sur plus de 1 700 km de côtes,ce pays des Balkans dévoile également un riche patrimoine culturel issu de son passé mouvementé. De Dubrovnik à Zagreb, en passant par Split, Pula et les nombreuses îles dalmates, partez à la découverte de ce petit bout de terre où le soleil est roi.</a:t>
            </a:r>
            <a:endParaRPr lang="fr-FR" sz="1400" dirty="0"/>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9144000" cy="6119336"/>
          </a:xfrm>
          <a:prstGeom prst="rect">
            <a:avLst/>
          </a:prstGeom>
        </p:spPr>
      </p:pic>
    </p:spTree>
    <p:extLst>
      <p:ext uri="{BB962C8B-B14F-4D97-AF65-F5344CB8AC3E}">
        <p14:creationId xmlns:p14="http://schemas.microsoft.com/office/powerpoint/2010/main" val="1093527078"/>
      </p:ext>
    </p:extLst>
  </p:cSld>
  <p:clrMapOvr>
    <a:masterClrMapping/>
  </p:clrMapOvr>
  <mc:AlternateContent xmlns:mc="http://schemas.openxmlformats.org/markup-compatibility/2006" xmlns:p14="http://schemas.microsoft.com/office/powerpoint/2010/main">
    <mc:Choice Requires="p14">
      <p:transition spd="slow" p14:dur="1400" advClick="0" advTm="10000">
        <p14:doors dir="vert"/>
      </p:transition>
    </mc:Choice>
    <mc:Fallback xmlns="">
      <p:transition spd="slow" advClick="0" advTm="10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Située sur la côte Adriatique, Dubrovnic est une des villes les plus visitées de Croatie. Au large,l'île de Lokrum attend les visiteurs pour une halte dans ses petites criques</a:t>
            </a:r>
            <a:endParaRPr lang="fr-FR" sz="1400" dirty="0"/>
          </a:p>
        </p:txBody>
      </p:sp>
      <p:sp>
        <p:nvSpPr>
          <p:cNvPr id="3" name="ZoneTexte 2"/>
          <p:cNvSpPr txBox="1"/>
          <p:nvPr/>
        </p:nvSpPr>
        <p:spPr>
          <a:xfrm>
            <a:off x="4613" y="0"/>
            <a:ext cx="3101811" cy="369332"/>
          </a:xfrm>
          <a:prstGeom prst="rect">
            <a:avLst/>
          </a:prstGeom>
          <a:noFill/>
        </p:spPr>
        <p:txBody>
          <a:bodyPr wrap="none" rtlCol="0">
            <a:spAutoFit/>
          </a:bodyPr>
          <a:lstStyle/>
          <a:p>
            <a:r>
              <a:rPr lang="fr-FR" b="1" dirty="0" smtClean="0"/>
              <a:t>Sur les toits ocre de Dubrovnik</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9332"/>
            <a:ext cx="9144000" cy="5965448"/>
          </a:xfrm>
          <a:prstGeom prst="rect">
            <a:avLst/>
          </a:prstGeom>
        </p:spPr>
      </p:pic>
    </p:spTree>
    <p:extLst>
      <p:ext uri="{BB962C8B-B14F-4D97-AF65-F5344CB8AC3E}">
        <p14:creationId xmlns:p14="http://schemas.microsoft.com/office/powerpoint/2010/main" val="766047775"/>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02588"/>
            <a:ext cx="9144000" cy="738664"/>
          </a:xfrm>
          <a:prstGeom prst="rect">
            <a:avLst/>
          </a:prstGeom>
          <a:noFill/>
        </p:spPr>
        <p:txBody>
          <a:bodyPr wrap="square" rtlCol="0">
            <a:spAutoFit/>
          </a:bodyPr>
          <a:lstStyle/>
          <a:p>
            <a:r>
              <a:rPr lang="fr-FR" sz="1400" dirty="0" smtClean="0"/>
              <a:t>Inscrit au patrimoine mondial par l'Unesco en 1979, le parc national de Plivice est une succession de forêts, de cascades et de lacs disposés en gradins les uns par rapport aux autres. Afin de préserver cet ensemble naturel, les visiteurs sont invités à suivre un circuit balisé</a:t>
            </a:r>
            <a:endParaRPr lang="fr-FR" sz="1400" dirty="0"/>
          </a:p>
        </p:txBody>
      </p:sp>
      <p:sp>
        <p:nvSpPr>
          <p:cNvPr id="3" name="ZoneTexte 2"/>
          <p:cNvSpPr txBox="1"/>
          <p:nvPr/>
        </p:nvSpPr>
        <p:spPr>
          <a:xfrm>
            <a:off x="-55964" y="0"/>
            <a:ext cx="2470292" cy="369332"/>
          </a:xfrm>
          <a:prstGeom prst="rect">
            <a:avLst/>
          </a:prstGeom>
          <a:noFill/>
        </p:spPr>
        <p:txBody>
          <a:bodyPr wrap="none" rtlCol="0">
            <a:spAutoFit/>
          </a:bodyPr>
          <a:lstStyle/>
          <a:p>
            <a:r>
              <a:rPr lang="fr-FR" b="1" dirty="0" smtClean="0"/>
              <a:t>Parc national de Plitvice</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90151"/>
            <a:ext cx="9144000" cy="5712437"/>
          </a:xfrm>
          <a:prstGeom prst="rect">
            <a:avLst/>
          </a:prstGeom>
        </p:spPr>
      </p:pic>
    </p:spTree>
    <p:extLst>
      <p:ext uri="{BB962C8B-B14F-4D97-AF65-F5344CB8AC3E}">
        <p14:creationId xmlns:p14="http://schemas.microsoft.com/office/powerpoint/2010/main" val="217507857"/>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Hvar est un peu le Saint-Tropez croate. Si vous aimez la tranquillité, évitez les côtes et privilégiez le centre de l'île. Vous y découvrirez des champs de lavande, des oliveraies, et des villages pittoresques au cœur de la garrigue. </a:t>
            </a:r>
            <a:endParaRPr lang="fr-FR" sz="1400" dirty="0"/>
          </a:p>
        </p:txBody>
      </p:sp>
      <p:sp>
        <p:nvSpPr>
          <p:cNvPr id="3" name="ZoneTexte 2"/>
          <p:cNvSpPr txBox="1"/>
          <p:nvPr/>
        </p:nvSpPr>
        <p:spPr>
          <a:xfrm>
            <a:off x="0" y="-9098"/>
            <a:ext cx="1683346" cy="369332"/>
          </a:xfrm>
          <a:prstGeom prst="rect">
            <a:avLst/>
          </a:prstGeom>
          <a:noFill/>
        </p:spPr>
        <p:txBody>
          <a:bodyPr wrap="none" rtlCol="0">
            <a:spAutoFit/>
          </a:bodyPr>
          <a:lstStyle/>
          <a:p>
            <a:r>
              <a:rPr lang="fr-FR" b="1" dirty="0" smtClean="0"/>
              <a:t>Sur l'île de Hvar</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0235"/>
            <a:ext cx="9144000" cy="5974546"/>
          </a:xfrm>
          <a:prstGeom prst="rect">
            <a:avLst/>
          </a:prstGeom>
        </p:spPr>
      </p:pic>
    </p:spTree>
    <p:extLst>
      <p:ext uri="{BB962C8B-B14F-4D97-AF65-F5344CB8AC3E}">
        <p14:creationId xmlns:p14="http://schemas.microsoft.com/office/powerpoint/2010/main" val="773727129"/>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28484"/>
            <a:ext cx="9144000" cy="523220"/>
          </a:xfrm>
          <a:prstGeom prst="rect">
            <a:avLst/>
          </a:prstGeom>
          <a:noFill/>
        </p:spPr>
        <p:txBody>
          <a:bodyPr wrap="square" rtlCol="0">
            <a:spAutoFit/>
          </a:bodyPr>
          <a:lstStyle/>
          <a:p>
            <a:r>
              <a:rPr lang="fr-FR" sz="1400" dirty="0" smtClean="0"/>
              <a:t>Au large de la côte dalmate méridionale, l ’ile de Korcula offre des côtes splendides et une jolie cité médiévale qui a vu naître Marco Polo. Ici, la douceur de vivre et le soleil sont de mise</a:t>
            </a:r>
            <a:endParaRPr lang="fr-FR" sz="1400" dirty="0"/>
          </a:p>
        </p:txBody>
      </p:sp>
      <p:sp>
        <p:nvSpPr>
          <p:cNvPr id="3" name="ZoneTexte 2"/>
          <p:cNvSpPr txBox="1"/>
          <p:nvPr/>
        </p:nvSpPr>
        <p:spPr>
          <a:xfrm>
            <a:off x="-37678" y="0"/>
            <a:ext cx="2372637" cy="369332"/>
          </a:xfrm>
          <a:prstGeom prst="rect">
            <a:avLst/>
          </a:prstGeom>
          <a:noFill/>
        </p:spPr>
        <p:txBody>
          <a:bodyPr wrap="none" rtlCol="0">
            <a:spAutoFit/>
          </a:bodyPr>
          <a:lstStyle/>
          <a:p>
            <a:r>
              <a:rPr lang="fr-FR" b="1" dirty="0" smtClean="0"/>
              <a:t>Korcula, l'atout majeur</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9332"/>
            <a:ext cx="9144000" cy="5959152"/>
          </a:xfrm>
          <a:prstGeom prst="rect">
            <a:avLst/>
          </a:prstGeom>
        </p:spPr>
      </p:pic>
    </p:spTree>
    <p:extLst>
      <p:ext uri="{BB962C8B-B14F-4D97-AF65-F5344CB8AC3E}">
        <p14:creationId xmlns:p14="http://schemas.microsoft.com/office/powerpoint/2010/main" val="4264880171"/>
      </p:ext>
    </p:extLst>
  </p:cSld>
  <p:clrMapOvr>
    <a:masterClrMapping/>
  </p:clrMapOvr>
  <mc:AlternateContent xmlns:mc="http://schemas.openxmlformats.org/markup-compatibility/2006" xmlns:p14="http://schemas.microsoft.com/office/powerpoint/2010/main">
    <mc:Choice Requires="p14">
      <p:transition spd="slow" p14:dur="1600" advClick="0" advTm="10000">
        <p14:conveyor dir="l"/>
      </p:transition>
    </mc:Choice>
    <mc:Fallback xmlns="">
      <p:transition spd="slow" advClick="0" advTm="10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00519"/>
            <a:ext cx="8964487" cy="738664"/>
          </a:xfrm>
          <a:prstGeom prst="rect">
            <a:avLst/>
          </a:prstGeom>
          <a:noFill/>
        </p:spPr>
        <p:txBody>
          <a:bodyPr wrap="square" rtlCol="0">
            <a:spAutoFit/>
          </a:bodyPr>
          <a:lstStyle/>
          <a:p>
            <a:r>
              <a:rPr lang="fr-FR" sz="1400" dirty="0" smtClean="0"/>
              <a:t>Entre Korcula et Dubrovnik, Mljet est peut-être la plus préservée de toutes les îles de l'Adriatique. Classée parc national pour sa partie occidentale et presque entièrement boisée, elle fait figure de jardin d'Eden. D'ailleurs on n'y trouve quasiment aucune infrastructure touristique. </a:t>
            </a:r>
            <a:endParaRPr lang="fr-FR" sz="1400" dirty="0"/>
          </a:p>
        </p:txBody>
      </p:sp>
      <p:sp>
        <p:nvSpPr>
          <p:cNvPr id="3" name="ZoneTexte 2"/>
          <p:cNvSpPr txBox="1"/>
          <p:nvPr/>
        </p:nvSpPr>
        <p:spPr>
          <a:xfrm>
            <a:off x="4531" y="0"/>
            <a:ext cx="2205347" cy="369332"/>
          </a:xfrm>
          <a:prstGeom prst="rect">
            <a:avLst/>
          </a:prstGeom>
          <a:noFill/>
        </p:spPr>
        <p:txBody>
          <a:bodyPr wrap="none" rtlCol="0">
            <a:spAutoFit/>
          </a:bodyPr>
          <a:lstStyle/>
          <a:p>
            <a:r>
              <a:rPr lang="fr-FR" b="1" dirty="0" smtClean="0"/>
              <a:t>Mljet, le nouvel Eden</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31" y="373307"/>
            <a:ext cx="9144000" cy="5727212"/>
          </a:xfrm>
          <a:prstGeom prst="rect">
            <a:avLst/>
          </a:prstGeom>
        </p:spPr>
      </p:pic>
    </p:spTree>
    <p:extLst>
      <p:ext uri="{BB962C8B-B14F-4D97-AF65-F5344CB8AC3E}">
        <p14:creationId xmlns:p14="http://schemas.microsoft.com/office/powerpoint/2010/main" val="2976039275"/>
      </p:ext>
    </p:extLst>
  </p:cSld>
  <p:clrMapOvr>
    <a:masterClrMapping/>
  </p:clrMapOvr>
  <mc:AlternateContent xmlns:mc="http://schemas.openxmlformats.org/markup-compatibility/2006" xmlns:p14="http://schemas.microsoft.com/office/powerpoint/2010/main">
    <mc:Choice Requires="p14">
      <p:transition spd="slow" p14:dur="2000" advClick="0" advTm="10000">
        <p14:prism isContent="1"/>
      </p:transition>
    </mc:Choice>
    <mc:Fallback xmlns="">
      <p:transition spd="slow" advClick="0" advTm="10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0997" y="6334780"/>
            <a:ext cx="9144000" cy="523220"/>
          </a:xfrm>
          <a:prstGeom prst="rect">
            <a:avLst/>
          </a:prstGeom>
          <a:noFill/>
        </p:spPr>
        <p:txBody>
          <a:bodyPr wrap="square" rtlCol="0">
            <a:spAutoFit/>
          </a:bodyPr>
          <a:lstStyle/>
          <a:p>
            <a:r>
              <a:rPr lang="fr-FR" sz="1400" dirty="0" smtClean="0"/>
              <a:t>Seconde ville de Croatie et capitale de Dalmatie, Split n'en demeure pas une ville côtière parsemée de petites criques ensoleillées. La cité renferme également un bien précieux patrimoine issu de l'époque romaine. </a:t>
            </a:r>
            <a:endParaRPr lang="fr-FR" sz="1400" dirty="0"/>
          </a:p>
        </p:txBody>
      </p:sp>
      <p:sp>
        <p:nvSpPr>
          <p:cNvPr id="3" name="ZoneTexte 2"/>
          <p:cNvSpPr txBox="1"/>
          <p:nvPr/>
        </p:nvSpPr>
        <p:spPr>
          <a:xfrm>
            <a:off x="12616" y="0"/>
            <a:ext cx="1998752" cy="369332"/>
          </a:xfrm>
          <a:prstGeom prst="rect">
            <a:avLst/>
          </a:prstGeom>
          <a:noFill/>
        </p:spPr>
        <p:txBody>
          <a:bodyPr wrap="none" rtlCol="0">
            <a:spAutoFit/>
          </a:bodyPr>
          <a:lstStyle/>
          <a:p>
            <a:r>
              <a:rPr lang="fr-FR" b="1" dirty="0" smtClean="0"/>
              <a:t>Split et la Dalmatie</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616" y="369332"/>
            <a:ext cx="9131384" cy="5965448"/>
          </a:xfrm>
          <a:prstGeom prst="rect">
            <a:avLst/>
          </a:prstGeom>
        </p:spPr>
      </p:pic>
    </p:spTree>
    <p:extLst>
      <p:ext uri="{BB962C8B-B14F-4D97-AF65-F5344CB8AC3E}">
        <p14:creationId xmlns:p14="http://schemas.microsoft.com/office/powerpoint/2010/main" val="3805045250"/>
      </p:ext>
    </p:extLst>
  </p:cSld>
  <p:clrMapOvr>
    <a:masterClrMapping/>
  </p:clrMapOvr>
  <mc:AlternateContent xmlns:mc="http://schemas.openxmlformats.org/markup-compatibility/2006" xmlns:p14="http://schemas.microsoft.com/office/powerpoint/2010/main">
    <mc:Choice Requires="p14">
      <p:transition spd="slow" p14:dur="1600" advClick="0" advTm="10000">
        <p14:prism isContent="1" isInverted="1"/>
      </p:transition>
    </mc:Choice>
    <mc:Fallback xmlns="">
      <p:transition spd="slow" advClick="0" advTm="10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06300"/>
            <a:ext cx="9144000" cy="738664"/>
          </a:xfrm>
          <a:prstGeom prst="rect">
            <a:avLst/>
          </a:prstGeom>
          <a:noFill/>
        </p:spPr>
        <p:txBody>
          <a:bodyPr wrap="square" rtlCol="0">
            <a:spAutoFit/>
          </a:bodyPr>
          <a:lstStyle/>
          <a:p>
            <a:r>
              <a:rPr lang="fr-FR" sz="1400" dirty="0" smtClean="0"/>
              <a:t>Capitale de la Croatie, Zagreb abrite près d'un quart de la population croate. Elle se divise en trois partie : la Ville Haute, zone la plus ancienne, la Ville Basse, issue du XIXe siècle et la Ville Nouvelle, bâtie après 1945. A l'image, la statue du Roi Tomislav  qui orne une grande place situé à proximité de la gare.</a:t>
            </a:r>
            <a:endParaRPr lang="fr-FR" sz="1400" dirty="0"/>
          </a:p>
        </p:txBody>
      </p:sp>
      <p:sp>
        <p:nvSpPr>
          <p:cNvPr id="3" name="ZoneTexte 2"/>
          <p:cNvSpPr txBox="1"/>
          <p:nvPr/>
        </p:nvSpPr>
        <p:spPr>
          <a:xfrm>
            <a:off x="0" y="0"/>
            <a:ext cx="2636106" cy="369332"/>
          </a:xfrm>
          <a:prstGeom prst="rect">
            <a:avLst/>
          </a:prstGeom>
          <a:noFill/>
        </p:spPr>
        <p:txBody>
          <a:bodyPr wrap="none" rtlCol="0">
            <a:spAutoFit/>
          </a:bodyPr>
          <a:lstStyle/>
          <a:p>
            <a:r>
              <a:rPr lang="fr-FR" b="1" dirty="0" smtClean="0"/>
              <a:t>Zagreb, la grande capitale</a:t>
            </a:r>
            <a:endParaRPr lang="fr-FR" dirty="0"/>
          </a:p>
        </p:txBody>
      </p:sp>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9332"/>
            <a:ext cx="9144000" cy="5736968"/>
          </a:xfrm>
          <a:prstGeom prst="rect">
            <a:avLst/>
          </a:prstGeom>
        </p:spPr>
      </p:pic>
    </p:spTree>
    <p:extLst>
      <p:ext uri="{BB962C8B-B14F-4D97-AF65-F5344CB8AC3E}">
        <p14:creationId xmlns:p14="http://schemas.microsoft.com/office/powerpoint/2010/main" val="3422209990"/>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Tout près de Sibenik en Dalmatie, le village de Primosten fait figure de petit bourg médiéval.Il a la particularité d'être bâti sur une presqu'île</a:t>
            </a:r>
            <a:endParaRPr lang="fr-FR" sz="1400" dirty="0"/>
          </a:p>
        </p:txBody>
      </p:sp>
      <p:sp>
        <p:nvSpPr>
          <p:cNvPr id="3" name="ZoneTexte 2"/>
          <p:cNvSpPr txBox="1"/>
          <p:nvPr/>
        </p:nvSpPr>
        <p:spPr>
          <a:xfrm>
            <a:off x="0" y="0"/>
            <a:ext cx="2485104" cy="369332"/>
          </a:xfrm>
          <a:prstGeom prst="rect">
            <a:avLst/>
          </a:prstGeom>
          <a:noFill/>
        </p:spPr>
        <p:txBody>
          <a:bodyPr wrap="none" rtlCol="0">
            <a:spAutoFit/>
          </a:bodyPr>
          <a:lstStyle/>
          <a:p>
            <a:r>
              <a:rPr lang="fr-FR" b="1" dirty="0" smtClean="0"/>
              <a:t>Joli village de Primosten</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9332"/>
            <a:ext cx="9144000" cy="5965448"/>
          </a:xfrm>
          <a:prstGeom prst="rect">
            <a:avLst/>
          </a:prstGeom>
        </p:spPr>
      </p:pic>
    </p:spTree>
    <p:extLst>
      <p:ext uri="{BB962C8B-B14F-4D97-AF65-F5344CB8AC3E}">
        <p14:creationId xmlns:p14="http://schemas.microsoft.com/office/powerpoint/2010/main" val="2992422680"/>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19336"/>
            <a:ext cx="9143999" cy="738664"/>
          </a:xfrm>
          <a:prstGeom prst="rect">
            <a:avLst/>
          </a:prstGeom>
          <a:noFill/>
        </p:spPr>
        <p:txBody>
          <a:bodyPr wrap="square" rtlCol="0">
            <a:spAutoFit/>
          </a:bodyPr>
          <a:lstStyle/>
          <a:p>
            <a:r>
              <a:rPr lang="fr-FR" sz="1400" dirty="0" smtClean="0"/>
              <a:t>C'est du haut des remparts que l'on peut admirer au mieux les splendeurs de Dubrovnik. Cela permet également d'observer les toitures de la ville et ainsi de dénoter le contrastes entre les tuiles anciennes et celles utilisées pour restaurer la villes suite à la guerre de l'ex-Yougoslavie. </a:t>
            </a:r>
            <a:endParaRPr lang="fr-FR" sz="1400" dirty="0"/>
          </a:p>
        </p:txBody>
      </p:sp>
      <p:sp>
        <p:nvSpPr>
          <p:cNvPr id="3" name="ZoneTexte 2"/>
          <p:cNvSpPr txBox="1"/>
          <p:nvPr/>
        </p:nvSpPr>
        <p:spPr>
          <a:xfrm>
            <a:off x="1" y="13762"/>
            <a:ext cx="2752998" cy="369332"/>
          </a:xfrm>
          <a:prstGeom prst="rect">
            <a:avLst/>
          </a:prstGeom>
          <a:noFill/>
        </p:spPr>
        <p:txBody>
          <a:bodyPr wrap="none" rtlCol="0">
            <a:spAutoFit/>
          </a:bodyPr>
          <a:lstStyle/>
          <a:p>
            <a:r>
              <a:rPr lang="fr-FR" b="1" dirty="0" smtClean="0"/>
              <a:t>Les remparts de Dubrovnik</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373306"/>
            <a:ext cx="9143998" cy="5746030"/>
          </a:xfrm>
          <a:prstGeom prst="rect">
            <a:avLst/>
          </a:prstGeom>
        </p:spPr>
      </p:pic>
    </p:spTree>
    <p:extLst>
      <p:ext uri="{BB962C8B-B14F-4D97-AF65-F5344CB8AC3E}">
        <p14:creationId xmlns:p14="http://schemas.microsoft.com/office/powerpoint/2010/main" val="510529180"/>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Ces chutes d'eau sont le principal attrait du parc national de Krka, situé dans les environs de Sibenik et à proximité de la côte dalmate. </a:t>
            </a:r>
            <a:endParaRPr lang="fr-FR" sz="1400" dirty="0"/>
          </a:p>
        </p:txBody>
      </p:sp>
      <p:sp>
        <p:nvSpPr>
          <p:cNvPr id="3" name="ZoneTexte 2"/>
          <p:cNvSpPr txBox="1"/>
          <p:nvPr/>
        </p:nvSpPr>
        <p:spPr>
          <a:xfrm>
            <a:off x="0" y="0"/>
            <a:ext cx="2153154" cy="369332"/>
          </a:xfrm>
          <a:prstGeom prst="rect">
            <a:avLst/>
          </a:prstGeom>
          <a:noFill/>
        </p:spPr>
        <p:txBody>
          <a:bodyPr wrap="none" rtlCol="0">
            <a:spAutoFit/>
          </a:bodyPr>
          <a:lstStyle/>
          <a:p>
            <a:r>
              <a:rPr lang="fr-FR" b="1" dirty="0" smtClean="0"/>
              <a:t>Les cascades de Krka</a:t>
            </a:r>
            <a:endParaRPr lang="fr-FR" b="1"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6" y="373306"/>
            <a:ext cx="9144000" cy="5961474"/>
          </a:xfrm>
          <a:prstGeom prst="rect">
            <a:avLst/>
          </a:prstGeom>
        </p:spPr>
      </p:pic>
    </p:spTree>
    <p:extLst>
      <p:ext uri="{BB962C8B-B14F-4D97-AF65-F5344CB8AC3E}">
        <p14:creationId xmlns:p14="http://schemas.microsoft.com/office/powerpoint/2010/main" val="3426539478"/>
      </p:ext>
    </p:extLst>
  </p:cSld>
  <p:clrMapOvr>
    <a:masterClrMapping/>
  </p:clrMapOvr>
  <mc:AlternateContent xmlns:mc="http://schemas.openxmlformats.org/markup-compatibility/2006" xmlns:p14="http://schemas.microsoft.com/office/powerpoint/2010/main">
    <mc:Choice Requires="p14">
      <p:transition spd="slow" p14:dur="1600" advClick="0" advTm="10000">
        <p14:conveyor dir="l"/>
      </p:transition>
    </mc:Choice>
    <mc:Fallback xmlns="">
      <p:transition spd="slow" advClick="0" advTm="10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Rovinj est la perle de l'Istrie. Sa vieille ville et ses deux ports sont ses principaux points d'intérêts,  sans compter l'archipel qu'on aperçoit au large. </a:t>
            </a:r>
            <a:endParaRPr lang="fr-FR" sz="1400" dirty="0"/>
          </a:p>
        </p:txBody>
      </p:sp>
      <p:sp>
        <p:nvSpPr>
          <p:cNvPr id="4" name="ZoneTexte 3"/>
          <p:cNvSpPr txBox="1"/>
          <p:nvPr/>
        </p:nvSpPr>
        <p:spPr>
          <a:xfrm>
            <a:off x="0" y="0"/>
            <a:ext cx="2869760" cy="369332"/>
          </a:xfrm>
          <a:prstGeom prst="rect">
            <a:avLst/>
          </a:prstGeom>
          <a:noFill/>
        </p:spPr>
        <p:txBody>
          <a:bodyPr wrap="none" rtlCol="0">
            <a:spAutoFit/>
          </a:bodyPr>
          <a:lstStyle/>
          <a:p>
            <a:r>
              <a:rPr lang="fr-FR" b="1" dirty="0" smtClean="0"/>
              <a:t>Rovinj, plus bleu que le bleu</a:t>
            </a:r>
            <a:endParaRPr lang="fr-FR" dirty="0"/>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306"/>
            <a:ext cx="9144000" cy="5961474"/>
          </a:xfrm>
          <a:prstGeom prst="rect">
            <a:avLst/>
          </a:prstGeom>
        </p:spPr>
      </p:pic>
    </p:spTree>
    <p:extLst>
      <p:ext uri="{BB962C8B-B14F-4D97-AF65-F5344CB8AC3E}">
        <p14:creationId xmlns:p14="http://schemas.microsoft.com/office/powerpoint/2010/main" val="1310510091"/>
      </p:ext>
    </p:extLst>
  </p:cSld>
  <p:clrMapOvr>
    <a:masterClrMapping/>
  </p:clrMapOvr>
  <mc:AlternateContent xmlns:mc="http://schemas.openxmlformats.org/markup-compatibility/2006" xmlns:p14="http://schemas.microsoft.com/office/powerpoint/2010/main">
    <mc:Choice Requires="p14">
      <p:transition spd="slow" p14:dur="2000" advClick="0" advTm="10000">
        <p14:prism isContent="1"/>
      </p:transition>
    </mc:Choice>
    <mc:Fallback xmlns="">
      <p:transition spd="slow" advClick="0" advTm="1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3961" y="6356319"/>
            <a:ext cx="9144000" cy="523220"/>
          </a:xfrm>
          <a:prstGeom prst="rect">
            <a:avLst/>
          </a:prstGeom>
          <a:noFill/>
        </p:spPr>
        <p:txBody>
          <a:bodyPr wrap="square" rtlCol="0">
            <a:spAutoFit/>
          </a:bodyPr>
          <a:lstStyle/>
          <a:p>
            <a:r>
              <a:rPr lang="fr-FR" sz="1400" dirty="0" smtClean="0"/>
              <a:t>Rocheuse et presque dénuée d'arbres, l'Île de Pag s'étire sur 63 km au nord de Zadar. Plusieurs baies et criques paisibles sont à découvrir à proximité des principaux villages de l'île. </a:t>
            </a:r>
            <a:endParaRPr lang="fr-FR" sz="1400" dirty="0"/>
          </a:p>
        </p:txBody>
      </p:sp>
      <p:sp>
        <p:nvSpPr>
          <p:cNvPr id="3" name="ZoneTexte 2"/>
          <p:cNvSpPr txBox="1"/>
          <p:nvPr/>
        </p:nvSpPr>
        <p:spPr>
          <a:xfrm>
            <a:off x="-25062" y="0"/>
            <a:ext cx="526426" cy="369332"/>
          </a:xfrm>
          <a:prstGeom prst="rect">
            <a:avLst/>
          </a:prstGeom>
          <a:noFill/>
        </p:spPr>
        <p:txBody>
          <a:bodyPr wrap="none" rtlCol="0">
            <a:spAutoFit/>
          </a:bodyPr>
          <a:lstStyle/>
          <a:p>
            <a:r>
              <a:rPr lang="fr-FR" b="1" dirty="0" smtClean="0"/>
              <a:t>Pag</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2" y="369332"/>
            <a:ext cx="9143999" cy="5986987"/>
          </a:xfrm>
          <a:prstGeom prst="rect">
            <a:avLst/>
          </a:prstGeom>
        </p:spPr>
      </p:pic>
    </p:spTree>
    <p:extLst>
      <p:ext uri="{BB962C8B-B14F-4D97-AF65-F5344CB8AC3E}">
        <p14:creationId xmlns:p14="http://schemas.microsoft.com/office/powerpoint/2010/main" val="3512199706"/>
      </p:ext>
    </p:extLst>
  </p:cSld>
  <p:clrMapOvr>
    <a:masterClrMapping/>
  </p:clrMapOvr>
  <mc:AlternateContent xmlns:mc="http://schemas.openxmlformats.org/markup-compatibility/2006" xmlns:p14="http://schemas.microsoft.com/office/powerpoint/2010/main">
    <mc:Choice Requires="p14">
      <p:transition spd="slow" p14:dur="1600" advClick="0" advTm="10000">
        <p14:prism isContent="1" isInverted="1"/>
      </p:transition>
    </mc:Choice>
    <mc:Fallback xmlns="">
      <p:transition spd="slow" advClick="0" advTm="10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0997" y="6119336"/>
            <a:ext cx="9036496" cy="738664"/>
          </a:xfrm>
          <a:prstGeom prst="rect">
            <a:avLst/>
          </a:prstGeom>
          <a:noFill/>
        </p:spPr>
        <p:txBody>
          <a:bodyPr wrap="square" rtlCol="0">
            <a:spAutoFit/>
          </a:bodyPr>
          <a:lstStyle/>
          <a:p>
            <a:r>
              <a:rPr lang="fr-FR" sz="1400" dirty="0" smtClean="0"/>
              <a:t>A l'entrée de la vieille ville de Dubrovnik, cette fontaine monumentale est surmontée d'un dôme, baptisée Onofrio du nom de son constructeur. Elle fait partie du système d'approvisionnement d'eau de la ville qu'Onofrio réussi à créer en apportant l'eau depuis le puits de Rijeka Dubrovacka, situé à 20 km de la fontaine</a:t>
            </a:r>
            <a:endParaRPr lang="fr-FR" sz="1400" dirty="0"/>
          </a:p>
        </p:txBody>
      </p:sp>
      <p:sp>
        <p:nvSpPr>
          <p:cNvPr id="3" name="ZoneTexte 2"/>
          <p:cNvSpPr txBox="1"/>
          <p:nvPr/>
        </p:nvSpPr>
        <p:spPr>
          <a:xfrm>
            <a:off x="0" y="0"/>
            <a:ext cx="4146904" cy="369332"/>
          </a:xfrm>
          <a:prstGeom prst="rect">
            <a:avLst/>
          </a:prstGeom>
          <a:noFill/>
        </p:spPr>
        <p:txBody>
          <a:bodyPr wrap="none" rtlCol="0">
            <a:spAutoFit/>
          </a:bodyPr>
          <a:lstStyle/>
          <a:p>
            <a:r>
              <a:rPr lang="fr-FR" b="1" dirty="0" smtClean="0"/>
              <a:t>La grande fontaine d'Onofrio à Dubrovnik</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306"/>
            <a:ext cx="9144000" cy="5778997"/>
          </a:xfrm>
          <a:prstGeom prst="rect">
            <a:avLst/>
          </a:prstGeom>
        </p:spPr>
      </p:pic>
    </p:spTree>
    <p:extLst>
      <p:ext uri="{BB962C8B-B14F-4D97-AF65-F5344CB8AC3E}">
        <p14:creationId xmlns:p14="http://schemas.microsoft.com/office/powerpoint/2010/main" val="3000752920"/>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19336"/>
            <a:ext cx="9144000" cy="738664"/>
          </a:xfrm>
          <a:prstGeom prst="rect">
            <a:avLst/>
          </a:prstGeom>
          <a:noFill/>
        </p:spPr>
        <p:txBody>
          <a:bodyPr wrap="square" rtlCol="0">
            <a:spAutoFit/>
          </a:bodyPr>
          <a:lstStyle/>
          <a:p>
            <a:r>
              <a:rPr lang="fr-FR" sz="1400" dirty="0" smtClean="0"/>
              <a:t>Deux lacs se trouvent à l'intérieur du parc national de Mljet, le Malo Jezero et le Veliko Jezero.Reliés entre eux par un chenal et à la mer par le canal de Soline, les deux plans d'eau sont soumis aux marées. Peu profonds, ils offrent une eau turquoise et translucide, de quoi ravir les baigneurs</a:t>
            </a:r>
            <a:endParaRPr lang="fr-FR" sz="1400" dirty="0"/>
          </a:p>
        </p:txBody>
      </p:sp>
      <p:sp>
        <p:nvSpPr>
          <p:cNvPr id="3" name="ZoneTexte 2"/>
          <p:cNvSpPr txBox="1"/>
          <p:nvPr/>
        </p:nvSpPr>
        <p:spPr>
          <a:xfrm>
            <a:off x="0" y="0"/>
            <a:ext cx="1755609" cy="369332"/>
          </a:xfrm>
          <a:prstGeom prst="rect">
            <a:avLst/>
          </a:prstGeom>
          <a:noFill/>
        </p:spPr>
        <p:txBody>
          <a:bodyPr wrap="none" rtlCol="0">
            <a:spAutoFit/>
          </a:bodyPr>
          <a:lstStyle/>
          <a:p>
            <a:r>
              <a:rPr lang="fr-FR" b="1" dirty="0" smtClean="0"/>
              <a:t>Les lacs de Mljet</a:t>
            </a:r>
            <a:endParaRPr lang="fr-FR" b="1"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9332"/>
            <a:ext cx="9144000" cy="5750004"/>
          </a:xfrm>
          <a:prstGeom prst="rect">
            <a:avLst/>
          </a:prstGeom>
        </p:spPr>
      </p:pic>
    </p:spTree>
    <p:extLst>
      <p:ext uri="{BB962C8B-B14F-4D97-AF65-F5344CB8AC3E}">
        <p14:creationId xmlns:p14="http://schemas.microsoft.com/office/powerpoint/2010/main" val="198111352"/>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22374"/>
            <a:ext cx="9144000" cy="307777"/>
          </a:xfrm>
          <a:prstGeom prst="rect">
            <a:avLst/>
          </a:prstGeom>
          <a:noFill/>
        </p:spPr>
        <p:txBody>
          <a:bodyPr wrap="square" rtlCol="0">
            <a:spAutoFit/>
          </a:bodyPr>
          <a:lstStyle/>
          <a:p>
            <a:r>
              <a:rPr lang="fr-FR" sz="1400" dirty="0" smtClean="0"/>
              <a:t>Des liaisons régulières permettent de relier l’ile de Korcula depuis Hvar, Split et la presqu'île de Peljesac qui lui fait face</a:t>
            </a:r>
            <a:endParaRPr lang="fr-FR" sz="1400" dirty="0"/>
          </a:p>
        </p:txBody>
      </p:sp>
      <p:sp>
        <p:nvSpPr>
          <p:cNvPr id="3" name="ZoneTexte 2"/>
          <p:cNvSpPr txBox="1"/>
          <p:nvPr/>
        </p:nvSpPr>
        <p:spPr>
          <a:xfrm>
            <a:off x="0" y="0"/>
            <a:ext cx="3158813" cy="369332"/>
          </a:xfrm>
          <a:prstGeom prst="rect">
            <a:avLst/>
          </a:prstGeom>
          <a:noFill/>
        </p:spPr>
        <p:txBody>
          <a:bodyPr wrap="none" rtlCol="0">
            <a:spAutoFit/>
          </a:bodyPr>
          <a:lstStyle/>
          <a:p>
            <a:r>
              <a:rPr lang="fr-FR" b="1" dirty="0" smtClean="0"/>
              <a:t>Prendre le bateau pour Korcula</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306"/>
            <a:ext cx="9144000" cy="6149068"/>
          </a:xfrm>
          <a:prstGeom prst="rect">
            <a:avLst/>
          </a:prstGeom>
        </p:spPr>
      </p:pic>
    </p:spTree>
    <p:extLst>
      <p:ext uri="{BB962C8B-B14F-4D97-AF65-F5344CB8AC3E}">
        <p14:creationId xmlns:p14="http://schemas.microsoft.com/office/powerpoint/2010/main" val="2479922337"/>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0997" y="6334780"/>
            <a:ext cx="9144000" cy="523220"/>
          </a:xfrm>
          <a:prstGeom prst="rect">
            <a:avLst/>
          </a:prstGeom>
          <a:noFill/>
        </p:spPr>
        <p:txBody>
          <a:bodyPr wrap="square" rtlCol="0">
            <a:spAutoFit/>
          </a:bodyPr>
          <a:lstStyle/>
          <a:p>
            <a:r>
              <a:rPr lang="fr-FR" sz="1400" dirty="0" smtClean="0"/>
              <a:t>Adossée à des remparts se dresse la petite cité médiévale de Ston, réputée pour ses huîtres et son sel récolté dans les salines depuis l'Antiquité. La ville se trouve sur la presqu'île de Peljesac  en Dalmatie. </a:t>
            </a:r>
            <a:endParaRPr lang="fr-FR" sz="1400" dirty="0"/>
          </a:p>
        </p:txBody>
      </p:sp>
      <p:sp>
        <p:nvSpPr>
          <p:cNvPr id="3" name="ZoneTexte 2"/>
          <p:cNvSpPr txBox="1"/>
          <p:nvPr/>
        </p:nvSpPr>
        <p:spPr>
          <a:xfrm>
            <a:off x="1" y="3974"/>
            <a:ext cx="1717137" cy="369332"/>
          </a:xfrm>
          <a:prstGeom prst="rect">
            <a:avLst/>
          </a:prstGeom>
          <a:noFill/>
        </p:spPr>
        <p:txBody>
          <a:bodyPr wrap="none" rtlCol="0">
            <a:spAutoFit/>
          </a:bodyPr>
          <a:lstStyle/>
          <a:p>
            <a:r>
              <a:rPr lang="fr-FR" b="1" dirty="0" smtClean="0"/>
              <a:t>Ston, c'est bon !</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306"/>
            <a:ext cx="9143999" cy="5961474"/>
          </a:xfrm>
          <a:prstGeom prst="rect">
            <a:avLst/>
          </a:prstGeom>
        </p:spPr>
      </p:pic>
    </p:spTree>
    <p:extLst>
      <p:ext uri="{BB962C8B-B14F-4D97-AF65-F5344CB8AC3E}">
        <p14:creationId xmlns:p14="http://schemas.microsoft.com/office/powerpoint/2010/main" val="3566678495"/>
      </p:ext>
    </p:extLst>
  </p:cSld>
  <p:clrMapOvr>
    <a:masterClrMapping/>
  </p:clrMapOvr>
  <mc:AlternateContent xmlns:mc="http://schemas.openxmlformats.org/markup-compatibility/2006" xmlns:p14="http://schemas.microsoft.com/office/powerpoint/2010/main">
    <mc:Choice Requires="p14">
      <p:transition spd="slow" p14:dur="1600" advClick="0" advTm="10000">
        <p14:conveyor dir="l"/>
      </p:transition>
    </mc:Choice>
    <mc:Fallback xmlns="">
      <p:transition spd="slow" advClick="0" advTm="10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19336"/>
            <a:ext cx="9144000" cy="738664"/>
          </a:xfrm>
          <a:prstGeom prst="rect">
            <a:avLst/>
          </a:prstGeom>
          <a:noFill/>
        </p:spPr>
        <p:txBody>
          <a:bodyPr wrap="square" rtlCol="0">
            <a:spAutoFit/>
          </a:bodyPr>
          <a:lstStyle/>
          <a:p>
            <a:r>
              <a:rPr lang="fr-FR" sz="1400" dirty="0" smtClean="0"/>
              <a:t>Cet élégant clocher de 35 mètres de haut date de 1444. Reconstruit en 1928, il abrite une statue de bronze représentant un soldat, copie de l'original gardé au palais Sponza. La monumentale cloche, qui pèse plus de 2 000 kilos, est la seule partie d'origine de la tour</a:t>
            </a:r>
            <a:endParaRPr lang="fr-FR" sz="1400" dirty="0"/>
          </a:p>
        </p:txBody>
      </p:sp>
      <p:sp>
        <p:nvSpPr>
          <p:cNvPr id="3" name="ZoneTexte 2"/>
          <p:cNvSpPr txBox="1"/>
          <p:nvPr/>
        </p:nvSpPr>
        <p:spPr>
          <a:xfrm>
            <a:off x="1166" y="0"/>
            <a:ext cx="3401637" cy="369332"/>
          </a:xfrm>
          <a:prstGeom prst="rect">
            <a:avLst/>
          </a:prstGeom>
          <a:noFill/>
        </p:spPr>
        <p:txBody>
          <a:bodyPr wrap="none" rtlCol="0">
            <a:spAutoFit/>
          </a:bodyPr>
          <a:lstStyle/>
          <a:p>
            <a:r>
              <a:rPr lang="fr-FR" b="1" dirty="0" smtClean="0"/>
              <a:t>La tour de l'Horloge de Dubrovnik</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6" y="369332"/>
            <a:ext cx="9144000" cy="5750004"/>
          </a:xfrm>
          <a:prstGeom prst="rect">
            <a:avLst/>
          </a:prstGeom>
        </p:spPr>
      </p:pic>
    </p:spTree>
    <p:extLst>
      <p:ext uri="{BB962C8B-B14F-4D97-AF65-F5344CB8AC3E}">
        <p14:creationId xmlns:p14="http://schemas.microsoft.com/office/powerpoint/2010/main" val="4072195769"/>
      </p:ext>
    </p:extLst>
  </p:cSld>
  <p:clrMapOvr>
    <a:masterClrMapping/>
  </p:clrMapOvr>
  <mc:AlternateContent xmlns:mc="http://schemas.openxmlformats.org/markup-compatibility/2006" xmlns:p14="http://schemas.microsoft.com/office/powerpoint/2010/main">
    <mc:Choice Requires="p14">
      <p:transition spd="slow" p14:dur="2000" advClick="0" advTm="10000">
        <p14:prism isContent="1"/>
      </p:transition>
    </mc:Choice>
    <mc:Fallback xmlns="">
      <p:transition spd="slow" advClick="0" advTm="10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28484"/>
            <a:ext cx="9144000" cy="523220"/>
          </a:xfrm>
          <a:prstGeom prst="rect">
            <a:avLst/>
          </a:prstGeom>
          <a:noFill/>
        </p:spPr>
        <p:txBody>
          <a:bodyPr wrap="square" rtlCol="0">
            <a:spAutoFit/>
          </a:bodyPr>
          <a:lstStyle/>
          <a:p>
            <a:r>
              <a:rPr lang="fr-FR" sz="1400" dirty="0" smtClean="0"/>
              <a:t>Seize lacs aux eaux turquoise composent le parc national de Plitvice. Mais attention, bien que très tentante, la baignade y est interdite. </a:t>
            </a:r>
            <a:endParaRPr lang="fr-FR" sz="1400" dirty="0"/>
          </a:p>
        </p:txBody>
      </p:sp>
      <p:sp>
        <p:nvSpPr>
          <p:cNvPr id="3" name="ZoneTexte 2"/>
          <p:cNvSpPr txBox="1"/>
          <p:nvPr/>
        </p:nvSpPr>
        <p:spPr>
          <a:xfrm>
            <a:off x="1753" y="0"/>
            <a:ext cx="1936749" cy="369332"/>
          </a:xfrm>
          <a:prstGeom prst="rect">
            <a:avLst/>
          </a:prstGeom>
          <a:noFill/>
        </p:spPr>
        <p:txBody>
          <a:bodyPr wrap="none" rtlCol="0">
            <a:spAutoFit/>
          </a:bodyPr>
          <a:lstStyle/>
          <a:p>
            <a:r>
              <a:rPr lang="fr-FR" b="1" dirty="0" smtClean="0"/>
              <a:t>Les lacs de Plitvice</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3" y="369332"/>
            <a:ext cx="9140494" cy="5959152"/>
          </a:xfrm>
          <a:prstGeom prst="rect">
            <a:avLst/>
          </a:prstGeom>
        </p:spPr>
      </p:pic>
    </p:spTree>
    <p:extLst>
      <p:ext uri="{BB962C8B-B14F-4D97-AF65-F5344CB8AC3E}">
        <p14:creationId xmlns:p14="http://schemas.microsoft.com/office/powerpoint/2010/main" val="2533435076"/>
      </p:ext>
    </p:extLst>
  </p:cSld>
  <p:clrMapOvr>
    <a:masterClrMapping/>
  </p:clrMapOvr>
  <mc:AlternateContent xmlns:mc="http://schemas.openxmlformats.org/markup-compatibility/2006" xmlns:p14="http://schemas.microsoft.com/office/powerpoint/2010/main">
    <mc:Choice Requires="p14">
      <p:transition spd="slow" p14:dur="1600" advClick="0" advTm="10000">
        <p14:prism isContent="1" isInverted="1"/>
      </p:transition>
    </mc:Choice>
    <mc:Fallback xmlns="">
      <p:transition spd="slow" advClick="0" advTm="10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8194"/>
            <a:ext cx="9144000" cy="523220"/>
          </a:xfrm>
          <a:prstGeom prst="rect">
            <a:avLst/>
          </a:prstGeom>
          <a:noFill/>
        </p:spPr>
        <p:txBody>
          <a:bodyPr wrap="square" rtlCol="0">
            <a:spAutoFit/>
          </a:bodyPr>
          <a:lstStyle/>
          <a:p>
            <a:r>
              <a:rPr lang="fr-FR" sz="1400" dirty="0" smtClean="0"/>
              <a:t>Pula est considérée comme la plus romaine des villes croates. En effet, elle regorge de vestiges de l'Empire romain tel que cet immense amphithéâtre, construit au Ier siècle de notre ère.  </a:t>
            </a:r>
            <a:endParaRPr lang="fr-FR" sz="1400" dirty="0"/>
          </a:p>
        </p:txBody>
      </p:sp>
      <p:sp>
        <p:nvSpPr>
          <p:cNvPr id="3" name="ZoneTexte 2"/>
          <p:cNvSpPr txBox="1"/>
          <p:nvPr/>
        </p:nvSpPr>
        <p:spPr>
          <a:xfrm>
            <a:off x="0" y="13762"/>
            <a:ext cx="1735155" cy="369332"/>
          </a:xfrm>
          <a:prstGeom prst="rect">
            <a:avLst/>
          </a:prstGeom>
          <a:noFill/>
        </p:spPr>
        <p:txBody>
          <a:bodyPr wrap="none" rtlCol="0">
            <a:spAutoFit/>
          </a:bodyPr>
          <a:lstStyle/>
          <a:p>
            <a:r>
              <a:rPr lang="fr-FR" b="1" dirty="0" smtClean="0"/>
              <a:t>Pula, la romaine</a:t>
            </a:r>
            <a:endParaRPr lang="fr-FR" dirty="0"/>
          </a:p>
        </p:txBody>
      </p:sp>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73306"/>
            <a:ext cx="9144000" cy="5964888"/>
          </a:xfrm>
          <a:prstGeom prst="rect">
            <a:avLst/>
          </a:prstGeom>
        </p:spPr>
      </p:pic>
    </p:spTree>
    <p:extLst>
      <p:ext uri="{BB962C8B-B14F-4D97-AF65-F5344CB8AC3E}">
        <p14:creationId xmlns:p14="http://schemas.microsoft.com/office/powerpoint/2010/main" val="870505666"/>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19336"/>
            <a:ext cx="9144000" cy="738664"/>
          </a:xfrm>
          <a:prstGeom prst="rect">
            <a:avLst/>
          </a:prstGeom>
          <a:noFill/>
        </p:spPr>
        <p:txBody>
          <a:bodyPr wrap="square" rtlCol="0">
            <a:spAutoFit/>
          </a:bodyPr>
          <a:lstStyle/>
          <a:p>
            <a:r>
              <a:rPr lang="fr-FR" sz="1400" dirty="0" smtClean="0"/>
              <a:t>Entre les remparts, un passage mène jusqu'au port de Dubrovnik. Sa construction débuta par un nivellement et un remblayage du canal entre l'île de Lava et le continent. En 1266, quatre tours furent construites et, en 1305, la côte fut aménagé</a:t>
            </a:r>
            <a:endParaRPr lang="fr-FR" sz="1400" dirty="0"/>
          </a:p>
        </p:txBody>
      </p:sp>
      <p:sp>
        <p:nvSpPr>
          <p:cNvPr id="3" name="ZoneTexte 2"/>
          <p:cNvSpPr txBox="1"/>
          <p:nvPr/>
        </p:nvSpPr>
        <p:spPr>
          <a:xfrm>
            <a:off x="12616" y="0"/>
            <a:ext cx="2197718" cy="369332"/>
          </a:xfrm>
          <a:prstGeom prst="rect">
            <a:avLst/>
          </a:prstGeom>
          <a:noFill/>
        </p:spPr>
        <p:txBody>
          <a:bodyPr wrap="none" rtlCol="0">
            <a:spAutoFit/>
          </a:bodyPr>
          <a:lstStyle/>
          <a:p>
            <a:r>
              <a:rPr lang="fr-FR" b="1" dirty="0" smtClean="0"/>
              <a:t>Le port de Dubrovnik</a:t>
            </a:r>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5750004"/>
          </a:xfrm>
          <a:prstGeom prst="rect">
            <a:avLst/>
          </a:prstGeom>
        </p:spPr>
      </p:pic>
    </p:spTree>
    <p:extLst>
      <p:ext uri="{BB962C8B-B14F-4D97-AF65-F5344CB8AC3E}">
        <p14:creationId xmlns:p14="http://schemas.microsoft.com/office/powerpoint/2010/main" val="2587777115"/>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3999" cy="523220"/>
          </a:xfrm>
          <a:prstGeom prst="rect">
            <a:avLst/>
          </a:prstGeom>
          <a:noFill/>
        </p:spPr>
        <p:txBody>
          <a:bodyPr wrap="square" rtlCol="0">
            <a:spAutoFit/>
          </a:bodyPr>
          <a:lstStyle/>
          <a:p>
            <a:r>
              <a:rPr lang="fr-FR" sz="1400" dirty="0" smtClean="0"/>
              <a:t>Globalement, la Croatie bénéficie d’un climat  méditerranéen clément</a:t>
            </a:r>
            <a:r>
              <a:rPr lang="fr-FR" sz="1400" dirty="0" smtClean="0">
                <a:hlinkClick r:id="rId2"/>
              </a:rPr>
              <a:t>.</a:t>
            </a:r>
            <a:r>
              <a:rPr lang="fr-FR" sz="1400" dirty="0" smtClean="0"/>
              <a:t> On peut s'y rendre presque toute l'année même si la baignade est plutôt compromise de novembre à mai. </a:t>
            </a:r>
            <a:endParaRPr lang="fr-FR" sz="1400" dirty="0"/>
          </a:p>
        </p:txBody>
      </p:sp>
      <p:sp>
        <p:nvSpPr>
          <p:cNvPr id="3" name="ZoneTexte 2"/>
          <p:cNvSpPr txBox="1"/>
          <p:nvPr/>
        </p:nvSpPr>
        <p:spPr>
          <a:xfrm>
            <a:off x="-6816" y="0"/>
            <a:ext cx="2070760" cy="369332"/>
          </a:xfrm>
          <a:prstGeom prst="rect">
            <a:avLst/>
          </a:prstGeom>
          <a:noFill/>
        </p:spPr>
        <p:txBody>
          <a:bodyPr wrap="none" rtlCol="0">
            <a:spAutoFit/>
          </a:bodyPr>
          <a:lstStyle/>
          <a:p>
            <a:r>
              <a:rPr lang="fr-FR" b="1" dirty="0" smtClean="0"/>
              <a:t>Le climat en Croatie</a:t>
            </a:r>
            <a:endParaRPr lang="fr-FR"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4113"/>
            <a:ext cx="9144000" cy="5950667"/>
          </a:xfrm>
          <a:prstGeom prst="rect">
            <a:avLst/>
          </a:prstGeom>
        </p:spPr>
      </p:pic>
    </p:spTree>
    <p:extLst>
      <p:ext uri="{BB962C8B-B14F-4D97-AF65-F5344CB8AC3E}">
        <p14:creationId xmlns:p14="http://schemas.microsoft.com/office/powerpoint/2010/main" val="2553628446"/>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2546" y="6520439"/>
            <a:ext cx="4169218" cy="307777"/>
          </a:xfrm>
          <a:prstGeom prst="rect">
            <a:avLst/>
          </a:prstGeom>
          <a:noFill/>
        </p:spPr>
        <p:txBody>
          <a:bodyPr wrap="none" rtlCol="0">
            <a:spAutoFit/>
          </a:bodyPr>
          <a:lstStyle/>
          <a:p>
            <a:r>
              <a:rPr lang="fr-FR" sz="1400" dirty="0" smtClean="0"/>
              <a:t>Lever de soleil sur la cathédrale San Marco de Korcula</a:t>
            </a:r>
            <a:endParaRPr lang="fr-FR" sz="1400" dirty="0"/>
          </a:p>
        </p:txBody>
      </p:sp>
      <p:sp>
        <p:nvSpPr>
          <p:cNvPr id="3" name="ZoneTexte 2"/>
          <p:cNvSpPr txBox="1"/>
          <p:nvPr/>
        </p:nvSpPr>
        <p:spPr>
          <a:xfrm>
            <a:off x="7195" y="0"/>
            <a:ext cx="2620589" cy="369332"/>
          </a:xfrm>
          <a:prstGeom prst="rect">
            <a:avLst/>
          </a:prstGeom>
          <a:noFill/>
        </p:spPr>
        <p:txBody>
          <a:bodyPr wrap="none" rtlCol="0">
            <a:spAutoFit/>
          </a:bodyPr>
          <a:lstStyle/>
          <a:p>
            <a:r>
              <a:rPr lang="fr-FR" b="1" dirty="0" smtClean="0"/>
              <a:t>Le soleil de lève à Korcula</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3"/>
            <a:ext cx="9144000" cy="6089773"/>
          </a:xfrm>
          <a:prstGeom prst="rect">
            <a:avLst/>
          </a:prstGeom>
        </p:spPr>
      </p:pic>
    </p:spTree>
    <p:extLst>
      <p:ext uri="{BB962C8B-B14F-4D97-AF65-F5344CB8AC3E}">
        <p14:creationId xmlns:p14="http://schemas.microsoft.com/office/powerpoint/2010/main" val="3599148583"/>
      </p:ext>
    </p:extLst>
  </p:cSld>
  <p:clrMapOvr>
    <a:masterClrMapping/>
  </p:clrMapOvr>
  <mc:AlternateContent xmlns:mc="http://schemas.openxmlformats.org/markup-compatibility/2006" xmlns:p14="http://schemas.microsoft.com/office/powerpoint/2010/main">
    <mc:Choice Requires="p14">
      <p:transition spd="slow" p14:dur="1600" advClick="0" advTm="10000">
        <p14:conveyor dir="l"/>
      </p:transition>
    </mc:Choice>
    <mc:Fallback xmlns="">
      <p:transition spd="slow" advClick="0" advTm="10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19336"/>
            <a:ext cx="9144000" cy="738664"/>
          </a:xfrm>
          <a:prstGeom prst="rect">
            <a:avLst/>
          </a:prstGeom>
          <a:noFill/>
        </p:spPr>
        <p:txBody>
          <a:bodyPr wrap="square" rtlCol="0">
            <a:spAutoFit/>
          </a:bodyPr>
          <a:lstStyle/>
          <a:p>
            <a:r>
              <a:rPr lang="fr-FR" sz="1400" dirty="0" smtClean="0"/>
              <a:t>Le palais de Dioclétien est le plus précieux témoin de l’influence romaine sur la Croatie.Les 220 vestiges de cet ensemble délimitent la vieille ville de Split. Aujourd'hui, plus de 3 000 habitations ainsi que des boutiques et des cafés sont abrités dans cette enceinte. La découverte des lieux n'en est que plus surprenante.</a:t>
            </a:r>
            <a:endParaRPr lang="fr-FR" sz="1400" dirty="0"/>
          </a:p>
        </p:txBody>
      </p:sp>
      <p:sp>
        <p:nvSpPr>
          <p:cNvPr id="3" name="ZoneTexte 2"/>
          <p:cNvSpPr txBox="1"/>
          <p:nvPr/>
        </p:nvSpPr>
        <p:spPr>
          <a:xfrm>
            <a:off x="0" y="-1"/>
            <a:ext cx="2961067" cy="369332"/>
          </a:xfrm>
          <a:prstGeom prst="rect">
            <a:avLst/>
          </a:prstGeom>
          <a:noFill/>
        </p:spPr>
        <p:txBody>
          <a:bodyPr wrap="none" rtlCol="0">
            <a:spAutoFit/>
          </a:bodyPr>
          <a:lstStyle/>
          <a:p>
            <a:r>
              <a:rPr lang="fr-FR" b="1" dirty="0" smtClean="0"/>
              <a:t>Le palais de Dioclétien à Split</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1"/>
            <a:ext cx="9144000" cy="5776305"/>
          </a:xfrm>
          <a:prstGeom prst="rect">
            <a:avLst/>
          </a:prstGeom>
        </p:spPr>
      </p:pic>
    </p:spTree>
    <p:extLst>
      <p:ext uri="{BB962C8B-B14F-4D97-AF65-F5344CB8AC3E}">
        <p14:creationId xmlns:p14="http://schemas.microsoft.com/office/powerpoint/2010/main" val="2142162193"/>
      </p:ext>
    </p:extLst>
  </p:cSld>
  <p:clrMapOvr>
    <a:masterClrMapping/>
  </p:clrMapOvr>
  <mc:AlternateContent xmlns:mc="http://schemas.openxmlformats.org/markup-compatibility/2006" xmlns:p14="http://schemas.microsoft.com/office/powerpoint/2010/main">
    <mc:Choice Requires="p14">
      <p:transition spd="slow" p14:dur="2000" advClick="0" advTm="10000">
        <p14:prism isContent="1"/>
      </p:transition>
    </mc:Choice>
    <mc:Fallback xmlns="">
      <p:transition spd="slow" advClick="0" advTm="10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27227"/>
            <a:ext cx="9144000" cy="523220"/>
          </a:xfrm>
          <a:prstGeom prst="rect">
            <a:avLst/>
          </a:prstGeom>
          <a:noFill/>
        </p:spPr>
        <p:txBody>
          <a:bodyPr wrap="square" rtlCol="0">
            <a:spAutoFit/>
          </a:bodyPr>
          <a:lstStyle/>
          <a:p>
            <a:r>
              <a:rPr lang="fr-FR" sz="1400" dirty="0" smtClean="0"/>
              <a:t>La ville de Hvar se trouve au sud-ouest de l'île du même nom. La petite bourgade s'articule autour de son port et de sa vieille ville réservée aux piétons. </a:t>
            </a:r>
            <a:endParaRPr lang="fr-FR" sz="1400" dirty="0"/>
          </a:p>
        </p:txBody>
      </p:sp>
      <p:sp>
        <p:nvSpPr>
          <p:cNvPr id="3" name="ZoneTexte 2"/>
          <p:cNvSpPr txBox="1"/>
          <p:nvPr/>
        </p:nvSpPr>
        <p:spPr>
          <a:xfrm>
            <a:off x="23140" y="-16812"/>
            <a:ext cx="1651221" cy="369332"/>
          </a:xfrm>
          <a:prstGeom prst="rect">
            <a:avLst/>
          </a:prstGeom>
          <a:noFill/>
        </p:spPr>
        <p:txBody>
          <a:bodyPr wrap="none" rtlCol="0">
            <a:spAutoFit/>
          </a:bodyPr>
          <a:lstStyle/>
          <a:p>
            <a:r>
              <a:rPr lang="fr-FR" b="1" dirty="0" smtClean="0"/>
              <a:t>Le port de Hvar</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4"/>
            <a:ext cx="9144000" cy="5943114"/>
          </a:xfrm>
          <a:prstGeom prst="rect">
            <a:avLst/>
          </a:prstGeom>
        </p:spPr>
      </p:pic>
    </p:spTree>
    <p:extLst>
      <p:ext uri="{BB962C8B-B14F-4D97-AF65-F5344CB8AC3E}">
        <p14:creationId xmlns:p14="http://schemas.microsoft.com/office/powerpoint/2010/main" val="4149941427"/>
      </p:ext>
    </p:extLst>
  </p:cSld>
  <p:clrMapOvr>
    <a:masterClrMapping/>
  </p:clrMapOvr>
  <mc:AlternateContent xmlns:mc="http://schemas.openxmlformats.org/markup-compatibility/2006" xmlns:p14="http://schemas.microsoft.com/office/powerpoint/2010/main">
    <mc:Choice Requires="p14">
      <p:transition spd="slow" p14:dur="1600" advClick="0" advTm="10000">
        <p14:prism isContent="1" isInverted="1"/>
      </p:transition>
    </mc:Choice>
    <mc:Fallback xmlns="">
      <p:transition spd="slow" advClick="0" advTm="10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0998" y="6334780"/>
            <a:ext cx="9174997" cy="523220"/>
          </a:xfrm>
          <a:prstGeom prst="rect">
            <a:avLst/>
          </a:prstGeom>
          <a:noFill/>
        </p:spPr>
        <p:txBody>
          <a:bodyPr wrap="square" rtlCol="0">
            <a:spAutoFit/>
          </a:bodyPr>
          <a:lstStyle/>
          <a:p>
            <a:r>
              <a:rPr lang="fr-FR" sz="1400" dirty="0" smtClean="0"/>
              <a:t>Porec est au centre d'un vaste réseau de stations balnéaires en Istrie. Mais la vieille ville dévoile des charmes plus authentiques, telle que cette taverne</a:t>
            </a:r>
            <a:endParaRPr lang="fr-FR" sz="1400" dirty="0"/>
          </a:p>
        </p:txBody>
      </p:sp>
      <p:sp>
        <p:nvSpPr>
          <p:cNvPr id="3" name="ZoneTexte 2"/>
          <p:cNvSpPr txBox="1"/>
          <p:nvPr/>
        </p:nvSpPr>
        <p:spPr>
          <a:xfrm>
            <a:off x="0" y="0"/>
            <a:ext cx="718595" cy="369332"/>
          </a:xfrm>
          <a:prstGeom prst="rect">
            <a:avLst/>
          </a:prstGeom>
          <a:noFill/>
        </p:spPr>
        <p:txBody>
          <a:bodyPr wrap="none" rtlCol="0">
            <a:spAutoFit/>
          </a:bodyPr>
          <a:lstStyle/>
          <a:p>
            <a:r>
              <a:rPr lang="fr-FR" b="1" dirty="0" smtClean="0"/>
              <a:t>Porec</a:t>
            </a:r>
            <a:endParaRPr lang="fr-FR" dirty="0"/>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3"/>
            <a:ext cx="9144000" cy="5950667"/>
          </a:xfrm>
          <a:prstGeom prst="rect">
            <a:avLst/>
          </a:prstGeom>
        </p:spPr>
      </p:pic>
    </p:spTree>
    <p:extLst>
      <p:ext uri="{BB962C8B-B14F-4D97-AF65-F5344CB8AC3E}">
        <p14:creationId xmlns:p14="http://schemas.microsoft.com/office/powerpoint/2010/main" val="285053699"/>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 y="6334780"/>
            <a:ext cx="9036495" cy="523220"/>
          </a:xfrm>
          <a:prstGeom prst="rect">
            <a:avLst/>
          </a:prstGeom>
          <a:noFill/>
        </p:spPr>
        <p:txBody>
          <a:bodyPr wrap="square" rtlCol="0">
            <a:spAutoFit/>
          </a:bodyPr>
          <a:lstStyle/>
          <a:p>
            <a:r>
              <a:rPr lang="fr-FR" sz="1400" dirty="0" smtClean="0"/>
              <a:t>Nichée au nord de la Dalmatie, Zadar demeure une ville assez méconnue des touristes. Pourtant l'ancienne Zara est idéalement située sur la côté face à plusieurs îles et à proximité du parc national de Paklenica. </a:t>
            </a:r>
            <a:endParaRPr lang="fr-FR" sz="1400" dirty="0"/>
          </a:p>
        </p:txBody>
      </p:sp>
      <p:sp>
        <p:nvSpPr>
          <p:cNvPr id="3" name="ZoneTexte 2"/>
          <p:cNvSpPr txBox="1"/>
          <p:nvPr/>
        </p:nvSpPr>
        <p:spPr>
          <a:xfrm>
            <a:off x="0" y="0"/>
            <a:ext cx="726930" cy="369332"/>
          </a:xfrm>
          <a:prstGeom prst="rect">
            <a:avLst/>
          </a:prstGeom>
          <a:noFill/>
        </p:spPr>
        <p:txBody>
          <a:bodyPr wrap="none" rtlCol="0">
            <a:spAutoFit/>
          </a:bodyPr>
          <a:lstStyle/>
          <a:p>
            <a:r>
              <a:rPr lang="fr-FR" b="1" dirty="0" smtClean="0"/>
              <a:t>Zadar</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5965448"/>
          </a:xfrm>
          <a:prstGeom prst="rect">
            <a:avLst/>
          </a:prstGeom>
        </p:spPr>
      </p:pic>
    </p:spTree>
    <p:extLst>
      <p:ext uri="{BB962C8B-B14F-4D97-AF65-F5344CB8AC3E}">
        <p14:creationId xmlns:p14="http://schemas.microsoft.com/office/powerpoint/2010/main" val="3602689471"/>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00960"/>
            <a:ext cx="9144000" cy="523220"/>
          </a:xfrm>
          <a:prstGeom prst="rect">
            <a:avLst/>
          </a:prstGeom>
          <a:noFill/>
        </p:spPr>
        <p:txBody>
          <a:bodyPr wrap="square" rtlCol="0">
            <a:spAutoFit/>
          </a:bodyPr>
          <a:lstStyle/>
          <a:p>
            <a:r>
              <a:rPr lang="fr-FR" sz="1400" dirty="0" smtClean="0"/>
              <a:t>Résidence du premier magistrat de Dubrovnik, le palais des Recteurs affiche une acrhitecture gothique et Renaissance. L'atrium et le musée d'histoire de la ville sont les principaux attraits de l'édifice. </a:t>
            </a:r>
            <a:endParaRPr lang="fr-FR" sz="1400" dirty="0"/>
          </a:p>
        </p:txBody>
      </p:sp>
      <p:sp>
        <p:nvSpPr>
          <p:cNvPr id="3" name="ZoneTexte 2"/>
          <p:cNvSpPr txBox="1"/>
          <p:nvPr/>
        </p:nvSpPr>
        <p:spPr>
          <a:xfrm>
            <a:off x="0" y="0"/>
            <a:ext cx="3479094" cy="369332"/>
          </a:xfrm>
          <a:prstGeom prst="rect">
            <a:avLst/>
          </a:prstGeom>
          <a:noFill/>
        </p:spPr>
        <p:txBody>
          <a:bodyPr wrap="none" rtlCol="0">
            <a:spAutoFit/>
          </a:bodyPr>
          <a:lstStyle/>
          <a:p>
            <a:r>
              <a:rPr lang="fr-FR" b="1" dirty="0" smtClean="0"/>
              <a:t>Le palais des Recteurs à Dubrovnik</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3"/>
            <a:ext cx="9144000" cy="5916847"/>
          </a:xfrm>
          <a:prstGeom prst="rect">
            <a:avLst/>
          </a:prstGeom>
        </p:spPr>
      </p:pic>
    </p:spTree>
    <p:extLst>
      <p:ext uri="{BB962C8B-B14F-4D97-AF65-F5344CB8AC3E}">
        <p14:creationId xmlns:p14="http://schemas.microsoft.com/office/powerpoint/2010/main" val="104061918"/>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0996" y="6334780"/>
            <a:ext cx="9143999" cy="523220"/>
          </a:xfrm>
          <a:prstGeom prst="rect">
            <a:avLst/>
          </a:prstGeom>
          <a:noFill/>
        </p:spPr>
        <p:txBody>
          <a:bodyPr wrap="square" rtlCol="0">
            <a:spAutoFit/>
          </a:bodyPr>
          <a:lstStyle/>
          <a:p>
            <a:r>
              <a:rPr lang="fr-FR" sz="1400" dirty="0" smtClean="0"/>
              <a:t>Situé dans les environs de Sibenik et à proximité de la côte dalmate, le parc national de la Krkas'étend sur 111 km². Composé en grand partie de forêts, il s'articule autour du fleuve Krka. De belles cascades sont également à y découvrir. </a:t>
            </a:r>
            <a:endParaRPr lang="fr-FR" sz="1400" dirty="0"/>
          </a:p>
        </p:txBody>
      </p:sp>
      <p:sp>
        <p:nvSpPr>
          <p:cNvPr id="3" name="ZoneTexte 2"/>
          <p:cNvSpPr txBox="1"/>
          <p:nvPr/>
        </p:nvSpPr>
        <p:spPr>
          <a:xfrm>
            <a:off x="9063" y="0"/>
            <a:ext cx="2698687" cy="369332"/>
          </a:xfrm>
          <a:prstGeom prst="rect">
            <a:avLst/>
          </a:prstGeom>
          <a:noFill/>
        </p:spPr>
        <p:txBody>
          <a:bodyPr wrap="none" rtlCol="0">
            <a:spAutoFit/>
          </a:bodyPr>
          <a:lstStyle/>
          <a:p>
            <a:r>
              <a:rPr lang="fr-FR" b="1" dirty="0" smtClean="0"/>
              <a:t>Le parc national de la Krka</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5950667"/>
          </a:xfrm>
          <a:prstGeom prst="rect">
            <a:avLst/>
          </a:prstGeom>
        </p:spPr>
      </p:pic>
    </p:spTree>
    <p:extLst>
      <p:ext uri="{BB962C8B-B14F-4D97-AF65-F5344CB8AC3E}">
        <p14:creationId xmlns:p14="http://schemas.microsoft.com/office/powerpoint/2010/main" val="3211422445"/>
      </p:ext>
    </p:extLst>
  </p:cSld>
  <p:clrMapOvr>
    <a:masterClrMapping/>
  </p:clrMapOvr>
  <mc:AlternateContent xmlns:mc="http://schemas.openxmlformats.org/markup-compatibility/2006" xmlns:p14="http://schemas.microsoft.com/office/powerpoint/2010/main">
    <mc:Choice Requires="p14">
      <p:transition spd="slow" p14:dur="1600" advClick="0" advTm="10000">
        <p14:conveyor dir="l"/>
      </p:transition>
    </mc:Choice>
    <mc:Fallback xmlns="">
      <p:transition spd="slow" advClick="0" advTm="10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5498" y="6334780"/>
            <a:ext cx="9143999" cy="523220"/>
          </a:xfrm>
          <a:prstGeom prst="rect">
            <a:avLst/>
          </a:prstGeom>
          <a:noFill/>
        </p:spPr>
        <p:txBody>
          <a:bodyPr wrap="square" rtlCol="0">
            <a:spAutoFit/>
          </a:bodyPr>
          <a:lstStyle/>
          <a:p>
            <a:r>
              <a:rPr lang="fr-FR" sz="1400" dirty="0" smtClean="0"/>
              <a:t>En plein centre de la ville de Korcula, la mairie restaure la maison natale de Marco Polo pour en faire un musée retraçant la vie de ce célèbre négociant vénitien parcourant la route de la soie du Moyen-Orient à la Chine. </a:t>
            </a:r>
            <a:endParaRPr lang="fr-FR" sz="1400" dirty="0"/>
          </a:p>
        </p:txBody>
      </p:sp>
      <p:sp>
        <p:nvSpPr>
          <p:cNvPr id="3" name="ZoneTexte 2"/>
          <p:cNvSpPr txBox="1"/>
          <p:nvPr/>
        </p:nvSpPr>
        <p:spPr>
          <a:xfrm>
            <a:off x="-15498" y="14221"/>
            <a:ext cx="3511795" cy="369332"/>
          </a:xfrm>
          <a:prstGeom prst="rect">
            <a:avLst/>
          </a:prstGeom>
          <a:noFill/>
        </p:spPr>
        <p:txBody>
          <a:bodyPr wrap="none" rtlCol="0">
            <a:spAutoFit/>
          </a:bodyPr>
          <a:lstStyle/>
          <a:p>
            <a:r>
              <a:rPr lang="fr-FR" b="1" dirty="0" smtClean="0"/>
              <a:t>La maison de Marco Polo à Korcula</a:t>
            </a:r>
            <a:endParaRPr lang="fr-FR" dirty="0"/>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4664"/>
            <a:ext cx="9144000" cy="5961178"/>
          </a:xfrm>
          <a:prstGeom prst="rect">
            <a:avLst/>
          </a:prstGeom>
        </p:spPr>
      </p:pic>
    </p:spTree>
    <p:extLst>
      <p:ext uri="{BB962C8B-B14F-4D97-AF65-F5344CB8AC3E}">
        <p14:creationId xmlns:p14="http://schemas.microsoft.com/office/powerpoint/2010/main" val="538062296"/>
      </p:ext>
    </p:extLst>
  </p:cSld>
  <p:clrMapOvr>
    <a:masterClrMapping/>
  </p:clrMapOvr>
  <mc:AlternateContent xmlns:mc="http://schemas.openxmlformats.org/markup-compatibility/2006" xmlns:p14="http://schemas.microsoft.com/office/powerpoint/2010/main">
    <mc:Choice Requires="p14">
      <p:transition spd="slow" p14:dur="1600" advClick="0" advTm="10000">
        <p14:prism isContent="1" isInverted="1"/>
      </p:transition>
    </mc:Choice>
    <mc:Fallback xmlns="">
      <p:transition spd="slow" advClick="0" advTm="10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50223"/>
            <a:ext cx="9144000" cy="307777"/>
          </a:xfrm>
          <a:prstGeom prst="rect">
            <a:avLst/>
          </a:prstGeom>
          <a:noFill/>
        </p:spPr>
        <p:txBody>
          <a:bodyPr wrap="square" rtlCol="0">
            <a:spAutoFit/>
          </a:bodyPr>
          <a:lstStyle/>
          <a:p>
            <a:r>
              <a:rPr lang="fr-FR" sz="1400" dirty="0" smtClean="0"/>
              <a:t>Située dans la Golfe de Kvarner, Krk est la plus grande île de Croatie et aussi l'une des plus fréquentées en période estivale.</a:t>
            </a:r>
            <a:endParaRPr lang="fr-FR" sz="1400" dirty="0"/>
          </a:p>
        </p:txBody>
      </p:sp>
      <p:sp>
        <p:nvSpPr>
          <p:cNvPr id="3" name="ZoneTexte 2"/>
          <p:cNvSpPr txBox="1"/>
          <p:nvPr/>
        </p:nvSpPr>
        <p:spPr>
          <a:xfrm>
            <a:off x="0" y="0"/>
            <a:ext cx="501163" cy="369332"/>
          </a:xfrm>
          <a:prstGeom prst="rect">
            <a:avLst/>
          </a:prstGeom>
          <a:noFill/>
        </p:spPr>
        <p:txBody>
          <a:bodyPr wrap="none" rtlCol="0">
            <a:spAutoFit/>
          </a:bodyPr>
          <a:lstStyle/>
          <a:p>
            <a:r>
              <a:rPr lang="fr-FR" b="1" dirty="0" smtClean="0"/>
              <a:t>Krk</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6084004"/>
          </a:xfrm>
          <a:prstGeom prst="rect">
            <a:avLst/>
          </a:prstGeom>
        </p:spPr>
      </p:pic>
    </p:spTree>
    <p:extLst>
      <p:ext uri="{BB962C8B-B14F-4D97-AF65-F5344CB8AC3E}">
        <p14:creationId xmlns:p14="http://schemas.microsoft.com/office/powerpoint/2010/main" val="1355438578"/>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5661248"/>
            <a:ext cx="184731" cy="307777"/>
          </a:xfrm>
          <a:prstGeom prst="rect">
            <a:avLst/>
          </a:prstGeom>
          <a:noFill/>
        </p:spPr>
        <p:txBody>
          <a:bodyPr wrap="none" rtlCol="0">
            <a:spAutoFit/>
          </a:bodyPr>
          <a:lstStyle/>
          <a:p>
            <a:endParaRPr lang="fr-FR" sz="1400" dirty="0"/>
          </a:p>
        </p:txBody>
      </p:sp>
      <p:sp>
        <p:nvSpPr>
          <p:cNvPr id="4" name="ZoneTexte 3"/>
          <p:cNvSpPr txBox="1"/>
          <p:nvPr/>
        </p:nvSpPr>
        <p:spPr>
          <a:xfrm>
            <a:off x="0" y="6550223"/>
            <a:ext cx="4892045" cy="307777"/>
          </a:xfrm>
          <a:prstGeom prst="rect">
            <a:avLst/>
          </a:prstGeom>
          <a:noFill/>
        </p:spPr>
        <p:txBody>
          <a:bodyPr wrap="none" rtlCol="0">
            <a:spAutoFit/>
          </a:bodyPr>
          <a:lstStyle/>
          <a:p>
            <a:r>
              <a:rPr lang="fr-FR" sz="1400" dirty="0" smtClean="0"/>
              <a:t>Pakostane se découvre sur la côte dalmate entre Zadar et Split. </a:t>
            </a:r>
            <a:endParaRPr lang="fr-FR" sz="1400" dirty="0"/>
          </a:p>
        </p:txBody>
      </p:sp>
      <p:sp>
        <p:nvSpPr>
          <p:cNvPr id="3" name="ZoneTexte 2"/>
          <p:cNvSpPr txBox="1"/>
          <p:nvPr/>
        </p:nvSpPr>
        <p:spPr>
          <a:xfrm>
            <a:off x="0" y="0"/>
            <a:ext cx="2884700" cy="369332"/>
          </a:xfrm>
          <a:prstGeom prst="rect">
            <a:avLst/>
          </a:prstGeom>
          <a:noFill/>
        </p:spPr>
        <p:txBody>
          <a:bodyPr wrap="none" rtlCol="0">
            <a:spAutoFit/>
          </a:bodyPr>
          <a:lstStyle/>
          <a:p>
            <a:r>
              <a:rPr lang="fr-FR" b="1" dirty="0" smtClean="0"/>
              <a:t>Pakostane et sa petite église</a:t>
            </a:r>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3"/>
            <a:ext cx="9144000" cy="6089773"/>
          </a:xfrm>
          <a:prstGeom prst="rect">
            <a:avLst/>
          </a:prstGeom>
        </p:spPr>
      </p:pic>
    </p:spTree>
    <p:extLst>
      <p:ext uri="{BB962C8B-B14F-4D97-AF65-F5344CB8AC3E}">
        <p14:creationId xmlns:p14="http://schemas.microsoft.com/office/powerpoint/2010/main" val="1032427000"/>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48597"/>
            <a:ext cx="5736827" cy="307777"/>
          </a:xfrm>
          <a:prstGeom prst="rect">
            <a:avLst/>
          </a:prstGeom>
          <a:noFill/>
        </p:spPr>
        <p:txBody>
          <a:bodyPr wrap="none" rtlCol="0">
            <a:spAutoFit/>
          </a:bodyPr>
          <a:lstStyle/>
          <a:p>
            <a:r>
              <a:rPr lang="fr-FR" sz="1400" dirty="0" smtClean="0"/>
              <a:t>Le petit village de Bakar se trouve au sud de Rijeka sur le Golfe de Kvarner. </a:t>
            </a:r>
            <a:endParaRPr lang="fr-FR" sz="1400" dirty="0"/>
          </a:p>
        </p:txBody>
      </p:sp>
      <p:sp>
        <p:nvSpPr>
          <p:cNvPr id="3" name="ZoneTexte 2"/>
          <p:cNvSpPr txBox="1"/>
          <p:nvPr/>
        </p:nvSpPr>
        <p:spPr>
          <a:xfrm>
            <a:off x="0" y="0"/>
            <a:ext cx="731675" cy="369332"/>
          </a:xfrm>
          <a:prstGeom prst="rect">
            <a:avLst/>
          </a:prstGeom>
          <a:noFill/>
        </p:spPr>
        <p:txBody>
          <a:bodyPr wrap="none" rtlCol="0">
            <a:spAutoFit/>
          </a:bodyPr>
          <a:lstStyle/>
          <a:p>
            <a:r>
              <a:rPr lang="fr-FR" b="1" dirty="0" smtClean="0"/>
              <a:t>Bakar</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3"/>
            <a:ext cx="9144000" cy="6089773"/>
          </a:xfrm>
          <a:prstGeom prst="rect">
            <a:avLst/>
          </a:prstGeom>
        </p:spPr>
      </p:pic>
    </p:spTree>
    <p:extLst>
      <p:ext uri="{BB962C8B-B14F-4D97-AF65-F5344CB8AC3E}">
        <p14:creationId xmlns:p14="http://schemas.microsoft.com/office/powerpoint/2010/main" val="3567484213"/>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Ancienne cité romaine, la petite localité de Nin se trouve à une quinzaine de kilomètres au nord-ouest de Zadar. A l'image, le pont qui relie la ville au continent</a:t>
            </a:r>
            <a:endParaRPr lang="fr-FR" sz="1400" dirty="0"/>
          </a:p>
        </p:txBody>
      </p:sp>
      <p:sp>
        <p:nvSpPr>
          <p:cNvPr id="3" name="ZoneTexte 2"/>
          <p:cNvSpPr txBox="1"/>
          <p:nvPr/>
        </p:nvSpPr>
        <p:spPr>
          <a:xfrm>
            <a:off x="-33104" y="0"/>
            <a:ext cx="516488" cy="369332"/>
          </a:xfrm>
          <a:prstGeom prst="rect">
            <a:avLst/>
          </a:prstGeom>
          <a:noFill/>
        </p:spPr>
        <p:txBody>
          <a:bodyPr wrap="none" rtlCol="0">
            <a:spAutoFit/>
          </a:bodyPr>
          <a:lstStyle/>
          <a:p>
            <a:r>
              <a:rPr lang="fr-FR" b="1" dirty="0" smtClean="0"/>
              <a:t>Nin</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2"/>
            <a:ext cx="9144000" cy="6030308"/>
          </a:xfrm>
          <a:prstGeom prst="rect">
            <a:avLst/>
          </a:prstGeom>
        </p:spPr>
      </p:pic>
    </p:spTree>
    <p:extLst>
      <p:ext uri="{BB962C8B-B14F-4D97-AF65-F5344CB8AC3E}">
        <p14:creationId xmlns:p14="http://schemas.microsoft.com/office/powerpoint/2010/main" val="3697259534"/>
      </p:ext>
    </p:extLst>
  </p:cSld>
  <p:clrMapOvr>
    <a:masterClrMapping/>
  </p:clrMapOvr>
  <mc:AlternateContent xmlns:mc="http://schemas.openxmlformats.org/markup-compatibility/2006" xmlns:p14="http://schemas.microsoft.com/office/powerpoint/2010/main">
    <mc:Choice Requires="p14">
      <p:transition spd="slow" p14:dur="1600" advClick="0" advTm="10000">
        <p14:conveyor dir="l"/>
      </p:transition>
    </mc:Choice>
    <mc:Fallback xmlns="">
      <p:transition spd="slow" advClick="0" advTm="10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656" y="6345024"/>
            <a:ext cx="9142343" cy="523220"/>
          </a:xfrm>
          <a:prstGeom prst="rect">
            <a:avLst/>
          </a:prstGeom>
          <a:noFill/>
        </p:spPr>
        <p:txBody>
          <a:bodyPr wrap="square" rtlCol="0">
            <a:spAutoFit/>
          </a:bodyPr>
          <a:lstStyle/>
          <a:p>
            <a:r>
              <a:rPr lang="fr-FR" sz="1400" dirty="0" smtClean="0"/>
              <a:t>Au cœur de la Dalmatie, Makarska et ses environs offrent un cadre naturel spectaculaire fait de falaises et de jolies plages de galet</a:t>
            </a:r>
            <a:endParaRPr lang="fr-FR" sz="1400" dirty="0"/>
          </a:p>
        </p:txBody>
      </p:sp>
      <p:sp>
        <p:nvSpPr>
          <p:cNvPr id="3" name="ZoneTexte 2"/>
          <p:cNvSpPr txBox="1"/>
          <p:nvPr/>
        </p:nvSpPr>
        <p:spPr>
          <a:xfrm>
            <a:off x="1657" y="-3016"/>
            <a:ext cx="1113959" cy="369332"/>
          </a:xfrm>
          <a:prstGeom prst="rect">
            <a:avLst/>
          </a:prstGeom>
          <a:noFill/>
        </p:spPr>
        <p:txBody>
          <a:bodyPr wrap="none" rtlCol="0">
            <a:spAutoFit/>
          </a:bodyPr>
          <a:lstStyle/>
          <a:p>
            <a:r>
              <a:rPr lang="fr-FR" b="1" dirty="0" smtClean="0"/>
              <a:t>Makarska</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6317"/>
            <a:ext cx="9144000" cy="5978708"/>
          </a:xfrm>
          <a:prstGeom prst="rect">
            <a:avLst/>
          </a:prstGeom>
        </p:spPr>
      </p:pic>
    </p:spTree>
    <p:extLst>
      <p:ext uri="{BB962C8B-B14F-4D97-AF65-F5344CB8AC3E}">
        <p14:creationId xmlns:p14="http://schemas.microsoft.com/office/powerpoint/2010/main" val="398616341"/>
      </p:ext>
    </p:extLst>
  </p:cSld>
  <p:clrMapOvr>
    <a:masterClrMapping/>
  </p:clrMapOvr>
  <mc:AlternateContent xmlns:mc="http://schemas.openxmlformats.org/markup-compatibility/2006" xmlns:p14="http://schemas.microsoft.com/office/powerpoint/2010/main">
    <mc:Choice Requires="p14">
      <p:transition spd="slow" p14:dur="2000" advClick="0" advTm="10000">
        <p14:prism isContent="1"/>
      </p:transition>
    </mc:Choice>
    <mc:Fallback xmlns="">
      <p:transition spd="slow" advClick="0" advTm="10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334780"/>
            <a:ext cx="9144000" cy="523220"/>
          </a:xfrm>
          <a:prstGeom prst="rect">
            <a:avLst/>
          </a:prstGeom>
          <a:noFill/>
        </p:spPr>
        <p:txBody>
          <a:bodyPr wrap="square" rtlCol="0">
            <a:spAutoFit/>
          </a:bodyPr>
          <a:lstStyle/>
          <a:p>
            <a:r>
              <a:rPr lang="fr-FR" sz="1400" dirty="0" smtClean="0"/>
              <a:t>Ce sphinx est visible dans l'enceinte du palais Dioclétien de Split, et plus exactement au pied de la cathédrale </a:t>
            </a:r>
          </a:p>
          <a:p>
            <a:r>
              <a:rPr lang="fr-FR" sz="1400" dirty="0" smtClean="0"/>
              <a:t>Saint-Domnius. </a:t>
            </a:r>
            <a:endParaRPr lang="fr-FR" sz="1400" dirty="0"/>
          </a:p>
        </p:txBody>
      </p:sp>
      <p:sp>
        <p:nvSpPr>
          <p:cNvPr id="3" name="ZoneTexte 2"/>
          <p:cNvSpPr txBox="1"/>
          <p:nvPr/>
        </p:nvSpPr>
        <p:spPr>
          <a:xfrm>
            <a:off x="0" y="0"/>
            <a:ext cx="1777538" cy="369332"/>
          </a:xfrm>
          <a:prstGeom prst="rect">
            <a:avLst/>
          </a:prstGeom>
          <a:noFill/>
        </p:spPr>
        <p:txBody>
          <a:bodyPr wrap="none" rtlCol="0">
            <a:spAutoFit/>
          </a:bodyPr>
          <a:lstStyle/>
          <a:p>
            <a:r>
              <a:rPr lang="fr-FR" b="1" dirty="0" smtClean="0"/>
              <a:t>Un sphinx à Split</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113"/>
            <a:ext cx="9144000" cy="5950667"/>
          </a:xfrm>
          <a:prstGeom prst="rect">
            <a:avLst/>
          </a:prstGeom>
        </p:spPr>
      </p:pic>
    </p:spTree>
    <p:extLst>
      <p:ext uri="{BB962C8B-B14F-4D97-AF65-F5344CB8AC3E}">
        <p14:creationId xmlns:p14="http://schemas.microsoft.com/office/powerpoint/2010/main" val="3932437090"/>
      </p:ext>
    </p:extLst>
  </p:cSld>
  <p:clrMapOvr>
    <a:masterClrMapping/>
  </p:clrMapOvr>
  <mc:AlternateContent xmlns:mc="http://schemas.openxmlformats.org/markup-compatibility/2006" xmlns:p14="http://schemas.microsoft.com/office/powerpoint/2010/main">
    <mc:Choice Requires="p14">
      <p:transition spd="slow" p14:dur="1600" advClick="0" advTm="10000">
        <p14:prism isContent="1" isInverted="1"/>
      </p:transition>
    </mc:Choice>
    <mc:Fallback xmlns="">
      <p:transition spd="slow" advClick="0" advTm="10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50223"/>
            <a:ext cx="9252520" cy="307777"/>
          </a:xfrm>
          <a:prstGeom prst="rect">
            <a:avLst/>
          </a:prstGeom>
          <a:noFill/>
        </p:spPr>
        <p:txBody>
          <a:bodyPr wrap="square" rtlCol="0">
            <a:spAutoFit/>
          </a:bodyPr>
          <a:lstStyle/>
          <a:p>
            <a:r>
              <a:rPr lang="fr-FR" sz="1400" dirty="0" smtClean="0"/>
              <a:t>La vieille ville de Rovinj affiche des façades très colorées lui donnant un esprit particulièrement méditerranéen. </a:t>
            </a:r>
            <a:endParaRPr lang="fr-FR" sz="1400" dirty="0"/>
          </a:p>
        </p:txBody>
      </p:sp>
      <p:sp>
        <p:nvSpPr>
          <p:cNvPr id="3" name="ZoneTexte 2"/>
          <p:cNvSpPr txBox="1"/>
          <p:nvPr/>
        </p:nvSpPr>
        <p:spPr>
          <a:xfrm>
            <a:off x="-6816" y="0"/>
            <a:ext cx="3058145" cy="369332"/>
          </a:xfrm>
          <a:prstGeom prst="rect">
            <a:avLst/>
          </a:prstGeom>
          <a:noFill/>
        </p:spPr>
        <p:txBody>
          <a:bodyPr wrap="none" rtlCol="0">
            <a:spAutoFit/>
          </a:bodyPr>
          <a:lstStyle/>
          <a:p>
            <a:r>
              <a:rPr lang="fr-FR" b="1" dirty="0" smtClean="0"/>
              <a:t>Les façades colorées de Rovinj</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6555"/>
            <a:ext cx="9144000" cy="6089773"/>
          </a:xfrm>
          <a:prstGeom prst="rect">
            <a:avLst/>
          </a:prstGeom>
        </p:spPr>
      </p:pic>
    </p:spTree>
    <p:extLst>
      <p:ext uri="{BB962C8B-B14F-4D97-AF65-F5344CB8AC3E}">
        <p14:creationId xmlns:p14="http://schemas.microsoft.com/office/powerpoint/2010/main" val="793782139"/>
      </p:ext>
    </p:extLst>
  </p:cSld>
  <p:clrMapOvr>
    <a:masterClrMapping/>
  </p:clrMapOvr>
  <mc:AlternateContent xmlns:mc="http://schemas.openxmlformats.org/markup-compatibility/2006" xmlns:p14="http://schemas.microsoft.com/office/powerpoint/2010/main">
    <mc:Choice Requires="p14">
      <p:transition spd="slow" p14:dur="1600" advClick="0" advTm="10000">
        <p14:gallery dir="l"/>
      </p:transition>
    </mc:Choice>
    <mc:Fallback xmlns="">
      <p:transition spd="slow" advClick="0" advTm="10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119336"/>
            <a:ext cx="9144000" cy="738664"/>
          </a:xfrm>
          <a:prstGeom prst="rect">
            <a:avLst/>
          </a:prstGeom>
          <a:noFill/>
        </p:spPr>
        <p:txBody>
          <a:bodyPr wrap="square" rtlCol="0">
            <a:spAutoFit/>
          </a:bodyPr>
          <a:lstStyle/>
          <a:p>
            <a:r>
              <a:rPr lang="fr-FR" sz="1400" dirty="0" smtClean="0"/>
              <a:t>Situé dans les environs de Split, Trogir est parfois considéré comme un "mini Dubrovnik". Egalement inscrite au patrimoine mondial par l'Unesco, sa vieille ville présente de nombreux bâtiments de style roman et Renaissance ainsi qu'une somptueuse cathédrale. </a:t>
            </a:r>
            <a:endParaRPr lang="fr-FR" sz="1400" dirty="0"/>
          </a:p>
        </p:txBody>
      </p:sp>
      <p:sp>
        <p:nvSpPr>
          <p:cNvPr id="3" name="ZoneTexte 2"/>
          <p:cNvSpPr txBox="1"/>
          <p:nvPr/>
        </p:nvSpPr>
        <p:spPr>
          <a:xfrm>
            <a:off x="-33104" y="1"/>
            <a:ext cx="735842" cy="369332"/>
          </a:xfrm>
          <a:prstGeom prst="rect">
            <a:avLst/>
          </a:prstGeom>
          <a:noFill/>
        </p:spPr>
        <p:txBody>
          <a:bodyPr wrap="none" rtlCol="0">
            <a:spAutoFit/>
          </a:bodyPr>
          <a:lstStyle/>
          <a:p>
            <a:r>
              <a:rPr lang="fr-FR" b="1" dirty="0" smtClean="0"/>
              <a:t>Trogir</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69333"/>
            <a:ext cx="9144000" cy="5750004"/>
          </a:xfrm>
          <a:prstGeom prst="rect">
            <a:avLst/>
          </a:prstGeom>
        </p:spPr>
      </p:pic>
    </p:spTree>
    <p:extLst>
      <p:ext uri="{BB962C8B-B14F-4D97-AF65-F5344CB8AC3E}">
        <p14:creationId xmlns:p14="http://schemas.microsoft.com/office/powerpoint/2010/main" val="428664160"/>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6512900"/>
            <a:ext cx="9144000" cy="307777"/>
          </a:xfrm>
          <a:prstGeom prst="rect">
            <a:avLst/>
          </a:prstGeom>
          <a:noFill/>
        </p:spPr>
        <p:txBody>
          <a:bodyPr wrap="square" rtlCol="0">
            <a:spAutoFit/>
          </a:bodyPr>
          <a:lstStyle/>
          <a:p>
            <a:r>
              <a:rPr lang="fr-FR" sz="1400" dirty="0" smtClean="0"/>
              <a:t>Jadis port de pêche aujourd'hui reconverti en station balnéaire, Rabac est installé sur la côte est de l'Istri</a:t>
            </a:r>
            <a:endParaRPr lang="fr-FR" sz="1400" dirty="0"/>
          </a:p>
        </p:txBody>
      </p:sp>
      <p:sp>
        <p:nvSpPr>
          <p:cNvPr id="3" name="ZoneTexte 2"/>
          <p:cNvSpPr txBox="1"/>
          <p:nvPr/>
        </p:nvSpPr>
        <p:spPr>
          <a:xfrm>
            <a:off x="-52690" y="-20916"/>
            <a:ext cx="761747" cy="369332"/>
          </a:xfrm>
          <a:prstGeom prst="rect">
            <a:avLst/>
          </a:prstGeom>
          <a:noFill/>
        </p:spPr>
        <p:txBody>
          <a:bodyPr wrap="none" rtlCol="0">
            <a:spAutoFit/>
          </a:bodyPr>
          <a:lstStyle/>
          <a:p>
            <a:r>
              <a:rPr lang="fr-FR" b="1" dirty="0" smtClean="0"/>
              <a:t>Rabac</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8416"/>
            <a:ext cx="9144000" cy="6089773"/>
          </a:xfrm>
          <a:prstGeom prst="rect">
            <a:avLst/>
          </a:prstGeom>
        </p:spPr>
      </p:pic>
    </p:spTree>
    <p:extLst>
      <p:ext uri="{BB962C8B-B14F-4D97-AF65-F5344CB8AC3E}">
        <p14:creationId xmlns:p14="http://schemas.microsoft.com/office/powerpoint/2010/main" val="1381980691"/>
      </p:ext>
    </p:extLst>
  </p:cSld>
  <p:clrMapOvr>
    <a:masterClrMapping/>
  </p:clrMapOvr>
  <mc:AlternateContent xmlns:mc="http://schemas.openxmlformats.org/markup-compatibility/2006" xmlns:p14="http://schemas.microsoft.com/office/powerpoint/2010/main">
    <mc:Choice Requires="p14">
      <p:transition spd="slow" p14:dur="1600" advClick="0" advTm="10000">
        <p14:prism isInverted="1"/>
      </p:transition>
    </mc:Choice>
    <mc:Fallback xmlns="">
      <p:transition spd="slow" advClick="0" advTm="10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202" y="6326275"/>
            <a:ext cx="9139798" cy="523220"/>
          </a:xfrm>
          <a:prstGeom prst="rect">
            <a:avLst/>
          </a:prstGeom>
          <a:noFill/>
        </p:spPr>
        <p:txBody>
          <a:bodyPr wrap="square" rtlCol="0">
            <a:spAutoFit/>
          </a:bodyPr>
          <a:lstStyle/>
          <a:p>
            <a:r>
              <a:rPr lang="fr-FR" sz="1400" dirty="0" smtClean="0"/>
              <a:t>Orebic se trouve sur la côte sud de la presqu'île de Peljesac. Elle est séparée de l'île de Korcula par un bras de mer de 2.5km. Sur place, il est possible de profiter de ses superbes plages de sable ou de randonner sur le mont Ilija (961 m)  tout proche. </a:t>
            </a:r>
            <a:endParaRPr lang="fr-FR" sz="1400" dirty="0"/>
          </a:p>
        </p:txBody>
      </p:sp>
      <p:sp>
        <p:nvSpPr>
          <p:cNvPr id="3" name="ZoneTexte 2"/>
          <p:cNvSpPr txBox="1"/>
          <p:nvPr/>
        </p:nvSpPr>
        <p:spPr>
          <a:xfrm>
            <a:off x="4202" y="-5333"/>
            <a:ext cx="810478" cy="369332"/>
          </a:xfrm>
          <a:prstGeom prst="rect">
            <a:avLst/>
          </a:prstGeom>
          <a:noFill/>
        </p:spPr>
        <p:txBody>
          <a:bodyPr wrap="none" rtlCol="0">
            <a:spAutoFit/>
          </a:bodyPr>
          <a:lstStyle/>
          <a:p>
            <a:r>
              <a:rPr lang="fr-FR" b="1" dirty="0" smtClean="0"/>
              <a:t>Orebic</a:t>
            </a:r>
            <a:endParaRPr lang="fr-FR" dirty="0"/>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9354"/>
            <a:ext cx="9144000" cy="5986922"/>
          </a:xfrm>
          <a:prstGeom prst="rect">
            <a:avLst/>
          </a:prstGeom>
        </p:spPr>
      </p:pic>
    </p:spTree>
    <p:extLst>
      <p:ext uri="{BB962C8B-B14F-4D97-AF65-F5344CB8AC3E}">
        <p14:creationId xmlns:p14="http://schemas.microsoft.com/office/powerpoint/2010/main" val="137949648"/>
      </p:ext>
    </p:extLst>
  </p:cSld>
  <p:clrMapOvr>
    <a:masterClrMapping/>
  </p:clrMapOvr>
  <mc:AlternateContent xmlns:mc="http://schemas.openxmlformats.org/markup-compatibility/2006" xmlns:p14="http://schemas.microsoft.com/office/powerpoint/2010/main">
    <mc:Choice Requires="p14">
      <p:transition spd="slow" p14:dur="2000" advClick="0" advTm="10000">
        <p14:prism isContent="1"/>
      </p:transition>
    </mc:Choice>
    <mc:Fallback xmlns="">
      <p:transition spd="slow" advClick="0" advTm="10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627784" y="3068960"/>
            <a:ext cx="3330784" cy="584775"/>
          </a:xfrm>
          <a:prstGeom prst="rect">
            <a:avLst/>
          </a:prstGeom>
          <a:noFill/>
        </p:spPr>
        <p:txBody>
          <a:bodyPr wrap="none" rtlCol="0">
            <a:spAutoFit/>
          </a:bodyPr>
          <a:lstStyle/>
          <a:p>
            <a:r>
              <a:rPr lang="fr-FR" sz="3200" b="1" dirty="0" smtClean="0">
                <a:solidFill>
                  <a:schemeClr val="accent6"/>
                </a:solidFill>
              </a:rPr>
              <a:t>Création A.Pancho</a:t>
            </a:r>
            <a:endParaRPr lang="fr-FR" sz="3200" b="1" dirty="0">
              <a:solidFill>
                <a:schemeClr val="accent6"/>
              </a:solidFill>
            </a:endParaRPr>
          </a:p>
        </p:txBody>
      </p:sp>
    </p:spTree>
    <p:extLst>
      <p:ext uri="{BB962C8B-B14F-4D97-AF65-F5344CB8AC3E}">
        <p14:creationId xmlns:p14="http://schemas.microsoft.com/office/powerpoint/2010/main" val="1200909393"/>
      </p:ext>
    </p:extLst>
  </p:cSld>
  <p:clrMapOvr>
    <a:masterClrMapping/>
  </p:clrMapOvr>
  <p:transition spd="slow" advClick="0" advTm="6000">
    <p:wheel spokes="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Imag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5035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p:cNvPr>
          <p:cNvSpPr/>
          <p:nvPr/>
        </p:nvSpPr>
        <p:spPr>
          <a:xfrm>
            <a:off x="1043608" y="4149080"/>
            <a:ext cx="7056784" cy="4001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200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7" name="Rectangle 6">
            <a:hlinkClick r:id="rId4"/>
          </p:cNvPr>
          <p:cNvSpPr/>
          <p:nvPr/>
        </p:nvSpPr>
        <p:spPr>
          <a:xfrm>
            <a:off x="6350" y="2563163"/>
            <a:ext cx="9144000" cy="769441"/>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www.pps-images-photos.com</a:t>
            </a:r>
            <a:endPar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Tree>
    <p:extLst>
      <p:ext uri="{BB962C8B-B14F-4D97-AF65-F5344CB8AC3E}">
        <p14:creationId xmlns:p14="http://schemas.microsoft.com/office/powerpoint/2010/main" val="384459377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childTnLst>
                                </p:cTn>
                              </p:par>
                            </p:childTnLst>
                          </p:cTn>
                        </p:par>
                        <p:par>
                          <p:cTn id="8" fill="hold" nodeType="afterGroup">
                            <p:stCondLst>
                              <p:cond delay="2000"/>
                            </p:stCondLst>
                            <p:childTnLst>
                              <p:par>
                                <p:cTn id="9" presetID="17" presetClass="entr" presetSubtype="1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000" fill="hold"/>
                                        <p:tgtEl>
                                          <p:spTgt spid="7"/>
                                        </p:tgtEl>
                                        <p:attrNameLst>
                                          <p:attrName>ppt_w</p:attrName>
                                        </p:attrNameLst>
                                      </p:cBhvr>
                                      <p:tavLst>
                                        <p:tav tm="0">
                                          <p:val>
                                            <p:fltVal val="0"/>
                                          </p:val>
                                        </p:tav>
                                        <p:tav tm="100000">
                                          <p:val>
                                            <p:strVal val="#ppt_w"/>
                                          </p:val>
                                        </p:tav>
                                      </p:tavLst>
                                    </p:anim>
                                    <p:anim calcmode="lin" valueType="num">
                                      <p:cBhvr>
                                        <p:cTn id="12" dur="1000" fill="hold"/>
                                        <p:tgtEl>
                                          <p:spTgt spid="7"/>
                                        </p:tgtEl>
                                        <p:attrNameLst>
                                          <p:attrName>ppt_h</p:attrName>
                                        </p:attrNameLst>
                                      </p:cBhvr>
                                      <p:tavLst>
                                        <p:tav tm="0">
                                          <p:val>
                                            <p:strVal val="#ppt_h"/>
                                          </p:val>
                                        </p:tav>
                                        <p:tav tm="100000">
                                          <p:val>
                                            <p:strVal val="#ppt_h"/>
                                          </p:val>
                                        </p:tav>
                                      </p:tavLst>
                                    </p:anim>
                                  </p:childTnLst>
                                </p:cTn>
                              </p:par>
                            </p:childTnLst>
                          </p:cTn>
                        </p:par>
                        <p:par>
                          <p:cTn id="13" fill="hold" nodeType="afterGroup">
                            <p:stCondLst>
                              <p:cond delay="3000"/>
                            </p:stCondLst>
                            <p:childTnLst>
                              <p:par>
                                <p:cTn id="14" presetID="17" presetClass="entr" presetSubtype="1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393</TotalTime>
  <Words>1083</Words>
  <Application>Microsoft Office PowerPoint</Application>
  <PresentationFormat>Affichage à l'écran (4:3)</PresentationFormat>
  <Paragraphs>85</Paragraphs>
  <Slides>43</Slides>
  <Notes>0</Notes>
  <HiddenSlides>0</HiddenSlides>
  <MMClips>1</MMClips>
  <ScaleCrop>false</ScaleCrop>
  <HeadingPairs>
    <vt:vector size="4" baseType="variant">
      <vt:variant>
        <vt:lpstr>Thème</vt:lpstr>
      </vt:variant>
      <vt:variant>
        <vt:i4>1</vt:i4>
      </vt:variant>
      <vt:variant>
        <vt:lpstr>Titres des diapositives</vt:lpstr>
      </vt:variant>
      <vt:variant>
        <vt:i4>43</vt:i4>
      </vt:variant>
    </vt:vector>
  </HeadingPairs>
  <TitlesOfParts>
    <vt:vector size="44"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sites les plus epoustouflants de la Croatie</dc:title>
  <dc:creator>A.Pancho</dc:creator>
  <cp:keywords>195019002014</cp:keywords>
  <cp:lastModifiedBy>A.Pancho</cp:lastModifiedBy>
  <cp:revision>29</cp:revision>
  <dcterms:created xsi:type="dcterms:W3CDTF">2015-06-17T15:39:39Z</dcterms:created>
  <dcterms:modified xsi:type="dcterms:W3CDTF">2015-06-22T11:03:53Z</dcterms:modified>
</cp:coreProperties>
</file>