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318" r:id="rId3"/>
    <p:sldId id="309" r:id="rId4"/>
    <p:sldId id="257" r:id="rId5"/>
    <p:sldId id="261" r:id="rId6"/>
    <p:sldId id="302" r:id="rId7"/>
    <p:sldId id="268" r:id="rId8"/>
    <p:sldId id="262" r:id="rId9"/>
    <p:sldId id="281" r:id="rId10"/>
    <p:sldId id="313" r:id="rId11"/>
    <p:sldId id="264" r:id="rId12"/>
    <p:sldId id="304" r:id="rId13"/>
    <p:sldId id="263" r:id="rId14"/>
    <p:sldId id="265" r:id="rId15"/>
    <p:sldId id="260" r:id="rId16"/>
    <p:sldId id="271" r:id="rId17"/>
    <p:sldId id="266" r:id="rId18"/>
    <p:sldId id="277" r:id="rId19"/>
    <p:sldId id="269" r:id="rId20"/>
    <p:sldId id="270" r:id="rId21"/>
    <p:sldId id="272" r:id="rId22"/>
    <p:sldId id="273" r:id="rId23"/>
    <p:sldId id="278" r:id="rId24"/>
    <p:sldId id="276" r:id="rId25"/>
    <p:sldId id="279" r:id="rId26"/>
    <p:sldId id="280" r:id="rId27"/>
    <p:sldId id="287" r:id="rId28"/>
    <p:sldId id="284" r:id="rId29"/>
    <p:sldId id="286" r:id="rId30"/>
    <p:sldId id="291" r:id="rId31"/>
    <p:sldId id="289" r:id="rId32"/>
    <p:sldId id="290" r:id="rId33"/>
    <p:sldId id="292" r:id="rId34"/>
    <p:sldId id="293" r:id="rId35"/>
    <p:sldId id="294" r:id="rId36"/>
    <p:sldId id="282" r:id="rId37"/>
    <p:sldId id="296" r:id="rId38"/>
    <p:sldId id="297" r:id="rId39"/>
    <p:sldId id="298" r:id="rId40"/>
    <p:sldId id="299" r:id="rId41"/>
    <p:sldId id="283" r:id="rId42"/>
    <p:sldId id="300" r:id="rId43"/>
    <p:sldId id="311" r:id="rId44"/>
    <p:sldId id="301" r:id="rId45"/>
    <p:sldId id="303" r:id="rId46"/>
    <p:sldId id="305" r:id="rId47"/>
    <p:sldId id="306" r:id="rId48"/>
    <p:sldId id="310" r:id="rId49"/>
    <p:sldId id="312" r:id="rId50"/>
    <p:sldId id="314" r:id="rId51"/>
    <p:sldId id="307" r:id="rId52"/>
    <p:sldId id="308" r:id="rId53"/>
    <p:sldId id="267" r:id="rId54"/>
    <p:sldId id="315" r:id="rId55"/>
    <p:sldId id="316" r:id="rId56"/>
    <p:sldId id="285" r:id="rId57"/>
    <p:sldId id="319" r:id="rId58"/>
  </p:sldIdLst>
  <p:sldSz cx="9144000" cy="5143500" type="screen16x9"/>
  <p:notesSz cx="6858000" cy="9144000"/>
  <p:defaultTextStyle>
    <a:defPPr>
      <a:defRPr lang="es-A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Xm/42eW7/blnjsHXrZfDFA==" hashData="MTvWqgwK/EPh7BFWd1f4Xo2cVh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7672" autoAdjust="0"/>
    <p:restoredTop sz="94580" autoAdjust="0"/>
  </p:normalViewPr>
  <p:slideViewPr>
    <p:cSldViewPr>
      <p:cViewPr varScale="1">
        <p:scale>
          <a:sx n="72" d="100"/>
          <a:sy n="72" d="100"/>
        </p:scale>
        <p:origin x="-92" y="-375"/>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pPr>
              <a:defRPr/>
            </a:pPr>
            <a:fld id="{91B29A77-FCAE-47EB-9179-D059CE32375E}" type="datetimeFigureOut">
              <a:rPr lang="es-AR"/>
              <a:pPr>
                <a:defRPr/>
              </a:pPr>
              <a:t>23/7/2017</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970C0CFB-A3FB-4F6C-A8A0-108C02C336FA}" type="slidenum">
              <a:rPr lang="es-AR"/>
              <a:pPr>
                <a:defRPr/>
              </a:pPr>
              <a:t>‹N°›</a:t>
            </a:fld>
            <a:endParaRPr lang="es-AR"/>
          </a:p>
        </p:txBody>
      </p:sp>
    </p:spTree>
    <p:extLst>
      <p:ext uri="{BB962C8B-B14F-4D97-AF65-F5344CB8AC3E}">
        <p14:creationId xmlns:p14="http://schemas.microsoft.com/office/powerpoint/2010/main" val="1874514815"/>
      </p:ext>
    </p:extLst>
  </p:cSld>
  <p:clrMapOvr>
    <a:masterClrMapping/>
  </p:clrMapOvr>
  <p:transition spd="slow">
    <p:cov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DC03D46E-A52A-4982-8D59-718B6D1B9EF0}" type="datetimeFigureOut">
              <a:rPr lang="es-AR"/>
              <a:pPr>
                <a:defRPr/>
              </a:pPr>
              <a:t>23/7/2017</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21A33831-5F39-4DAF-85BE-355CC29034D7}" type="slidenum">
              <a:rPr lang="es-AR"/>
              <a:pPr>
                <a:defRPr/>
              </a:pPr>
              <a:t>‹N°›</a:t>
            </a:fld>
            <a:endParaRPr lang="es-AR"/>
          </a:p>
        </p:txBody>
      </p:sp>
    </p:spTree>
    <p:extLst>
      <p:ext uri="{BB962C8B-B14F-4D97-AF65-F5344CB8AC3E}">
        <p14:creationId xmlns:p14="http://schemas.microsoft.com/office/powerpoint/2010/main" val="616149212"/>
      </p:ext>
    </p:extLst>
  </p:cSld>
  <p:clrMapOvr>
    <a:masterClrMapping/>
  </p:clrMapOvr>
  <p:transition spd="slow">
    <p:cov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3233E12-DF2E-4B5C-BDA3-75CD1C892F45}" type="datetimeFigureOut">
              <a:rPr lang="es-AR"/>
              <a:pPr>
                <a:defRPr/>
              </a:pPr>
              <a:t>23/7/2017</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5C093208-550C-4381-9513-FD7822A64BEC}" type="slidenum">
              <a:rPr lang="es-AR"/>
              <a:pPr>
                <a:defRPr/>
              </a:pPr>
              <a:t>‹N°›</a:t>
            </a:fld>
            <a:endParaRPr lang="es-AR"/>
          </a:p>
        </p:txBody>
      </p:sp>
    </p:spTree>
    <p:extLst>
      <p:ext uri="{BB962C8B-B14F-4D97-AF65-F5344CB8AC3E}">
        <p14:creationId xmlns:p14="http://schemas.microsoft.com/office/powerpoint/2010/main" val="517791971"/>
      </p:ext>
    </p:extLst>
  </p:cSld>
  <p:clrMapOvr>
    <a:masterClrMapping/>
  </p:clrMapOvr>
  <p:transition spd="slow">
    <p:cov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3 Marcador de fecha"/>
          <p:cNvSpPr>
            <a:spLocks noGrp="1"/>
          </p:cNvSpPr>
          <p:nvPr>
            <p:ph type="dt" sz="half" idx="10"/>
          </p:nvPr>
        </p:nvSpPr>
        <p:spPr/>
        <p:txBody>
          <a:bodyPr/>
          <a:lstStyle>
            <a:lvl1pPr>
              <a:defRPr/>
            </a:lvl1pPr>
          </a:lstStyle>
          <a:p>
            <a:pPr>
              <a:defRPr/>
            </a:pPr>
            <a:fld id="{F9637E78-64F2-47B9-AD4A-3E0CB98FB3AB}" type="datetimeFigureOut">
              <a:rPr lang="es-AR"/>
              <a:pPr>
                <a:defRPr/>
              </a:pPr>
              <a:t>23/7/2017</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4FF274D9-4805-4F9D-A539-53AA90EFF1DE}" type="slidenum">
              <a:rPr lang="es-AR"/>
              <a:pPr>
                <a:defRPr/>
              </a:pPr>
              <a:t>‹N°›</a:t>
            </a:fld>
            <a:endParaRPr lang="es-AR"/>
          </a:p>
        </p:txBody>
      </p:sp>
    </p:spTree>
    <p:extLst>
      <p:ext uri="{BB962C8B-B14F-4D97-AF65-F5344CB8AC3E}">
        <p14:creationId xmlns:p14="http://schemas.microsoft.com/office/powerpoint/2010/main" val="814868333"/>
      </p:ext>
    </p:extLst>
  </p:cSld>
  <p:clrMapOvr>
    <a:masterClrMapping/>
  </p:clrMapOvr>
  <p:transition spd="slow">
    <p:cov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3 Marcador de fecha"/>
          <p:cNvSpPr>
            <a:spLocks noGrp="1"/>
          </p:cNvSpPr>
          <p:nvPr>
            <p:ph type="dt" sz="half" idx="10"/>
          </p:nvPr>
        </p:nvSpPr>
        <p:spPr/>
        <p:txBody>
          <a:bodyPr/>
          <a:lstStyle>
            <a:lvl1pPr>
              <a:defRPr/>
            </a:lvl1pPr>
          </a:lstStyle>
          <a:p>
            <a:pPr>
              <a:defRPr/>
            </a:pPr>
            <a:fld id="{63261334-7A1B-4BDE-97D9-C5F0756B7BC9}" type="datetimeFigureOut">
              <a:rPr lang="es-AR"/>
              <a:pPr>
                <a:defRPr/>
              </a:pPr>
              <a:t>23/7/2017</a:t>
            </a:fld>
            <a:endParaRPr lang="es-AR"/>
          </a:p>
        </p:txBody>
      </p:sp>
      <p:sp>
        <p:nvSpPr>
          <p:cNvPr id="8" name="4 Marcador de pie de página"/>
          <p:cNvSpPr>
            <a:spLocks noGrp="1"/>
          </p:cNvSpPr>
          <p:nvPr>
            <p:ph type="ftr" sz="quarter" idx="11"/>
          </p:nvPr>
        </p:nvSpPr>
        <p:spPr/>
        <p:txBody>
          <a:bodyPr/>
          <a:lstStyle>
            <a:lvl1pPr>
              <a:defRPr/>
            </a:lvl1pPr>
          </a:lstStyle>
          <a:p>
            <a:pPr>
              <a:defRPr/>
            </a:pPr>
            <a:endParaRPr lang="es-AR"/>
          </a:p>
        </p:txBody>
      </p:sp>
      <p:sp>
        <p:nvSpPr>
          <p:cNvPr id="9" name="5 Marcador de número de diapositiva"/>
          <p:cNvSpPr>
            <a:spLocks noGrp="1"/>
          </p:cNvSpPr>
          <p:nvPr>
            <p:ph type="sldNum" sz="quarter" idx="12"/>
          </p:nvPr>
        </p:nvSpPr>
        <p:spPr/>
        <p:txBody>
          <a:bodyPr/>
          <a:lstStyle>
            <a:lvl1pPr>
              <a:defRPr/>
            </a:lvl1pPr>
          </a:lstStyle>
          <a:p>
            <a:pPr>
              <a:defRPr/>
            </a:pPr>
            <a:fld id="{598AFFB2-B837-4FE2-A27D-276E6D7B750A}" type="slidenum">
              <a:rPr lang="es-AR"/>
              <a:pPr>
                <a:defRPr/>
              </a:pPr>
              <a:t>‹N°›</a:t>
            </a:fld>
            <a:endParaRPr lang="es-AR"/>
          </a:p>
        </p:txBody>
      </p:sp>
    </p:spTree>
    <p:extLst>
      <p:ext uri="{BB962C8B-B14F-4D97-AF65-F5344CB8AC3E}">
        <p14:creationId xmlns:p14="http://schemas.microsoft.com/office/powerpoint/2010/main" val="181582211"/>
      </p:ext>
    </p:extLst>
  </p:cSld>
  <p:clrMapOvr>
    <a:masterClrMapping/>
  </p:clrMapOvr>
  <p:transition spd="slow">
    <p:cov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3 Marcador de fecha"/>
          <p:cNvSpPr>
            <a:spLocks noGrp="1"/>
          </p:cNvSpPr>
          <p:nvPr>
            <p:ph type="dt" sz="half" idx="10"/>
          </p:nvPr>
        </p:nvSpPr>
        <p:spPr/>
        <p:txBody>
          <a:bodyPr/>
          <a:lstStyle>
            <a:lvl1pPr>
              <a:defRPr/>
            </a:lvl1pPr>
          </a:lstStyle>
          <a:p>
            <a:pPr>
              <a:defRPr/>
            </a:pPr>
            <a:fld id="{B15481A7-1E4F-465B-8470-203FCDC1B796}" type="datetimeFigureOut">
              <a:rPr lang="es-AR"/>
              <a:pPr>
                <a:defRPr/>
              </a:pPr>
              <a:t>23/7/2017</a:t>
            </a:fld>
            <a:endParaRPr lang="es-AR"/>
          </a:p>
        </p:txBody>
      </p:sp>
      <p:sp>
        <p:nvSpPr>
          <p:cNvPr id="4" name="4 Marcador de pie de página"/>
          <p:cNvSpPr>
            <a:spLocks noGrp="1"/>
          </p:cNvSpPr>
          <p:nvPr>
            <p:ph type="ftr" sz="quarter" idx="11"/>
          </p:nvPr>
        </p:nvSpPr>
        <p:spPr/>
        <p:txBody>
          <a:bodyPr/>
          <a:lstStyle>
            <a:lvl1pPr>
              <a:defRPr/>
            </a:lvl1pPr>
          </a:lstStyle>
          <a:p>
            <a:pPr>
              <a:defRPr/>
            </a:pPr>
            <a:endParaRPr lang="es-AR"/>
          </a:p>
        </p:txBody>
      </p:sp>
      <p:sp>
        <p:nvSpPr>
          <p:cNvPr id="5" name="5 Marcador de número de diapositiva"/>
          <p:cNvSpPr>
            <a:spLocks noGrp="1"/>
          </p:cNvSpPr>
          <p:nvPr>
            <p:ph type="sldNum" sz="quarter" idx="12"/>
          </p:nvPr>
        </p:nvSpPr>
        <p:spPr/>
        <p:txBody>
          <a:bodyPr/>
          <a:lstStyle>
            <a:lvl1pPr>
              <a:defRPr/>
            </a:lvl1pPr>
          </a:lstStyle>
          <a:p>
            <a:pPr>
              <a:defRPr/>
            </a:pPr>
            <a:fld id="{9E2F431A-5DF0-4668-8D7A-2E19F4686330}" type="slidenum">
              <a:rPr lang="es-AR"/>
              <a:pPr>
                <a:defRPr/>
              </a:pPr>
              <a:t>‹N°›</a:t>
            </a:fld>
            <a:endParaRPr lang="es-AR"/>
          </a:p>
        </p:txBody>
      </p:sp>
    </p:spTree>
    <p:extLst>
      <p:ext uri="{BB962C8B-B14F-4D97-AF65-F5344CB8AC3E}">
        <p14:creationId xmlns:p14="http://schemas.microsoft.com/office/powerpoint/2010/main" val="1286036542"/>
      </p:ext>
    </p:extLst>
  </p:cSld>
  <p:clrMapOvr>
    <a:masterClrMapping/>
  </p:clrMapOvr>
  <p:transition spd="slow">
    <p:cov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7A43BD5-8627-45C7-93AE-10EE4B59FA07}" type="datetimeFigureOut">
              <a:rPr lang="es-AR"/>
              <a:pPr>
                <a:defRPr/>
              </a:pPr>
              <a:t>23/7/2017</a:t>
            </a:fld>
            <a:endParaRPr lang="es-AR"/>
          </a:p>
        </p:txBody>
      </p:sp>
      <p:sp>
        <p:nvSpPr>
          <p:cNvPr id="3" name="4 Marcador de pie de página"/>
          <p:cNvSpPr>
            <a:spLocks noGrp="1"/>
          </p:cNvSpPr>
          <p:nvPr>
            <p:ph type="ftr" sz="quarter" idx="11"/>
          </p:nvPr>
        </p:nvSpPr>
        <p:spPr/>
        <p:txBody>
          <a:bodyPr/>
          <a:lstStyle>
            <a:lvl1pPr>
              <a:defRPr/>
            </a:lvl1pPr>
          </a:lstStyle>
          <a:p>
            <a:pPr>
              <a:defRPr/>
            </a:pPr>
            <a:endParaRPr lang="es-AR"/>
          </a:p>
        </p:txBody>
      </p:sp>
      <p:sp>
        <p:nvSpPr>
          <p:cNvPr id="4" name="5 Marcador de número de diapositiva"/>
          <p:cNvSpPr>
            <a:spLocks noGrp="1"/>
          </p:cNvSpPr>
          <p:nvPr>
            <p:ph type="sldNum" sz="quarter" idx="12"/>
          </p:nvPr>
        </p:nvSpPr>
        <p:spPr/>
        <p:txBody>
          <a:bodyPr/>
          <a:lstStyle>
            <a:lvl1pPr>
              <a:defRPr/>
            </a:lvl1pPr>
          </a:lstStyle>
          <a:p>
            <a:pPr>
              <a:defRPr/>
            </a:pPr>
            <a:fld id="{A4573CF1-585E-4157-92C3-0F06562C7BA3}" type="slidenum">
              <a:rPr lang="es-AR"/>
              <a:pPr>
                <a:defRPr/>
              </a:pPr>
              <a:t>‹N°›</a:t>
            </a:fld>
            <a:endParaRPr lang="es-AR"/>
          </a:p>
        </p:txBody>
      </p:sp>
    </p:spTree>
    <p:extLst>
      <p:ext uri="{BB962C8B-B14F-4D97-AF65-F5344CB8AC3E}">
        <p14:creationId xmlns:p14="http://schemas.microsoft.com/office/powerpoint/2010/main" val="3108698894"/>
      </p:ext>
    </p:extLst>
  </p:cSld>
  <p:clrMapOvr>
    <a:masterClrMapping/>
  </p:clrMapOvr>
  <p:transition spd="slow">
    <p:cov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B4F2B65-D604-44F6-9C31-FA26392E76B1}" type="datetimeFigureOut">
              <a:rPr lang="es-AR"/>
              <a:pPr>
                <a:defRPr/>
              </a:pPr>
              <a:t>23/7/2017</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49C75784-94E5-4A48-8F40-496459F33884}" type="slidenum">
              <a:rPr lang="es-AR"/>
              <a:pPr>
                <a:defRPr/>
              </a:pPr>
              <a:t>‹N°›</a:t>
            </a:fld>
            <a:endParaRPr lang="es-AR"/>
          </a:p>
        </p:txBody>
      </p:sp>
    </p:spTree>
    <p:extLst>
      <p:ext uri="{BB962C8B-B14F-4D97-AF65-F5344CB8AC3E}">
        <p14:creationId xmlns:p14="http://schemas.microsoft.com/office/powerpoint/2010/main" val="2767563346"/>
      </p:ext>
    </p:extLst>
  </p:cSld>
  <p:clrMapOvr>
    <a:masterClrMapping/>
  </p:clrMapOvr>
  <p:transition spd="slow">
    <p:cov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320CE85-EE83-43BE-AA8F-B3B9405D278A}" type="datetimeFigureOut">
              <a:rPr lang="es-AR"/>
              <a:pPr>
                <a:defRPr/>
              </a:pPr>
              <a:t>23/7/2017</a:t>
            </a:fld>
            <a:endParaRPr lang="es-AR"/>
          </a:p>
        </p:txBody>
      </p:sp>
      <p:sp>
        <p:nvSpPr>
          <p:cNvPr id="6" name="4 Marcador de pie de página"/>
          <p:cNvSpPr>
            <a:spLocks noGrp="1"/>
          </p:cNvSpPr>
          <p:nvPr>
            <p:ph type="ftr" sz="quarter" idx="11"/>
          </p:nvPr>
        </p:nvSpPr>
        <p:spPr/>
        <p:txBody>
          <a:bodyPr/>
          <a:lstStyle>
            <a:lvl1pPr>
              <a:defRPr/>
            </a:lvl1pPr>
          </a:lstStyle>
          <a:p>
            <a:pPr>
              <a:defRPr/>
            </a:pPr>
            <a:endParaRPr lang="es-AR"/>
          </a:p>
        </p:txBody>
      </p:sp>
      <p:sp>
        <p:nvSpPr>
          <p:cNvPr id="7" name="5 Marcador de número de diapositiva"/>
          <p:cNvSpPr>
            <a:spLocks noGrp="1"/>
          </p:cNvSpPr>
          <p:nvPr>
            <p:ph type="sldNum" sz="quarter" idx="12"/>
          </p:nvPr>
        </p:nvSpPr>
        <p:spPr/>
        <p:txBody>
          <a:bodyPr/>
          <a:lstStyle>
            <a:lvl1pPr>
              <a:defRPr/>
            </a:lvl1pPr>
          </a:lstStyle>
          <a:p>
            <a:pPr>
              <a:defRPr/>
            </a:pPr>
            <a:fld id="{33928A97-BBC0-4831-90E8-AD9060ACA03F}" type="slidenum">
              <a:rPr lang="es-AR"/>
              <a:pPr>
                <a:defRPr/>
              </a:pPr>
              <a:t>‹N°›</a:t>
            </a:fld>
            <a:endParaRPr lang="es-AR"/>
          </a:p>
        </p:txBody>
      </p:sp>
    </p:spTree>
    <p:extLst>
      <p:ext uri="{BB962C8B-B14F-4D97-AF65-F5344CB8AC3E}">
        <p14:creationId xmlns:p14="http://schemas.microsoft.com/office/powerpoint/2010/main" val="1396875118"/>
      </p:ext>
    </p:extLst>
  </p:cSld>
  <p:clrMapOvr>
    <a:masterClrMapping/>
  </p:clrMapOvr>
  <p:transition spd="slow">
    <p:cov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200C1036-42F3-4B88-B930-18E6491A6354}" type="datetimeFigureOut">
              <a:rPr lang="es-AR"/>
              <a:pPr>
                <a:defRPr/>
              </a:pPr>
              <a:t>23/7/2017</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DFC54D72-AB96-4BC6-84DE-169FDC3D7938}" type="slidenum">
              <a:rPr lang="es-AR"/>
              <a:pPr>
                <a:defRPr/>
              </a:pPr>
              <a:t>‹N°›</a:t>
            </a:fld>
            <a:endParaRPr lang="es-AR"/>
          </a:p>
        </p:txBody>
      </p:sp>
    </p:spTree>
    <p:extLst>
      <p:ext uri="{BB962C8B-B14F-4D97-AF65-F5344CB8AC3E}">
        <p14:creationId xmlns:p14="http://schemas.microsoft.com/office/powerpoint/2010/main" val="1109708000"/>
      </p:ext>
    </p:extLst>
  </p:cSld>
  <p:clrMapOvr>
    <a:masterClrMapping/>
  </p:clrMapOvr>
  <p:transition spd="slow">
    <p:cov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lvl1pPr>
              <a:defRPr/>
            </a:lvl1pPr>
          </a:lstStyle>
          <a:p>
            <a:pPr>
              <a:defRPr/>
            </a:pPr>
            <a:fld id="{4D147A3E-F9C1-4C40-8671-44A31AEB091E}" type="datetimeFigureOut">
              <a:rPr lang="es-AR"/>
              <a:pPr>
                <a:defRPr/>
              </a:pPr>
              <a:t>23/7/2017</a:t>
            </a:fld>
            <a:endParaRPr lang="es-AR"/>
          </a:p>
        </p:txBody>
      </p:sp>
      <p:sp>
        <p:nvSpPr>
          <p:cNvPr id="5" name="4 Marcador de pie de página"/>
          <p:cNvSpPr>
            <a:spLocks noGrp="1"/>
          </p:cNvSpPr>
          <p:nvPr>
            <p:ph type="ftr" sz="quarter" idx="11"/>
          </p:nvPr>
        </p:nvSpPr>
        <p:spPr/>
        <p:txBody>
          <a:bodyPr/>
          <a:lstStyle>
            <a:lvl1pPr>
              <a:defRPr/>
            </a:lvl1pPr>
          </a:lstStyle>
          <a:p>
            <a:pPr>
              <a:defRPr/>
            </a:pPr>
            <a:endParaRPr lang="es-AR"/>
          </a:p>
        </p:txBody>
      </p:sp>
      <p:sp>
        <p:nvSpPr>
          <p:cNvPr id="6" name="5 Marcador de número de diapositiva"/>
          <p:cNvSpPr>
            <a:spLocks noGrp="1"/>
          </p:cNvSpPr>
          <p:nvPr>
            <p:ph type="sldNum" sz="quarter" idx="12"/>
          </p:nvPr>
        </p:nvSpPr>
        <p:spPr/>
        <p:txBody>
          <a:bodyPr/>
          <a:lstStyle>
            <a:lvl1pPr>
              <a:defRPr/>
            </a:lvl1pPr>
          </a:lstStyle>
          <a:p>
            <a:pPr>
              <a:defRPr/>
            </a:pPr>
            <a:fld id="{2B2DA2E1-8790-440F-84C2-C1CC409A9DDC}" type="slidenum">
              <a:rPr lang="es-AR"/>
              <a:pPr>
                <a:defRPr/>
              </a:pPr>
              <a:t>‹N°›</a:t>
            </a:fld>
            <a:endParaRPr lang="es-AR"/>
          </a:p>
        </p:txBody>
      </p:sp>
    </p:spTree>
    <p:extLst>
      <p:ext uri="{BB962C8B-B14F-4D97-AF65-F5344CB8AC3E}">
        <p14:creationId xmlns:p14="http://schemas.microsoft.com/office/powerpoint/2010/main" val="2712693962"/>
      </p:ext>
    </p:extLst>
  </p:cSld>
  <p:clrMapOvr>
    <a:masterClrMapping/>
  </p:clrMapOvr>
  <p:transition spd="slow">
    <p:cov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FEFD1"/>
            </a:gs>
            <a:gs pos="64999">
              <a:srgbClr val="F0EBD5"/>
            </a:gs>
            <a:gs pos="100000">
              <a:srgbClr val="D1C39F"/>
            </a:gs>
          </a:gsLst>
          <a:lin ang="5400000"/>
        </a:gra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AR" smtClean="0"/>
              <a:t>Haga clic para modificar el estilo de título del patrón</a:t>
            </a:r>
            <a:endParaRPr lang="es-AR" altLang="es-AR" smtClean="0"/>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AR" smtClean="0"/>
              <a:t>Haga clic para modificar el estilo de texto del patrón</a:t>
            </a:r>
          </a:p>
          <a:p>
            <a:pPr lvl="1"/>
            <a:r>
              <a:rPr lang="es-ES" altLang="es-AR" smtClean="0"/>
              <a:t>Segundo nivel</a:t>
            </a:r>
          </a:p>
          <a:p>
            <a:pPr lvl="2"/>
            <a:r>
              <a:rPr lang="es-ES" altLang="es-AR" smtClean="0"/>
              <a:t>Tercer nivel</a:t>
            </a:r>
          </a:p>
          <a:p>
            <a:pPr lvl="3"/>
            <a:r>
              <a:rPr lang="es-ES" altLang="es-AR" smtClean="0"/>
              <a:t>Cuarto nivel</a:t>
            </a:r>
          </a:p>
          <a:p>
            <a:pPr lvl="4"/>
            <a:r>
              <a:rPr lang="es-ES" altLang="es-AR" smtClean="0"/>
              <a:t>Quinto nivel</a:t>
            </a:r>
            <a:endParaRPr lang="es-AR" altLang="es-AR" smtClean="0"/>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89D3844-44ED-426B-A8FA-FAD10FEF3A28}" type="datetimeFigureOut">
              <a:rPr lang="es-AR"/>
              <a:pPr>
                <a:defRPr/>
              </a:pPr>
              <a:t>23/7/2017</a:t>
            </a:fld>
            <a:endParaRPr lang="es-AR"/>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AR"/>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BF360C5D-92DA-4BE2-9874-FA5B9271F04E}" type="slidenum">
              <a:rPr lang="es-AR"/>
              <a:pPr>
                <a:defRPr/>
              </a:pPr>
              <a:t>‹N°›</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over/>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Isabel\Pictures\Captura de pantalla 2015-06-06 09.05.55_resiz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0"/>
            <a:ext cx="9324975" cy="525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hecker/>
    <p:sndAc>
      <p:stSnd>
        <p:snd r:embed="rId2" name="Strauss-Danza-de-los-7-velos-Salom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570049" y="353788"/>
            <a:ext cx="6192838" cy="2154238"/>
          </a:xfrm>
          <a:prstGeom prst="rect">
            <a:avLst/>
          </a:prstGeom>
          <a:noFill/>
          <a:ln w="38100">
            <a:solidFill>
              <a:schemeClr val="accent6">
                <a:lumMod val="50000"/>
              </a:schemeClr>
            </a:solidFill>
          </a:ln>
        </p:spPr>
        <p:txBody>
          <a:bodyPr>
            <a:spAutoFit/>
          </a:bodyPr>
          <a:lstStyle/>
          <a:p>
            <a:pPr algn="ctr" fontAlgn="auto">
              <a:spcBef>
                <a:spcPts val="0"/>
              </a:spcBef>
              <a:spcAft>
                <a:spcPts val="0"/>
              </a:spcAft>
              <a:defRPr/>
            </a:pPr>
            <a:r>
              <a:rPr lang="es-ES" sz="1600" b="1" dirty="0">
                <a:latin typeface="+mn-lt"/>
                <a:cs typeface="+mn-cs"/>
              </a:rPr>
              <a:t>El Museo Nacional del Bardo (</a:t>
            </a:r>
            <a:r>
              <a:rPr lang="es-ES" sz="1600" b="1" dirty="0" err="1">
                <a:latin typeface="+mn-lt"/>
                <a:cs typeface="+mn-cs"/>
              </a:rPr>
              <a:t>Tunez</a:t>
            </a:r>
            <a:r>
              <a:rPr lang="es-ES" sz="1600" b="1" dirty="0">
                <a:latin typeface="+mn-lt"/>
                <a:cs typeface="+mn-cs"/>
              </a:rPr>
              <a:t>)</a:t>
            </a:r>
          </a:p>
          <a:p>
            <a:pPr algn="ctr" fontAlgn="auto">
              <a:spcBef>
                <a:spcPts val="0"/>
              </a:spcBef>
              <a:spcAft>
                <a:spcPts val="0"/>
              </a:spcAft>
              <a:defRPr/>
            </a:pPr>
            <a:endParaRPr lang="es-ES" sz="1000" b="1" dirty="0">
              <a:latin typeface="+mn-lt"/>
              <a:cs typeface="+mn-cs"/>
            </a:endParaRPr>
          </a:p>
          <a:p>
            <a:pPr algn="just" fontAlgn="auto">
              <a:spcBef>
                <a:spcPts val="0"/>
              </a:spcBef>
              <a:spcAft>
                <a:spcPts val="0"/>
              </a:spcAft>
              <a:defRPr/>
            </a:pPr>
            <a:r>
              <a:rPr lang="es-ES" sz="1200" dirty="0">
                <a:latin typeface="+mn-lt"/>
                <a:cs typeface="+mn-cs"/>
              </a:rPr>
              <a:t>Es un museo de la ciudad de Túnez. Se encuentra situado en el barrio del Bardo a las afueras de la ciudad, lugar residencial desde el siglo XIII de los sultanes </a:t>
            </a:r>
            <a:r>
              <a:rPr lang="es-ES" sz="1200" dirty="0" err="1">
                <a:latin typeface="+mn-lt"/>
                <a:cs typeface="+mn-cs"/>
              </a:rPr>
              <a:t>hafsidas</a:t>
            </a:r>
            <a:r>
              <a:rPr lang="es-ES" sz="1200" dirty="0">
                <a:latin typeface="+mn-lt"/>
                <a:cs typeface="+mn-cs"/>
              </a:rPr>
              <a:t>, y reconstruido más tarde como palacio del bey. El mismo edificio fue adaptado para el museo. Se trata de uno de los museos más grandes del Mediterráneo, y presenta una variedad de piezas arqueológicas y de la historia de Túnez correspondientes del cruce de muchas culturas a lo largo de varios milenios. Gracias a las excavaciones arqueológicas en Cartago, </a:t>
            </a:r>
            <a:r>
              <a:rPr lang="es-ES" sz="1200" dirty="0" err="1">
                <a:latin typeface="+mn-lt"/>
                <a:cs typeface="+mn-cs"/>
              </a:rPr>
              <a:t>Útica</a:t>
            </a:r>
            <a:r>
              <a:rPr lang="es-ES" sz="1200" dirty="0">
                <a:latin typeface="+mn-lt"/>
                <a:cs typeface="+mn-cs"/>
              </a:rPr>
              <a:t>, </a:t>
            </a:r>
            <a:r>
              <a:rPr lang="es-ES" sz="1200" dirty="0" err="1">
                <a:latin typeface="+mn-lt"/>
                <a:cs typeface="+mn-cs"/>
              </a:rPr>
              <a:t>Hadrumetum</a:t>
            </a:r>
            <a:r>
              <a:rPr lang="es-ES" sz="1200" dirty="0">
                <a:latin typeface="+mn-lt"/>
                <a:cs typeface="+mn-cs"/>
              </a:rPr>
              <a:t> o </a:t>
            </a:r>
            <a:r>
              <a:rPr lang="es-ES" sz="1200" dirty="0" err="1">
                <a:latin typeface="+mn-lt"/>
                <a:cs typeface="+mn-cs"/>
              </a:rPr>
              <a:t>Dougga</a:t>
            </a:r>
            <a:r>
              <a:rPr lang="es-ES" sz="1200" dirty="0">
                <a:latin typeface="+mn-lt"/>
                <a:cs typeface="+mn-cs"/>
              </a:rPr>
              <a:t>, el museo ofrece una de las mejores y más grandes colecciones de mosaicos romanos. El museo también alberga obras griegas y una colección de cerámica del norte de África y Asia Menor, así como colecciones de arte cristiano y arte islámico.</a:t>
            </a:r>
            <a:endParaRPr lang="es-AR" sz="1200" dirty="0">
              <a:latin typeface="+mn-lt"/>
              <a:cs typeface="+mn-cs"/>
            </a:endParaRPr>
          </a:p>
        </p:txBody>
      </p:sp>
      <p:sp>
        <p:nvSpPr>
          <p:cNvPr id="3" name="Rectangle 2"/>
          <p:cNvSpPr/>
          <p:nvPr/>
        </p:nvSpPr>
        <p:spPr>
          <a:xfrm>
            <a:off x="1570049" y="2715766"/>
            <a:ext cx="6212963" cy="2062103"/>
          </a:xfrm>
          <a:prstGeom prst="rect">
            <a:avLst/>
          </a:prstGeom>
        </p:spPr>
        <p:txBody>
          <a:bodyPr wrap="square">
            <a:spAutoFit/>
          </a:bodyPr>
          <a:lstStyle/>
          <a:p>
            <a:pPr algn="just"/>
            <a:r>
              <a:rPr lang="fr-FR" sz="1600" dirty="0" smtClean="0">
                <a:latin typeface="Angsana New" panose="02020603050405020304" pitchFamily="18" charset="-34"/>
                <a:cs typeface="Angsana New" panose="02020603050405020304" pitchFamily="18" charset="-34"/>
              </a:rPr>
              <a:t>Il est un musée de la ville de Tunis. Il est situé dans le quartier du Bardo, à la périphérie de la ville, le lieu d'habitation depuis le XIIIe siècle des Hafsides sultans et reconstruit plus tard comme un palais du bey. Le même bâtiment a été adapté pour le musée. C'est l'un des plus grands musées de la Méditerranée, et présente une variété de pièces archéologiques et l'histoire de la Tunisie correspondant l'intersection de plusieurs cultures sur plusieurs millénaires. Merci aux fouilles archéologiques de Carthage, Utica, Hadrumète ou Dougga, le musée offre l'un des meilleurs et des plus grandes collections de mosaïques romaines. Le musée abrite également des œuvres grecques et une collection de céramiques en provenance d'Afrique du Nord et de l'Asie Mineure, ainsi que des collections d'art chrétien et l'art islamique.</a:t>
            </a:r>
            <a:endParaRPr lang="fr-FR" sz="1600" dirty="0">
              <a:latin typeface="Angsana New" panose="02020603050405020304" pitchFamily="18" charset="-34"/>
              <a:cs typeface="Angsana New" panose="02020603050405020304" pitchFamily="18" charset="-34"/>
            </a:endParaRP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Isabel\Pictures\800px-GiorcesBardo33-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0"/>
            <a:ext cx="7029450"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1 CuadroTexto"/>
          <p:cNvSpPr txBox="1">
            <a:spLocks noChangeArrowheads="1"/>
          </p:cNvSpPr>
          <p:nvPr/>
        </p:nvSpPr>
        <p:spPr bwMode="auto">
          <a:xfrm>
            <a:off x="8027988" y="2932113"/>
            <a:ext cx="1116012"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Vista exterior del Museo nacional del Bardo.</a:t>
            </a:r>
            <a:endParaRPr lang="es-AR" altLang="es-AR" sz="1100" b="1"/>
          </a:p>
        </p:txBody>
      </p:sp>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0825" y="339725"/>
            <a:ext cx="8642350" cy="4554538"/>
          </a:xfrm>
          <a:prstGeom prst="rect">
            <a:avLst/>
          </a:prstGeom>
          <a:noFill/>
          <a:ln w="38100">
            <a:solidFill>
              <a:schemeClr val="accent6">
                <a:lumMod val="50000"/>
              </a:schemeClr>
            </a:solidFill>
          </a:ln>
        </p:spPr>
        <p:txBody>
          <a:bodyPr>
            <a:spAutoFit/>
          </a:bodyPr>
          <a:lstStyle/>
          <a:p>
            <a:pPr algn="ctr" fontAlgn="auto">
              <a:spcBef>
                <a:spcPts val="0"/>
              </a:spcBef>
              <a:spcAft>
                <a:spcPts val="0"/>
              </a:spcAft>
              <a:defRPr/>
            </a:pPr>
            <a:r>
              <a:rPr lang="es-ES" sz="1000" dirty="0">
                <a:latin typeface="+mn-lt"/>
                <a:cs typeface="+mn-cs"/>
              </a:rPr>
              <a:t> </a:t>
            </a:r>
            <a:r>
              <a:rPr lang="es-ES" sz="1200" b="1" dirty="0">
                <a:latin typeface="+mn-lt"/>
                <a:cs typeface="+mn-cs"/>
              </a:rPr>
              <a:t>Museo del Bardo </a:t>
            </a:r>
            <a:r>
              <a:rPr lang="es-ES" sz="1200" b="1" dirty="0" err="1">
                <a:latin typeface="+mn-lt"/>
                <a:cs typeface="+mn-cs"/>
              </a:rPr>
              <a:t>Tunez</a:t>
            </a:r>
            <a:r>
              <a:rPr lang="es-ES" sz="1200" b="1" dirty="0">
                <a:latin typeface="+mn-lt"/>
                <a:cs typeface="+mn-cs"/>
              </a:rPr>
              <a:t> (Sala Mosaicos Romanos)</a:t>
            </a:r>
          </a:p>
          <a:p>
            <a:pPr algn="just" fontAlgn="auto">
              <a:spcBef>
                <a:spcPts val="0"/>
              </a:spcBef>
              <a:spcAft>
                <a:spcPts val="0"/>
              </a:spcAft>
              <a:defRPr/>
            </a:pPr>
            <a:r>
              <a:rPr lang="es-ES" sz="1000" dirty="0">
                <a:latin typeface="+mn-lt"/>
                <a:cs typeface="+mn-cs"/>
              </a:rPr>
              <a:t>El museo es conocido en el mundo entero por conservar una de las más importantes colecciones de mosaicos romanos .</a:t>
            </a:r>
            <a:r>
              <a:rPr lang="es-ES" sz="1000" baseline="30000" dirty="0">
                <a:latin typeface="+mn-lt"/>
                <a:cs typeface="+mn-cs"/>
              </a:rPr>
              <a:t>.</a:t>
            </a:r>
            <a:r>
              <a:rPr lang="es-ES" sz="1000" dirty="0">
                <a:latin typeface="+mn-lt"/>
                <a:cs typeface="+mn-cs"/>
              </a:rPr>
              <a:t>  Algunas de las principales obras son, la </a:t>
            </a:r>
            <a:r>
              <a:rPr lang="es-ES" sz="1000" b="1" dirty="0">
                <a:latin typeface="+mn-lt"/>
                <a:cs typeface="+mn-cs"/>
              </a:rPr>
              <a:t>Liberación de Andrómeda </a:t>
            </a:r>
            <a:r>
              <a:rPr lang="es-ES" sz="1000" i="1" dirty="0">
                <a:latin typeface="+mn-lt"/>
                <a:cs typeface="+mn-cs"/>
              </a:rPr>
              <a:t>por Perseo</a:t>
            </a:r>
            <a:r>
              <a:rPr lang="es-ES" sz="1000" dirty="0">
                <a:latin typeface="+mn-lt"/>
                <a:cs typeface="+mn-cs"/>
              </a:rPr>
              <a:t>, que representa al héroe que acaba de matar a un monstruo marino y libera con un gesto majestuoso a la princesa que ha estado encadenada a una roca. La escena que evoca Ovidio se remonta a un prototipo que fue conocido por el diseño del pintor griego </a:t>
            </a:r>
            <a:r>
              <a:rPr lang="es-ES" sz="1000" dirty="0" err="1">
                <a:latin typeface="+mn-lt"/>
                <a:cs typeface="+mn-cs"/>
              </a:rPr>
              <a:t>Nicias</a:t>
            </a:r>
            <a:r>
              <a:rPr lang="es-ES" sz="1000" dirty="0">
                <a:latin typeface="+mn-lt"/>
                <a:cs typeface="+mn-cs"/>
              </a:rPr>
              <a:t>. Este trabajo está muy bien ejecutado con un efecto de sombra y luz y un dominio del concepto de espacio. El mosaico constituía en su origen el motivo central del vestíbulo de una villa de Bulla Regia datado de mediados del siglo III.</a:t>
            </a:r>
          </a:p>
          <a:p>
            <a:pPr algn="just" fontAlgn="auto">
              <a:spcBef>
                <a:spcPts val="0"/>
              </a:spcBef>
              <a:spcAft>
                <a:spcPts val="0"/>
              </a:spcAft>
              <a:defRPr/>
            </a:pPr>
            <a:r>
              <a:rPr lang="es-ES" sz="1000" dirty="0">
                <a:latin typeface="+mn-lt"/>
                <a:cs typeface="+mn-cs"/>
              </a:rPr>
              <a:t>La pieza </a:t>
            </a:r>
            <a:r>
              <a:rPr lang="es-ES" sz="1000" b="1" dirty="0">
                <a:latin typeface="+mn-lt"/>
                <a:cs typeface="+mn-cs"/>
              </a:rPr>
              <a:t>Virgilio escucha a Clío y Melpómene</a:t>
            </a:r>
            <a:r>
              <a:rPr lang="es-ES" sz="1000" dirty="0">
                <a:latin typeface="+mn-lt"/>
                <a:cs typeface="+mn-cs"/>
              </a:rPr>
              <a:t>, encontrada en </a:t>
            </a:r>
            <a:r>
              <a:rPr lang="es-ES" sz="1000" dirty="0" err="1">
                <a:latin typeface="+mn-lt"/>
                <a:cs typeface="+mn-cs"/>
              </a:rPr>
              <a:t>Sousse</a:t>
            </a:r>
            <a:r>
              <a:rPr lang="es-ES" sz="1000" dirty="0">
                <a:latin typeface="+mn-lt"/>
                <a:cs typeface="+mn-cs"/>
              </a:rPr>
              <a:t> (antigua </a:t>
            </a:r>
            <a:r>
              <a:rPr lang="es-ES" sz="1000" dirty="0" err="1">
                <a:latin typeface="+mn-lt"/>
                <a:cs typeface="+mn-cs"/>
              </a:rPr>
              <a:t>Hadrumetum</a:t>
            </a:r>
            <a:r>
              <a:rPr lang="es-ES" sz="1000" dirty="0">
                <a:latin typeface="+mn-lt"/>
                <a:cs typeface="+mn-cs"/>
              </a:rPr>
              <a:t>, se halla en una sala del mismo nombre y constituye una de las joyas del museo, pues es uno de los retratos más notables del famoso poeta romano Virgilio. Virgilio lleva una gran túnica decorada con bordados blancos y se encuentra rodeado por las musas , </a:t>
            </a:r>
            <a:r>
              <a:rPr lang="es-ES" sz="1000" dirty="0" err="1">
                <a:latin typeface="+mn-lt"/>
                <a:cs typeface="+mn-cs"/>
              </a:rPr>
              <a:t>Clio</a:t>
            </a:r>
            <a:r>
              <a:rPr lang="es-ES" sz="1000" dirty="0">
                <a:latin typeface="+mn-lt"/>
                <a:cs typeface="+mn-cs"/>
              </a:rPr>
              <a:t> y Melpómene. Tiene en la mano sobre su rodillas un rollo de pergamino, donde están escritos mensajes extraídos de la Eneida, s. III.</a:t>
            </a:r>
          </a:p>
          <a:p>
            <a:pPr algn="just" fontAlgn="auto">
              <a:spcBef>
                <a:spcPts val="0"/>
              </a:spcBef>
              <a:spcAft>
                <a:spcPts val="0"/>
              </a:spcAft>
              <a:defRPr/>
            </a:pPr>
            <a:r>
              <a:rPr lang="es-ES" sz="1000" b="1" dirty="0">
                <a:latin typeface="+mn-lt"/>
                <a:cs typeface="+mn-cs"/>
              </a:rPr>
              <a:t>En Venus en su toilette</a:t>
            </a:r>
            <a:r>
              <a:rPr lang="es-ES" sz="1000" dirty="0">
                <a:latin typeface="+mn-lt"/>
                <a:cs typeface="+mn-cs"/>
              </a:rPr>
              <a:t>, la diosa se presenta medio desnuda con una mano en el pelo y la otra con un espejo que toma de una caja abierta en sus pies. Hay dos amorcillos, uno le trae un collar para su cuello, el otro una canasta a modo de joyero. Este mosaico   es del  siglo III y proviene del yacimiento de </a:t>
            </a:r>
            <a:r>
              <a:rPr lang="es-ES" sz="1000" dirty="0" err="1">
                <a:latin typeface="+mn-lt"/>
                <a:cs typeface="+mn-cs"/>
              </a:rPr>
              <a:t>Thuburbo</a:t>
            </a:r>
            <a:r>
              <a:rPr lang="es-ES" sz="1000" dirty="0">
                <a:latin typeface="+mn-lt"/>
                <a:cs typeface="+mn-cs"/>
              </a:rPr>
              <a:t> </a:t>
            </a:r>
            <a:r>
              <a:rPr lang="es-ES" sz="1000" dirty="0" err="1">
                <a:latin typeface="+mn-lt"/>
                <a:cs typeface="+mn-cs"/>
              </a:rPr>
              <a:t>Majus</a:t>
            </a:r>
            <a:r>
              <a:rPr lang="es-ES" sz="1000" dirty="0">
                <a:latin typeface="+mn-lt"/>
                <a:cs typeface="+mn-cs"/>
              </a:rPr>
              <a:t>.</a:t>
            </a:r>
          </a:p>
          <a:p>
            <a:pPr algn="just" fontAlgn="auto">
              <a:spcBef>
                <a:spcPts val="0"/>
              </a:spcBef>
              <a:spcAft>
                <a:spcPts val="0"/>
              </a:spcAft>
              <a:defRPr/>
            </a:pPr>
            <a:r>
              <a:rPr lang="es-ES" sz="1000" b="1" dirty="0">
                <a:latin typeface="+mn-lt"/>
                <a:cs typeface="+mn-cs"/>
              </a:rPr>
              <a:t>Los cíclopes forjando los rayos de Júpiter </a:t>
            </a:r>
            <a:r>
              <a:rPr lang="es-ES" sz="1000" dirty="0">
                <a:latin typeface="+mn-lt"/>
                <a:cs typeface="+mn-cs"/>
              </a:rPr>
              <a:t>es un pavimento de un </a:t>
            </a:r>
            <a:r>
              <a:rPr lang="es-ES" sz="1000" dirty="0" err="1">
                <a:latin typeface="+mn-lt"/>
                <a:cs typeface="+mn-cs"/>
              </a:rPr>
              <a:t>frigidarium</a:t>
            </a:r>
            <a:r>
              <a:rPr lang="es-ES" sz="1000" dirty="0">
                <a:latin typeface="+mn-lt"/>
                <a:cs typeface="+mn-cs"/>
              </a:rPr>
              <a:t>, que muestra a tres cíclopes que forjan el rayo de Júpiter, con Vulcano sentado en frente de ellos. El mosaico data de finales del siglo III y proviene de </a:t>
            </a:r>
            <a:r>
              <a:rPr lang="es-ES" sz="1000" dirty="0" err="1">
                <a:latin typeface="+mn-lt"/>
                <a:cs typeface="+mn-cs"/>
              </a:rPr>
              <a:t>Dougga</a:t>
            </a:r>
            <a:r>
              <a:rPr lang="es-ES" sz="1000" dirty="0">
                <a:latin typeface="+mn-lt"/>
                <a:cs typeface="+mn-cs"/>
              </a:rPr>
              <a:t>.</a:t>
            </a:r>
          </a:p>
          <a:p>
            <a:pPr algn="just" fontAlgn="auto">
              <a:spcBef>
                <a:spcPts val="0"/>
              </a:spcBef>
              <a:spcAft>
                <a:spcPts val="0"/>
              </a:spcAft>
              <a:defRPr/>
            </a:pPr>
            <a:r>
              <a:rPr lang="es-ES" sz="1000" b="1" dirty="0">
                <a:latin typeface="+mn-lt"/>
                <a:cs typeface="+mn-cs"/>
              </a:rPr>
              <a:t>Triunfo de Neptuno</a:t>
            </a:r>
            <a:r>
              <a:rPr lang="es-ES" sz="1000" dirty="0">
                <a:latin typeface="+mn-lt"/>
                <a:cs typeface="+mn-cs"/>
              </a:rPr>
              <a:t>, representando una de las estaciones en el ángulo inferior derecho es un pavimento perteneciente a un atrio. En el centro de un medallón está la figura de Neptuno con un halo que le rodea la cabeza y montado en una cuadriga tirada por cuatro caballitos de mar. En los ángulos se encuentran bajo ornamentos de hojas cuatro figuras femeninas que simbolizan las estaciones del año. El mosaico data de mediados del s. II y proviene de </a:t>
            </a:r>
            <a:r>
              <a:rPr lang="es-ES" sz="1000" dirty="0" err="1">
                <a:latin typeface="+mn-lt"/>
                <a:cs typeface="+mn-cs"/>
              </a:rPr>
              <a:t>Chebba</a:t>
            </a:r>
            <a:r>
              <a:rPr lang="es-ES" sz="1000" dirty="0">
                <a:latin typeface="+mn-lt"/>
                <a:cs typeface="+mn-cs"/>
              </a:rPr>
              <a:t>.</a:t>
            </a:r>
          </a:p>
          <a:p>
            <a:pPr algn="just" fontAlgn="auto">
              <a:spcBef>
                <a:spcPts val="0"/>
              </a:spcBef>
              <a:spcAft>
                <a:spcPts val="0"/>
              </a:spcAft>
              <a:defRPr/>
            </a:pPr>
            <a:r>
              <a:rPr lang="es-ES" sz="1000" dirty="0">
                <a:latin typeface="+mn-lt"/>
                <a:cs typeface="+mn-cs"/>
              </a:rPr>
              <a:t>El cuadro </a:t>
            </a:r>
            <a:r>
              <a:rPr lang="es-ES" sz="1000" b="1" dirty="0">
                <a:latin typeface="+mn-lt"/>
                <a:cs typeface="+mn-cs"/>
              </a:rPr>
              <a:t>Ulises y las sirenas </a:t>
            </a:r>
            <a:r>
              <a:rPr lang="es-ES" sz="1000" dirty="0">
                <a:latin typeface="+mn-lt"/>
                <a:cs typeface="+mn-cs"/>
              </a:rPr>
              <a:t>está inspirado en la Odisea. En él se muestra un barco de velas adornado con una cabeza humana y una de palma. Hay una fila de remeros, y el héroe griego está de pie con las manos atadas al mástil para no sucumbir a los encantos mortales de la música de las sirenas. Alrededor de Ulises se sientan sus compañeros con las orejas tapadas con cera como relata la leyenda. Al pie de unas rocas se hallan tres sirenas representadas con bustos de mujer aladas y con patas de ave. Una de ellas toca una doble flauta, otra una lira  y la tercera, sin instrumentos, se considera la sirena cantante. La obra se encontró en </a:t>
            </a:r>
            <a:r>
              <a:rPr lang="es-ES" sz="1000" dirty="0" err="1">
                <a:latin typeface="+mn-lt"/>
                <a:cs typeface="+mn-cs"/>
              </a:rPr>
              <a:t>Dougga</a:t>
            </a:r>
            <a:r>
              <a:rPr lang="es-ES" sz="1000" dirty="0">
                <a:latin typeface="+mn-lt"/>
                <a:cs typeface="+mn-cs"/>
              </a:rPr>
              <a:t> y está fechada alrededor de 260.</a:t>
            </a:r>
          </a:p>
          <a:p>
            <a:pPr algn="just" fontAlgn="auto">
              <a:spcBef>
                <a:spcPts val="0"/>
              </a:spcBef>
              <a:spcAft>
                <a:spcPts val="0"/>
              </a:spcAft>
              <a:defRPr/>
            </a:pPr>
            <a:r>
              <a:rPr lang="es-ES" sz="1000" dirty="0">
                <a:latin typeface="+mn-lt"/>
                <a:cs typeface="+mn-cs"/>
              </a:rPr>
              <a:t>La decoración del mosaico </a:t>
            </a:r>
            <a:r>
              <a:rPr lang="es-ES" sz="1000" b="1" dirty="0">
                <a:latin typeface="+mn-lt"/>
                <a:cs typeface="+mn-cs"/>
              </a:rPr>
              <a:t>El matrimonio de Dionisio y Ariadna </a:t>
            </a:r>
            <a:r>
              <a:rPr lang="es-ES" sz="1000" dirty="0">
                <a:latin typeface="+mn-lt"/>
                <a:cs typeface="+mn-cs"/>
              </a:rPr>
              <a:t>se divide en tres registros. En lo alto </a:t>
            </a:r>
            <a:r>
              <a:rPr lang="es-ES" sz="1000" dirty="0" err="1">
                <a:latin typeface="+mn-lt"/>
                <a:cs typeface="+mn-cs"/>
              </a:rPr>
              <a:t>Dioniso</a:t>
            </a:r>
            <a:r>
              <a:rPr lang="es-ES" sz="1000" dirty="0">
                <a:latin typeface="+mn-lt"/>
                <a:cs typeface="+mn-cs"/>
              </a:rPr>
              <a:t> y Ariadna están medio acostados sobre una piel de pantera bajo la sombra de una vid. El dios está completamente desnudo con un tirso y una crátera de oro, mientras que Ariana se muestra detrás con un gran trozo de tela que le cubre las piernas. En la parte central, un personaje barbudo sostiene en su mano una crátera que le tiende un sátiro. Por último, en el registro inferior, se encuentran bacantes, sátiros y el dios Pan animando la fiesta.</a:t>
            </a:r>
          </a:p>
          <a:p>
            <a:pPr algn="just" fontAlgn="auto">
              <a:spcBef>
                <a:spcPts val="0"/>
              </a:spcBef>
              <a:spcAft>
                <a:spcPts val="0"/>
              </a:spcAft>
              <a:defRPr/>
            </a:pPr>
            <a:r>
              <a:rPr lang="es-ES" sz="1000" dirty="0">
                <a:latin typeface="+mn-lt"/>
                <a:cs typeface="+mn-cs"/>
              </a:rPr>
              <a:t>La escena de </a:t>
            </a:r>
            <a:r>
              <a:rPr lang="es-ES" sz="1000" b="1" dirty="0">
                <a:latin typeface="+mn-lt"/>
                <a:cs typeface="+mn-cs"/>
              </a:rPr>
              <a:t>Teseo y el </a:t>
            </a:r>
            <a:r>
              <a:rPr lang="es-ES" sz="1000" b="1" dirty="0" err="1">
                <a:latin typeface="+mn-lt"/>
                <a:cs typeface="+mn-cs"/>
              </a:rPr>
              <a:t>Minotauro;</a:t>
            </a:r>
            <a:r>
              <a:rPr lang="es-ES" sz="1000" dirty="0" err="1">
                <a:latin typeface="+mn-lt"/>
                <a:cs typeface="+mn-cs"/>
              </a:rPr>
              <a:t>muestra</a:t>
            </a:r>
            <a:r>
              <a:rPr lang="es-ES" sz="1000" dirty="0">
                <a:latin typeface="+mn-lt"/>
                <a:cs typeface="+mn-cs"/>
              </a:rPr>
              <a:t> el momento en que Teseo decapita al Minotauro en el centro del laberinto, después de que los restos de las víctimas se encuentran en el terreno. Este mosaico de </a:t>
            </a:r>
            <a:r>
              <a:rPr lang="es-ES" sz="1000" dirty="0" err="1">
                <a:latin typeface="+mn-lt"/>
                <a:cs typeface="+mn-cs"/>
              </a:rPr>
              <a:t>Thuburbo</a:t>
            </a:r>
            <a:r>
              <a:rPr lang="es-ES" sz="1000" dirty="0">
                <a:latin typeface="+mn-lt"/>
                <a:cs typeface="+mn-cs"/>
              </a:rPr>
              <a:t> </a:t>
            </a:r>
            <a:r>
              <a:rPr lang="es-ES" sz="1000" dirty="0" err="1">
                <a:latin typeface="+mn-lt"/>
                <a:cs typeface="+mn-cs"/>
              </a:rPr>
              <a:t>Majus</a:t>
            </a:r>
            <a:r>
              <a:rPr lang="es-ES" sz="1000" dirty="0">
                <a:latin typeface="+mn-lt"/>
                <a:cs typeface="+mn-cs"/>
              </a:rPr>
              <a:t> cubría el piso de un </a:t>
            </a:r>
            <a:r>
              <a:rPr lang="es-ES" sz="1000" dirty="0" err="1">
                <a:latin typeface="+mn-lt"/>
                <a:cs typeface="+mn-cs"/>
              </a:rPr>
              <a:t>frigidarium,del</a:t>
            </a:r>
            <a:r>
              <a:rPr lang="es-ES" sz="1000" dirty="0">
                <a:latin typeface="+mn-lt"/>
                <a:cs typeface="+mn-cs"/>
              </a:rPr>
              <a:t> siglo IV.</a:t>
            </a:r>
          </a:p>
          <a:p>
            <a:pPr algn="just" fontAlgn="auto">
              <a:spcBef>
                <a:spcPts val="0"/>
              </a:spcBef>
              <a:spcAft>
                <a:spcPts val="0"/>
              </a:spcAft>
              <a:defRPr/>
            </a:pPr>
            <a:r>
              <a:rPr lang="es-ES" sz="1000" dirty="0">
                <a:latin typeface="+mn-lt"/>
                <a:cs typeface="+mn-cs"/>
              </a:rPr>
              <a:t>El pequeño plafón </a:t>
            </a:r>
            <a:r>
              <a:rPr lang="es-ES" sz="1000" b="1" dirty="0">
                <a:latin typeface="+mn-lt"/>
                <a:cs typeface="+mn-cs"/>
              </a:rPr>
              <a:t>Pavimento de Xenia </a:t>
            </a:r>
            <a:r>
              <a:rPr lang="es-ES" sz="1000" dirty="0">
                <a:latin typeface="+mn-lt"/>
                <a:cs typeface="+mn-cs"/>
              </a:rPr>
              <a:t>representa los restos de una comida de acuerdo a los cánones estéticos conocidos del período helenístico y traducido al arte árabe (entre ellas el famoso plato conocido </a:t>
            </a:r>
            <a:r>
              <a:rPr lang="es-ES" sz="1000" b="1" dirty="0">
                <a:latin typeface="+mn-lt"/>
                <a:cs typeface="+mn-cs"/>
              </a:rPr>
              <a:t>como el caballero de </a:t>
            </a:r>
            <a:r>
              <a:rPr lang="es-ES" sz="1000" b="1" dirty="0" err="1">
                <a:latin typeface="+mn-lt"/>
                <a:cs typeface="+mn-cs"/>
              </a:rPr>
              <a:t>Sabra</a:t>
            </a:r>
            <a:r>
              <a:rPr lang="es-ES" sz="1000" dirty="0">
                <a:latin typeface="+mn-lt"/>
                <a:cs typeface="+mn-cs"/>
              </a:rPr>
              <a:t>).</a:t>
            </a:r>
            <a:endParaRPr lang="es-AR" sz="1000" dirty="0">
              <a:latin typeface="+mn-lt"/>
              <a:cs typeface="+mn-cs"/>
            </a:endParaRPr>
          </a:p>
        </p:txBody>
      </p:sp>
    </p:spTree>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Isabel\Pictures\DCSIiF3XUAA9mLb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Isabel\Pictures\Imagen1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6350"/>
            <a:ext cx="7019925" cy="513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1 CuadroTexto"/>
          <p:cNvSpPr txBox="1">
            <a:spLocks noChangeArrowheads="1"/>
          </p:cNvSpPr>
          <p:nvPr/>
        </p:nvSpPr>
        <p:spPr bwMode="auto">
          <a:xfrm>
            <a:off x="7920038" y="3867150"/>
            <a:ext cx="104457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AR" altLang="es-AR" sz="1100"/>
              <a:t>Detalle </a:t>
            </a:r>
          </a:p>
        </p:txBody>
      </p:sp>
    </p:spTree>
  </p:cSld>
  <p:clrMapOvr>
    <a:masterClrMapping/>
  </p:clrMapOvr>
  <p:transition spd="slow">
    <p:cover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Isabel\Pictures\Imagen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0424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Isabel\Pictures\eclecti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22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Isabel\Pictures\Tunisi_museo_Bardo_soffit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0"/>
            <a:ext cx="9155113" cy="515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Isabel\Pictures\1426688227863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58738"/>
            <a:ext cx="8056562" cy="5235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Isabel\Pictures\Image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23825"/>
            <a:ext cx="8280400" cy="503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Isabel\Pictures\dominus-julius-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0"/>
            <a:ext cx="703421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Isabel\Pictures\Imagen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3175"/>
            <a:ext cx="7704137"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Isabel\Pictures\Imagen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144000" cy="554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Isabel\Pictures\depositphotos_14045073-stock-photo-mosaic-in-the-bardo-museum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0"/>
            <a:ext cx="77692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Users\Isabel\Pictures\Image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0"/>
            <a:ext cx="8002587"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Isabel\Pictures\800px-Virgil_Mosaic_Bardo_Museum_Tun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92075"/>
            <a:ext cx="5397500"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1 CuadroTexto"/>
          <p:cNvSpPr txBox="1">
            <a:spLocks noChangeArrowheads="1"/>
          </p:cNvSpPr>
          <p:nvPr/>
        </p:nvSpPr>
        <p:spPr bwMode="auto">
          <a:xfrm>
            <a:off x="7161213" y="2859088"/>
            <a:ext cx="18034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i="1"/>
              <a:t>Virgilio escucha a Clío y Melpómene.</a:t>
            </a:r>
            <a:endParaRPr lang="es-AR" altLang="es-AR" sz="1100" b="1"/>
          </a:p>
        </p:txBody>
      </p:sp>
    </p:spTree>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Isabel\Pictures\museo-bar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28575"/>
            <a:ext cx="9139237" cy="51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Isabel\Pictures\bardo-tunez-644x3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2700"/>
            <a:ext cx="9147175" cy="514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Isabel\Pictures\cap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87313"/>
            <a:ext cx="6946900" cy="52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Isabel\Pictures\Imagen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1588"/>
            <a:ext cx="9202738" cy="514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Isabel\Pictures\Imagen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075"/>
            <a:ext cx="9251950"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Isabel\Pictures\Imagen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 y="-165100"/>
            <a:ext cx="9139237"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Isabel\Pictures\mosaico-el-dios-del-mar__MG_3528_conteni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425" y="0"/>
            <a:ext cx="7667625" cy="510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Isabel\Pictures\Museo-Bardo-Mosaico-Triton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36513"/>
            <a:ext cx="6769100" cy="5080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Users\Isabel\Pictures\museos_tun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0"/>
            <a:ext cx="72009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Isabel\Pictures\800px-Bardo_mosaics_room-9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0"/>
            <a:ext cx="82264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CuadroTexto"/>
          <p:cNvSpPr txBox="1"/>
          <p:nvPr/>
        </p:nvSpPr>
        <p:spPr>
          <a:xfrm>
            <a:off x="8237538" y="3003550"/>
            <a:ext cx="906462" cy="577850"/>
          </a:xfrm>
          <a:prstGeom prst="rect">
            <a:avLst/>
          </a:prstGeom>
          <a:noFill/>
        </p:spPr>
        <p:txBody>
          <a:bodyPr>
            <a:spAutoFit/>
          </a:bodyPr>
          <a:lstStyle/>
          <a:p>
            <a:pPr fontAlgn="auto">
              <a:spcBef>
                <a:spcPts val="0"/>
              </a:spcBef>
              <a:spcAft>
                <a:spcPts val="0"/>
              </a:spcAft>
              <a:defRPr/>
            </a:pPr>
            <a:r>
              <a:rPr lang="es-ES" sz="1050" b="1" dirty="0">
                <a:latin typeface="+mn-lt"/>
                <a:cs typeface="+mn-cs"/>
              </a:rPr>
              <a:t>Sala de los mosaicos romanos</a:t>
            </a:r>
            <a:endParaRPr lang="es-AR" sz="1050" b="1" dirty="0">
              <a:latin typeface="+mn-lt"/>
              <a:cs typeface="+mn-cs"/>
            </a:endParaRPr>
          </a:p>
        </p:txBody>
      </p:sp>
    </p:spTree>
  </p:cSld>
  <p:clrMapOvr>
    <a:masterClrMapping/>
  </p:clrMapOvr>
  <p:transition spd="slow">
    <p:cover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Isabel\Pictures\800px-Bardo_mosaics_room-1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0"/>
            <a:ext cx="7056438"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1 CuadroTexto"/>
          <p:cNvSpPr txBox="1">
            <a:spLocks noChangeArrowheads="1"/>
          </p:cNvSpPr>
          <p:nvPr/>
        </p:nvSpPr>
        <p:spPr bwMode="auto">
          <a:xfrm>
            <a:off x="8027988" y="2932113"/>
            <a:ext cx="1030287"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Perspectiva de la sala de los mosaicos romanos</a:t>
            </a:r>
            <a:endParaRPr lang="es-AR" altLang="es-AR" sz="1100" b="1"/>
          </a:p>
        </p:txBody>
      </p:sp>
    </p:spTree>
  </p:cSld>
  <p:clrMapOvr>
    <a:masterClrMapping/>
  </p:clrMapOvr>
  <p:transition spd="slow">
    <p:cover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Isabel\Pictures\800px-GiorcesBardo3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0"/>
            <a:ext cx="3671888"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1 CuadroTexto"/>
          <p:cNvSpPr txBox="1">
            <a:spLocks noChangeArrowheads="1"/>
          </p:cNvSpPr>
          <p:nvPr/>
        </p:nvSpPr>
        <p:spPr bwMode="auto">
          <a:xfrm>
            <a:off x="6659563" y="3148013"/>
            <a:ext cx="2233612"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Pavimento de una capilla.</a:t>
            </a:r>
          </a:p>
          <a:p>
            <a:pPr eaLnBrk="1" hangingPunct="1">
              <a:spcBef>
                <a:spcPct val="0"/>
              </a:spcBef>
              <a:buFontTx/>
              <a:buNone/>
            </a:pPr>
            <a:endParaRPr lang="es-AR" altLang="es-AR" sz="1100"/>
          </a:p>
        </p:txBody>
      </p:sp>
    </p:spTree>
  </p:cSld>
  <p:clrMapOvr>
    <a:masterClrMapping/>
  </p:clrMapOvr>
  <p:transition spd="slow">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Users\Isabel\Pictures\800px-GiorcesBardo38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0"/>
            <a:ext cx="4768850" cy="357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2" descr="C:\Users\Isabel\Pictures\imagesPMKO3RZ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882775"/>
            <a:ext cx="42799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CuadroTexto"/>
          <p:cNvSpPr txBox="1"/>
          <p:nvPr/>
        </p:nvSpPr>
        <p:spPr>
          <a:xfrm>
            <a:off x="900113" y="3940175"/>
            <a:ext cx="3527425" cy="415925"/>
          </a:xfrm>
          <a:prstGeom prst="rect">
            <a:avLst/>
          </a:prstGeom>
          <a:noFill/>
        </p:spPr>
        <p:txBody>
          <a:bodyPr>
            <a:spAutoFit/>
          </a:bodyPr>
          <a:lstStyle/>
          <a:p>
            <a:pPr fontAlgn="auto">
              <a:spcBef>
                <a:spcPts val="0"/>
              </a:spcBef>
              <a:spcAft>
                <a:spcPts val="0"/>
              </a:spcAft>
              <a:defRPr/>
            </a:pPr>
            <a:r>
              <a:rPr lang="es-ES" sz="1050" b="1" dirty="0">
                <a:latin typeface="+mn-lt"/>
                <a:cs typeface="+mn-cs"/>
              </a:rPr>
              <a:t>Pavimento de mausoleo (Daniel en la fosa con leones).</a:t>
            </a:r>
          </a:p>
          <a:p>
            <a:pPr fontAlgn="auto">
              <a:spcBef>
                <a:spcPts val="0"/>
              </a:spcBef>
              <a:spcAft>
                <a:spcPts val="0"/>
              </a:spcAft>
              <a:defRPr/>
            </a:pPr>
            <a:endParaRPr lang="es-AR" sz="1050" dirty="0">
              <a:latin typeface="+mn-lt"/>
              <a:cs typeface="+mn-cs"/>
            </a:endParaRPr>
          </a:p>
        </p:txBody>
      </p:sp>
    </p:spTree>
  </p:cSld>
  <p:clrMapOvr>
    <a:masterClrMapping/>
  </p:clrMapOvr>
  <p:transition spd="slow">
    <p:cover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Users\Isabel\Pictures\800px-GiorcesBardo5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0"/>
            <a:ext cx="3889375" cy="521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1 CuadroTexto"/>
          <p:cNvSpPr txBox="1">
            <a:spLocks noChangeArrowheads="1"/>
          </p:cNvSpPr>
          <p:nvPr/>
        </p:nvSpPr>
        <p:spPr bwMode="auto">
          <a:xfrm>
            <a:off x="6875463" y="2932113"/>
            <a:ext cx="194468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Los cíclopes forjando los rayos de Júpiter.</a:t>
            </a:r>
            <a:endParaRPr lang="es-AR" altLang="es-AR" sz="1100" b="1"/>
          </a:p>
        </p:txBody>
      </p:sp>
    </p:spTree>
  </p:cSld>
  <p:clrMapOvr>
    <a:masterClrMapping/>
  </p:clrMapOvr>
  <p:transition spd="slow">
    <p:cover dir="l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Users\Isabel\Pictures\800px-Perseo_libera_Andromeda_dal_pavimento_di_Bulla_Regia_conservato_al_Bardo_di_Tunisi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513" y="23813"/>
            <a:ext cx="48831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1 CuadroTexto"/>
          <p:cNvSpPr txBox="1">
            <a:spLocks noChangeArrowheads="1"/>
          </p:cNvSpPr>
          <p:nvPr/>
        </p:nvSpPr>
        <p:spPr bwMode="auto">
          <a:xfrm>
            <a:off x="7308850" y="2595563"/>
            <a:ext cx="15843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La liberación de Andrómena por Perseo</a:t>
            </a:r>
            <a:endParaRPr lang="es-AR" altLang="es-AR" sz="1100" b="1"/>
          </a:p>
        </p:txBody>
      </p:sp>
    </p:spTree>
  </p:cSld>
  <p:clrMapOvr>
    <a:masterClrMapping/>
  </p:clrMapOvr>
  <p:transition spd="slow">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Users\Isabel\Pictures\800px-Thésée_et_minotaure_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8024813"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1 CuadroTexto"/>
          <p:cNvSpPr txBox="1">
            <a:spLocks noChangeArrowheads="1"/>
          </p:cNvSpPr>
          <p:nvPr/>
        </p:nvSpPr>
        <p:spPr bwMode="auto">
          <a:xfrm>
            <a:off x="8027988" y="3148013"/>
            <a:ext cx="9366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Teseo y el Minotauro.</a:t>
            </a:r>
            <a:endParaRPr lang="es-AR" altLang="es-AR" sz="1100" b="1"/>
          </a:p>
        </p:txBody>
      </p:sp>
    </p:spTree>
  </p:cSld>
  <p:clrMapOvr>
    <a:masterClrMapping/>
  </p:clrMapOvr>
  <p:transition spd="slow">
    <p:cover dir="l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Users\Isabel\Pictures\800px-Xenia_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6116638"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1 CuadroTexto"/>
          <p:cNvSpPr txBox="1">
            <a:spLocks noChangeArrowheads="1"/>
          </p:cNvSpPr>
          <p:nvPr/>
        </p:nvSpPr>
        <p:spPr bwMode="auto">
          <a:xfrm>
            <a:off x="7740650" y="2932113"/>
            <a:ext cx="12954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Pavimento de Xenia.</a:t>
            </a:r>
          </a:p>
          <a:p>
            <a:pPr eaLnBrk="1" hangingPunct="1">
              <a:spcBef>
                <a:spcPct val="0"/>
              </a:spcBef>
              <a:buFontTx/>
              <a:buNone/>
            </a:pPr>
            <a:endParaRPr lang="es-AR" altLang="es-AR" sz="1100"/>
          </a:p>
        </p:txBody>
      </p:sp>
    </p:spTree>
  </p:cSld>
  <p:clrMapOvr>
    <a:masterClrMapping/>
  </p:clrMapOvr>
  <p:transition spd="slow">
    <p:cover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Users\Isabel\Pictures\1024px-Mosaïque_d'Ulysse_et_les_sirènes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385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1 CuadroTexto"/>
          <p:cNvSpPr txBox="1">
            <a:spLocks noChangeArrowheads="1"/>
          </p:cNvSpPr>
          <p:nvPr/>
        </p:nvSpPr>
        <p:spPr bwMode="auto">
          <a:xfrm>
            <a:off x="827088" y="195263"/>
            <a:ext cx="2160587"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Ulises y las sirenas.</a:t>
            </a:r>
            <a:endParaRPr lang="es-AR" altLang="es-AR" sz="1100" b="1"/>
          </a:p>
        </p:txBody>
      </p:sp>
      <p:sp>
        <p:nvSpPr>
          <p:cNvPr id="3" name="2 CuadroTexto"/>
          <p:cNvSpPr txBox="1"/>
          <p:nvPr/>
        </p:nvSpPr>
        <p:spPr>
          <a:xfrm>
            <a:off x="8243888" y="4227513"/>
            <a:ext cx="969962" cy="592137"/>
          </a:xfrm>
          <a:prstGeom prst="rect">
            <a:avLst/>
          </a:prstGeom>
          <a:noFill/>
        </p:spPr>
        <p:txBody>
          <a:bodyPr>
            <a:spAutoFit/>
          </a:bodyPr>
          <a:lstStyle/>
          <a:p>
            <a:pPr fontAlgn="auto">
              <a:spcBef>
                <a:spcPts val="0"/>
              </a:spcBef>
              <a:spcAft>
                <a:spcPts val="0"/>
              </a:spcAft>
              <a:defRPr/>
            </a:pPr>
            <a:endParaRPr lang="es-AR" sz="1050" dirty="0">
              <a:latin typeface="+mn-lt"/>
              <a:cs typeface="+mn-cs"/>
            </a:endParaRPr>
          </a:p>
          <a:p>
            <a:pPr fontAlgn="auto">
              <a:spcBef>
                <a:spcPts val="0"/>
              </a:spcBef>
              <a:spcAft>
                <a:spcPts val="0"/>
              </a:spcAft>
              <a:defRPr/>
            </a:pPr>
            <a:r>
              <a:rPr lang="es-AR" sz="1100" b="1" dirty="0">
                <a:latin typeface="+mn-lt"/>
                <a:cs typeface="+mn-cs"/>
              </a:rPr>
              <a:t>Ulises y las Sirenas</a:t>
            </a:r>
          </a:p>
        </p:txBody>
      </p:sp>
    </p:spTree>
  </p:cSld>
  <p:clrMapOvr>
    <a:masterClrMapping/>
  </p:clrMapOvr>
  <p:transition spd="slow">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Isabel\Pictures\2012-02-02-016-museo-del-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4288"/>
            <a:ext cx="7272338"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Users\Isabel\Pictures\2103ELPULSO01-1560x877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86875"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Isabel\Pictures\52120554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2700"/>
            <a:ext cx="7410450" cy="516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Isabel\Pictures\6695041129_e57066e575_b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789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Isabel\Pictures\Bardo_mosaïque.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213" y="14288"/>
            <a:ext cx="3186112" cy="512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1 CuadroTexto"/>
          <p:cNvSpPr txBox="1">
            <a:spLocks noChangeArrowheads="1"/>
          </p:cNvSpPr>
          <p:nvPr/>
        </p:nvSpPr>
        <p:spPr bwMode="auto">
          <a:xfrm>
            <a:off x="6732588" y="2579688"/>
            <a:ext cx="2087562"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Triunfo de Neptuno, </a:t>
            </a:r>
            <a:r>
              <a:rPr lang="es-ES" altLang="es-AR" sz="1100"/>
              <a:t>representando una de las estaciones en el ángulo inferior derecho</a:t>
            </a:r>
            <a:endParaRPr lang="es-AR" altLang="es-AR" sz="1100"/>
          </a:p>
        </p:txBody>
      </p:sp>
    </p:spTree>
  </p:cSld>
  <p:clrMapOvr>
    <a:masterClrMapping/>
  </p:clrMapOvr>
  <p:transition spd="slow">
    <p:wheel spokes="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Isabel\Pictures\GiorcesBardo36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475" y="-14288"/>
            <a:ext cx="2160588" cy="5162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1 CuadroTexto"/>
          <p:cNvSpPr txBox="1">
            <a:spLocks noChangeArrowheads="1"/>
          </p:cNvSpPr>
          <p:nvPr/>
        </p:nvSpPr>
        <p:spPr bwMode="auto">
          <a:xfrm>
            <a:off x="6588125" y="2427288"/>
            <a:ext cx="20161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Tumba doble llamada de Victoria.</a:t>
            </a:r>
            <a:endParaRPr lang="es-AR" altLang="es-AR" sz="1100" b="1"/>
          </a:p>
        </p:txBody>
      </p:sp>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Users\Isabel\Pictures\GiorcesBardo50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26988"/>
            <a:ext cx="6911975" cy="518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5" name="1 CuadroTexto"/>
          <p:cNvSpPr txBox="1">
            <a:spLocks noChangeArrowheads="1"/>
          </p:cNvSpPr>
          <p:nvPr/>
        </p:nvSpPr>
        <p:spPr bwMode="auto">
          <a:xfrm>
            <a:off x="7812088" y="3003550"/>
            <a:ext cx="11525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Triunfo de Neptuno</a:t>
            </a:r>
            <a:endParaRPr lang="es-AR" altLang="es-AR" sz="1100" b="1"/>
          </a:p>
        </p:txBody>
      </p:sp>
    </p:spTree>
  </p:cSld>
  <p:clrMapOvr>
    <a:masterClrMapping/>
  </p:clrMapOvr>
  <p:transition spd="slow">
    <p:cover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Users\Isabel\Pictures\Neptuno-de-El-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288"/>
            <a:ext cx="5726113" cy="524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Users\Isabel\Pictures\Imagen12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0"/>
            <a:ext cx="6948488"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Users\Isabel\Pictures\Imagen10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0"/>
            <a:ext cx="6913563"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Users\Isabel\Pictures\Imagen15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6988"/>
            <a:ext cx="7272338" cy="511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Users\Isabel\Pictures\museobardo1-13316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484188"/>
            <a:ext cx="9180513"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Users\Isabel\Pictures\museo-del-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25400"/>
            <a:ext cx="8099425" cy="516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Users\Isabel\Pictures\PROIETTILE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9050"/>
            <a:ext cx="774065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ll/>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Users\Isabel\Pictures\museo-bardo-le-mus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195263"/>
            <a:ext cx="3706813" cy="494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Users\Isabel\Pictures\Tunez-día-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00" y="195263"/>
            <a:ext cx="9356725"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Users\Isabel\Pictures\20150318144026727253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50825"/>
            <a:ext cx="8316913"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Isabel\Pictures\Antiguas-ruinas-de-Dougga-Museo-del-Bar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13850" cy="523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CuadroTexto"/>
          <p:cNvSpPr txBox="1">
            <a:spLocks noChangeArrowheads="1"/>
          </p:cNvSpPr>
          <p:nvPr/>
        </p:nvSpPr>
        <p:spPr bwMode="auto">
          <a:xfrm>
            <a:off x="7092950" y="2978150"/>
            <a:ext cx="15113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Pila bautismal del siglo IV.</a:t>
            </a:r>
            <a:endParaRPr lang="es-AR" altLang="es-AR" sz="1100" b="1"/>
          </a:p>
        </p:txBody>
      </p:sp>
      <p:pic>
        <p:nvPicPr>
          <p:cNvPr id="56323" name="Picture 2" descr="C:\Users\Isabel\Pictures\800px-Baptistère_bardo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092950"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ve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CuadroTexto"/>
          <p:cNvSpPr txBox="1">
            <a:spLocks noChangeArrowheads="1"/>
          </p:cNvSpPr>
          <p:nvPr/>
        </p:nvSpPr>
        <p:spPr bwMode="auto">
          <a:xfrm>
            <a:off x="7445375" y="2643188"/>
            <a:ext cx="1512888"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Puerta claveteada en el museo del Bardo.</a:t>
            </a:r>
            <a:endParaRPr lang="es-AR" altLang="es-AR" sz="1100" b="1"/>
          </a:p>
        </p:txBody>
      </p:sp>
      <p:pic>
        <p:nvPicPr>
          <p:cNvPr id="57347" name="Picture 2" descr="C:\Users\Isabel\Pictures\800px-Porta1_resiz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25400"/>
            <a:ext cx="3590925"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Isabel\Pictures\800px-Der_blaue_Koran,Kairou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 y="0"/>
            <a:ext cx="8208962"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1 CuadroTexto"/>
          <p:cNvSpPr txBox="1">
            <a:spLocks noChangeArrowheads="1"/>
          </p:cNvSpPr>
          <p:nvPr/>
        </p:nvSpPr>
        <p:spPr bwMode="auto">
          <a:xfrm>
            <a:off x="8216900" y="2932113"/>
            <a:ext cx="81915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s-ES" altLang="es-AR" sz="1100" b="1"/>
              <a:t>Corán azul de Kairuán</a:t>
            </a:r>
            <a:endParaRPr lang="es-AR" altLang="es-AR" sz="1100" b="1"/>
          </a:p>
        </p:txBody>
      </p:sp>
    </p:spTree>
  </p:cSld>
  <p:clrMapOvr>
    <a:masterClrMapping/>
  </p:clrMapOvr>
  <p:transition spd="slow">
    <p:push/>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Rectángulo"/>
          <p:cNvSpPr>
            <a:spLocks noChangeArrowheads="1"/>
          </p:cNvSpPr>
          <p:nvPr/>
        </p:nvSpPr>
        <p:spPr bwMode="auto">
          <a:xfrm>
            <a:off x="971550" y="1833563"/>
            <a:ext cx="705643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s-AR" altLang="es-AR" sz="1800">
                <a:latin typeface="Blackadder ITC" pitchFamily="82" charset="0"/>
              </a:rPr>
              <a:t>Material extraido de Internet </a:t>
            </a:r>
          </a:p>
          <a:p>
            <a:pPr algn="ctr" eaLnBrk="1" hangingPunct="1">
              <a:spcBef>
                <a:spcPct val="0"/>
              </a:spcBef>
              <a:buFontTx/>
              <a:buNone/>
            </a:pPr>
            <a:r>
              <a:rPr lang="es-AR" altLang="es-AR" sz="1800">
                <a:latin typeface="Blackadder ITC" pitchFamily="82" charset="0"/>
              </a:rPr>
              <a:t>Para el curso de  “Historia del Hombre a través del Arte.</a:t>
            </a:r>
          </a:p>
          <a:p>
            <a:pPr algn="ctr" eaLnBrk="1" hangingPunct="1">
              <a:spcBef>
                <a:spcPct val="0"/>
              </a:spcBef>
              <a:buFontTx/>
              <a:buNone/>
            </a:pPr>
            <a:r>
              <a:rPr lang="es-AR" altLang="es-AR" sz="1800">
                <a:latin typeface="Blackadder ITC" pitchFamily="82" charset="0"/>
              </a:rPr>
              <a:t>“Cristianismo, Invasiones Bárbaras, Arte Paleocristiano y Bizantino”</a:t>
            </a:r>
          </a:p>
          <a:p>
            <a:pPr algn="ctr" eaLnBrk="1" hangingPunct="1">
              <a:spcBef>
                <a:spcPct val="0"/>
              </a:spcBef>
              <a:buFontTx/>
              <a:buNone/>
            </a:pPr>
            <a:r>
              <a:rPr lang="es-AR" altLang="es-AR" sz="1800">
                <a:latin typeface="Blackadder ITC" pitchFamily="82" charset="0"/>
              </a:rPr>
              <a:t>Prof. María Inés Saavedra</a:t>
            </a:r>
          </a:p>
          <a:p>
            <a:pPr algn="ctr" eaLnBrk="1" hangingPunct="1">
              <a:spcBef>
                <a:spcPct val="0"/>
              </a:spcBef>
              <a:buFontTx/>
              <a:buNone/>
            </a:pPr>
            <a:r>
              <a:rPr lang="es-AR" altLang="es-AR" sz="1800">
                <a:latin typeface="Blackadder ITC" pitchFamily="82" charset="0"/>
              </a:rPr>
              <a:t>Isabel Aguiar </a:t>
            </a:r>
          </a:p>
        </p:txBody>
      </p:sp>
    </p:spTree>
  </p:cSld>
  <p:clrMapOvr>
    <a:masterClrMapping/>
  </p:clrMapOvr>
  <p:transition spd="slow">
    <p:check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TotalTime>
  <Words>1230</Words>
  <Application>Microsoft Office PowerPoint</Application>
  <PresentationFormat>Affichage à l'écran (16:9)</PresentationFormat>
  <Paragraphs>39</Paragraphs>
  <Slides>57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57</vt:i4>
      </vt:variant>
    </vt:vector>
  </HeadingPairs>
  <TitlesOfParts>
    <vt:vector size="61" baseType="lpstr">
      <vt:lpstr>Calibri</vt:lpstr>
      <vt:lpstr>Arial</vt:lpstr>
      <vt:lpstr>Blackadder ITC</vt:lpstr>
      <vt:lpstr>Tema de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Luffi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Museo del Bardo Turquia</dc:title>
  <dc:creator>Isabel Aguiar</dc:creator>
  <cp:lastModifiedBy>Utilisateur Admin</cp:lastModifiedBy>
  <cp:revision>25</cp:revision>
  <dcterms:created xsi:type="dcterms:W3CDTF">2017-07-20T22:33:55Z</dcterms:created>
  <dcterms:modified xsi:type="dcterms:W3CDTF">2017-07-23T14:01:39Z</dcterms:modified>
</cp:coreProperties>
</file>