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3" r:id="rId2"/>
    <p:sldId id="258" r:id="rId3"/>
    <p:sldId id="261" r:id="rId4"/>
    <p:sldId id="256" r:id="rId5"/>
    <p:sldId id="262" r:id="rId6"/>
    <p:sldId id="280" r:id="rId7"/>
    <p:sldId id="267" r:id="rId8"/>
    <p:sldId id="336" r:id="rId9"/>
    <p:sldId id="273" r:id="rId10"/>
    <p:sldId id="358" r:id="rId11"/>
    <p:sldId id="268" r:id="rId12"/>
    <p:sldId id="340" r:id="rId13"/>
    <p:sldId id="337" r:id="rId14"/>
    <p:sldId id="338" r:id="rId15"/>
    <p:sldId id="339" r:id="rId16"/>
    <p:sldId id="264" r:id="rId17"/>
    <p:sldId id="343" r:id="rId18"/>
    <p:sldId id="277" r:id="rId19"/>
    <p:sldId id="341" r:id="rId20"/>
    <p:sldId id="344" r:id="rId21"/>
    <p:sldId id="269" r:id="rId22"/>
    <p:sldId id="272" r:id="rId23"/>
    <p:sldId id="270" r:id="rId24"/>
    <p:sldId id="271" r:id="rId25"/>
    <p:sldId id="283" r:id="rId26"/>
    <p:sldId id="279" r:id="rId27"/>
    <p:sldId id="274" r:id="rId28"/>
    <p:sldId id="275" r:id="rId29"/>
    <p:sldId id="345" r:id="rId30"/>
    <p:sldId id="346" r:id="rId31"/>
    <p:sldId id="342" r:id="rId32"/>
    <p:sldId id="282" r:id="rId33"/>
    <p:sldId id="276" r:id="rId34"/>
    <p:sldId id="316" r:id="rId35"/>
    <p:sldId id="329" r:id="rId36"/>
    <p:sldId id="347" r:id="rId37"/>
    <p:sldId id="321" r:id="rId38"/>
    <p:sldId id="325" r:id="rId39"/>
    <p:sldId id="319" r:id="rId40"/>
    <p:sldId id="348" r:id="rId41"/>
    <p:sldId id="324" r:id="rId42"/>
    <p:sldId id="327" r:id="rId43"/>
    <p:sldId id="331" r:id="rId44"/>
    <p:sldId id="318" r:id="rId45"/>
    <p:sldId id="332" r:id="rId46"/>
    <p:sldId id="322" r:id="rId47"/>
    <p:sldId id="334" r:id="rId48"/>
    <p:sldId id="349" r:id="rId49"/>
    <p:sldId id="323" r:id="rId50"/>
    <p:sldId id="350" r:id="rId51"/>
    <p:sldId id="333" r:id="rId52"/>
    <p:sldId id="326" r:id="rId53"/>
    <p:sldId id="328" r:id="rId54"/>
    <p:sldId id="286" r:id="rId55"/>
    <p:sldId id="287" r:id="rId56"/>
    <p:sldId id="285" r:id="rId57"/>
    <p:sldId id="288" r:id="rId58"/>
    <p:sldId id="290" r:id="rId59"/>
    <p:sldId id="289" r:id="rId60"/>
    <p:sldId id="292" r:id="rId61"/>
    <p:sldId id="291" r:id="rId62"/>
    <p:sldId id="293" r:id="rId63"/>
    <p:sldId id="294" r:id="rId64"/>
    <p:sldId id="295" r:id="rId65"/>
    <p:sldId id="297" r:id="rId66"/>
    <p:sldId id="298" r:id="rId67"/>
    <p:sldId id="299" r:id="rId68"/>
    <p:sldId id="301" r:id="rId69"/>
    <p:sldId id="302" r:id="rId70"/>
    <p:sldId id="303" r:id="rId71"/>
    <p:sldId id="305" r:id="rId72"/>
    <p:sldId id="335" r:id="rId73"/>
    <p:sldId id="312" r:id="rId74"/>
    <p:sldId id="306" r:id="rId75"/>
    <p:sldId id="309" r:id="rId76"/>
    <p:sldId id="313" r:id="rId77"/>
    <p:sldId id="310" r:id="rId78"/>
    <p:sldId id="314" r:id="rId79"/>
    <p:sldId id="315" r:id="rId80"/>
    <p:sldId id="356" r:id="rId81"/>
    <p:sldId id="355" r:id="rId82"/>
    <p:sldId id="354" r:id="rId83"/>
    <p:sldId id="353" r:id="rId84"/>
    <p:sldId id="357" r:id="rId85"/>
    <p:sldId id="352" r:id="rId8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51" autoAdjust="0"/>
    <p:restoredTop sz="94660"/>
  </p:normalViewPr>
  <p:slideViewPr>
    <p:cSldViewPr snapToGrid="0">
      <p:cViewPr varScale="1">
        <p:scale>
          <a:sx n="79" d="100"/>
          <a:sy n="79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theme" Target="theme/theme1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tableStyles" Target="tableStyles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presProps" Target="pres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48DF2-B078-4F51-AC55-997C28F13746}" type="datetimeFigureOut">
              <a:rPr lang="fr-FR" smtClean="0"/>
              <a:t>25/04/2016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7277-28E7-4A82-A0A3-EA0104BD5A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901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prism isContent="1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48DF2-B078-4F51-AC55-997C28F13746}" type="datetimeFigureOut">
              <a:rPr lang="fr-FR" smtClean="0"/>
              <a:t>25/04/2016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7277-28E7-4A82-A0A3-EA0104BD5A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038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prism isContent="1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48DF2-B078-4F51-AC55-997C28F13746}" type="datetimeFigureOut">
              <a:rPr lang="fr-FR" smtClean="0"/>
              <a:t>25/04/2016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7277-28E7-4A82-A0A3-EA0104BD5A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44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prism isContent="1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48DF2-B078-4F51-AC55-997C28F13746}" type="datetimeFigureOut">
              <a:rPr lang="fr-FR" smtClean="0"/>
              <a:t>25/04/2016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7277-28E7-4A82-A0A3-EA0104BD5A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9271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prism isContent="1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48DF2-B078-4F51-AC55-997C28F13746}" type="datetimeFigureOut">
              <a:rPr lang="fr-FR" smtClean="0"/>
              <a:t>25/04/2016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7277-28E7-4A82-A0A3-EA0104BD5A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827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prism isContent="1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48DF2-B078-4F51-AC55-997C28F13746}" type="datetimeFigureOut">
              <a:rPr lang="fr-FR" smtClean="0"/>
              <a:t>25/04/2016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7277-28E7-4A82-A0A3-EA0104BD5A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088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prism isContent="1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48DF2-B078-4F51-AC55-997C28F13746}" type="datetimeFigureOut">
              <a:rPr lang="fr-FR" smtClean="0"/>
              <a:t>25/04/2016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7277-28E7-4A82-A0A3-EA0104BD5A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17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prism isContent="1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48DF2-B078-4F51-AC55-997C28F13746}" type="datetimeFigureOut">
              <a:rPr lang="fr-FR" smtClean="0"/>
              <a:t>25/04/2016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7277-28E7-4A82-A0A3-EA0104BD5A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055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prism isContent="1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48DF2-B078-4F51-AC55-997C28F13746}" type="datetimeFigureOut">
              <a:rPr lang="fr-FR" smtClean="0"/>
              <a:t>25/04/2016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7277-28E7-4A82-A0A3-EA0104BD5A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03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prism isContent="1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48DF2-B078-4F51-AC55-997C28F13746}" type="datetimeFigureOut">
              <a:rPr lang="fr-FR" smtClean="0"/>
              <a:t>25/04/2016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7277-28E7-4A82-A0A3-EA0104BD5A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989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prism isContent="1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48DF2-B078-4F51-AC55-997C28F13746}" type="datetimeFigureOut">
              <a:rPr lang="fr-FR" smtClean="0"/>
              <a:t>25/04/2016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67277-28E7-4A82-A0A3-EA0104BD5A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827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prism isContent="1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748DF2-B078-4F51-AC55-997C28F13746}" type="datetimeFigureOut">
              <a:rPr lang="fr-FR" smtClean="0"/>
              <a:t>25/04/2016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867277-28E7-4A82-A0A3-EA0104BD5A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251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7000">
        <p14:prism isContent="1"/>
      </p:transition>
    </mc:Choice>
    <mc:Fallback xmlns="">
      <p:transition spd="slow" advTm="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0048" y="-97535"/>
            <a:ext cx="9274048" cy="695553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2453" y="0"/>
            <a:ext cx="87015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i="1" dirty="0" smtClean="0">
                <a:solidFill>
                  <a:srgbClr val="FF0000"/>
                </a:solidFill>
                <a:latin typeface="Old English Text MT" panose="03040902040508030806" pitchFamily="66" charset="0"/>
              </a:rPr>
              <a:t>La forteresse se trouve à proximité de Cluny</a:t>
            </a:r>
          </a:p>
          <a:p>
            <a:r>
              <a:rPr lang="fr-FR" sz="3600" i="1" dirty="0">
                <a:solidFill>
                  <a:srgbClr val="FF0000"/>
                </a:solidFill>
                <a:latin typeface="Old English Text MT" panose="03040902040508030806" pitchFamily="66" charset="0"/>
              </a:rPr>
              <a:t> </a:t>
            </a:r>
            <a:r>
              <a:rPr lang="fr-FR" sz="3600" i="1" dirty="0" smtClean="0">
                <a:solidFill>
                  <a:srgbClr val="FF0000"/>
                </a:solidFill>
                <a:latin typeface="Old English Text MT" panose="03040902040508030806" pitchFamily="66" charset="0"/>
              </a:rPr>
              <a:t>            en Bourgogne du sud</a:t>
            </a:r>
            <a:endParaRPr lang="fr-FR" sz="3600" i="1" dirty="0">
              <a:solidFill>
                <a:srgbClr val="FF0000"/>
              </a:solidFill>
              <a:latin typeface="Old English Text MT" panose="03040902040508030806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478" y="5510667"/>
            <a:ext cx="9315495" cy="134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4873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curtains"/>
        <p:sndAc>
          <p:stSnd>
            <p:snd r:embed="rId2" name="2014.11.  musique sifflée.wav"/>
          </p:stSnd>
        </p:sndAc>
      </p:transition>
    </mc:Choice>
    <mc:Fallback xmlns="">
      <p:transition spd="slow" advTm="7000">
        <p:fade/>
        <p:sndAc>
          <p:stSnd>
            <p:snd r:embed="rId5" name="2014.11.  musique sifflé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1" r="11076"/>
          <a:stretch/>
        </p:blipFill>
        <p:spPr>
          <a:xfrm>
            <a:off x="0" y="0"/>
            <a:ext cx="9144000" cy="6883121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0" y="5780782"/>
            <a:ext cx="93652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i="1" dirty="0" smtClean="0">
                <a:solidFill>
                  <a:srgbClr val="FFFF00"/>
                </a:solidFill>
                <a:latin typeface="Rockwell Condensed" panose="02060603050405020104" pitchFamily="18" charset="0"/>
              </a:rPr>
              <a:t>Souvent reconstruite du 13 au 15</a:t>
            </a:r>
            <a:r>
              <a:rPr lang="fr-FR" sz="3200" i="1" baseline="30000" dirty="0" smtClean="0">
                <a:solidFill>
                  <a:srgbClr val="FFFF00"/>
                </a:solidFill>
                <a:latin typeface="Rockwell Condensed" panose="02060603050405020104" pitchFamily="18" charset="0"/>
              </a:rPr>
              <a:t>ème</a:t>
            </a:r>
            <a:r>
              <a:rPr lang="fr-FR" sz="3200" i="1" dirty="0" smtClean="0">
                <a:solidFill>
                  <a:srgbClr val="FFFF00"/>
                </a:solidFill>
                <a:latin typeface="Rockwell Condensed" panose="02060603050405020104" pitchFamily="18" charset="0"/>
              </a:rPr>
              <a:t> siècle</a:t>
            </a:r>
            <a:r>
              <a:rPr lang="fr-FR" sz="3200" i="1" baseline="30000" dirty="0" smtClean="0">
                <a:solidFill>
                  <a:srgbClr val="FFFF00"/>
                </a:solidFill>
                <a:latin typeface="Rockwell Condensed" panose="02060603050405020104" pitchFamily="18" charset="0"/>
              </a:rPr>
              <a:t> en</a:t>
            </a:r>
            <a:r>
              <a:rPr lang="fr-FR" sz="3200" i="1" dirty="0" smtClean="0">
                <a:solidFill>
                  <a:srgbClr val="FFFF00"/>
                </a:solidFill>
                <a:latin typeface="Rockwell Condensed" panose="02060603050405020104" pitchFamily="18" charset="0"/>
              </a:rPr>
              <a:t> raison de nombreux combats, elle se compose de 3 murs d’enceinte , 13 tours , 2 </a:t>
            </a:r>
            <a:r>
              <a:rPr lang="fr-FR" sz="3200" dirty="0" smtClean="0">
                <a:solidFill>
                  <a:srgbClr val="FFFF00"/>
                </a:solidFill>
                <a:latin typeface="Rockwell Condensed" panose="02060603050405020104" pitchFamily="18" charset="0"/>
              </a:rPr>
              <a:t>donjons   </a:t>
            </a:r>
            <a:endParaRPr lang="fr-FR" sz="3200" dirty="0">
              <a:solidFill>
                <a:srgbClr val="FFFF00"/>
              </a:solidFill>
              <a:latin typeface="Rockwell Condensed" panose="020606030504050201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290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 isContent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6" r="3703"/>
          <a:stretch/>
        </p:blipFill>
        <p:spPr>
          <a:xfrm>
            <a:off x="-1" y="0"/>
            <a:ext cx="9156843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6639" y="5589638"/>
            <a:ext cx="858356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FFFF00"/>
                </a:solidFill>
                <a:latin typeface="Forte" panose="03060902040502070203" pitchFamily="66" charset="0"/>
              </a:rPr>
              <a:t>Elle revient en 1817 dans la famille des comtes de </a:t>
            </a:r>
            <a:r>
              <a:rPr lang="fr-FR" sz="3200" dirty="0" err="1" smtClean="0">
                <a:solidFill>
                  <a:srgbClr val="FFFF00"/>
                </a:solidFill>
                <a:latin typeface="Forte" panose="03060902040502070203" pitchFamily="66" charset="0"/>
              </a:rPr>
              <a:t>Thy</a:t>
            </a:r>
            <a:r>
              <a:rPr lang="fr-FR" sz="3200" dirty="0" smtClean="0">
                <a:solidFill>
                  <a:srgbClr val="FFFF00"/>
                </a:solidFill>
                <a:latin typeface="Forte" panose="03060902040502070203" pitchFamily="66" charset="0"/>
              </a:rPr>
              <a:t> de Milly qui l’habitent aujourd’hui </a:t>
            </a:r>
            <a:endParaRPr lang="fr-FR" sz="3200" dirty="0"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867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 isContent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253728" cy="6940295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545690" y="235974"/>
            <a:ext cx="82885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FF0000"/>
                </a:solidFill>
                <a:latin typeface="Forte" panose="03060902040502070203" pitchFamily="66" charset="0"/>
              </a:rPr>
              <a:t>L’entrée médiévale est très impressionnante</a:t>
            </a:r>
            <a:endParaRPr lang="fr-FR" sz="3200" dirty="0">
              <a:solidFill>
                <a:srgbClr val="FF00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960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15"/>
            <a:ext cx="9144000" cy="684657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25910" y="4881716"/>
            <a:ext cx="87310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FFFF00"/>
                </a:solidFill>
                <a:latin typeface="Forte" panose="03060902040502070203" pitchFamily="66" charset="0"/>
              </a:rPr>
              <a:t>Il y a plus de douves mais on imagine bien </a:t>
            </a:r>
          </a:p>
          <a:p>
            <a:r>
              <a:rPr lang="fr-FR" sz="3200" dirty="0">
                <a:solidFill>
                  <a:srgbClr val="FFFF00"/>
                </a:solidFill>
                <a:latin typeface="Forte" panose="03060902040502070203" pitchFamily="66" charset="0"/>
              </a:rPr>
              <a:t> </a:t>
            </a:r>
            <a:r>
              <a:rPr lang="fr-FR" sz="3200" dirty="0" smtClean="0">
                <a:solidFill>
                  <a:srgbClr val="FFFF00"/>
                </a:solidFill>
                <a:latin typeface="Forte" panose="03060902040502070203" pitchFamily="66" charset="0"/>
              </a:rPr>
              <a:t>                l’ancien pont-levis</a:t>
            </a:r>
            <a:endParaRPr lang="fr-FR" sz="3200" dirty="0"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1873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43348" y="5973096"/>
            <a:ext cx="86573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FFFF00"/>
                </a:solidFill>
                <a:latin typeface="Forte" panose="03060902040502070203" pitchFamily="66" charset="0"/>
              </a:rPr>
              <a:t>Les jardins situés dans l’enceinte de le forteresse</a:t>
            </a:r>
            <a:endParaRPr lang="fr-FR" sz="3200" dirty="0"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4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14"/>
            <a:ext cx="9253728" cy="692872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51819" y="575187"/>
            <a:ext cx="66220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  <a:latin typeface="Forte" panose="03060902040502070203" pitchFamily="66" charset="0"/>
              </a:rPr>
              <a:t>Vue imprenable pour guetter l’ennemi</a:t>
            </a:r>
            <a:endParaRPr lang="fr-FR" sz="2800" dirty="0"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6572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479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85800" y="0"/>
            <a:ext cx="7772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FF0000"/>
                </a:solidFill>
                <a:latin typeface="Forte" panose="03060902040502070203" pitchFamily="66" charset="0"/>
              </a:rPr>
              <a:t>La forteresse fait face à la Roche de Solutré mondialement </a:t>
            </a:r>
            <a:r>
              <a:rPr lang="fr-FR" sz="3200" dirty="0" smtClean="0">
                <a:solidFill>
                  <a:srgbClr val="FF0000"/>
                </a:solidFill>
                <a:latin typeface="Forte" panose="03060902040502070203" pitchFamily="66" charset="0"/>
              </a:rPr>
              <a:t>connue</a:t>
            </a:r>
            <a:endParaRPr lang="fr-FR" sz="3200" dirty="0">
              <a:solidFill>
                <a:srgbClr val="FF0000"/>
              </a:solidFill>
              <a:latin typeface="Forte" panose="03060902040502070203" pitchFamily="66" charset="0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 flipH="1">
            <a:off x="6371303" y="538609"/>
            <a:ext cx="914400" cy="1009972"/>
          </a:xfrm>
          <a:prstGeom prst="straightConnector1">
            <a:avLst/>
          </a:prstGeom>
          <a:ln w="158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75132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curtains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avec flèche 4"/>
          <p:cNvCxnSpPr/>
          <p:nvPr/>
        </p:nvCxnSpPr>
        <p:spPr>
          <a:xfrm flipH="1">
            <a:off x="6371303" y="538609"/>
            <a:ext cx="914400" cy="1009972"/>
          </a:xfrm>
          <a:prstGeom prst="straightConnector1">
            <a:avLst/>
          </a:prstGeom>
          <a:ln w="158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489646" y="674263"/>
            <a:ext cx="4023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  <a:latin typeface="Forte" panose="03060902040502070203" pitchFamily="66" charset="0"/>
              </a:rPr>
              <a:t>Roche de </a:t>
            </a:r>
            <a:r>
              <a:rPr lang="fr-FR" dirty="0" err="1" smtClean="0">
                <a:solidFill>
                  <a:srgbClr val="FFC000"/>
                </a:solidFill>
                <a:latin typeface="Forte" panose="03060902040502070203" pitchFamily="66" charset="0"/>
              </a:rPr>
              <a:t>Vergisson</a:t>
            </a:r>
            <a:r>
              <a:rPr lang="fr-FR" dirty="0" smtClean="0">
                <a:solidFill>
                  <a:srgbClr val="FFC000"/>
                </a:solidFill>
                <a:latin typeface="Forte" panose="03060902040502070203" pitchFamily="66" charset="0"/>
              </a:rPr>
              <a:t> moins connue</a:t>
            </a:r>
            <a:endParaRPr lang="fr-FR" dirty="0">
              <a:solidFill>
                <a:srgbClr val="FFC000"/>
              </a:solidFill>
              <a:latin typeface="Forte" panose="03060902040502070203" pitchFamily="66" charset="0"/>
            </a:endParaRPr>
          </a:p>
        </p:txBody>
      </p:sp>
      <p:cxnSp>
        <p:nvCxnSpPr>
          <p:cNvPr id="8" name="Connecteur droit avec flèche 7"/>
          <p:cNvCxnSpPr/>
          <p:nvPr/>
        </p:nvCxnSpPr>
        <p:spPr>
          <a:xfrm>
            <a:off x="2060448" y="1158240"/>
            <a:ext cx="670560" cy="53644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oneTexte 8"/>
          <p:cNvSpPr txBox="1"/>
          <p:nvPr/>
        </p:nvSpPr>
        <p:spPr>
          <a:xfrm>
            <a:off x="4315968" y="3279960"/>
            <a:ext cx="48838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FF00"/>
                </a:solidFill>
                <a:latin typeface="Forte" panose="03060902040502070203" pitchFamily="66" charset="0"/>
              </a:rPr>
              <a:t>La roche de </a:t>
            </a:r>
            <a:r>
              <a:rPr lang="fr-FR" dirty="0">
                <a:solidFill>
                  <a:srgbClr val="FFFF00"/>
                </a:solidFill>
                <a:latin typeface="Forte" panose="03060902040502070203" pitchFamily="66" charset="0"/>
              </a:rPr>
              <a:t>S</a:t>
            </a:r>
            <a:r>
              <a:rPr lang="fr-FR" dirty="0" smtClean="0">
                <a:solidFill>
                  <a:srgbClr val="FFFF00"/>
                </a:solidFill>
                <a:latin typeface="Forte" panose="03060902040502070203" pitchFamily="66" charset="0"/>
              </a:rPr>
              <a:t>olutré très connue pour l’ ascension rituelle qu’y accomplissait François Mitterrand  et quelques amis chaque année</a:t>
            </a:r>
            <a:endParaRPr lang="fr-FR" dirty="0"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  <p:cxnSp>
        <p:nvCxnSpPr>
          <p:cNvPr id="11" name="Connecteur droit avec flèche 10"/>
          <p:cNvCxnSpPr/>
          <p:nvPr/>
        </p:nvCxnSpPr>
        <p:spPr>
          <a:xfrm flipH="1" flipV="1">
            <a:off x="6266688" y="1548581"/>
            <a:ext cx="104615" cy="163353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7012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32735" y="5383162"/>
            <a:ext cx="88785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i="1" dirty="0" smtClean="0">
                <a:solidFill>
                  <a:srgbClr val="FFFF00"/>
                </a:solidFill>
                <a:latin typeface="Forte" panose="03060902040502070203" pitchFamily="66" charset="0"/>
                <a:cs typeface="Aharoni" panose="02010803020104030203" pitchFamily="2" charset="-79"/>
              </a:rPr>
              <a:t>Les murailles sont très épaisses </a:t>
            </a:r>
          </a:p>
          <a:p>
            <a:r>
              <a:rPr lang="fr-FR" sz="3200" i="1" dirty="0">
                <a:solidFill>
                  <a:srgbClr val="FFFF00"/>
                </a:solidFill>
                <a:latin typeface="Forte" panose="03060902040502070203" pitchFamily="66" charset="0"/>
                <a:cs typeface="Aharoni" panose="02010803020104030203" pitchFamily="2" charset="-79"/>
              </a:rPr>
              <a:t> </a:t>
            </a:r>
            <a:r>
              <a:rPr lang="fr-FR" sz="3200" i="1" dirty="0" smtClean="0">
                <a:solidFill>
                  <a:srgbClr val="FFFF00"/>
                </a:solidFill>
                <a:latin typeface="Forte" panose="03060902040502070203" pitchFamily="66" charset="0"/>
                <a:cs typeface="Aharoni" panose="02010803020104030203" pitchFamily="2" charset="-79"/>
              </a:rPr>
              <a:t>                    la 1</a:t>
            </a:r>
            <a:r>
              <a:rPr lang="fr-FR" sz="3200" i="1" baseline="30000" dirty="0" smtClean="0">
                <a:solidFill>
                  <a:srgbClr val="FFFF00"/>
                </a:solidFill>
                <a:latin typeface="Forte" panose="03060902040502070203" pitchFamily="66" charset="0"/>
                <a:cs typeface="Aharoni" panose="02010803020104030203" pitchFamily="2" charset="-79"/>
              </a:rPr>
              <a:t>èr</a:t>
            </a:r>
            <a:r>
              <a:rPr lang="fr-FR" sz="3200" i="1" dirty="0" smtClean="0">
                <a:solidFill>
                  <a:srgbClr val="FFFF00"/>
                </a:solidFill>
                <a:latin typeface="Forte" panose="03060902040502070203" pitchFamily="66" charset="0"/>
                <a:cs typeface="Aharoni" panose="02010803020104030203" pitchFamily="2" charset="-79"/>
              </a:rPr>
              <a:t> enceinte  fait 3m à la base</a:t>
            </a:r>
            <a:endParaRPr lang="fr-FR" sz="3200" i="1" dirty="0">
              <a:solidFill>
                <a:srgbClr val="FFFF00"/>
              </a:solidFill>
              <a:latin typeface="Forte" panose="03060902040502070203" pitchFamily="66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49517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14"/>
            <a:ext cx="9229344" cy="6910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84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62232" y="5958348"/>
            <a:ext cx="8819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FFFF00"/>
                </a:solidFill>
                <a:latin typeface="Forte" panose="03060902040502070203" pitchFamily="66" charset="0"/>
              </a:rPr>
              <a:t>Pour arriver au château il faut franchir 3 enceintes</a:t>
            </a:r>
            <a:endParaRPr lang="fr-FR" sz="3200" dirty="0"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9951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98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10"/>
          <a:stretch/>
        </p:blipFill>
        <p:spPr>
          <a:xfrm>
            <a:off x="0" y="0"/>
            <a:ext cx="4793226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0" r="4874"/>
          <a:stretch/>
        </p:blipFill>
        <p:spPr>
          <a:xfrm>
            <a:off x="4689987" y="0"/>
            <a:ext cx="44540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864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" y="0"/>
            <a:ext cx="9132570" cy="6858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162232" y="132736"/>
            <a:ext cx="69464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  <a:latin typeface="Forte" panose="03060902040502070203" pitchFamily="66" charset="0"/>
              </a:rPr>
              <a:t>Propriété privée classée aux monuments historiques depuis 1983</a:t>
            </a:r>
            <a:endParaRPr lang="fr-FR" sz="2800" dirty="0"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78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575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48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0724" y="5737123"/>
            <a:ext cx="83475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FFFF00"/>
                </a:solidFill>
                <a:latin typeface="Forte" panose="03060902040502070203" pitchFamily="66" charset="0"/>
              </a:rPr>
              <a:t>Puit de 36 m de profondeur taillé à la main</a:t>
            </a:r>
          </a:p>
          <a:p>
            <a:r>
              <a:rPr lang="fr-FR" sz="3200" dirty="0">
                <a:solidFill>
                  <a:srgbClr val="FFFF00"/>
                </a:solidFill>
                <a:latin typeface="Forte" panose="03060902040502070203" pitchFamily="66" charset="0"/>
              </a:rPr>
              <a:t> </a:t>
            </a:r>
            <a:r>
              <a:rPr lang="fr-FR" sz="3200" dirty="0" smtClean="0">
                <a:solidFill>
                  <a:srgbClr val="FFFF00"/>
                </a:solidFill>
                <a:latin typeface="Forte" panose="03060902040502070203" pitchFamily="66" charset="0"/>
              </a:rPr>
              <a:t>                   dans la roche  </a:t>
            </a:r>
            <a:endParaRPr lang="fr-FR" sz="3200" dirty="0"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97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1519" y="0"/>
            <a:ext cx="4072481" cy="6858594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976283" y="117988"/>
            <a:ext cx="76544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FFFF00"/>
                </a:solidFill>
                <a:latin typeface="Forte" panose="03060902040502070203" pitchFamily="66" charset="0"/>
              </a:rPr>
              <a:t>Escaliers très étroits sans doute plus</a:t>
            </a:r>
          </a:p>
          <a:p>
            <a:r>
              <a:rPr lang="fr-FR" sz="3200" dirty="0">
                <a:solidFill>
                  <a:srgbClr val="FFFF00"/>
                </a:solidFill>
                <a:latin typeface="Forte" panose="03060902040502070203" pitchFamily="66" charset="0"/>
              </a:rPr>
              <a:t> </a:t>
            </a:r>
            <a:r>
              <a:rPr lang="fr-FR" sz="3200" dirty="0" smtClean="0">
                <a:solidFill>
                  <a:srgbClr val="FFFF00"/>
                </a:solidFill>
                <a:latin typeface="Forte" panose="03060902040502070203" pitchFamily="66" charset="0"/>
              </a:rPr>
              <a:t>    facile à défendre </a:t>
            </a:r>
            <a:endParaRPr lang="fr-FR" sz="3200" dirty="0"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440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8" t="1505" r="6306" b="1936"/>
          <a:stretch/>
        </p:blipFill>
        <p:spPr>
          <a:xfrm>
            <a:off x="0" y="0"/>
            <a:ext cx="9286556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166647" y="5896303"/>
            <a:ext cx="66688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0000"/>
                </a:solidFill>
                <a:latin typeface="Forte" panose="03060902040502070203" pitchFamily="66" charset="0"/>
              </a:rPr>
              <a:t>Les vestiges de la </a:t>
            </a:r>
            <a:r>
              <a:rPr lang="fr-FR" sz="3200" dirty="0" smtClean="0">
                <a:solidFill>
                  <a:srgbClr val="FF0000"/>
                </a:solidFill>
                <a:latin typeface="Forte" panose="03060902040502070203" pitchFamily="66" charset="0"/>
              </a:rPr>
              <a:t>chapelle</a:t>
            </a:r>
            <a:r>
              <a:rPr lang="fr-FR" sz="2800" dirty="0" smtClean="0">
                <a:solidFill>
                  <a:srgbClr val="FF0000"/>
                </a:solidFill>
                <a:latin typeface="Forte" panose="03060902040502070203" pitchFamily="66" charset="0"/>
              </a:rPr>
              <a:t> carolingienne</a:t>
            </a:r>
            <a:endParaRPr lang="fr-FR" sz="2800" dirty="0">
              <a:solidFill>
                <a:srgbClr val="FF00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9581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curtains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15"/>
            <a:ext cx="9241536" cy="69196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29148" y="486697"/>
            <a:ext cx="7447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  <a:latin typeface="Forte" panose="03060902040502070203" pitchFamily="66" charset="0"/>
              </a:rPr>
              <a:t>La chapelle était intégrée au mur de défense</a:t>
            </a:r>
            <a:endParaRPr lang="fr-FR" sz="2800" dirty="0"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644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756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>
        <p14:prism isContent="1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269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>
        <p14:prism isContent="1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62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46787" y="5515897"/>
            <a:ext cx="45425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FF0000"/>
                </a:solidFill>
                <a:latin typeface="Forte" panose="03060902040502070203" pitchFamily="66" charset="0"/>
              </a:rPr>
              <a:t>Caves voûtées</a:t>
            </a:r>
            <a:endParaRPr lang="fr-FR" sz="3200" dirty="0">
              <a:solidFill>
                <a:srgbClr val="FF00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778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0" t="1245" r="1200" b="1511"/>
          <a:stretch/>
        </p:blipFill>
        <p:spPr>
          <a:xfrm>
            <a:off x="-4481" y="0"/>
            <a:ext cx="9177433" cy="6858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6" name="ZoneTexte 5"/>
          <p:cNvSpPr txBox="1"/>
          <p:nvPr/>
        </p:nvSpPr>
        <p:spPr>
          <a:xfrm>
            <a:off x="2278625" y="5855111"/>
            <a:ext cx="58846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FFFF00"/>
                </a:solidFill>
                <a:latin typeface="Forte" panose="03060902040502070203" pitchFamily="66" charset="0"/>
              </a:rPr>
              <a:t>L’intérieur d’une tour</a:t>
            </a:r>
            <a:endParaRPr lang="fr-FR" sz="3200" dirty="0"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780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curtains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1533832" y="5574890"/>
            <a:ext cx="56486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FF0000"/>
                </a:solidFill>
                <a:latin typeface="Forte" panose="03060902040502070203" pitchFamily="66" charset="0"/>
              </a:rPr>
              <a:t>Une petite bombarde</a:t>
            </a:r>
            <a:endParaRPr lang="fr-FR" sz="3200" dirty="0">
              <a:solidFill>
                <a:srgbClr val="FF00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2514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8" r="12800"/>
          <a:stretch/>
        </p:blipFill>
        <p:spPr>
          <a:xfrm>
            <a:off x="4913376" y="0"/>
            <a:ext cx="42306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867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>
        <p14:prism isContent="1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16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97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76981" y="5692877"/>
            <a:ext cx="896701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  <a:latin typeface="Forte" panose="03060902040502070203" pitchFamily="66" charset="0"/>
              </a:rPr>
              <a:t>Il est dommage que l’intérieur du château habité par la famille  des comtes de Milly et privé et ne se visite pas</a:t>
            </a:r>
          </a:p>
          <a:p>
            <a:r>
              <a:rPr lang="fr-FR" sz="2800" dirty="0">
                <a:solidFill>
                  <a:srgbClr val="FFFF00"/>
                </a:solidFill>
                <a:latin typeface="Forte" panose="03060902040502070203" pitchFamily="66" charset="0"/>
              </a:rPr>
              <a:t> </a:t>
            </a:r>
            <a:r>
              <a:rPr lang="fr-FR" sz="2800" dirty="0" smtClean="0">
                <a:solidFill>
                  <a:srgbClr val="FFFF00"/>
                </a:solidFill>
                <a:latin typeface="Forte" panose="03060902040502070203" pitchFamily="66" charset="0"/>
              </a:rPr>
              <a:t>            </a:t>
            </a:r>
            <a:endParaRPr lang="fr-FR" sz="2800" dirty="0"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577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 rot="10800000" flipH="1" flipV="1">
            <a:off x="103239" y="5421642"/>
            <a:ext cx="889327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  <a:latin typeface="Forte" panose="03060902040502070203" pitchFamily="66" charset="0"/>
              </a:rPr>
              <a:t>La petite boutique est très bien protégée par des murs très épais qui gardent bien au frais les  vins du château proposé à la vente </a:t>
            </a:r>
            <a:endParaRPr lang="fr-FR" sz="2800" dirty="0"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85361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  <p:sndAc>
          <p:stSnd loop="1">
            <p:snd r:embed="rId2" name="2014.11.  musique sifflée.wav"/>
          </p:stSnd>
        </p:sndAc>
      </p:transition>
    </mc:Choice>
    <mc:Fallback xmlns="">
      <p:transition spd="slow" advTm="6000">
        <p:fade/>
        <p:sndAc>
          <p:stSnd loop="1">
            <p:snd r:embed="rId4" name="2014.11.  musique sifflé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82" t="356" r="-474" b="-356"/>
          <a:stretch/>
        </p:blipFill>
        <p:spPr>
          <a:xfrm>
            <a:off x="0" y="-1"/>
            <a:ext cx="4706112" cy="689596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1" r="4740"/>
          <a:stretch/>
        </p:blipFill>
        <p:spPr>
          <a:xfrm>
            <a:off x="4486656" y="0"/>
            <a:ext cx="4657344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072" y="448057"/>
            <a:ext cx="1670304" cy="620518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433" y="448056"/>
            <a:ext cx="4546999" cy="6326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1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5" r="4561"/>
          <a:stretch/>
        </p:blipFill>
        <p:spPr>
          <a:xfrm>
            <a:off x="0" y="-51620"/>
            <a:ext cx="9168384" cy="6967729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1" y="250722"/>
            <a:ext cx="91903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0000"/>
                </a:solidFill>
                <a:latin typeface="Forte" panose="03060902040502070203" pitchFamily="66" charset="0"/>
              </a:rPr>
              <a:t>La chapelle aux moine </a:t>
            </a:r>
            <a:r>
              <a:rPr lang="fr-FR" sz="2800" dirty="0" smtClean="0">
                <a:solidFill>
                  <a:srgbClr val="FFFF00"/>
                </a:solidFill>
                <a:latin typeface="Forte" panose="03060902040502070203" pitchFamily="66" charset="0"/>
              </a:rPr>
              <a:t>se compose de deux étages , la partie inférieur ou la crypte , </a:t>
            </a:r>
            <a:r>
              <a:rPr lang="fr-FR" sz="2800" dirty="0">
                <a:solidFill>
                  <a:srgbClr val="FFFF00"/>
                </a:solidFill>
                <a:latin typeface="Forte" panose="03060902040502070203" pitchFamily="66" charset="0"/>
              </a:rPr>
              <a:t>é</a:t>
            </a:r>
            <a:r>
              <a:rPr lang="fr-FR" sz="2800" dirty="0" smtClean="0">
                <a:solidFill>
                  <a:srgbClr val="FFFF00"/>
                </a:solidFill>
                <a:latin typeface="Forte" panose="03060902040502070203" pitchFamily="66" charset="0"/>
              </a:rPr>
              <a:t>tage supérieur se compose d’une nef de trois travées d’un cœur et d’une abside c’est la parties ouverte à la visite ou se trouve les fresques romanes</a:t>
            </a:r>
            <a:endParaRPr lang="fr-FR" sz="2800" dirty="0"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9864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000">
        <p15:prstTrans prst="fractur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41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624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16" t="1331" r="3544" b="2393"/>
          <a:stretch/>
        </p:blipFill>
        <p:spPr>
          <a:xfrm>
            <a:off x="0" y="0"/>
            <a:ext cx="92085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621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" r="-2239" b="1720"/>
          <a:stretch/>
        </p:blipFill>
        <p:spPr>
          <a:xfrm>
            <a:off x="0" y="0"/>
            <a:ext cx="4862126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728" t="2151" r="-1"/>
          <a:stretch/>
        </p:blipFill>
        <p:spPr>
          <a:xfrm>
            <a:off x="4728141" y="-1"/>
            <a:ext cx="44158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17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000">
        <p15:prstTrans prst="fractur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5" t="215" b="1612"/>
          <a:stretch/>
        </p:blipFill>
        <p:spPr>
          <a:xfrm>
            <a:off x="0" y="1"/>
            <a:ext cx="4854972" cy="686409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06" r="8604"/>
          <a:stretch/>
        </p:blipFill>
        <p:spPr>
          <a:xfrm>
            <a:off x="4748981" y="0"/>
            <a:ext cx="4395019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996814" y="221226"/>
            <a:ext cx="3598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0000"/>
                </a:solidFill>
                <a:latin typeface="Forte" panose="03060902040502070203" pitchFamily="66" charset="0"/>
              </a:rPr>
              <a:t>L’Abside</a:t>
            </a:r>
            <a:endParaRPr lang="fr-FR" sz="2800" dirty="0">
              <a:solidFill>
                <a:srgbClr val="FF00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369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92"/>
          <a:stretch/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684206" y="1091380"/>
            <a:ext cx="4778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0000"/>
                </a:solidFill>
                <a:latin typeface="Forte" panose="03060902040502070203" pitchFamily="66" charset="0"/>
              </a:rPr>
              <a:t>La nef</a:t>
            </a:r>
            <a:endParaRPr lang="fr-FR" sz="2800" dirty="0">
              <a:solidFill>
                <a:srgbClr val="FF00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8489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44" y="0"/>
            <a:ext cx="91582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288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7" r="4024"/>
          <a:stretch/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286000" y="811161"/>
            <a:ext cx="52799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FF0000"/>
                </a:solidFill>
                <a:latin typeface="Forte" panose="03060902040502070203" pitchFamily="66" charset="0"/>
              </a:rPr>
              <a:t>Voûte du </a:t>
            </a:r>
            <a:r>
              <a:rPr lang="fr-FR" sz="3200" dirty="0" err="1" smtClean="0">
                <a:solidFill>
                  <a:srgbClr val="FF0000"/>
                </a:solidFill>
                <a:latin typeface="Forte" panose="03060902040502070203" pitchFamily="66" charset="0"/>
              </a:rPr>
              <a:t>coeur</a:t>
            </a:r>
            <a:endParaRPr lang="fr-FR" sz="3200" dirty="0">
              <a:solidFill>
                <a:srgbClr val="FF00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8446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9" r="16496"/>
          <a:stretch/>
        </p:blipFill>
        <p:spPr>
          <a:xfrm>
            <a:off x="-1" y="0"/>
            <a:ext cx="91734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08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84"/>
          <a:stretch/>
        </p:blipFill>
        <p:spPr>
          <a:xfrm>
            <a:off x="-1" y="0"/>
            <a:ext cx="4675239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9" r="8383"/>
          <a:stretch/>
        </p:blipFill>
        <p:spPr>
          <a:xfrm>
            <a:off x="4656932" y="0"/>
            <a:ext cx="44870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259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45" y="0"/>
            <a:ext cx="916309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681316" y="206477"/>
            <a:ext cx="41590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FF0000"/>
                </a:solidFill>
                <a:latin typeface="Forte" panose="03060902040502070203" pitchFamily="66" charset="0"/>
              </a:rPr>
              <a:t>Les apôtres</a:t>
            </a:r>
            <a:endParaRPr lang="fr-FR" sz="3200" dirty="0">
              <a:solidFill>
                <a:srgbClr val="FF00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3814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3000">
        <p15:prstTrans prst="origami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253345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65"/>
          <a:stretch/>
        </p:blipFill>
        <p:spPr>
          <a:xfrm>
            <a:off x="4253344" y="0"/>
            <a:ext cx="49054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822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329"/>
          <a:stretch/>
        </p:blipFill>
        <p:spPr>
          <a:xfrm>
            <a:off x="0" y="-1"/>
            <a:ext cx="9138932" cy="6858001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566219" y="5692877"/>
            <a:ext cx="4763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FF0000"/>
                </a:solidFill>
                <a:latin typeface="Forte" panose="03060902040502070203" pitchFamily="66" charset="0"/>
              </a:rPr>
              <a:t>Bustes des saints</a:t>
            </a:r>
            <a:endParaRPr lang="fr-FR" sz="3200" dirty="0">
              <a:solidFill>
                <a:srgbClr val="FF00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0995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3" r="5154"/>
          <a:stretch/>
        </p:blipFill>
        <p:spPr>
          <a:xfrm>
            <a:off x="0" y="0"/>
            <a:ext cx="9149161" cy="6858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 rot="10800000" flipH="1" flipV="1">
            <a:off x="1371140" y="5926271"/>
            <a:ext cx="64068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  <a:latin typeface="Forte" panose="03060902040502070203" pitchFamily="66" charset="0"/>
              </a:rPr>
              <a:t>Des peintures murales de plus en  belles </a:t>
            </a:r>
            <a:endParaRPr lang="fr-FR" sz="2800" dirty="0"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0225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95" r="10427"/>
          <a:stretch/>
        </p:blipFill>
        <p:spPr>
          <a:xfrm>
            <a:off x="-1" y="-66368"/>
            <a:ext cx="4199294" cy="692436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2" r="3001"/>
          <a:stretch/>
        </p:blipFill>
        <p:spPr>
          <a:xfrm>
            <a:off x="4144297" y="0"/>
            <a:ext cx="49997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240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46" r="5877"/>
          <a:stretch/>
        </p:blipFill>
        <p:spPr>
          <a:xfrm>
            <a:off x="0" y="0"/>
            <a:ext cx="4837471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386"/>
          <a:stretch/>
        </p:blipFill>
        <p:spPr>
          <a:xfrm>
            <a:off x="4709079" y="0"/>
            <a:ext cx="44349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439905"/>
      </p:ext>
    </p:extLst>
  </p:cSld>
  <p:clrMapOvr>
    <a:masterClrMapping/>
  </p:clrMapOvr>
  <p:transition spd="slow" advTm="3000">
    <p:wheel spokes="1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0" r="7256"/>
          <a:stretch/>
        </p:blipFill>
        <p:spPr>
          <a:xfrm>
            <a:off x="0" y="0"/>
            <a:ext cx="91639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56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22" r="2287"/>
          <a:stretch/>
        </p:blipFill>
        <p:spPr>
          <a:xfrm>
            <a:off x="-45418" y="0"/>
            <a:ext cx="91894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31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8" r="7007"/>
          <a:stretch/>
        </p:blipFill>
        <p:spPr>
          <a:xfrm>
            <a:off x="1" y="0"/>
            <a:ext cx="489214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4" r="16140"/>
          <a:stretch/>
        </p:blipFill>
        <p:spPr>
          <a:xfrm>
            <a:off x="4642031" y="0"/>
            <a:ext cx="4501969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32735" y="5766619"/>
            <a:ext cx="90112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FFFF00"/>
                </a:solidFill>
                <a:latin typeface="Forte" panose="03060902040502070203" pitchFamily="66" charset="0"/>
              </a:rPr>
              <a:t>La chapelle est </a:t>
            </a:r>
            <a:r>
              <a:rPr lang="fr-FR" sz="3600" dirty="0">
                <a:solidFill>
                  <a:srgbClr val="FFFF00"/>
                </a:solidFill>
                <a:latin typeface="Forte" panose="03060902040502070203" pitchFamily="66" charset="0"/>
              </a:rPr>
              <a:t>o</a:t>
            </a:r>
            <a:r>
              <a:rPr lang="fr-FR" sz="3600" dirty="0" smtClean="0">
                <a:solidFill>
                  <a:srgbClr val="FFFF00"/>
                </a:solidFill>
                <a:latin typeface="Forte" panose="03060902040502070203" pitchFamily="66" charset="0"/>
              </a:rPr>
              <a:t>rnée de belles sculptures</a:t>
            </a:r>
            <a:endParaRPr lang="fr-FR" sz="3600" dirty="0"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969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20"/>
          <a:stretch/>
        </p:blipFill>
        <p:spPr>
          <a:xfrm>
            <a:off x="1" y="-1"/>
            <a:ext cx="9179404" cy="6858001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" y="5442155"/>
            <a:ext cx="91439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FFFF00"/>
                </a:solidFill>
                <a:latin typeface="Forte" panose="03060902040502070203" pitchFamily="66" charset="0"/>
              </a:rPr>
              <a:t> Après la chapelle aux moines , visite de </a:t>
            </a:r>
          </a:p>
          <a:p>
            <a:r>
              <a:rPr lang="fr-FR" sz="3200" dirty="0">
                <a:solidFill>
                  <a:srgbClr val="FFFF00"/>
                </a:solidFill>
                <a:latin typeface="Forte" panose="03060902040502070203" pitchFamily="66" charset="0"/>
              </a:rPr>
              <a:t> </a:t>
            </a:r>
            <a:r>
              <a:rPr lang="fr-FR" sz="3200" dirty="0" smtClean="0">
                <a:solidFill>
                  <a:srgbClr val="FFFF00"/>
                </a:solidFill>
                <a:latin typeface="Forte" panose="03060902040502070203" pitchFamily="66" charset="0"/>
              </a:rPr>
              <a:t>  </a:t>
            </a:r>
            <a:r>
              <a:rPr lang="fr-FR" sz="3200" dirty="0" err="1" smtClean="0">
                <a:solidFill>
                  <a:srgbClr val="FF0000"/>
                </a:solidFill>
                <a:latin typeface="Forte" panose="03060902040502070203" pitchFamily="66" charset="0"/>
              </a:rPr>
              <a:t>Berzé</a:t>
            </a:r>
            <a:r>
              <a:rPr lang="fr-FR" sz="3200" dirty="0" smtClean="0">
                <a:solidFill>
                  <a:srgbClr val="FF0000"/>
                </a:solidFill>
                <a:latin typeface="Forte" panose="03060902040502070203" pitchFamily="66" charset="0"/>
              </a:rPr>
              <a:t> la ville  </a:t>
            </a:r>
            <a:r>
              <a:rPr lang="fr-FR" sz="3200" dirty="0" smtClean="0">
                <a:solidFill>
                  <a:srgbClr val="FFFF00"/>
                </a:solidFill>
                <a:latin typeface="Forte" panose="03060902040502070203" pitchFamily="66" charset="0"/>
              </a:rPr>
              <a:t>village qui a beaucoup de charme</a:t>
            </a:r>
            <a:endParaRPr lang="fr-FR" sz="3200" dirty="0"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568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81"/>
          <a:stretch/>
        </p:blipFill>
        <p:spPr>
          <a:xfrm>
            <a:off x="-1" y="0"/>
            <a:ext cx="9194519" cy="6858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1725562" y="412955"/>
            <a:ext cx="64745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FFFF00"/>
                </a:solidFill>
                <a:latin typeface="Forte" panose="03060902040502070203" pitchFamily="66" charset="0"/>
              </a:rPr>
              <a:t>Site </a:t>
            </a:r>
            <a:r>
              <a:rPr lang="fr-FR" sz="3600" dirty="0" smtClean="0">
                <a:solidFill>
                  <a:srgbClr val="FFFF00"/>
                </a:solidFill>
                <a:latin typeface="Forte" panose="03060902040502070203" pitchFamily="66" charset="0"/>
              </a:rPr>
              <a:t>touristique</a:t>
            </a:r>
            <a:r>
              <a:rPr lang="fr-FR" sz="3200" dirty="0" smtClean="0">
                <a:solidFill>
                  <a:srgbClr val="FFFF00"/>
                </a:solidFill>
                <a:latin typeface="Forte" panose="03060902040502070203" pitchFamily="66" charset="0"/>
              </a:rPr>
              <a:t> des grottes d’</a:t>
            </a:r>
            <a:r>
              <a:rPr lang="fr-FR" sz="3200" dirty="0" err="1" smtClean="0">
                <a:solidFill>
                  <a:srgbClr val="FFFF00"/>
                </a:solidFill>
                <a:latin typeface="Forte" panose="03060902040502070203" pitchFamily="66" charset="0"/>
              </a:rPr>
              <a:t>Azé</a:t>
            </a:r>
            <a:endParaRPr lang="fr-FR" sz="3200" dirty="0"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3984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curtains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96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4" r="5343"/>
          <a:stretch/>
        </p:blipFill>
        <p:spPr>
          <a:xfrm>
            <a:off x="-1" y="-1"/>
            <a:ext cx="9144001" cy="6873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253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007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000">
        <p15:prstTrans prst="fractur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6" r="7733"/>
          <a:stretch/>
        </p:blipFill>
        <p:spPr>
          <a:xfrm>
            <a:off x="0" y="0"/>
            <a:ext cx="9144000" cy="6914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772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24" r="3788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63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0" r="4532"/>
          <a:stretch/>
        </p:blipFill>
        <p:spPr>
          <a:xfrm>
            <a:off x="0" y="0"/>
            <a:ext cx="92445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163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914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5362" y="221226"/>
            <a:ext cx="8893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  <a:latin typeface="Forte" panose="03060902040502070203" pitchFamily="66" charset="0"/>
              </a:rPr>
              <a:t>Les mamans ours venaient mettre bas ici et y finir leur vie</a:t>
            </a:r>
            <a:endParaRPr lang="fr-FR" sz="2800" dirty="0"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481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533832" y="5309419"/>
            <a:ext cx="5147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  <a:latin typeface="Forte" panose="03060902040502070203" pitchFamily="66" charset="0"/>
              </a:rPr>
              <a:t>Crâne de lion découvert à </a:t>
            </a:r>
            <a:r>
              <a:rPr lang="fr-FR" sz="2800" dirty="0" err="1" smtClean="0">
                <a:solidFill>
                  <a:srgbClr val="FFFF00"/>
                </a:solidFill>
                <a:latin typeface="Forte" panose="03060902040502070203" pitchFamily="66" charset="0"/>
              </a:rPr>
              <a:t>Azé</a:t>
            </a:r>
            <a:endParaRPr lang="fr-FR" sz="2800" dirty="0"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8199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725"/>
            <a:ext cx="9144000" cy="686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48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48" y="4156"/>
            <a:ext cx="9149548" cy="6853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788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000">
        <p15:prstTrans prst="crush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38"/>
          <a:stretch/>
        </p:blipFill>
        <p:spPr>
          <a:xfrm>
            <a:off x="0" y="-1"/>
            <a:ext cx="9144000" cy="6876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895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50"/>
          <a:stretch/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546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556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327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2"/>
          <a:stretch/>
        </p:blipFill>
        <p:spPr>
          <a:xfrm>
            <a:off x="0" y="-146304"/>
            <a:ext cx="9290304" cy="700430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642852" y="4955458"/>
            <a:ext cx="3524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FF0000"/>
                </a:solidFill>
                <a:latin typeface="Forte" panose="03060902040502070203" pitchFamily="66" charset="0"/>
              </a:rPr>
              <a:t>Le gour</a:t>
            </a:r>
            <a:endParaRPr lang="fr-FR" sz="3200" dirty="0">
              <a:solidFill>
                <a:srgbClr val="FF00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769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Content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2757948" y="5884607"/>
            <a:ext cx="61205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0000"/>
                </a:solidFill>
                <a:latin typeface="Forte" panose="03060902040502070203" pitchFamily="66" charset="0"/>
              </a:rPr>
              <a:t>Rivière souterraine</a:t>
            </a:r>
            <a:endParaRPr lang="fr-FR" sz="2800" dirty="0">
              <a:solidFill>
                <a:srgbClr val="FF00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8870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3147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000">
        <p15:prstTrans prst="crush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32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725"/>
            <a:ext cx="9144000" cy="686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332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0"/>
          <a:stretch/>
        </p:blipFill>
        <p:spPr>
          <a:xfrm>
            <a:off x="-1" y="0"/>
            <a:ext cx="9233175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94688" y="6083808"/>
            <a:ext cx="6669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0000"/>
                </a:solidFill>
                <a:latin typeface="Forte" panose="03060902040502070203" pitchFamily="66" charset="0"/>
              </a:rPr>
              <a:t>Rencontre avec un homme des cavernes</a:t>
            </a:r>
            <a:endParaRPr lang="fr-FR" sz="2800" dirty="0">
              <a:solidFill>
                <a:srgbClr val="FF00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2086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14:window dir="vert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492477" y="5633884"/>
            <a:ext cx="49849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  <a:latin typeface="Forte" panose="03060902040502070203" pitchFamily="66" charset="0"/>
              </a:rPr>
              <a:t>Quelques poteries </a:t>
            </a:r>
            <a:endParaRPr lang="fr-FR" sz="2800" dirty="0"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069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463040" y="536448"/>
            <a:ext cx="3864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  <a:latin typeface="Forte" panose="03060902040502070203" pitchFamily="66" charset="0"/>
              </a:rPr>
              <a:t>Tombe </a:t>
            </a:r>
            <a:r>
              <a:rPr lang="fr-FR" sz="2800" dirty="0" err="1" smtClean="0">
                <a:solidFill>
                  <a:srgbClr val="FFFF00"/>
                </a:solidFill>
                <a:latin typeface="Forte" panose="03060902040502070203" pitchFamily="66" charset="0"/>
              </a:rPr>
              <a:t>neurovingienne</a:t>
            </a:r>
            <a:endParaRPr lang="fr-FR" sz="2800" dirty="0"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038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743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">
        <p15:prstTrans prst="curtains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450848" y="5693664"/>
            <a:ext cx="5522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  <a:latin typeface="Forte" panose="03060902040502070203" pitchFamily="66" charset="0"/>
              </a:rPr>
              <a:t>Musée des grottes d’</a:t>
            </a:r>
            <a:r>
              <a:rPr lang="fr-FR" sz="2800" dirty="0" err="1">
                <a:solidFill>
                  <a:srgbClr val="FFFF00"/>
                </a:solidFill>
                <a:latin typeface="Forte" panose="03060902040502070203" pitchFamily="66" charset="0"/>
              </a:rPr>
              <a:t>A</a:t>
            </a:r>
            <a:r>
              <a:rPr lang="fr-FR" sz="2800" dirty="0" err="1" smtClean="0">
                <a:solidFill>
                  <a:srgbClr val="FFFF00"/>
                </a:solidFill>
                <a:latin typeface="Forte" panose="03060902040502070203" pitchFamily="66" charset="0"/>
              </a:rPr>
              <a:t>zé</a:t>
            </a:r>
            <a:endParaRPr lang="fr-FR" sz="2800" dirty="0"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583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1" r="3543"/>
          <a:stretch/>
        </p:blipFill>
        <p:spPr>
          <a:xfrm>
            <a:off x="0" y="0"/>
            <a:ext cx="91744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862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1" r="9310"/>
          <a:stretch/>
        </p:blipFill>
        <p:spPr>
          <a:xfrm>
            <a:off x="-1" y="0"/>
            <a:ext cx="91997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773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29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76981" y="6076335"/>
            <a:ext cx="8967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  <a:latin typeface="Forte" panose="03060902040502070203" pitchFamily="66" charset="0"/>
              </a:rPr>
              <a:t>La boutique  des grottes propose à la vente des souvenirs </a:t>
            </a:r>
          </a:p>
        </p:txBody>
      </p:sp>
    </p:spTree>
    <p:extLst>
      <p:ext uri="{BB962C8B-B14F-4D97-AF65-F5344CB8AC3E}">
        <p14:creationId xmlns:p14="http://schemas.microsoft.com/office/powerpoint/2010/main" val="35271974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000">
        <p15:prstTrans prst="fractur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4" r="4786" b="8387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24465" y="5958349"/>
            <a:ext cx="84950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  <a:latin typeface="Forte" panose="03060902040502070203" pitchFamily="66" charset="0"/>
              </a:rPr>
              <a:t>Après la balade un petit tour au relais des grottes</a:t>
            </a:r>
            <a:endParaRPr lang="fr-FR" sz="2800" dirty="0"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043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14:shred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1"/>
          <a:stretch/>
        </p:blipFill>
        <p:spPr>
          <a:xfrm>
            <a:off x="0" y="-1"/>
            <a:ext cx="9144000" cy="6931037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356852" y="250723"/>
            <a:ext cx="70497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0000"/>
                </a:solidFill>
                <a:latin typeface="Forte" panose="03060902040502070203" pitchFamily="66" charset="0"/>
              </a:rPr>
              <a:t>Visite Incontournable en bourgogne du sud </a:t>
            </a:r>
          </a:p>
          <a:p>
            <a:r>
              <a:rPr lang="fr-FR" sz="2800" dirty="0" smtClean="0">
                <a:solidFill>
                  <a:srgbClr val="FF0000"/>
                </a:solidFill>
                <a:latin typeface="Forte" panose="03060902040502070203" pitchFamily="66" charset="0"/>
              </a:rPr>
              <a:t>                   proche de Cluny </a:t>
            </a:r>
            <a:endParaRPr lang="fr-FR" sz="2800" dirty="0">
              <a:solidFill>
                <a:srgbClr val="FF0000"/>
              </a:solidFill>
              <a:latin typeface="Forte" panose="03060902040502070203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020232" y="6563032"/>
            <a:ext cx="19025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PapyRy:Avril</a:t>
            </a:r>
            <a:r>
              <a:rPr lang="fr-FR" dirty="0" smtClean="0"/>
              <a:t> 2016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50683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1213</TotalTime>
  <Words>408</Words>
  <Application>Microsoft Office PowerPoint</Application>
  <PresentationFormat>Affichage à l'écran (4:3)</PresentationFormat>
  <Paragraphs>52</Paragraphs>
  <Slides>85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85</vt:i4>
      </vt:variant>
    </vt:vector>
  </HeadingPairs>
  <TitlesOfParts>
    <vt:vector size="93" baseType="lpstr">
      <vt:lpstr>Aharoni</vt:lpstr>
      <vt:lpstr>Arial</vt:lpstr>
      <vt:lpstr>Calibri</vt:lpstr>
      <vt:lpstr>Calibri Light</vt:lpstr>
      <vt:lpstr>Forte</vt:lpstr>
      <vt:lpstr>Old English Text MT</vt:lpstr>
      <vt:lpstr>Rockwell Condensed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RICHARD</dc:creator>
  <cp:lastModifiedBy>RICHARD</cp:lastModifiedBy>
  <cp:revision>79</cp:revision>
  <dcterms:created xsi:type="dcterms:W3CDTF">2016-04-18T15:58:32Z</dcterms:created>
  <dcterms:modified xsi:type="dcterms:W3CDTF">2016-04-25T15:57:21Z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