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5" r:id="rId3"/>
    <p:sldId id="266" r:id="rId4"/>
    <p:sldId id="269" r:id="rId5"/>
    <p:sldId id="270" r:id="rId6"/>
    <p:sldId id="268" r:id="rId7"/>
    <p:sldId id="259" r:id="rId8"/>
    <p:sldId id="263" r:id="rId9"/>
    <p:sldId id="267" r:id="rId10"/>
    <p:sldId id="261" r:id="rId11"/>
    <p:sldId id="262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233D"/>
    <a:srgbClr val="FFA624"/>
    <a:srgbClr val="FFA629"/>
    <a:srgbClr val="F6FF05"/>
    <a:srgbClr val="D5E225"/>
    <a:srgbClr val="E2E101"/>
    <a:srgbClr val="B23052"/>
    <a:srgbClr val="B63053"/>
    <a:srgbClr val="7890F4"/>
    <a:srgbClr val="628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681"/>
  </p:normalViewPr>
  <p:slideViewPr>
    <p:cSldViewPr snapToGrid="0" snapToObjects="1">
      <p:cViewPr varScale="1">
        <p:scale>
          <a:sx n="68" d="100"/>
          <a:sy n="68" d="100"/>
        </p:scale>
        <p:origin x="6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4A3FF-0EA7-2E44-8F54-64ED5630DB54}" type="datetimeFigureOut">
              <a:rPr lang="fr-FR" smtClean="0"/>
              <a:t>27/11/2017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A4A99-E306-2942-8E63-81CD0755F2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864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A4A99-E306-2942-8E63-81CD0755F2C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4505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4877" y="6426228"/>
            <a:ext cx="4114800" cy="363600"/>
          </a:xfrm>
          <a:ln>
            <a:noFill/>
          </a:ln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58200" y="6424703"/>
            <a:ext cx="2743200" cy="365125"/>
          </a:xfrm>
          <a:ln>
            <a:noFill/>
          </a:ln>
        </p:spPr>
        <p:txBody>
          <a:bodyPr/>
          <a:lstStyle>
            <a:lvl1pPr>
              <a:defRPr>
                <a:latin typeface="Corbel" panose="020B0503020204020204" pitchFamily="34" charset="0"/>
              </a:defRPr>
            </a:lvl1pPr>
          </a:lstStyle>
          <a:p>
            <a:fld id="{A03F9B1A-72E3-F14C-AC28-F92BCC1645B3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7" name="ZoneTexte 6"/>
          <p:cNvSpPr txBox="1"/>
          <p:nvPr userDrawn="1"/>
        </p:nvSpPr>
        <p:spPr>
          <a:xfrm>
            <a:off x="4895385" y="6420496"/>
            <a:ext cx="30888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bg1"/>
                </a:solidFill>
                <a:latin typeface="Corbel" panose="020B0503020204020204" pitchFamily="34" charset="0"/>
              </a:rPr>
              <a:t>2017-2018</a:t>
            </a:r>
          </a:p>
        </p:txBody>
      </p:sp>
    </p:spTree>
    <p:extLst>
      <p:ext uri="{BB962C8B-B14F-4D97-AF65-F5344CB8AC3E}">
        <p14:creationId xmlns:p14="http://schemas.microsoft.com/office/powerpoint/2010/main" val="228318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33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33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024554" y="6395674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sz="1800" b="1" dirty="0">
                <a:solidFill>
                  <a:schemeClr val="bg1"/>
                </a:solidFill>
              </a:rPr>
              <a:t>2017-2018</a:t>
            </a:r>
            <a:endParaRPr lang="fr-FR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7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75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083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62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876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39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9992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19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08293263"/>
              </p:ext>
            </p:extLst>
          </p:nvPr>
        </p:nvGraphicFramePr>
        <p:xfrm>
          <a:off x="1" y="0"/>
          <a:ext cx="12192000" cy="6968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" name="Image" r:id="rId14" imgW="20317320" imgH="11428560" progId="Photoshop.Image.13">
                  <p:embed/>
                </p:oleObj>
              </mc:Choice>
              <mc:Fallback>
                <p:oleObj name="Image" r:id="rId14" imgW="20317320" imgH="11428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2192000" cy="6968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 userDrawn="1"/>
        </p:nvSpPr>
        <p:spPr>
          <a:xfrm>
            <a:off x="0" y="6285483"/>
            <a:ext cx="12192000" cy="668183"/>
          </a:xfrm>
          <a:prstGeom prst="rect">
            <a:avLst/>
          </a:prstGeom>
          <a:solidFill>
            <a:srgbClr val="7F2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67657"/>
          </a:xfrm>
          <a:prstGeom prst="rect">
            <a:avLst/>
          </a:prstGeom>
          <a:solidFill>
            <a:srgbClr val="7F2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4877" y="6440740"/>
            <a:ext cx="4114800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223024" y="152841"/>
            <a:ext cx="153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0" cap="small" baseline="0" dirty="0">
                <a:solidFill>
                  <a:schemeClr val="bg1"/>
                </a:solidFill>
              </a:rPr>
              <a:t>Jean</a:t>
            </a:r>
            <a:r>
              <a:rPr lang="fr-FR" sz="2000" b="1" cap="small" baseline="0" dirty="0">
                <a:solidFill>
                  <a:schemeClr val="bg1"/>
                </a:solidFill>
              </a:rPr>
              <a:t> Peters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10543478" y="152841"/>
            <a:ext cx="1587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cap="sm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2000" dirty="0"/>
              <a:t>Jamal </a:t>
            </a:r>
            <a:r>
              <a:rPr lang="fr-FR" sz="2000" b="1" dirty="0" err="1"/>
              <a:t>Jabri</a:t>
            </a:r>
            <a:endParaRPr lang="fr-FR" sz="2000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58200" y="64392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800" b="1" kern="1200" dirty="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142339" y="6439214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1800" b="1" dirty="0">
                <a:solidFill>
                  <a:schemeClr val="bg1"/>
                </a:solidFill>
              </a:rPr>
              <a:t>2017-2018</a:t>
            </a:r>
            <a:endParaRPr lang="fr-FR" sz="1800" b="1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16"/>
          <a:srcRect/>
          <a:stretch/>
        </p:blipFill>
        <p:spPr>
          <a:xfrm>
            <a:off x="5402602" y="16042"/>
            <a:ext cx="1386797" cy="74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2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0" y="667657"/>
            <a:ext cx="12191999" cy="5631543"/>
            <a:chOff x="0" y="667657"/>
            <a:chExt cx="12191999" cy="5631543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/>
            <a:srcRect t="6637" b="21896"/>
            <a:stretch/>
          </p:blipFill>
          <p:spPr>
            <a:xfrm>
              <a:off x="0" y="667657"/>
              <a:ext cx="12191999" cy="5631543"/>
            </a:xfrm>
            <a:prstGeom prst="rect">
              <a:avLst/>
            </a:prstGeom>
          </p:spPr>
        </p:pic>
        <p:sp>
          <p:nvSpPr>
            <p:cNvPr id="2" name="Ellipse 1"/>
            <p:cNvSpPr/>
            <p:nvPr/>
          </p:nvSpPr>
          <p:spPr>
            <a:xfrm>
              <a:off x="5503229" y="2187828"/>
              <a:ext cx="196344" cy="162685"/>
            </a:xfrm>
            <a:prstGeom prst="ellipse">
              <a:avLst/>
            </a:prstGeom>
            <a:gradFill flip="none" rotWithShape="1">
              <a:gsLst>
                <a:gs pos="0">
                  <a:srgbClr val="6281ED"/>
                </a:gs>
                <a:gs pos="100000">
                  <a:srgbClr val="7890F4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564" y="972457"/>
            <a:ext cx="4347535" cy="2336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09937" y="0"/>
            <a:ext cx="1507958" cy="667657"/>
          </a:xfrm>
          <a:prstGeom prst="rect">
            <a:avLst/>
          </a:prstGeom>
          <a:solidFill>
            <a:srgbClr val="7F2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6746011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10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4389927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04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196351" y="1385164"/>
            <a:ext cx="354532" cy="54932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196351" y="3120497"/>
            <a:ext cx="354532" cy="54932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647395" y="1154018"/>
            <a:ext cx="77222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FR" dirty="0"/>
              <a:t>Dar a </a:t>
            </a:r>
            <a:r>
              <a:rPr lang="fr-FR" dirty="0" err="1"/>
              <a:t>descubrir</a:t>
            </a:r>
            <a:r>
              <a:rPr lang="fr-FR" dirty="0"/>
              <a:t> el </a:t>
            </a:r>
            <a:r>
              <a:rPr lang="fr-FR" dirty="0" err="1"/>
              <a:t>mundo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sleeve</a:t>
            </a:r>
            <a:r>
              <a:rPr lang="fr-FR" dirty="0"/>
              <a:t>, de la </a:t>
            </a:r>
            <a:r>
              <a:rPr lang="fr-FR" dirty="0" err="1"/>
              <a:t>personalización</a:t>
            </a:r>
            <a:r>
              <a:rPr lang="fr-FR" dirty="0"/>
              <a:t> y de la </a:t>
            </a:r>
            <a:r>
              <a:rPr lang="fr-FR" dirty="0" err="1"/>
              <a:t>creatividad</a:t>
            </a:r>
            <a:endParaRPr lang="fr-BE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196351" y="4855830"/>
            <a:ext cx="354532" cy="54932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687669" y="4861856"/>
            <a:ext cx="6884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dirty="0" err="1"/>
              <a:t>Mostrar</a:t>
            </a:r>
            <a:r>
              <a:rPr lang="fr-FR" dirty="0"/>
              <a:t> que </a:t>
            </a:r>
            <a:r>
              <a:rPr lang="fr-FR" dirty="0" err="1"/>
              <a:t>Valonia</a:t>
            </a:r>
            <a:r>
              <a:rPr lang="fr-FR" dirty="0"/>
              <a:t> </a:t>
            </a:r>
            <a:r>
              <a:rPr lang="fr-FR" dirty="0" err="1"/>
              <a:t>sabe</a:t>
            </a:r>
            <a:r>
              <a:rPr lang="fr-FR" dirty="0"/>
              <a:t> </a:t>
            </a:r>
            <a:r>
              <a:rPr lang="fr-FR" dirty="0" err="1"/>
              <a:t>exportar</a:t>
            </a:r>
            <a:r>
              <a:rPr lang="fr-FR" dirty="0"/>
              <a:t> !</a:t>
            </a:r>
            <a:endParaRPr lang="fr-BE" dirty="0"/>
          </a:p>
        </p:txBody>
      </p:sp>
      <p:sp>
        <p:nvSpPr>
          <p:cNvPr id="24" name="ZoneTexte 23"/>
          <p:cNvSpPr txBox="1"/>
          <p:nvPr/>
        </p:nvSpPr>
        <p:spPr>
          <a:xfrm>
            <a:off x="1647394" y="3116020"/>
            <a:ext cx="668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dirty="0" err="1"/>
              <a:t>Sleev’in</a:t>
            </a:r>
            <a:r>
              <a:rPr lang="fr-FR" dirty="0"/>
              <a:t> </a:t>
            </a:r>
            <a:r>
              <a:rPr lang="fr-FR" dirty="0" err="1"/>
              <a:t>estará</a:t>
            </a:r>
            <a:r>
              <a:rPr lang="fr-FR" dirty="0"/>
              <a:t> </a:t>
            </a:r>
            <a:r>
              <a:rPr lang="fr-FR" dirty="0" err="1"/>
              <a:t>ahí</a:t>
            </a:r>
            <a:r>
              <a:rPr lang="fr-FR" dirty="0"/>
              <a:t> </a:t>
            </a:r>
            <a:r>
              <a:rPr lang="fr-FR" dirty="0" err="1"/>
              <a:t>cuando</a:t>
            </a:r>
            <a:r>
              <a:rPr lang="fr-FR" dirty="0"/>
              <a:t> se </a:t>
            </a:r>
            <a:r>
              <a:rPr lang="fr-FR" dirty="0" err="1"/>
              <a:t>necesite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2058543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11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691" y="530432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247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42332">
            <a:off x="1082051" y="2155102"/>
            <a:ext cx="354532" cy="54932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42332">
            <a:off x="1082052" y="3238753"/>
            <a:ext cx="354532" cy="54932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42332">
            <a:off x="1082051" y="1071451"/>
            <a:ext cx="354532" cy="54932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42332">
            <a:off x="1082051" y="5406055"/>
            <a:ext cx="354532" cy="549329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42332">
            <a:off x="1082050" y="4322404"/>
            <a:ext cx="354532" cy="54932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587654" y="2198934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400" dirty="0" err="1"/>
              <a:t>Concentrarse</a:t>
            </a:r>
            <a:r>
              <a:rPr lang="fr-BE" sz="2400" dirty="0"/>
              <a:t> en los </a:t>
            </a:r>
            <a:r>
              <a:rPr lang="fr-BE" sz="2400" dirty="0" err="1"/>
              <a:t>sectores</a:t>
            </a:r>
            <a:r>
              <a:rPr lang="fr-BE" sz="2400" dirty="0"/>
              <a:t> de </a:t>
            </a:r>
            <a:r>
              <a:rPr lang="fr-BE" sz="2400" dirty="0" err="1"/>
              <a:t>actividades</a:t>
            </a:r>
            <a:r>
              <a:rPr lang="fr-BE" sz="2400" dirty="0"/>
              <a:t> </a:t>
            </a:r>
            <a:r>
              <a:rPr lang="fr-BE" sz="2400" dirty="0" err="1"/>
              <a:t>más</a:t>
            </a:r>
            <a:r>
              <a:rPr lang="fr-BE" sz="2400" dirty="0"/>
              <a:t> importantes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587654" y="3097396"/>
            <a:ext cx="8090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 err="1"/>
              <a:t>Contactarse</a:t>
            </a:r>
            <a:r>
              <a:rPr lang="fr-FR" sz="2400" dirty="0"/>
              <a:t> con </a:t>
            </a:r>
            <a:r>
              <a:rPr lang="fr-FR" sz="2400" dirty="0" err="1"/>
              <a:t>hoteles</a:t>
            </a:r>
            <a:r>
              <a:rPr lang="fr-FR" sz="2400" dirty="0"/>
              <a:t>, </a:t>
            </a:r>
            <a:r>
              <a:rPr lang="fr-FR" sz="2400" dirty="0" err="1"/>
              <a:t>discotecas</a:t>
            </a:r>
            <a:r>
              <a:rPr lang="fr-FR" sz="2400" dirty="0"/>
              <a:t>, </a:t>
            </a:r>
            <a:r>
              <a:rPr lang="fr-FR" sz="2400" dirty="0" err="1"/>
              <a:t>organizadores</a:t>
            </a:r>
            <a:r>
              <a:rPr lang="fr-FR" sz="2400" dirty="0"/>
              <a:t> de </a:t>
            </a:r>
            <a:r>
              <a:rPr lang="fr-FR" sz="2400" dirty="0" err="1"/>
              <a:t>eventos</a:t>
            </a:r>
            <a:r>
              <a:rPr lang="fr-FR" sz="2400" dirty="0"/>
              <a:t>, etc. </a:t>
            </a:r>
            <a:endParaRPr lang="fr-BE" sz="2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1587654" y="4371160"/>
            <a:ext cx="8204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400" dirty="0"/>
              <a:t>Una </a:t>
            </a:r>
            <a:r>
              <a:rPr lang="fr-BE" sz="2400" dirty="0" err="1"/>
              <a:t>vez</a:t>
            </a:r>
            <a:r>
              <a:rPr lang="fr-BE" sz="2400" dirty="0"/>
              <a:t> </a:t>
            </a:r>
            <a:r>
              <a:rPr lang="fr-BE" sz="2400" dirty="0" err="1"/>
              <a:t>allá</a:t>
            </a:r>
            <a:r>
              <a:rPr lang="fr-BE" sz="2400" dirty="0"/>
              <a:t> </a:t>
            </a:r>
            <a:r>
              <a:rPr lang="fr-BE" sz="2400" dirty="0" err="1"/>
              <a:t>entrar</a:t>
            </a:r>
            <a:r>
              <a:rPr lang="fr-BE" sz="2400" dirty="0"/>
              <a:t> </a:t>
            </a:r>
            <a:r>
              <a:rPr lang="fr-BE" sz="2400" dirty="0" err="1"/>
              <a:t>personalmente</a:t>
            </a:r>
            <a:r>
              <a:rPr lang="fr-BE" sz="2400" dirty="0"/>
              <a:t> en </a:t>
            </a:r>
            <a:r>
              <a:rPr lang="fr-BE" sz="2400" dirty="0" err="1"/>
              <a:t>contacto</a:t>
            </a:r>
            <a:r>
              <a:rPr lang="fr-BE" sz="2400" dirty="0"/>
              <a:t> con </a:t>
            </a:r>
            <a:r>
              <a:rPr lang="fr-BE" sz="2400" dirty="0" err="1"/>
              <a:t>empresas</a:t>
            </a:r>
            <a:r>
              <a:rPr lang="fr-BE" sz="2400" dirty="0"/>
              <a:t> </a:t>
            </a:r>
            <a:r>
              <a:rPr lang="fr-BE" sz="2400" dirty="0" err="1"/>
              <a:t>interesadas</a:t>
            </a:r>
            <a:r>
              <a:rPr lang="fr-BE" sz="2400" dirty="0"/>
              <a:t> 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587654" y="1115283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Tomar el </a:t>
            </a:r>
            <a:r>
              <a:rPr lang="fr-FR" sz="2400" dirty="0" err="1"/>
              <a:t>pulso</a:t>
            </a:r>
            <a:r>
              <a:rPr lang="fr-FR" sz="2400" dirty="0"/>
              <a:t> al </a:t>
            </a:r>
            <a:r>
              <a:rPr lang="fr-FR" sz="2400" dirty="0" err="1"/>
              <a:t>mercado</a:t>
            </a:r>
            <a:endParaRPr lang="fr-BE" sz="2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1587654" y="5476726"/>
            <a:ext cx="7117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 err="1"/>
              <a:t>Aprovechar</a:t>
            </a:r>
            <a:r>
              <a:rPr lang="fr-FR" sz="2400" dirty="0"/>
              <a:t>  de la </a:t>
            </a:r>
            <a:r>
              <a:rPr lang="fr-FR" sz="2400" dirty="0" err="1"/>
              <a:t>imagen</a:t>
            </a:r>
            <a:r>
              <a:rPr lang="fr-FR" sz="2400" dirty="0"/>
              <a:t> de </a:t>
            </a:r>
            <a:r>
              <a:rPr lang="fr-FR" sz="2400" dirty="0" err="1"/>
              <a:t>Valonia</a:t>
            </a:r>
            <a:endParaRPr lang="fr-BE" sz="2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4010273" y="2767281"/>
            <a:ext cx="41714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0" b="1" cap="small">
                <a:solidFill>
                  <a:schemeClr val="bg1"/>
                </a:solidFill>
                <a:latin typeface="Corbel" panose="020B0503020204020204" pitchFamily="34" charset="0"/>
              </a:rPr>
              <a:t>Gracias </a:t>
            </a:r>
            <a:r>
              <a:rPr lang="fr-BE" sz="8000" b="1" cap="small" dirty="0">
                <a:solidFill>
                  <a:schemeClr val="bg1"/>
                </a:solidFill>
                <a:latin typeface="Corbel" panose="020B0503020204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8321777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" presetClass="exit" presetSubtype="6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3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18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5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2</a:t>
            </a:fld>
            <a:endParaRPr lang="fr-FR" dirty="0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718261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31" name="Belfiu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Bouteille J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2" name="Petite bouteil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Bouteille HE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8" name="Bouteille HEC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Bouteille Deloitt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arfum Deloitt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0" name="Media Markt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2599" y="787152"/>
            <a:ext cx="3593350" cy="5390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442332">
            <a:off x="420195" y="1042603"/>
            <a:ext cx="354532" cy="549329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442332">
            <a:off x="479358" y="2320109"/>
            <a:ext cx="354532" cy="549329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442332">
            <a:off x="420194" y="3597615"/>
            <a:ext cx="354532" cy="549329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871237" y="641746"/>
            <a:ext cx="46560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800" dirty="0" err="1"/>
              <a:t>Bebidas</a:t>
            </a:r>
            <a:r>
              <a:rPr lang="fr-FR" sz="2800" dirty="0"/>
              <a:t> con </a:t>
            </a:r>
            <a:r>
              <a:rPr lang="fr-FR" sz="2800" dirty="0" err="1"/>
              <a:t>envolturas</a:t>
            </a:r>
            <a:r>
              <a:rPr lang="fr-FR" sz="2800" dirty="0"/>
              <a:t> </a:t>
            </a:r>
            <a:r>
              <a:rPr lang="fr-FR" sz="2800" dirty="0" err="1"/>
              <a:t>personalizadas</a:t>
            </a:r>
            <a:r>
              <a:rPr lang="fr-FR" sz="2800" dirty="0"/>
              <a:t> (</a:t>
            </a:r>
            <a:r>
              <a:rPr lang="fr-FR" sz="2800" dirty="0" err="1"/>
              <a:t>sleeve</a:t>
            </a:r>
            <a:r>
              <a:rPr lang="fr-FR" sz="2800" dirty="0"/>
              <a:t>) para </a:t>
            </a:r>
            <a:r>
              <a:rPr lang="fr-FR" sz="2800" dirty="0" err="1"/>
              <a:t>cada</a:t>
            </a:r>
            <a:r>
              <a:rPr lang="fr-FR" sz="2800" dirty="0"/>
              <a:t> </a:t>
            </a:r>
            <a:r>
              <a:rPr lang="fr-FR" sz="2800" dirty="0" err="1"/>
              <a:t>tipo</a:t>
            </a:r>
            <a:r>
              <a:rPr lang="fr-FR" sz="2800" dirty="0"/>
              <a:t> de </a:t>
            </a:r>
            <a:r>
              <a:rPr lang="fr-FR" sz="2800" dirty="0" err="1"/>
              <a:t>botella</a:t>
            </a:r>
            <a:endParaRPr lang="fr-BE" sz="2800" dirty="0"/>
          </a:p>
        </p:txBody>
      </p:sp>
      <p:sp>
        <p:nvSpPr>
          <p:cNvPr id="37" name="ZoneTexte 36"/>
          <p:cNvSpPr txBox="1"/>
          <p:nvPr/>
        </p:nvSpPr>
        <p:spPr>
          <a:xfrm>
            <a:off x="871237" y="2338363"/>
            <a:ext cx="5311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s-ES_tradnl" sz="2800" noProof="1"/>
              <a:t>Libertad</a:t>
            </a:r>
            <a:r>
              <a:rPr lang="fr-FR" sz="2800" dirty="0"/>
              <a:t> </a:t>
            </a:r>
            <a:r>
              <a:rPr lang="fr-FR" sz="2800" dirty="0" err="1"/>
              <a:t>gráfica</a:t>
            </a:r>
            <a:r>
              <a:rPr lang="fr-FR" sz="2800" dirty="0"/>
              <a:t> total</a:t>
            </a:r>
            <a:endParaRPr lang="fr-BE" sz="2800" dirty="0"/>
          </a:p>
        </p:txBody>
      </p:sp>
      <p:sp>
        <p:nvSpPr>
          <p:cNvPr id="38" name="ZoneTexte 37"/>
          <p:cNvSpPr txBox="1"/>
          <p:nvPr/>
        </p:nvSpPr>
        <p:spPr>
          <a:xfrm>
            <a:off x="871239" y="3609606"/>
            <a:ext cx="4656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800" dirty="0"/>
              <a:t>360° de </a:t>
            </a:r>
            <a:r>
              <a:rPr lang="fr-FR" sz="2800" dirty="0" err="1"/>
              <a:t>pura</a:t>
            </a:r>
            <a:r>
              <a:rPr lang="fr-FR" sz="2800" dirty="0"/>
              <a:t> </a:t>
            </a:r>
            <a:r>
              <a:rPr lang="fr-FR" sz="2800" dirty="0" err="1"/>
              <a:t>creatividad</a:t>
            </a:r>
            <a:endParaRPr lang="fr-BE" sz="2800" dirty="0"/>
          </a:p>
        </p:txBody>
      </p:sp>
      <p:grpSp>
        <p:nvGrpSpPr>
          <p:cNvPr id="41" name="Groupe 40"/>
          <p:cNvGrpSpPr/>
          <p:nvPr/>
        </p:nvGrpSpPr>
        <p:grpSpPr>
          <a:xfrm>
            <a:off x="475274" y="4751586"/>
            <a:ext cx="5017009" cy="1138773"/>
            <a:chOff x="60924" y="4737298"/>
            <a:chExt cx="5017009" cy="1138773"/>
          </a:xfrm>
        </p:grpSpPr>
        <p:sp>
          <p:nvSpPr>
            <p:cNvPr id="39" name="ZoneTexte 38"/>
            <p:cNvSpPr txBox="1"/>
            <p:nvPr/>
          </p:nvSpPr>
          <p:spPr>
            <a:xfrm>
              <a:off x="60924" y="4737298"/>
              <a:ext cx="501700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34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Para </a:t>
              </a:r>
              <a:r>
                <a:rPr lang="fr-BE" sz="3400" b="1" dirty="0" err="1">
                  <a:solidFill>
                    <a:schemeClr val="bg1"/>
                  </a:solidFill>
                  <a:latin typeface="Corbel" panose="020B0503020204020204" pitchFamily="34" charset="0"/>
                </a:rPr>
                <a:t>una</a:t>
              </a:r>
              <a:r>
                <a:rPr lang="fr-BE" sz="34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 </a:t>
              </a:r>
              <a:r>
                <a:rPr lang="fr-BE" sz="3400" b="1" dirty="0" err="1">
                  <a:solidFill>
                    <a:schemeClr val="bg1"/>
                  </a:solidFill>
                  <a:latin typeface="Corbel" panose="020B0503020204020204" pitchFamily="34" charset="0"/>
                </a:rPr>
                <a:t>botella</a:t>
              </a:r>
              <a:r>
                <a:rPr lang="fr-BE" sz="34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 </a:t>
              </a:r>
              <a:r>
                <a:rPr lang="fr-BE" sz="3400" b="1" dirty="0" err="1">
                  <a:solidFill>
                    <a:schemeClr val="bg1"/>
                  </a:solidFill>
                  <a:latin typeface="Corbel" panose="020B0503020204020204" pitchFamily="34" charset="0"/>
                </a:rPr>
                <a:t>única</a:t>
              </a:r>
              <a:r>
                <a:rPr lang="fr-BE" sz="3400" b="1" dirty="0">
                  <a:solidFill>
                    <a:schemeClr val="bg1"/>
                  </a:solidFill>
                  <a:latin typeface="Corbel" panose="020B0503020204020204" pitchFamily="34" charset="0"/>
                </a:rPr>
                <a:t> e incomparable</a:t>
              </a:r>
            </a:p>
          </p:txBody>
        </p:sp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862606" y="5306684"/>
              <a:ext cx="500194" cy="500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181401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250"/>
                            </p:stCondLst>
                            <p:childTnLst>
                              <p:par>
                                <p:cTn id="7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2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36" grpId="0"/>
      <p:bldP spid="37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3</a:t>
            </a:fld>
            <a:endParaRPr lang="fr-FR" dirty="0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718261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77" y="845918"/>
            <a:ext cx="6552890" cy="5186122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5509785" y="3102606"/>
            <a:ext cx="176234" cy="176234"/>
          </a:xfrm>
          <a:prstGeom prst="ellipse">
            <a:avLst/>
          </a:prstGeom>
          <a:solidFill>
            <a:srgbClr val="B6305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65273">
            <a:off x="4864691" y="2190094"/>
            <a:ext cx="1096346" cy="1096346"/>
          </a:xfrm>
          <a:prstGeom prst="rect">
            <a:avLst/>
          </a:prstGeom>
        </p:spPr>
      </p:pic>
      <p:sp>
        <p:nvSpPr>
          <p:cNvPr id="8" name="Arc 7"/>
          <p:cNvSpPr/>
          <p:nvPr/>
        </p:nvSpPr>
        <p:spPr>
          <a:xfrm rot="21320998" flipV="1">
            <a:off x="4161806" y="2564801"/>
            <a:ext cx="3151365" cy="637291"/>
          </a:xfrm>
          <a:prstGeom prst="arc">
            <a:avLst/>
          </a:prstGeom>
          <a:noFill/>
          <a:ln w="57150">
            <a:solidFill>
              <a:srgbClr val="7F23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Triangle isocèle 8"/>
          <p:cNvSpPr/>
          <p:nvPr/>
        </p:nvSpPr>
        <p:spPr>
          <a:xfrm rot="702814">
            <a:off x="7241054" y="2628095"/>
            <a:ext cx="190659" cy="120416"/>
          </a:xfrm>
          <a:prstGeom prst="triangle">
            <a:avLst/>
          </a:prstGeom>
          <a:solidFill>
            <a:srgbClr val="B23052"/>
          </a:solidFill>
          <a:ln w="57150">
            <a:solidFill>
              <a:srgbClr val="7F23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5939402" y="1061575"/>
            <a:ext cx="3112499" cy="1527864"/>
            <a:chOff x="6061322" y="1031095"/>
            <a:chExt cx="3112499" cy="1527864"/>
          </a:xfrm>
        </p:grpSpPr>
        <p:sp>
          <p:nvSpPr>
            <p:cNvPr id="10" name="ZoneTexte 9"/>
            <p:cNvSpPr txBox="1"/>
            <p:nvPr/>
          </p:nvSpPr>
          <p:spPr>
            <a:xfrm rot="997795">
              <a:off x="6061322" y="1481741"/>
              <a:ext cx="31124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800" dirty="0" err="1">
                  <a:solidFill>
                    <a:schemeClr val="bg1"/>
                  </a:solidFill>
                  <a:latin typeface="Corbel" panose="020B0503020204020204" pitchFamily="34" charset="0"/>
                </a:rPr>
                <a:t>Lieja</a:t>
              </a:r>
              <a:endParaRPr lang="fr-BE" sz="2800" dirty="0">
                <a:solidFill>
                  <a:schemeClr val="bg1"/>
                </a:solidFill>
                <a:latin typeface="Corbel" panose="020B0503020204020204" pitchFamily="34" charset="0"/>
              </a:endParaRPr>
            </a:p>
            <a:p>
              <a:pPr algn="ctr"/>
              <a:r>
                <a:rPr lang="fr-BE" sz="3600" b="1" dirty="0" err="1">
                  <a:solidFill>
                    <a:schemeClr val="bg1"/>
                  </a:solidFill>
                  <a:latin typeface="Corbel" panose="020B0503020204020204" pitchFamily="34" charset="0"/>
                </a:rPr>
                <a:t>Chênée</a:t>
              </a:r>
              <a:endParaRPr lang="fr-BE" sz="3600" b="1" dirty="0">
                <a:solidFill>
                  <a:schemeClr val="bg1"/>
                </a:solidFill>
                <a:latin typeface="Corbel" panose="020B0503020204020204" pitchFamily="34" charset="0"/>
              </a:endParaRPr>
            </a:p>
          </p:txBody>
        </p:sp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141260">
              <a:off x="7683592" y="1031095"/>
              <a:ext cx="354532" cy="549329"/>
            </a:xfrm>
            <a:prstGeom prst="rect">
              <a:avLst/>
            </a:prstGeom>
          </p:spPr>
        </p:pic>
      </p:grpSp>
      <p:sp>
        <p:nvSpPr>
          <p:cNvPr id="21" name="Ellipse 20"/>
          <p:cNvSpPr/>
          <p:nvPr/>
        </p:nvSpPr>
        <p:spPr>
          <a:xfrm>
            <a:off x="3574121" y="1623201"/>
            <a:ext cx="176234" cy="176234"/>
          </a:xfrm>
          <a:prstGeom prst="ellipse">
            <a:avLst/>
          </a:prstGeom>
          <a:solidFill>
            <a:srgbClr val="B6305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2" name="Ellipse 21"/>
          <p:cNvSpPr/>
          <p:nvPr/>
        </p:nvSpPr>
        <p:spPr>
          <a:xfrm>
            <a:off x="3486004" y="2588587"/>
            <a:ext cx="176234" cy="176234"/>
          </a:xfrm>
          <a:prstGeom prst="ellipse">
            <a:avLst/>
          </a:prstGeom>
          <a:solidFill>
            <a:srgbClr val="B6305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4" name="ZoneTexte 23"/>
          <p:cNvSpPr txBox="1"/>
          <p:nvPr/>
        </p:nvSpPr>
        <p:spPr>
          <a:xfrm rot="20827037">
            <a:off x="2899125" y="1729476"/>
            <a:ext cx="187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7F233D"/>
                </a:solidFill>
                <a:latin typeface="Corbel" panose="020B0503020204020204" pitchFamily="34" charset="0"/>
              </a:rPr>
              <a:t>Amberes</a:t>
            </a:r>
            <a:endParaRPr lang="fr-BE" sz="3200" b="1" dirty="0">
              <a:solidFill>
                <a:srgbClr val="7F233D"/>
              </a:solidFill>
              <a:latin typeface="Corbel" panose="020B0503020204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 rot="1351107">
            <a:off x="2485431" y="2690614"/>
            <a:ext cx="187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>
                <a:solidFill>
                  <a:srgbClr val="7F233D"/>
                </a:solidFill>
                <a:latin typeface="Corbel" panose="020B0503020204020204" pitchFamily="34" charset="0"/>
              </a:rPr>
              <a:t>Bruselas</a:t>
            </a:r>
            <a:endParaRPr lang="fr-BE" sz="3200" b="1" dirty="0">
              <a:solidFill>
                <a:srgbClr val="7F233D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21174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  <p:bldP spid="6" grpId="0" animBg="1"/>
      <p:bldP spid="8" grpId="0" animBg="1"/>
      <p:bldP spid="9" grpId="0" animBg="1"/>
      <p:bldP spid="21" grpId="0" animBg="1"/>
      <p:bldP spid="22" grpId="0" animBg="1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42332">
            <a:off x="1061730" y="1437042"/>
            <a:ext cx="354532" cy="54932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639974" y="1388653"/>
            <a:ext cx="77252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BE" sz="2800" dirty="0" err="1"/>
              <a:t>Todo</a:t>
            </a:r>
            <a:r>
              <a:rPr lang="fr-BE" sz="2800" dirty="0"/>
              <a:t> en </a:t>
            </a:r>
            <a:r>
              <a:rPr lang="fr-BE" sz="2800" dirty="0" err="1"/>
              <a:t>uno</a:t>
            </a:r>
            <a:r>
              <a:rPr lang="fr-BE" sz="2800" dirty="0"/>
              <a:t> : </a:t>
            </a:r>
            <a:r>
              <a:rPr lang="fr-BE" sz="2800" dirty="0" err="1"/>
              <a:t>Sleev’in</a:t>
            </a:r>
            <a:r>
              <a:rPr lang="fr-BE" sz="2800" dirty="0"/>
              <a:t> se </a:t>
            </a:r>
            <a:r>
              <a:rPr lang="fr-BE" sz="2800" dirty="0" err="1"/>
              <a:t>encarga</a:t>
            </a:r>
            <a:r>
              <a:rPr lang="fr-BE" sz="2800" dirty="0"/>
              <a:t> de </a:t>
            </a:r>
            <a:r>
              <a:rPr lang="fr-BE" sz="2800" dirty="0" err="1"/>
              <a:t>proveer</a:t>
            </a:r>
            <a:r>
              <a:rPr lang="fr-BE" sz="2800" dirty="0"/>
              <a:t> la </a:t>
            </a:r>
            <a:r>
              <a:rPr lang="fr-BE" sz="2800" dirty="0" err="1"/>
              <a:t>bebida</a:t>
            </a:r>
            <a:r>
              <a:rPr lang="fr-BE" sz="2800" dirty="0"/>
              <a:t>, la </a:t>
            </a:r>
            <a:r>
              <a:rPr lang="fr-BE" sz="2800" dirty="0" err="1"/>
              <a:t>botella</a:t>
            </a:r>
            <a:r>
              <a:rPr lang="fr-BE" sz="2800" dirty="0"/>
              <a:t> y la </a:t>
            </a:r>
            <a:r>
              <a:rPr lang="fr-BE" sz="2800" dirty="0" err="1"/>
              <a:t>envoltura</a:t>
            </a:r>
            <a:r>
              <a:rPr lang="fr-BE" sz="2800" dirty="0"/>
              <a:t> </a:t>
            </a:r>
            <a:r>
              <a:rPr lang="fr-BE" sz="2800" dirty="0" err="1"/>
              <a:t>personalizada</a:t>
            </a:r>
            <a:r>
              <a:rPr lang="fr-BE" sz="2800" dirty="0"/>
              <a:t>.</a:t>
            </a:r>
          </a:p>
        </p:txBody>
      </p:sp>
      <p:pic>
        <p:nvPicPr>
          <p:cNvPr id="18" name="Bouteille pl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812" y="1645156"/>
            <a:ext cx="713474" cy="806463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9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0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2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3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42332">
            <a:off x="1037979" y="3091802"/>
            <a:ext cx="354532" cy="54932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42332">
            <a:off x="1061730" y="4849351"/>
            <a:ext cx="354532" cy="549329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639972" y="4417539"/>
            <a:ext cx="77252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BE" sz="2800" dirty="0"/>
              <a:t>El cliente </a:t>
            </a:r>
            <a:r>
              <a:rPr lang="fr-BE" sz="2800" dirty="0" err="1"/>
              <a:t>envía</a:t>
            </a:r>
            <a:r>
              <a:rPr lang="fr-BE" sz="2800" dirty="0"/>
              <a:t> su </a:t>
            </a:r>
            <a:r>
              <a:rPr lang="fr-BE" sz="2800" dirty="0" err="1"/>
              <a:t>diseño</a:t>
            </a:r>
            <a:r>
              <a:rPr lang="fr-BE" sz="2800" dirty="0"/>
              <a:t> </a:t>
            </a:r>
            <a:r>
              <a:rPr lang="fr-BE" sz="2800" dirty="0" err="1"/>
              <a:t>hecho</a:t>
            </a:r>
            <a:r>
              <a:rPr lang="fr-BE" sz="2800" dirty="0"/>
              <a:t> à </a:t>
            </a:r>
            <a:r>
              <a:rPr lang="fr-BE" sz="2800" dirty="0" err="1"/>
              <a:t>Sleev’in</a:t>
            </a:r>
            <a:endParaRPr lang="fr-BE" sz="2800" dirty="0"/>
          </a:p>
          <a:p>
            <a:pPr algn="just"/>
            <a:r>
              <a:rPr lang="fr-BE" sz="2800" dirty="0">
                <a:sym typeface="Wingdings"/>
              </a:rPr>
              <a:t> </a:t>
            </a:r>
            <a:r>
              <a:rPr lang="fr-BE" sz="2800" dirty="0" err="1">
                <a:sym typeface="Wingdings"/>
              </a:rPr>
              <a:t>Sleev’in</a:t>
            </a:r>
            <a:r>
              <a:rPr lang="fr-BE" sz="2800" dirty="0">
                <a:sym typeface="Wingdings"/>
              </a:rPr>
              <a:t> se </a:t>
            </a:r>
            <a:r>
              <a:rPr lang="fr-BE" sz="2800" dirty="0" err="1">
                <a:sym typeface="Wingdings"/>
              </a:rPr>
              <a:t>encarga</a:t>
            </a:r>
            <a:r>
              <a:rPr lang="fr-BE" sz="2800" dirty="0">
                <a:sym typeface="Wingdings"/>
              </a:rPr>
              <a:t> de </a:t>
            </a:r>
            <a:r>
              <a:rPr lang="fr-BE" sz="2800" dirty="0" err="1">
                <a:sym typeface="Wingdings"/>
              </a:rPr>
              <a:t>proveer</a:t>
            </a:r>
            <a:r>
              <a:rPr lang="fr-BE" sz="2800" dirty="0">
                <a:sym typeface="Wingdings"/>
              </a:rPr>
              <a:t> las </a:t>
            </a:r>
            <a:r>
              <a:rPr lang="fr-BE" sz="2800" dirty="0" err="1">
                <a:sym typeface="Wingdings"/>
              </a:rPr>
              <a:t>botellas</a:t>
            </a:r>
            <a:r>
              <a:rPr lang="fr-BE" sz="2800" dirty="0">
                <a:sym typeface="Wingdings"/>
              </a:rPr>
              <a:t>, </a:t>
            </a:r>
            <a:r>
              <a:rPr lang="fr-BE" sz="2800" dirty="0" err="1">
                <a:sym typeface="Wingdings"/>
              </a:rPr>
              <a:t>imprimir</a:t>
            </a:r>
            <a:r>
              <a:rPr lang="fr-BE" sz="2800" dirty="0">
                <a:sym typeface="Wingdings"/>
              </a:rPr>
              <a:t> y </a:t>
            </a:r>
            <a:r>
              <a:rPr lang="fr-BE" sz="2800" dirty="0" err="1">
                <a:sym typeface="Wingdings"/>
              </a:rPr>
              <a:t>aplicar</a:t>
            </a:r>
            <a:r>
              <a:rPr lang="fr-BE" sz="2800" dirty="0">
                <a:sym typeface="Wingdings"/>
              </a:rPr>
              <a:t> las </a:t>
            </a:r>
            <a:r>
              <a:rPr lang="fr-BE" sz="2800" dirty="0" err="1">
                <a:sym typeface="Wingdings"/>
              </a:rPr>
              <a:t>envolturas</a:t>
            </a:r>
            <a:r>
              <a:rPr lang="fr-BE" sz="2800" dirty="0">
                <a:sym typeface="Wingdings"/>
              </a:rPr>
              <a:t> </a:t>
            </a:r>
            <a:r>
              <a:rPr lang="fr-BE" sz="2800" dirty="0" err="1">
                <a:sym typeface="Wingdings"/>
              </a:rPr>
              <a:t>perzonalizadas</a:t>
            </a:r>
            <a:r>
              <a:rPr lang="fr-BE" sz="2800" dirty="0">
                <a:sym typeface="Wingdings"/>
              </a:rPr>
              <a:t> en </a:t>
            </a:r>
            <a:r>
              <a:rPr lang="fr-BE" sz="2800" dirty="0" err="1">
                <a:sym typeface="Wingdings"/>
              </a:rPr>
              <a:t>estas</a:t>
            </a:r>
            <a:endParaRPr lang="fr-BE" sz="2800" dirty="0"/>
          </a:p>
        </p:txBody>
      </p:sp>
      <p:sp>
        <p:nvSpPr>
          <p:cNvPr id="17" name="ZoneTexte 16"/>
          <p:cNvSpPr txBox="1"/>
          <p:nvPr/>
        </p:nvSpPr>
        <p:spPr>
          <a:xfrm>
            <a:off x="1639973" y="2673968"/>
            <a:ext cx="77252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BE" sz="2800" dirty="0"/>
              <a:t>El cliente </a:t>
            </a:r>
            <a:r>
              <a:rPr lang="fr-BE" sz="2800" dirty="0" err="1"/>
              <a:t>envía</a:t>
            </a:r>
            <a:r>
              <a:rPr lang="fr-BE" sz="2800" dirty="0"/>
              <a:t> sus </a:t>
            </a:r>
            <a:r>
              <a:rPr lang="fr-BE" sz="2800" dirty="0" err="1"/>
              <a:t>botellas</a:t>
            </a:r>
            <a:r>
              <a:rPr lang="fr-BE" sz="2800" dirty="0"/>
              <a:t> a </a:t>
            </a:r>
            <a:r>
              <a:rPr lang="fr-BE" sz="2800" dirty="0" err="1"/>
              <a:t>Sleev’in</a:t>
            </a:r>
            <a:endParaRPr lang="fr-BE" sz="2800" dirty="0"/>
          </a:p>
          <a:p>
            <a:pPr algn="just"/>
            <a:r>
              <a:rPr lang="fr-BE" sz="2800" dirty="0">
                <a:sym typeface="Wingdings"/>
              </a:rPr>
              <a:t> </a:t>
            </a:r>
            <a:r>
              <a:rPr lang="fr-BE" sz="2800" dirty="0" err="1"/>
              <a:t>Sleev’in</a:t>
            </a:r>
            <a:r>
              <a:rPr lang="fr-BE" sz="2800" dirty="0"/>
              <a:t> se </a:t>
            </a:r>
            <a:r>
              <a:rPr lang="fr-BE" sz="2800" dirty="0" err="1"/>
              <a:t>encarga</a:t>
            </a:r>
            <a:r>
              <a:rPr lang="fr-BE" sz="2800" dirty="0"/>
              <a:t> de </a:t>
            </a:r>
            <a:r>
              <a:rPr lang="fr-BE" sz="2800" dirty="0" err="1"/>
              <a:t>crear</a:t>
            </a:r>
            <a:r>
              <a:rPr lang="fr-BE" sz="2800" dirty="0"/>
              <a:t>, </a:t>
            </a:r>
            <a:r>
              <a:rPr lang="fr-BE" sz="2800" dirty="0" err="1"/>
              <a:t>imprimir</a:t>
            </a:r>
            <a:r>
              <a:rPr lang="fr-BE" sz="2800" dirty="0"/>
              <a:t> y </a:t>
            </a:r>
            <a:r>
              <a:rPr lang="fr-BE" sz="2800" dirty="0" err="1"/>
              <a:t>aplicar</a:t>
            </a:r>
            <a:r>
              <a:rPr lang="fr-BE" sz="2800" dirty="0"/>
              <a:t> la </a:t>
            </a:r>
            <a:r>
              <a:rPr lang="fr-BE" sz="2800" dirty="0" err="1"/>
              <a:t>envoltura</a:t>
            </a:r>
            <a:r>
              <a:rPr lang="fr-BE" sz="2800" dirty="0"/>
              <a:t> </a:t>
            </a:r>
            <a:r>
              <a:rPr lang="fr-BE" sz="2800" dirty="0" err="1"/>
              <a:t>personalizada</a:t>
            </a:r>
            <a:r>
              <a:rPr lang="fr-BE" sz="2800" dirty="0"/>
              <a:t> en las </a:t>
            </a:r>
            <a:r>
              <a:rPr lang="fr-BE" sz="2800" dirty="0" err="1"/>
              <a:t>botellas</a:t>
            </a:r>
            <a:r>
              <a:rPr lang="fr-BE" sz="2800" dirty="0"/>
              <a:t> </a:t>
            </a:r>
            <a:r>
              <a:rPr lang="fr-BE" sz="2800" dirty="0" err="1"/>
              <a:t>del</a:t>
            </a:r>
            <a:r>
              <a:rPr lang="fr-BE" sz="2800" dirty="0"/>
              <a:t> cliente </a:t>
            </a:r>
          </a:p>
        </p:txBody>
      </p:sp>
      <p:sp>
        <p:nvSpPr>
          <p:cNvPr id="2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4877" y="6440740"/>
            <a:ext cx="4114800" cy="363600"/>
          </a:xfrm>
        </p:spPr>
        <p:txBody>
          <a:bodyPr/>
          <a:lstStyle/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sp>
        <p:nvSpPr>
          <p:cNvPr id="2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58200" y="6439214"/>
            <a:ext cx="2743200" cy="365125"/>
          </a:xfrm>
        </p:spPr>
        <p:txBody>
          <a:bodyPr/>
          <a:lstStyle/>
          <a:p>
            <a:fld id="{A03F9B1A-72E3-F14C-AC28-F92BCC1645B3}" type="slidenum">
              <a:rPr lang="fr-FR" smtClean="0"/>
              <a:t>4</a:t>
            </a:fld>
            <a:endParaRPr lang="fr-FR"/>
          </a:p>
        </p:txBody>
      </p:sp>
      <p:sp>
        <p:nvSpPr>
          <p:cNvPr id="2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024554" y="6395674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sz="1800" b="1" dirty="0">
                <a:solidFill>
                  <a:schemeClr val="bg1"/>
                </a:solidFill>
              </a:rPr>
              <a:t>2017-2018</a:t>
            </a:r>
            <a:endParaRPr lang="fr-FR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9557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1436916" y="819397"/>
            <a:ext cx="5106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cap="small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Algunos</a:t>
            </a:r>
            <a:r>
              <a:rPr lang="fr-FR" sz="28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fr-FR" sz="2800" b="1" cap="small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precios</a:t>
            </a:r>
            <a:r>
              <a:rPr lang="fr-FR" sz="2800" b="1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*</a:t>
            </a:r>
            <a:r>
              <a:rPr lang="fr-FR" sz="28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222160"/>
              </p:ext>
            </p:extLst>
          </p:nvPr>
        </p:nvGraphicFramePr>
        <p:xfrm>
          <a:off x="1087630" y="1657816"/>
          <a:ext cx="8151373" cy="29260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985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6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1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5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50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87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3717"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chemeClr val="bg1"/>
                          </a:solidFill>
                        </a:rPr>
                        <a:t>Producto</a:t>
                      </a:r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fr-FR" dirty="0" err="1">
                          <a:solidFill>
                            <a:schemeClr val="bg1"/>
                          </a:solidFill>
                        </a:rPr>
                        <a:t>Cantidad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1440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1000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480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300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102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48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717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Cava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9,08€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9,48€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10,83€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11,65€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12,39€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15,11€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717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Laurent Perrier</a:t>
                      </a:r>
                      <a:r>
                        <a:rPr lang="fr-FR" baseline="0" dirty="0">
                          <a:solidFill>
                            <a:schemeClr val="bg1"/>
                          </a:solidFill>
                        </a:rPr>
                        <a:t> Brut 75 cl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33,62€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35,06€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36,76€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37,43€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38,78€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41,45€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717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Curtius 75 cl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7,25€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7,70€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9,04€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9,17€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9,71€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12,55€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717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Vodka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17,59€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18,02€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19,17€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20,14€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20,89€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23,56€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717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Bordeaux</a:t>
                      </a:r>
                      <a:r>
                        <a:rPr lang="fr-FR" baseline="0" dirty="0">
                          <a:solidFill>
                            <a:schemeClr val="bg1"/>
                          </a:solidFill>
                        </a:rPr>
                        <a:t> Réserve Rouge 75 cl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10,03€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10,53€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11,69€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12,49€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13,24€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15,91€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717">
                <a:tc>
                  <a:txBody>
                    <a:bodyPr/>
                    <a:lstStyle/>
                    <a:p>
                      <a:pPr algn="ctr"/>
                      <a:r>
                        <a:rPr lang="fr-FR" dirty="0" err="1">
                          <a:solidFill>
                            <a:schemeClr val="bg1"/>
                          </a:solidFill>
                        </a:rPr>
                        <a:t>Kidibul</a:t>
                      </a:r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 Pomme-Cerise 75</a:t>
                      </a:r>
                      <a:r>
                        <a:rPr lang="fr-FR" baseline="0" dirty="0">
                          <a:solidFill>
                            <a:schemeClr val="bg1"/>
                          </a:solidFill>
                        </a:rPr>
                        <a:t> cl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6,44€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7,01€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8,13€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9,00€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9,90€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12,57€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717">
                <a:tc>
                  <a:txBody>
                    <a:bodyPr/>
                    <a:lstStyle/>
                    <a:p>
                      <a:pPr algn="ctr"/>
                      <a:r>
                        <a:rPr lang="fr-FR" baseline="0" dirty="0">
                          <a:solidFill>
                            <a:schemeClr val="bg1"/>
                          </a:solidFill>
                        </a:rPr>
                        <a:t>Agua s/</a:t>
                      </a:r>
                      <a:r>
                        <a:rPr lang="fr-FR" baseline="0" dirty="0" err="1">
                          <a:solidFill>
                            <a:schemeClr val="bg1"/>
                          </a:solidFill>
                        </a:rPr>
                        <a:t>gas</a:t>
                      </a:r>
                      <a:r>
                        <a:rPr lang="fr-FR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baseline="0" dirty="0" err="1">
                          <a:solidFill>
                            <a:schemeClr val="bg1"/>
                          </a:solidFill>
                        </a:rPr>
                        <a:t>botella</a:t>
                      </a:r>
                      <a:r>
                        <a:rPr lang="fr-FR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baseline="0" dirty="0" err="1">
                          <a:solidFill>
                            <a:schemeClr val="bg1"/>
                          </a:solidFill>
                        </a:rPr>
                        <a:t>vidrio</a:t>
                      </a:r>
                      <a:r>
                        <a:rPr lang="fr-FR" baseline="0" dirty="0">
                          <a:solidFill>
                            <a:schemeClr val="bg1"/>
                          </a:solidFill>
                        </a:rPr>
                        <a:t> 75 cl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2,99€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3,63€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4,27€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4,99€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/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/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1384514" y="5338556"/>
            <a:ext cx="948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cap="small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Precio</a:t>
            </a:r>
            <a:r>
              <a:rPr lang="fr-FR" sz="28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fr-FR" sz="2800" cap="small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servicio</a:t>
            </a:r>
            <a:r>
              <a:rPr lang="fr-FR" sz="28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fr-FR" sz="2800" cap="small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todo</a:t>
            </a:r>
            <a:r>
              <a:rPr lang="fr-FR" sz="28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en </a:t>
            </a:r>
            <a:r>
              <a:rPr lang="fr-FR" sz="2800" cap="small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uno</a:t>
            </a:r>
            <a:r>
              <a:rPr lang="fr-FR" sz="28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: 175€ + (PU * Cant.) + Tr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04505" y="4619509"/>
            <a:ext cx="8234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*</a:t>
            </a:r>
            <a:r>
              <a:rPr lang="fr-FR" sz="1600" cap="small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Por</a:t>
            </a:r>
            <a:r>
              <a:rPr lang="fr-FR" sz="16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fr-FR" sz="1600" cap="small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unidad</a:t>
            </a:r>
            <a:r>
              <a:rPr lang="fr-FR" sz="16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con </a:t>
            </a:r>
            <a:r>
              <a:rPr lang="fr-FR" sz="1600" cap="small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envoltura</a:t>
            </a:r>
            <a:r>
              <a:rPr lang="fr-FR" sz="16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fr-FR" sz="1600" cap="small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personalizada</a:t>
            </a:r>
            <a:r>
              <a:rPr lang="fr-FR" sz="16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, sin IVA, </a:t>
            </a:r>
            <a:r>
              <a:rPr lang="fr-FR" sz="1600" cap="small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accisas</a:t>
            </a:r>
            <a:r>
              <a:rPr lang="fr-FR" sz="16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fr-FR" sz="1600" cap="small" dirty="0" err="1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incluidas</a:t>
            </a:r>
            <a:r>
              <a:rPr lang="fr-FR" sz="1600" cap="small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, Ex-Works</a:t>
            </a:r>
          </a:p>
        </p:txBody>
      </p:sp>
      <p:pic>
        <p:nvPicPr>
          <p:cNvPr id="22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1812" y="1645156"/>
            <a:ext cx="713474" cy="80646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944310" y="806343"/>
            <a:ext cx="354532" cy="54932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931399" y="5325502"/>
            <a:ext cx="354532" cy="549329"/>
          </a:xfrm>
          <a:prstGeom prst="rect">
            <a:avLst/>
          </a:prstGeom>
        </p:spPr>
      </p:pic>
      <p:sp>
        <p:nvSpPr>
          <p:cNvPr id="16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7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20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21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2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4877" y="6440740"/>
            <a:ext cx="4114800" cy="363600"/>
          </a:xfrm>
        </p:spPr>
        <p:txBody>
          <a:bodyPr/>
          <a:lstStyle/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sp>
        <p:nvSpPr>
          <p:cNvPr id="2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58200" y="6439214"/>
            <a:ext cx="2743200" cy="365125"/>
          </a:xfrm>
        </p:spPr>
        <p:txBody>
          <a:bodyPr/>
          <a:lstStyle/>
          <a:p>
            <a:fld id="{A03F9B1A-72E3-F14C-AC28-F92BCC1645B3}" type="slidenum">
              <a:rPr lang="fr-FR" smtClean="0"/>
              <a:t>5</a:t>
            </a:fld>
            <a:endParaRPr lang="fr-FR"/>
          </a:p>
        </p:txBody>
      </p:sp>
      <p:sp>
        <p:nvSpPr>
          <p:cNvPr id="2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024554" y="6395674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sz="1800" b="1" dirty="0">
                <a:solidFill>
                  <a:schemeClr val="bg1"/>
                </a:solidFill>
              </a:rPr>
              <a:t>2017-2018</a:t>
            </a:r>
            <a:endParaRPr lang="fr-FR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71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6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316" y="1642605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2537326"/>
            <a:ext cx="354532" cy="54932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652336" y="2552465"/>
            <a:ext cx="6363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6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3200" dirty="0" err="1"/>
              <a:t>Elección</a:t>
            </a:r>
            <a:r>
              <a:rPr lang="fr-BE" sz="3200" dirty="0"/>
              <a:t> </a:t>
            </a:r>
            <a:r>
              <a:rPr lang="fr-BE" sz="3200" dirty="0" err="1"/>
              <a:t>del</a:t>
            </a:r>
            <a:r>
              <a:rPr lang="fr-BE" sz="3200" dirty="0"/>
              <a:t> </a:t>
            </a:r>
            <a:r>
              <a:rPr lang="fr-BE" sz="3200" dirty="0" err="1"/>
              <a:t>producto</a:t>
            </a:r>
            <a:r>
              <a:rPr lang="fr-BE" sz="3200" dirty="0"/>
              <a:t> y </a:t>
            </a:r>
            <a:r>
              <a:rPr lang="fr-BE" sz="3200" dirty="0" err="1"/>
              <a:t>del</a:t>
            </a:r>
            <a:r>
              <a:rPr lang="fr-BE" sz="3200" dirty="0"/>
              <a:t> </a:t>
            </a:r>
            <a:r>
              <a:rPr lang="fr-BE" sz="3200" dirty="0" err="1"/>
              <a:t>diseño</a:t>
            </a:r>
            <a:endParaRPr lang="fr-BE" sz="3200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2" y="3694215"/>
            <a:ext cx="354532" cy="54932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1380437"/>
            <a:ext cx="354532" cy="5493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652336" y="3686318"/>
            <a:ext cx="4901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6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3200"/>
              <a:t>Producción</a:t>
            </a:r>
            <a:endParaRPr lang="fr-BE" sz="3200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4851103"/>
            <a:ext cx="354532" cy="549329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1652337" y="1374586"/>
            <a:ext cx="605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dirty="0"/>
              <a:t>El cliente se </a:t>
            </a:r>
            <a:r>
              <a:rPr lang="fr-BE"/>
              <a:t>contacta con </a:t>
            </a:r>
            <a:r>
              <a:rPr lang="fr-BE" dirty="0" err="1"/>
              <a:t>Sleev’in</a:t>
            </a:r>
            <a:endParaRPr lang="fr-BE" dirty="0"/>
          </a:p>
        </p:txBody>
      </p:sp>
      <p:sp>
        <p:nvSpPr>
          <p:cNvPr id="27" name="ZoneTexte 26"/>
          <p:cNvSpPr txBox="1"/>
          <p:nvPr/>
        </p:nvSpPr>
        <p:spPr>
          <a:xfrm>
            <a:off x="1652336" y="4865772"/>
            <a:ext cx="7843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dirty="0" err="1"/>
              <a:t>Plazo</a:t>
            </a:r>
            <a:r>
              <a:rPr lang="fr-BE" dirty="0"/>
              <a:t> de </a:t>
            </a:r>
            <a:r>
              <a:rPr lang="fr-BE" dirty="0" err="1"/>
              <a:t>entrega</a:t>
            </a:r>
            <a:r>
              <a:rPr lang="fr-BE" dirty="0"/>
              <a:t> </a:t>
            </a:r>
            <a:r>
              <a:rPr lang="fr-BE" dirty="0" err="1"/>
              <a:t>alrededor</a:t>
            </a:r>
            <a:r>
              <a:rPr lang="fr-BE" dirty="0"/>
              <a:t> de 3 </a:t>
            </a:r>
            <a:r>
              <a:rPr lang="fr-BE" dirty="0" err="1"/>
              <a:t>semanas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2587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  <p:bldP spid="2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7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7369" y="163050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Objetivo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752277" y="3594959"/>
            <a:ext cx="354532" cy="54932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2571455" y="3630525"/>
            <a:ext cx="4668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6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 err="1"/>
              <a:t>Aplicación</a:t>
            </a:r>
            <a:r>
              <a:rPr lang="fr-BE" sz="2800" dirty="0"/>
              <a:t> sobre la </a:t>
            </a:r>
            <a:r>
              <a:rPr lang="fr-BE" sz="2800" dirty="0" err="1"/>
              <a:t>botella</a:t>
            </a:r>
            <a:endParaRPr lang="fr-BE" sz="2800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752278" y="4429439"/>
            <a:ext cx="354532" cy="54932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752278" y="1917332"/>
            <a:ext cx="354532" cy="5493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571455" y="4468846"/>
            <a:ext cx="4481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6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 err="1"/>
              <a:t>Secado</a:t>
            </a:r>
            <a:r>
              <a:rPr lang="fr-BE" sz="2800" dirty="0"/>
              <a:t> de la </a:t>
            </a:r>
            <a:r>
              <a:rPr lang="fr-BE" sz="2800" dirty="0" err="1"/>
              <a:t>botella</a:t>
            </a:r>
            <a:endParaRPr lang="fr-BE" sz="2800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752278" y="5287667"/>
            <a:ext cx="354532" cy="549329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2571455" y="1965764"/>
            <a:ext cx="627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 err="1"/>
              <a:t>Diseño</a:t>
            </a:r>
            <a:r>
              <a:rPr lang="fr-BE" sz="2800" dirty="0"/>
              <a:t> </a:t>
            </a:r>
            <a:r>
              <a:rPr lang="fr-BE" sz="2800" dirty="0" err="1"/>
              <a:t>del</a:t>
            </a:r>
            <a:r>
              <a:rPr lang="fr-BE" sz="2800" dirty="0"/>
              <a:t> sleeve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2571455" y="5354664"/>
            <a:ext cx="569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/>
              <a:t>La </a:t>
            </a:r>
            <a:r>
              <a:rPr lang="fr-BE" sz="2800" dirty="0" err="1"/>
              <a:t>botella</a:t>
            </a:r>
            <a:r>
              <a:rPr lang="fr-BE" sz="2800" dirty="0"/>
              <a:t> </a:t>
            </a:r>
            <a:r>
              <a:rPr lang="fr-BE" sz="2800" dirty="0" err="1"/>
              <a:t>está</a:t>
            </a:r>
            <a:r>
              <a:rPr lang="fr-BE" sz="2800" dirty="0"/>
              <a:t> lista para </a:t>
            </a:r>
            <a:r>
              <a:rPr lang="fr-BE" sz="2800" dirty="0" err="1"/>
              <a:t>ser</a:t>
            </a:r>
            <a:r>
              <a:rPr lang="fr-BE" sz="2800" dirty="0"/>
              <a:t> </a:t>
            </a:r>
            <a:r>
              <a:rPr lang="fr-BE" sz="2800" dirty="0" err="1"/>
              <a:t>enviada</a:t>
            </a:r>
            <a:endParaRPr lang="fr-BE" sz="2800" dirty="0"/>
          </a:p>
        </p:txBody>
      </p:sp>
      <p:sp>
        <p:nvSpPr>
          <p:cNvPr id="6" name="ZoneTexte 5"/>
          <p:cNvSpPr txBox="1"/>
          <p:nvPr/>
        </p:nvSpPr>
        <p:spPr>
          <a:xfrm>
            <a:off x="-152342" y="989444"/>
            <a:ext cx="5329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8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ctr"/>
            <a:r>
              <a:rPr lang="fr-BE" sz="4000" b="1" cap="small" dirty="0" err="1"/>
              <a:t>Producción</a:t>
            </a:r>
            <a:r>
              <a:rPr lang="fr-BE" sz="4000" b="1" cap="small" dirty="0"/>
              <a:t> …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752277" y="2750002"/>
            <a:ext cx="354532" cy="549329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2571454" y="2768456"/>
            <a:ext cx="627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 err="1"/>
              <a:t>Impresión</a:t>
            </a:r>
            <a:r>
              <a:rPr lang="fr-BE" sz="2800" dirty="0"/>
              <a:t> </a:t>
            </a:r>
            <a:r>
              <a:rPr lang="fr-BE" sz="2800" dirty="0" err="1"/>
              <a:t>del</a:t>
            </a:r>
            <a:r>
              <a:rPr lang="fr-BE" sz="2800" dirty="0"/>
              <a:t> sleeve</a:t>
            </a:r>
          </a:p>
        </p:txBody>
      </p:sp>
      <p:pic>
        <p:nvPicPr>
          <p:cNvPr id="3" name="Vidéo Sleevi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00"/>
                  <p14:fade in="1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488" y="3069"/>
            <a:ext cx="12192000" cy="695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705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8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5" grpId="0" animBg="1"/>
      <p:bldP spid="21" grpId="0"/>
      <p:bldP spid="2" grpId="0"/>
      <p:bldP spid="26" grpId="0"/>
      <p:bldP spid="27" grpId="0"/>
      <p:bldP spid="6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8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2560914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3" y="1616964"/>
            <a:ext cx="354532" cy="549329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533094" y="1387268"/>
            <a:ext cx="82165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FR" sz="2800" dirty="0" err="1"/>
              <a:t>Conocimiento</a:t>
            </a:r>
            <a:r>
              <a:rPr lang="fr-FR" sz="2800" dirty="0"/>
              <a:t> de la </a:t>
            </a:r>
            <a:r>
              <a:rPr lang="fr-FR" sz="2800" dirty="0" err="1"/>
              <a:t>reglamentación</a:t>
            </a:r>
            <a:r>
              <a:rPr lang="fr-FR" sz="2800" dirty="0"/>
              <a:t> (</a:t>
            </a:r>
            <a:r>
              <a:rPr lang="fr-FR" sz="2800" dirty="0" err="1"/>
              <a:t>etiquetado</a:t>
            </a:r>
            <a:r>
              <a:rPr lang="fr-FR" sz="2800" dirty="0"/>
              <a:t>, </a:t>
            </a:r>
            <a:r>
              <a:rPr lang="fr-FR" sz="2800" dirty="0" err="1"/>
              <a:t>aduana</a:t>
            </a:r>
            <a:r>
              <a:rPr lang="fr-FR" sz="2800" dirty="0"/>
              <a:t>, </a:t>
            </a:r>
            <a:r>
              <a:rPr lang="fr-FR" sz="2800" dirty="0" err="1"/>
              <a:t>formalidades</a:t>
            </a:r>
            <a:r>
              <a:rPr lang="fr-FR" sz="2800" dirty="0"/>
              <a:t> </a:t>
            </a:r>
            <a:r>
              <a:rPr lang="fr-FR" sz="2800" dirty="0" err="1"/>
              <a:t>administrativas</a:t>
            </a:r>
            <a:r>
              <a:rPr lang="fr-FR" sz="2800" dirty="0"/>
              <a:t>, </a:t>
            </a:r>
            <a:r>
              <a:rPr lang="fr-FR" sz="2800" dirty="0" err="1"/>
              <a:t>etc</a:t>
            </a:r>
            <a:r>
              <a:rPr lang="mr-IN" sz="2800" dirty="0"/>
              <a:t>…</a:t>
            </a:r>
            <a:r>
              <a:rPr lang="fr-FR" sz="2800" dirty="0"/>
              <a:t>) </a:t>
            </a:r>
            <a:endParaRPr lang="fr-BE" sz="28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3105474"/>
            <a:ext cx="354532" cy="549329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1533095" y="2687642"/>
            <a:ext cx="72170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BE" sz="2800" dirty="0" err="1"/>
              <a:t>Posesión</a:t>
            </a:r>
            <a:r>
              <a:rPr lang="fr-BE" sz="2800" dirty="0"/>
              <a:t> de un </a:t>
            </a:r>
            <a:r>
              <a:rPr lang="fr-BE" sz="2800" dirty="0" err="1"/>
              <a:t>depósito</a:t>
            </a:r>
            <a:r>
              <a:rPr lang="fr-BE" sz="2800" dirty="0"/>
              <a:t> fiscal de </a:t>
            </a:r>
            <a:r>
              <a:rPr lang="fr-BE" sz="2800" dirty="0" err="1"/>
              <a:t>Régimen</a:t>
            </a:r>
            <a:r>
              <a:rPr lang="fr-BE" sz="2800" dirty="0"/>
              <a:t> </a:t>
            </a:r>
            <a:r>
              <a:rPr lang="fr-BE" sz="2800" dirty="0" err="1"/>
              <a:t>Suspensivo</a:t>
            </a:r>
            <a:r>
              <a:rPr lang="fr-BE" sz="2800" dirty="0"/>
              <a:t> de </a:t>
            </a:r>
            <a:r>
              <a:rPr lang="fr-BE" sz="2800" dirty="0" err="1"/>
              <a:t>accisas</a:t>
            </a:r>
            <a:r>
              <a:rPr lang="fr-BE" sz="2800" dirty="0"/>
              <a:t> (facilita los </a:t>
            </a:r>
            <a:r>
              <a:rPr lang="fr-BE" sz="2800" dirty="0" err="1"/>
              <a:t>movimientos</a:t>
            </a:r>
            <a:r>
              <a:rPr lang="fr-BE" sz="2800" dirty="0"/>
              <a:t> de </a:t>
            </a:r>
            <a:r>
              <a:rPr lang="fr-BE" sz="2800" b="1" dirty="0" err="1"/>
              <a:t>importación</a:t>
            </a:r>
            <a:r>
              <a:rPr lang="fr-BE" sz="2800" b="1" dirty="0"/>
              <a:t> y </a:t>
            </a:r>
            <a:r>
              <a:rPr lang="fr-BE" sz="2800" b="1" dirty="0" err="1"/>
              <a:t>exportación</a:t>
            </a:r>
            <a:r>
              <a:rPr lang="fr-BE" sz="2800" dirty="0"/>
              <a:t>)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2" y="4625544"/>
            <a:ext cx="354532" cy="54932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533095" y="4442653"/>
            <a:ext cx="7217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fr-BE" sz="2800" dirty="0" err="1"/>
              <a:t>Botella</a:t>
            </a:r>
            <a:r>
              <a:rPr lang="fr-BE" sz="2800" dirty="0"/>
              <a:t> </a:t>
            </a:r>
            <a:r>
              <a:rPr lang="fr-BE" sz="2800" dirty="0" err="1"/>
              <a:t>personalizada</a:t>
            </a:r>
            <a:r>
              <a:rPr lang="fr-BE" sz="2800" dirty="0"/>
              <a:t> =  </a:t>
            </a:r>
            <a:r>
              <a:rPr lang="fr-BE" sz="2800" dirty="0" err="1"/>
              <a:t>objeto</a:t>
            </a:r>
            <a:r>
              <a:rPr lang="fr-BE" sz="2800" dirty="0"/>
              <a:t> </a:t>
            </a:r>
            <a:r>
              <a:rPr lang="fr-BE" sz="2800" dirty="0" err="1"/>
              <a:t>publicitario</a:t>
            </a:r>
            <a:r>
              <a:rPr lang="fr-BE" sz="2800" dirty="0"/>
              <a:t> </a:t>
            </a:r>
            <a:r>
              <a:rPr lang="fr-BE" sz="2800" b="1" dirty="0"/>
              <a:t>100% </a:t>
            </a:r>
            <a:r>
              <a:rPr lang="fr-BE" sz="2800" b="1" dirty="0" err="1"/>
              <a:t>deducible</a:t>
            </a:r>
            <a:r>
              <a:rPr lang="fr-BE" sz="2800" dirty="0"/>
              <a:t> </a:t>
            </a:r>
            <a:endParaRPr lang="fr-BE" sz="2800" b="1" dirty="0"/>
          </a:p>
        </p:txBody>
      </p:sp>
    </p:spTree>
    <p:extLst>
      <p:ext uri="{BB962C8B-B14F-4D97-AF65-F5344CB8AC3E}">
        <p14:creationId xmlns:p14="http://schemas.microsoft.com/office/powerpoint/2010/main" val="283262325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25" grpId="0"/>
      <p:bldP spid="27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Misión</a:t>
            </a:r>
            <a:r>
              <a:rPr lang="fr-FR" dirty="0"/>
              <a:t> </a:t>
            </a:r>
            <a:r>
              <a:rPr lang="fr-FR" dirty="0" err="1"/>
              <a:t>comercial</a:t>
            </a:r>
            <a:r>
              <a:rPr lang="fr-FR" dirty="0"/>
              <a:t>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9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347552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Servicio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Ventajas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Mercado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Objetivos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Estrategia</a:t>
            </a:r>
            <a:endParaRPr lang="fr-BE" sz="2600" b="1" cap="small" spc="130" dirty="0">
              <a:solidFill>
                <a:srgbClr val="9E2C4D"/>
              </a:solidFill>
              <a:latin typeface="Corbel" panose="020B0503020204020204" pitchFamily="34" charset="0"/>
            </a:endParaRPr>
          </a:p>
        </p:txBody>
      </p:sp>
      <p:sp>
        <p:nvSpPr>
          <p:cNvPr id="2" name="Rectangle : coins arrondis 1"/>
          <p:cNvSpPr/>
          <p:nvPr/>
        </p:nvSpPr>
        <p:spPr>
          <a:xfrm>
            <a:off x="4857746" y="1761311"/>
            <a:ext cx="100013" cy="40474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/>
          <p:cNvSpPr txBox="1"/>
          <p:nvPr/>
        </p:nvSpPr>
        <p:spPr>
          <a:xfrm>
            <a:off x="1826477" y="849866"/>
            <a:ext cx="1331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b="1" u="sng" cap="small" dirty="0">
                <a:solidFill>
                  <a:schemeClr val="bg1"/>
                </a:solidFill>
                <a:latin typeface="Corbel" panose="020B0503020204020204" pitchFamily="34" charset="0"/>
              </a:rPr>
              <a:t>B2B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955683" y="845918"/>
            <a:ext cx="1331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b="1" u="sng" cap="small" dirty="0">
                <a:solidFill>
                  <a:schemeClr val="bg1"/>
                </a:solidFill>
                <a:latin typeface="Corbel" panose="020B0503020204020204" pitchFamily="34" charset="0"/>
              </a:rPr>
              <a:t>B2C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30850" y="1843750"/>
            <a:ext cx="4162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Destinado</a:t>
            </a:r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 a </a:t>
            </a:r>
            <a:r>
              <a:rPr lang="fr-BE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cualquier</a:t>
            </a:r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fr-BE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sector</a:t>
            </a:r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 B2B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5221801" y="1843750"/>
            <a:ext cx="4584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Pero</a:t>
            </a:r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 se </a:t>
            </a:r>
            <a:r>
              <a:rPr lang="fr-BE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aplica</a:t>
            </a:r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fr-BE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igualmente</a:t>
            </a:r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 a los </a:t>
            </a:r>
            <a:r>
              <a:rPr lang="fr-BE" sz="3200" dirty="0" err="1">
                <a:solidFill>
                  <a:schemeClr val="bg1"/>
                </a:solidFill>
                <a:latin typeface="Corbel" panose="020B0503020204020204" pitchFamily="34" charset="0"/>
              </a:rPr>
              <a:t>consumidores</a:t>
            </a:r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 finales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35150" y="3371678"/>
            <a:ext cx="292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>
                <a:solidFill>
                  <a:schemeClr val="bg1"/>
                </a:solidFill>
                <a:latin typeface="Corbel" panose="020B0503020204020204" pitchFamily="34" charset="0"/>
              </a:rPr>
              <a:t>Regalos</a:t>
            </a:r>
            <a:r>
              <a:rPr lang="fr-BE" sz="2400" dirty="0">
                <a:solidFill>
                  <a:schemeClr val="bg1"/>
                </a:solidFill>
                <a:latin typeface="Corbel" panose="020B0503020204020204" pitchFamily="34" charset="0"/>
              </a:rPr>
              <a:t> de </a:t>
            </a:r>
            <a:r>
              <a:rPr lang="fr-BE" sz="2400" dirty="0" err="1">
                <a:solidFill>
                  <a:schemeClr val="bg1"/>
                </a:solidFill>
                <a:latin typeface="Corbel" panose="020B0503020204020204" pitchFamily="34" charset="0"/>
              </a:rPr>
              <a:t>negocios</a:t>
            </a:r>
            <a:endParaRPr lang="fr-BE" sz="2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872332" y="4157904"/>
            <a:ext cx="3274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>
                <a:solidFill>
                  <a:schemeClr val="bg1"/>
                </a:solidFill>
                <a:latin typeface="Corbel" panose="020B0503020204020204" pitchFamily="34" charset="0"/>
              </a:rPr>
              <a:t>Decoración</a:t>
            </a:r>
            <a:r>
              <a:rPr lang="fr-BE" sz="2400" dirty="0">
                <a:solidFill>
                  <a:schemeClr val="bg1"/>
                </a:solidFill>
                <a:latin typeface="Corbel" panose="020B0503020204020204" pitchFamily="34" charset="0"/>
              </a:rPr>
              <a:t> de </a:t>
            </a:r>
            <a:r>
              <a:rPr lang="fr-BE" sz="2400" dirty="0" err="1">
                <a:solidFill>
                  <a:schemeClr val="bg1"/>
                </a:solidFill>
                <a:latin typeface="Corbel" panose="020B0503020204020204" pitchFamily="34" charset="0"/>
              </a:rPr>
              <a:t>oficina</a:t>
            </a:r>
            <a:endParaRPr lang="fr-BE" sz="2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55023" y="4944130"/>
            <a:ext cx="3190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>
                <a:solidFill>
                  <a:schemeClr val="bg1"/>
                </a:solidFill>
                <a:latin typeface="Corbel" panose="020B0503020204020204" pitchFamily="34" charset="0"/>
              </a:rPr>
              <a:t>Acciones</a:t>
            </a:r>
            <a:r>
              <a:rPr lang="fr-BE" sz="2400" dirty="0">
                <a:solidFill>
                  <a:schemeClr val="bg1"/>
                </a:solidFill>
                <a:latin typeface="Corbel" panose="020B0503020204020204" pitchFamily="34" charset="0"/>
              </a:rPr>
              <a:t> de </a:t>
            </a:r>
            <a:r>
              <a:rPr lang="fr-BE" sz="2400" dirty="0" err="1">
                <a:solidFill>
                  <a:schemeClr val="bg1"/>
                </a:solidFill>
                <a:latin typeface="Corbel" panose="020B0503020204020204" pitchFamily="34" charset="0"/>
              </a:rPr>
              <a:t>promoción</a:t>
            </a:r>
            <a:endParaRPr lang="fr-BE" sz="2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211022" y="3383555"/>
            <a:ext cx="2533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>
                <a:solidFill>
                  <a:schemeClr val="bg1"/>
                </a:solidFill>
                <a:latin typeface="Corbel" panose="020B0503020204020204" pitchFamily="34" charset="0"/>
              </a:rPr>
              <a:t>Matrimonios</a:t>
            </a:r>
            <a:endParaRPr lang="fr-BE" sz="2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840796" y="4187052"/>
            <a:ext cx="3274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chemeClr val="bg1"/>
                </a:solidFill>
                <a:latin typeface="Corbel" panose="020B0503020204020204" pitchFamily="34" charset="0"/>
              </a:rPr>
              <a:t>Fiestas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6056647" y="4970405"/>
            <a:ext cx="2857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>
                <a:solidFill>
                  <a:schemeClr val="bg1"/>
                </a:solidFill>
                <a:latin typeface="Corbel" panose="020B0503020204020204" pitchFamily="34" charset="0"/>
              </a:rPr>
              <a:t>Eventos</a:t>
            </a:r>
            <a:endParaRPr lang="fr-BE" sz="24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314575" y="5641365"/>
            <a:ext cx="357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dirty="0"/>
              <a:t>…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7272980" y="5641365"/>
            <a:ext cx="357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4261288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3" grpId="0"/>
      <p:bldP spid="22" grpId="0"/>
      <p:bldP spid="24" grpId="0"/>
      <p:bldP spid="25" grpId="0"/>
      <p:bldP spid="6" grpId="0"/>
      <p:bldP spid="26" grpId="0"/>
      <p:bldP spid="27" grpId="0"/>
      <p:bldP spid="28" grpId="0"/>
      <p:bldP spid="29" grpId="0"/>
      <p:bldP spid="30" grpId="0"/>
      <p:bldP spid="7" grpId="0"/>
      <p:bldP spid="31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547</Words>
  <Application>Microsoft Office PowerPoint</Application>
  <PresentationFormat>Grand écran</PresentationFormat>
  <Paragraphs>191</Paragraphs>
  <Slides>11</Slides>
  <Notes>1</Notes>
  <HiddenSlides>0</HiddenSlides>
  <MMClips>1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Corbel</vt:lpstr>
      <vt:lpstr>Mangal</vt:lpstr>
      <vt:lpstr>Wingdings</vt:lpstr>
      <vt:lpstr>Thème Office</vt:lpstr>
      <vt:lpstr>Image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 Paul Peters</dc:creator>
  <cp:lastModifiedBy>Jamal Jabri</cp:lastModifiedBy>
  <cp:revision>161</cp:revision>
  <dcterms:created xsi:type="dcterms:W3CDTF">2017-11-07T12:02:57Z</dcterms:created>
  <dcterms:modified xsi:type="dcterms:W3CDTF">2017-11-27T19:18:51Z</dcterms:modified>
</cp:coreProperties>
</file>