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6" r:id="rId4"/>
    <p:sldId id="263" r:id="rId5"/>
    <p:sldId id="268" r:id="rId6"/>
    <p:sldId id="259" r:id="rId7"/>
    <p:sldId id="267" r:id="rId8"/>
    <p:sldId id="261" r:id="rId9"/>
    <p:sldId id="262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3052"/>
    <a:srgbClr val="7F233D"/>
    <a:srgbClr val="B63053"/>
    <a:srgbClr val="7890F4"/>
    <a:srgbClr val="6281ED"/>
    <a:srgbClr val="758EF2"/>
    <a:srgbClr val="6D89ED"/>
    <a:srgbClr val="9E2C4D"/>
    <a:srgbClr val="D936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 snapToObjects="1">
      <p:cViewPr varScale="1">
        <p:scale>
          <a:sx n="67" d="100"/>
          <a:sy n="67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4A3FF-0EA7-2E44-8F54-64ED5630DB54}" type="datetimeFigureOut">
              <a:rPr lang="fr-FR" smtClean="0"/>
              <a:t>23/11/2017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A4A99-E306-2942-8E63-81CD0755F2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8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26228"/>
            <a:ext cx="4114800" cy="363600"/>
          </a:xfrm>
          <a:ln>
            <a:noFill/>
          </a:ln>
        </p:spPr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24703"/>
            <a:ext cx="2743200" cy="365125"/>
          </a:xfrm>
          <a:ln>
            <a:noFill/>
          </a:ln>
        </p:spPr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95385" y="6420496"/>
            <a:ext cx="3088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2831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0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7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9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9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8293263"/>
              </p:ext>
            </p:extLst>
          </p:nvPr>
        </p:nvGraphicFramePr>
        <p:xfrm>
          <a:off x="1" y="0"/>
          <a:ext cx="12192000" cy="696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Image" r:id="rId14" imgW="20317320" imgH="11428560" progId="Photoshop.Image.13">
                  <p:embed/>
                </p:oleObj>
              </mc:Choice>
              <mc:Fallback>
                <p:oleObj name="Image" r:id="rId14" imgW="20317320" imgH="114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96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0" y="6285483"/>
            <a:ext cx="12192000" cy="668183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4877" y="6440740"/>
            <a:ext cx="4114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Mission commerciale Bilbao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23024" y="152841"/>
            <a:ext cx="153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cap="small" baseline="0" dirty="0">
                <a:solidFill>
                  <a:schemeClr val="bg1"/>
                </a:solidFill>
              </a:rPr>
              <a:t>Jean</a:t>
            </a:r>
            <a:r>
              <a:rPr lang="fr-FR" sz="2000" b="1" cap="small" baseline="0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0543478" y="152841"/>
            <a:ext cx="158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dirty="0"/>
              <a:t>Jamal </a:t>
            </a:r>
            <a:r>
              <a:rPr lang="fr-FR" sz="2000" b="1" dirty="0" err="1"/>
              <a:t>Jabri</a:t>
            </a:r>
            <a:endParaRPr lang="fr-FR" sz="20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4392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2339" y="643921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16"/>
          <a:srcRect/>
          <a:stretch/>
        </p:blipFill>
        <p:spPr>
          <a:xfrm>
            <a:off x="5402602" y="16042"/>
            <a:ext cx="1386797" cy="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67657"/>
            <a:ext cx="12191999" cy="5631543"/>
            <a:chOff x="0" y="667657"/>
            <a:chExt cx="12191999" cy="56315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637" b="21896"/>
            <a:stretch/>
          </p:blipFill>
          <p:spPr>
            <a:xfrm>
              <a:off x="0" y="667657"/>
              <a:ext cx="12191999" cy="5631543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5503229" y="2187828"/>
              <a:ext cx="196344" cy="162685"/>
            </a:xfrm>
            <a:prstGeom prst="ellipse">
              <a:avLst/>
            </a:prstGeom>
            <a:gradFill flip="none" rotWithShape="1">
              <a:gsLst>
                <a:gs pos="0">
                  <a:srgbClr val="6281ED"/>
                </a:gs>
                <a:gs pos="100000">
                  <a:srgbClr val="7890F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4" y="972457"/>
            <a:ext cx="4347535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937" y="0"/>
            <a:ext cx="1507958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4601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2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31" name="Belfi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Bouteille J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etite bouteil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Bouteille HE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Bouteille HEC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Bouteille Deloit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arfum Deloitt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Media Mark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5" y="1042603"/>
            <a:ext cx="354532" cy="54932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79358" y="2320109"/>
            <a:ext cx="354532" cy="54932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4" y="3597615"/>
            <a:ext cx="354532" cy="54932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71237" y="879249"/>
            <a:ext cx="4656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Habillages personnalisés pour chaque type de bouteille</a:t>
            </a:r>
            <a:endParaRPr lang="fr-BE" sz="2800" dirty="0"/>
          </a:p>
        </p:txBody>
      </p:sp>
      <p:sp>
        <p:nvSpPr>
          <p:cNvPr id="37" name="ZoneTexte 36"/>
          <p:cNvSpPr txBox="1"/>
          <p:nvPr/>
        </p:nvSpPr>
        <p:spPr>
          <a:xfrm>
            <a:off x="930402" y="2333163"/>
            <a:ext cx="531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Liberté graphique totale</a:t>
            </a:r>
            <a:endParaRPr lang="fr-BE" sz="2800" dirty="0"/>
          </a:p>
        </p:txBody>
      </p:sp>
      <p:sp>
        <p:nvSpPr>
          <p:cNvPr id="38" name="ZoneTexte 37"/>
          <p:cNvSpPr txBox="1"/>
          <p:nvPr/>
        </p:nvSpPr>
        <p:spPr>
          <a:xfrm>
            <a:off x="871239" y="3609606"/>
            <a:ext cx="465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360° de pure créativité</a:t>
            </a:r>
            <a:endParaRPr lang="fr-BE" sz="2800" dirty="0"/>
          </a:p>
        </p:txBody>
      </p:sp>
      <p:grpSp>
        <p:nvGrpSpPr>
          <p:cNvPr id="41" name="Groupe 40"/>
          <p:cNvGrpSpPr/>
          <p:nvPr/>
        </p:nvGrpSpPr>
        <p:grpSpPr>
          <a:xfrm>
            <a:off x="475274" y="4751586"/>
            <a:ext cx="5017009" cy="1138773"/>
            <a:chOff x="60924" y="4737298"/>
            <a:chExt cx="5017009" cy="1138773"/>
          </a:xfrm>
        </p:grpSpPr>
        <p:sp>
          <p:nvSpPr>
            <p:cNvPr id="39" name="ZoneTexte 38"/>
            <p:cNvSpPr txBox="1"/>
            <p:nvPr/>
          </p:nvSpPr>
          <p:spPr>
            <a:xfrm>
              <a:off x="60924" y="4737298"/>
              <a:ext cx="50170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Pour une bouteille unique et incomparable</a:t>
              </a: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75228" y="5310301"/>
              <a:ext cx="500194" cy="500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81401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3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7" y="845918"/>
            <a:ext cx="6552890" cy="518612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387865" y="3239766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5273">
            <a:off x="4742771" y="2327254"/>
            <a:ext cx="1096346" cy="1096346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21320998" flipV="1">
            <a:off x="3887614" y="2608889"/>
            <a:ext cx="3489849" cy="705742"/>
          </a:xfrm>
          <a:prstGeom prst="arc">
            <a:avLst/>
          </a:prstGeom>
          <a:noFill/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riangle isocèle 8"/>
          <p:cNvSpPr/>
          <p:nvPr/>
        </p:nvSpPr>
        <p:spPr>
          <a:xfrm rot="702814">
            <a:off x="7277896" y="2712241"/>
            <a:ext cx="211137" cy="133350"/>
          </a:xfrm>
          <a:prstGeom prst="triangle">
            <a:avLst/>
          </a:prstGeom>
          <a:solidFill>
            <a:srgbClr val="B23052"/>
          </a:solidFill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6061322" y="1031095"/>
            <a:ext cx="3112499" cy="1527864"/>
            <a:chOff x="6061322" y="1031095"/>
            <a:chExt cx="3112499" cy="1527864"/>
          </a:xfrm>
        </p:grpSpPr>
        <p:sp>
          <p:nvSpPr>
            <p:cNvPr id="10" name="ZoneTexte 9"/>
            <p:cNvSpPr txBox="1"/>
            <p:nvPr/>
          </p:nvSpPr>
          <p:spPr>
            <a:xfrm rot="997795">
              <a:off x="6061322" y="1481741"/>
              <a:ext cx="31124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800" dirty="0">
                  <a:solidFill>
                    <a:schemeClr val="bg1"/>
                  </a:solidFill>
                  <a:latin typeface="Corbel" panose="020B0503020204020204" pitchFamily="34" charset="0"/>
                </a:rPr>
                <a:t>Liège</a:t>
              </a:r>
            </a:p>
            <a:p>
              <a:pPr algn="ctr"/>
              <a:r>
                <a:rPr lang="fr-BE" sz="36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Chênée</a:t>
              </a:r>
              <a:endParaRPr lang="fr-BE" sz="36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1260">
              <a:off x="7683592" y="1031095"/>
              <a:ext cx="354532" cy="549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221174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4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163265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3" y="1023200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533095" y="793504"/>
            <a:ext cx="721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sz="2800" dirty="0"/>
              <a:t>Maîtrise des règlementations (étiquetage, douane, administratif …) </a:t>
            </a:r>
            <a:endParaRPr lang="fr-BE" sz="28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511710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533095" y="2093878"/>
            <a:ext cx="7217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Présence d’un entrepôt en suspension de droit d'accises (facilitant les démarches en termes d’</a:t>
            </a:r>
            <a:r>
              <a:rPr lang="fr-BE" sz="2800" b="1" dirty="0"/>
              <a:t>import-export</a:t>
            </a:r>
            <a:r>
              <a:rPr lang="fr-BE" sz="2800" dirty="0"/>
              <a:t>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4031780"/>
            <a:ext cx="354532" cy="549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33095" y="5176156"/>
            <a:ext cx="772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Possibilité de </a:t>
            </a:r>
            <a:r>
              <a:rPr lang="fr-BE" sz="2800" b="1" dirty="0"/>
              <a:t>double personnalisation</a:t>
            </a:r>
          </a:p>
          <a:p>
            <a:pPr algn="just"/>
            <a:r>
              <a:rPr lang="fr-BE" sz="2800" dirty="0"/>
              <a:t>= contenant et contenu suivant une large gamme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533095" y="3825140"/>
            <a:ext cx="721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Bouteille personnalisée = objet publicitaire </a:t>
            </a:r>
            <a:r>
              <a:rPr lang="fr-BE" sz="2800" b="1" dirty="0"/>
              <a:t>déductible à 100%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5332154"/>
            <a:ext cx="354532" cy="5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232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7" grpId="0"/>
      <p:bldP spid="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5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25611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537326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52337" y="2516840"/>
            <a:ext cx="554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200" dirty="0"/>
              <a:t>Choix du produit et du design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694215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380437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2336" y="3757568"/>
            <a:ext cx="4901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200" dirty="0"/>
              <a:t>Production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851103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652337" y="1362713"/>
            <a:ext cx="510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Le client contacte </a:t>
            </a:r>
            <a:r>
              <a:rPr lang="fr-BE" dirty="0" err="1"/>
              <a:t>Sleev’in</a:t>
            </a:r>
            <a:endParaRPr lang="fr-BE" dirty="0"/>
          </a:p>
        </p:txBody>
      </p:sp>
      <p:sp>
        <p:nvSpPr>
          <p:cNvPr id="27" name="ZoneTexte 26"/>
          <p:cNvSpPr txBox="1"/>
          <p:nvPr/>
        </p:nvSpPr>
        <p:spPr>
          <a:xfrm>
            <a:off x="1652336" y="4865772"/>
            <a:ext cx="6228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Délai de livraison de +/- 3 semaines</a:t>
            </a:r>
          </a:p>
        </p:txBody>
      </p:sp>
    </p:spTree>
    <p:extLst>
      <p:ext uri="{BB962C8B-B14F-4D97-AF65-F5344CB8AC3E}">
        <p14:creationId xmlns:p14="http://schemas.microsoft.com/office/powerpoint/2010/main" val="252587559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1" grpId="1"/>
      <p:bldP spid="2" grpId="0"/>
      <p:bldP spid="2" grpId="1"/>
      <p:bldP spid="26" grpId="0"/>
      <p:bldP spid="26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6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691" y="25611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2120411" y="2977444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571455" y="2988080"/>
            <a:ext cx="466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Mise en place sur la bouteille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2120412" y="4108806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2120412" y="1846082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71455" y="4121860"/>
            <a:ext cx="448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Séchage de la bouteille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2120412" y="5240167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571455" y="1859136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Impression de l’emballage personnalisé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571455" y="5250940"/>
            <a:ext cx="569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La bouteille est prête à être expédiée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152342" y="989444"/>
            <a:ext cx="532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8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ctr"/>
            <a:r>
              <a:rPr lang="fr-BE" sz="4000" b="1" cap="small" dirty="0"/>
              <a:t>Production …</a:t>
            </a:r>
          </a:p>
        </p:txBody>
      </p:sp>
      <p:pic>
        <p:nvPicPr>
          <p:cNvPr id="3" name="Vidéo Sleev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/>
                  <p14:fade in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9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0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  <p:bldP spid="21" grpId="0"/>
      <p:bldP spid="21" grpId="1"/>
      <p:bldP spid="2" grpId="0"/>
      <p:bldP spid="2" grpId="1"/>
      <p:bldP spid="26" grpId="0"/>
      <p:bldP spid="26" grpId="1"/>
      <p:bldP spid="27" grpId="0"/>
      <p:bldP spid="27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7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34755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sp>
        <p:nvSpPr>
          <p:cNvPr id="2" name="Rectangle : coins arrondis 1"/>
          <p:cNvSpPr/>
          <p:nvPr/>
        </p:nvSpPr>
        <p:spPr>
          <a:xfrm>
            <a:off x="4857746" y="1761311"/>
            <a:ext cx="100013" cy="4047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826477" y="849866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B2B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955683" y="845918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30850" y="1843750"/>
            <a:ext cx="4162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Destiné à n’importe quel secteur du B2B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221801" y="1843750"/>
            <a:ext cx="4584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Mais concerne également les particuliers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25152" y="3490431"/>
            <a:ext cx="253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Cadeaux d’affaire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72332" y="4276657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Décoration de bureau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80661" y="5062883"/>
            <a:ext cx="285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Acte promotionnel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056643" y="3490430"/>
            <a:ext cx="253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Mariages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686417" y="4293927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Fêtes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989057" y="5062882"/>
            <a:ext cx="285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Évenements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4575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142354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261288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" grpId="0"/>
      <p:bldP spid="22" grpId="0"/>
      <p:bldP spid="24" grpId="0"/>
      <p:bldP spid="25" grpId="0"/>
      <p:bldP spid="6" grpId="0"/>
      <p:bldP spid="26" grpId="0"/>
      <p:bldP spid="27" grpId="0"/>
      <p:bldP spid="28" grpId="0"/>
      <p:bldP spid="29" grpId="0"/>
      <p:bldP spid="30" grpId="0"/>
      <p:bldP spid="7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8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43899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1385164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3120497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47395" y="1237143"/>
            <a:ext cx="6682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dirty="0"/>
              <a:t>Faire découvrir le monde du </a:t>
            </a:r>
            <a:r>
              <a:rPr lang="fr-FR" dirty="0" err="1"/>
              <a:t>sleeve</a:t>
            </a:r>
            <a:r>
              <a:rPr lang="fr-FR" dirty="0"/>
              <a:t>, de la personnalisation et de la </a:t>
            </a:r>
            <a:r>
              <a:rPr lang="fr-FR" dirty="0" err="1"/>
              <a:t>créativié</a:t>
            </a:r>
            <a:endParaRPr lang="fr-BE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4855830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87669" y="4838106"/>
            <a:ext cx="688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/>
              <a:t>Montrer que la Wallonie sait exporter!</a:t>
            </a:r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>
            <a:off x="1647394" y="2926016"/>
            <a:ext cx="6682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Sleev’in</a:t>
            </a:r>
            <a:r>
              <a:rPr lang="fr-FR" dirty="0"/>
              <a:t> sera là quand vous en aurez besoin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05854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9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53043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Avantages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Stratégie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15510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238753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071451"/>
            <a:ext cx="354532" cy="549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5406055"/>
            <a:ext cx="354532" cy="5493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0" y="4322404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587654" y="2198934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400" dirty="0"/>
              <a:t>Se concentrer sur les plus gros secteurs porteurs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587654" y="3097396"/>
            <a:ext cx="8204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Prendre contact avec des hôtels, discothèques, organisateurs d’évènements, etc. </a:t>
            </a:r>
            <a:endParaRPr lang="fr-BE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587654" y="4371160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Continuer la prise de contact même sur place</a:t>
            </a:r>
            <a:endParaRPr lang="fr-BE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587654" y="1115283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Tomar el </a:t>
            </a:r>
            <a:r>
              <a:rPr lang="fr-FR" sz="2400" dirty="0" err="1"/>
              <a:t>pulso</a:t>
            </a:r>
            <a:r>
              <a:rPr lang="fr-FR" sz="2400" dirty="0"/>
              <a:t> al </a:t>
            </a:r>
            <a:r>
              <a:rPr lang="fr-FR" sz="2400" dirty="0" err="1"/>
              <a:t>mercado</a:t>
            </a:r>
            <a:endParaRPr lang="fr-BE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587654" y="5476726"/>
            <a:ext cx="71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Profiter de l’image d’</a:t>
            </a:r>
            <a:r>
              <a:rPr lang="fr-FR" sz="2400" dirty="0" err="1"/>
              <a:t>HELMo</a:t>
            </a:r>
            <a:r>
              <a:rPr lang="fr-FR" sz="2400" dirty="0"/>
              <a:t> et de la Wallonie</a:t>
            </a:r>
            <a:endParaRPr lang="fr-BE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161065" y="2767281"/>
            <a:ext cx="3869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b="1" cap="small" dirty="0">
                <a:solidFill>
                  <a:schemeClr val="bg1"/>
                </a:solidFill>
                <a:latin typeface="Corbel" panose="020B0503020204020204" pitchFamily="34" charset="0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29832177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xit" presetSubtype="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1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310</Words>
  <Application>Microsoft Office PowerPoint</Application>
  <PresentationFormat>Grand écran</PresentationFormat>
  <Paragraphs>107</Paragraphs>
  <Slides>9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Corbel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Paul Peters</dc:creator>
  <cp:lastModifiedBy>Jamal Jabri</cp:lastModifiedBy>
  <cp:revision>86</cp:revision>
  <dcterms:created xsi:type="dcterms:W3CDTF">2017-11-07T12:02:57Z</dcterms:created>
  <dcterms:modified xsi:type="dcterms:W3CDTF">2017-11-23T22:41:34Z</dcterms:modified>
</cp:coreProperties>
</file>