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6" r:id="rId4"/>
    <p:sldId id="263" r:id="rId5"/>
    <p:sldId id="259" r:id="rId6"/>
    <p:sldId id="267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3052"/>
    <a:srgbClr val="7F233D"/>
    <a:srgbClr val="B63053"/>
    <a:srgbClr val="7890F4"/>
    <a:srgbClr val="6281ED"/>
    <a:srgbClr val="758EF2"/>
    <a:srgbClr val="6D89ED"/>
    <a:srgbClr val="9E2C4D"/>
    <a:srgbClr val="D936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 snapToObjects="1">
      <p:cViewPr varScale="1">
        <p:scale>
          <a:sx n="67" d="100"/>
          <a:sy n="67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4A3FF-0EA7-2E44-8F54-64ED5630DB54}" type="datetimeFigureOut">
              <a:rPr lang="fr-FR" smtClean="0"/>
              <a:t>22/11/2017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A4A99-E306-2942-8E63-81CD0755F2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86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26228"/>
            <a:ext cx="4114800" cy="363600"/>
          </a:xfrm>
          <a:ln>
            <a:noFill/>
          </a:ln>
        </p:spPr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24703"/>
            <a:ext cx="2743200" cy="365125"/>
          </a:xfrm>
          <a:ln>
            <a:noFill/>
          </a:ln>
        </p:spPr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895385" y="6420496"/>
            <a:ext cx="30888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22831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3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5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08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6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87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39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99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19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08293263"/>
              </p:ext>
            </p:extLst>
          </p:nvPr>
        </p:nvGraphicFramePr>
        <p:xfrm>
          <a:off x="1" y="0"/>
          <a:ext cx="12192000" cy="6968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Image" r:id="rId14" imgW="20317320" imgH="11428560" progId="Photoshop.Image.13">
                  <p:embed/>
                </p:oleObj>
              </mc:Choice>
              <mc:Fallback>
                <p:oleObj name="Image" r:id="rId14" imgW="20317320" imgH="11428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968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>
          <a:xfrm>
            <a:off x="0" y="6285483"/>
            <a:ext cx="12192000" cy="668183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4877" y="6440740"/>
            <a:ext cx="41148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Mission commerciale Bilbao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23024" y="152841"/>
            <a:ext cx="153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cap="small" baseline="0" dirty="0">
                <a:solidFill>
                  <a:schemeClr val="bg1"/>
                </a:solidFill>
              </a:rPr>
              <a:t>Jean</a:t>
            </a:r>
            <a:r>
              <a:rPr lang="fr-FR" sz="2000" b="1" cap="small" baseline="0" dirty="0">
                <a:solidFill>
                  <a:schemeClr val="bg1"/>
                </a:solidFill>
              </a:rPr>
              <a:t> Peters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0543478" y="152841"/>
            <a:ext cx="158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2000" dirty="0"/>
              <a:t>Jamal </a:t>
            </a:r>
            <a:r>
              <a:rPr lang="fr-FR" sz="2000" b="1" dirty="0" err="1"/>
              <a:t>Jabri</a:t>
            </a:r>
            <a:endParaRPr lang="fr-FR" sz="20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58200" y="64392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142339" y="643921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16"/>
          <a:srcRect/>
          <a:stretch/>
        </p:blipFill>
        <p:spPr>
          <a:xfrm>
            <a:off x="5402602" y="16042"/>
            <a:ext cx="1386797" cy="7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2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667657"/>
            <a:ext cx="12191999" cy="5631543"/>
            <a:chOff x="0" y="667657"/>
            <a:chExt cx="12191999" cy="56315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t="6637" b="21896"/>
            <a:stretch/>
          </p:blipFill>
          <p:spPr>
            <a:xfrm>
              <a:off x="0" y="667657"/>
              <a:ext cx="12191999" cy="5631543"/>
            </a:xfrm>
            <a:prstGeom prst="rect">
              <a:avLst/>
            </a:prstGeom>
          </p:spPr>
        </p:pic>
        <p:sp>
          <p:nvSpPr>
            <p:cNvPr id="2" name="Ellipse 1"/>
            <p:cNvSpPr/>
            <p:nvPr/>
          </p:nvSpPr>
          <p:spPr>
            <a:xfrm>
              <a:off x="5503229" y="2187828"/>
              <a:ext cx="196344" cy="162685"/>
            </a:xfrm>
            <a:prstGeom prst="ellipse">
              <a:avLst/>
            </a:prstGeom>
            <a:gradFill flip="none" rotWithShape="1">
              <a:gsLst>
                <a:gs pos="0">
                  <a:srgbClr val="6281ED"/>
                </a:gs>
                <a:gs pos="100000">
                  <a:srgbClr val="7890F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64" y="972457"/>
            <a:ext cx="4347535" cy="233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09937" y="0"/>
            <a:ext cx="1507958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746011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2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31" name="Belfiu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Bouteille J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Petite bouteil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Bouteille HE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8" name="Bouteille HEC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Bouteille Deloitt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arfum Deloitt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Media Mark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20195" y="1042603"/>
            <a:ext cx="354532" cy="54932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79358" y="2320109"/>
            <a:ext cx="354532" cy="54932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20194" y="3597615"/>
            <a:ext cx="354532" cy="549329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871237" y="879249"/>
            <a:ext cx="4656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/>
              <a:t>Habillages personnalisés pour chaque type de bouteille</a:t>
            </a:r>
            <a:endParaRPr lang="fr-BE" sz="2800" dirty="0"/>
          </a:p>
        </p:txBody>
      </p:sp>
      <p:sp>
        <p:nvSpPr>
          <p:cNvPr id="37" name="ZoneTexte 36"/>
          <p:cNvSpPr txBox="1"/>
          <p:nvPr/>
        </p:nvSpPr>
        <p:spPr>
          <a:xfrm>
            <a:off x="930402" y="2333163"/>
            <a:ext cx="531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/>
              <a:t>Liberté graphique totale</a:t>
            </a:r>
            <a:endParaRPr lang="fr-BE" sz="2800" dirty="0"/>
          </a:p>
        </p:txBody>
      </p:sp>
      <p:sp>
        <p:nvSpPr>
          <p:cNvPr id="38" name="ZoneTexte 37"/>
          <p:cNvSpPr txBox="1"/>
          <p:nvPr/>
        </p:nvSpPr>
        <p:spPr>
          <a:xfrm>
            <a:off x="871239" y="3609606"/>
            <a:ext cx="465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/>
              <a:t>360° de pure créativité</a:t>
            </a:r>
            <a:endParaRPr lang="fr-BE" sz="2800" dirty="0"/>
          </a:p>
        </p:txBody>
      </p:sp>
      <p:grpSp>
        <p:nvGrpSpPr>
          <p:cNvPr id="41" name="Groupe 40"/>
          <p:cNvGrpSpPr/>
          <p:nvPr/>
        </p:nvGrpSpPr>
        <p:grpSpPr>
          <a:xfrm>
            <a:off x="475274" y="4751586"/>
            <a:ext cx="5017009" cy="1138773"/>
            <a:chOff x="60924" y="4737298"/>
            <a:chExt cx="5017009" cy="1138773"/>
          </a:xfrm>
        </p:grpSpPr>
        <p:sp>
          <p:nvSpPr>
            <p:cNvPr id="39" name="ZoneTexte 38"/>
            <p:cNvSpPr txBox="1"/>
            <p:nvPr/>
          </p:nvSpPr>
          <p:spPr>
            <a:xfrm>
              <a:off x="60924" y="4737298"/>
              <a:ext cx="501700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3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Pour une bouteille unique et incomparable</a:t>
              </a:r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75228" y="5310301"/>
              <a:ext cx="500194" cy="500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81401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250"/>
                            </p:stCondLst>
                            <p:childTnLst>
                              <p:par>
                                <p:cTn id="7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3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7" y="845918"/>
            <a:ext cx="6552890" cy="518612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387865" y="3239766"/>
            <a:ext cx="176234" cy="176234"/>
          </a:xfrm>
          <a:prstGeom prst="ellipse">
            <a:avLst/>
          </a:prstGeom>
          <a:solidFill>
            <a:srgbClr val="B6305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5273">
            <a:off x="4742771" y="2327254"/>
            <a:ext cx="1096346" cy="1096346"/>
          </a:xfrm>
          <a:prstGeom prst="rect">
            <a:avLst/>
          </a:prstGeom>
        </p:spPr>
      </p:pic>
      <p:sp>
        <p:nvSpPr>
          <p:cNvPr id="8" name="Arc 7"/>
          <p:cNvSpPr/>
          <p:nvPr/>
        </p:nvSpPr>
        <p:spPr>
          <a:xfrm rot="21320998" flipV="1">
            <a:off x="3887614" y="2608889"/>
            <a:ext cx="3489849" cy="705742"/>
          </a:xfrm>
          <a:prstGeom prst="arc">
            <a:avLst/>
          </a:prstGeom>
          <a:noFill/>
          <a:ln w="57150">
            <a:solidFill>
              <a:srgbClr val="7F23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riangle isocèle 8"/>
          <p:cNvSpPr/>
          <p:nvPr/>
        </p:nvSpPr>
        <p:spPr>
          <a:xfrm rot="702814">
            <a:off x="7277896" y="2712241"/>
            <a:ext cx="211137" cy="133350"/>
          </a:xfrm>
          <a:prstGeom prst="triangle">
            <a:avLst/>
          </a:prstGeom>
          <a:solidFill>
            <a:srgbClr val="B23052"/>
          </a:solidFill>
          <a:ln w="57150">
            <a:solidFill>
              <a:srgbClr val="7F23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6061322" y="1031095"/>
            <a:ext cx="3112499" cy="1527864"/>
            <a:chOff x="6061322" y="1031095"/>
            <a:chExt cx="3112499" cy="1527864"/>
          </a:xfrm>
        </p:grpSpPr>
        <p:sp>
          <p:nvSpPr>
            <p:cNvPr id="10" name="ZoneTexte 9"/>
            <p:cNvSpPr txBox="1"/>
            <p:nvPr/>
          </p:nvSpPr>
          <p:spPr>
            <a:xfrm rot="997795">
              <a:off x="6061322" y="1481741"/>
              <a:ext cx="31124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800" dirty="0">
                  <a:solidFill>
                    <a:schemeClr val="bg1"/>
                  </a:solidFill>
                  <a:latin typeface="Corbel" panose="020B0503020204020204" pitchFamily="34" charset="0"/>
                </a:rPr>
                <a:t>Liège</a:t>
              </a:r>
            </a:p>
            <a:p>
              <a:pPr algn="ctr"/>
              <a:r>
                <a:rPr lang="fr-BE" sz="36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Chênée</a:t>
              </a:r>
              <a:endParaRPr lang="fr-BE" sz="3600" b="1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1260">
              <a:off x="7683592" y="1031095"/>
              <a:ext cx="354532" cy="549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221174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4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163265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3" y="1023200"/>
            <a:ext cx="354532" cy="5493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533095" y="793504"/>
            <a:ext cx="721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FR" sz="2800" dirty="0"/>
              <a:t>Maîtrise des règlementations (vins, douane, administratif …) </a:t>
            </a:r>
            <a:endParaRPr lang="fr-BE" sz="28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511710"/>
            <a:ext cx="354532" cy="5493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533095" y="2093878"/>
            <a:ext cx="7217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/>
              <a:t>Présence d’un entrepôt en suspension de droit d'accises (facilitant les démarches en termes d’import-export)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4031780"/>
            <a:ext cx="354532" cy="5493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33095" y="5125515"/>
            <a:ext cx="721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/>
              <a:t>Une bouteille personnalisée unique marque l’esprit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533095" y="3825140"/>
            <a:ext cx="721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/>
              <a:t>Bouteille personnalisée = objet publicitaire déductible à 100%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5332154"/>
            <a:ext cx="354532" cy="54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2325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27" grpId="0"/>
      <p:bldP spid="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5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691" y="25611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2404802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52337" y="2515318"/>
            <a:ext cx="466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Mise en place sur la bouteille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2" y="3561691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52337" y="3661948"/>
            <a:ext cx="448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Séchage de la bouteille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652337" y="1337911"/>
            <a:ext cx="6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Impression de l’emballage personnalisé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652337" y="4808577"/>
            <a:ext cx="569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La bouteille est prête à être expédiée</a:t>
            </a:r>
          </a:p>
        </p:txBody>
      </p:sp>
      <p:pic>
        <p:nvPicPr>
          <p:cNvPr id="3" name="Vidéo Sleevin" hidden="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0"/>
                  <p14:fade in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9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705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  <p:bldP spid="21" grpId="0"/>
      <p:bldP spid="21" grpId="1"/>
      <p:bldP spid="2" grpId="0"/>
      <p:bldP spid="2" grpId="1"/>
      <p:bldP spid="26" grpId="0"/>
      <p:bldP spid="26" grpId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6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34755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sp>
        <p:nvSpPr>
          <p:cNvPr id="2" name="Rectangle : coins arrondis 1"/>
          <p:cNvSpPr/>
          <p:nvPr/>
        </p:nvSpPr>
        <p:spPr>
          <a:xfrm>
            <a:off x="4857746" y="1761311"/>
            <a:ext cx="100013" cy="4047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826477" y="849866"/>
            <a:ext cx="133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u="sng" cap="small" dirty="0">
                <a:solidFill>
                  <a:schemeClr val="bg1"/>
                </a:solidFill>
                <a:latin typeface="Corbel" panose="020B0503020204020204" pitchFamily="34" charset="0"/>
              </a:rPr>
              <a:t>B2B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955683" y="845918"/>
            <a:ext cx="133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u="sng" cap="small" dirty="0">
                <a:solidFill>
                  <a:schemeClr val="bg1"/>
                </a:solidFill>
                <a:latin typeface="Corbel" panose="020B0503020204020204" pitchFamily="34" charset="0"/>
              </a:rPr>
              <a:t>B2C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30850" y="1843750"/>
            <a:ext cx="4162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Destiné à n’importe quel secteur du B2B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221801" y="1843750"/>
            <a:ext cx="4584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Mais concerne également les particuliers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25152" y="3490431"/>
            <a:ext cx="2533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Cadeaux d’affaire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872332" y="4276657"/>
            <a:ext cx="327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Décoration de bureau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080661" y="5062883"/>
            <a:ext cx="2857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Acte promotionnel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056643" y="3490430"/>
            <a:ext cx="2533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Mariages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686417" y="4293927"/>
            <a:ext cx="327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Fêtes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989057" y="5062882"/>
            <a:ext cx="2857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Évenements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14575" y="5641365"/>
            <a:ext cx="35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…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142354" y="5641365"/>
            <a:ext cx="35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4261288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3" grpId="0"/>
      <p:bldP spid="22" grpId="0"/>
      <p:bldP spid="24" grpId="0"/>
      <p:bldP spid="25" grpId="0"/>
      <p:bldP spid="6" grpId="0"/>
      <p:bldP spid="26" grpId="0"/>
      <p:bldP spid="27" grpId="0"/>
      <p:bldP spid="28" grpId="0"/>
      <p:bldP spid="29" grpId="0"/>
      <p:bldP spid="30" grpId="0"/>
      <p:bldP spid="7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7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43899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673382" y="1014745"/>
            <a:ext cx="6805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/>
              <a:t>???????????????</a:t>
            </a:r>
            <a:endParaRPr lang="fr-BE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983246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73382" y="2980911"/>
            <a:ext cx="63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/>
              <a:t>???????????????</a:t>
            </a:r>
            <a:endParaRPr lang="fr-BE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73382" y="4716244"/>
            <a:ext cx="63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/>
              <a:t>???????????????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058543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8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53043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155102"/>
            <a:ext cx="354532" cy="5493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3238753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071451"/>
            <a:ext cx="354532" cy="54932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5406055"/>
            <a:ext cx="354532" cy="54932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0" y="4322404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73382" y="1115282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???????????????</a:t>
            </a:r>
            <a:endParaRPr lang="fr-BE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673382" y="2209033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???????????????</a:t>
            </a:r>
            <a:endParaRPr lang="fr-BE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1673382" y="3282612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???????????????</a:t>
            </a:r>
            <a:endParaRPr lang="fr-BE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673382" y="4359910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???????????????</a:t>
            </a:r>
            <a:endParaRPr lang="fr-BE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673382" y="5292060"/>
            <a:ext cx="71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???????????????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98321777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xit" presetSubtype="6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18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161065" y="2767281"/>
            <a:ext cx="3869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0" b="1" cap="small" dirty="0">
                <a:solidFill>
                  <a:schemeClr val="bg1"/>
                </a:solidFill>
                <a:latin typeface="Corbel" panose="020B0503020204020204" pitchFamily="34" charset="0"/>
              </a:rPr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1384729407"/>
      </p:ext>
    </p:extLst>
  </p:cSld>
  <p:clrMapOvr>
    <a:masterClrMapping/>
  </p:clrMapOvr>
  <p:transition spd="slow">
    <p:cover dir="r"/>
  </p:transition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209</Words>
  <Application>Microsoft Office PowerPoint</Application>
  <PresentationFormat>Grand écran</PresentationFormat>
  <Paragraphs>93</Paragraphs>
  <Slides>9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Corbel</vt:lpstr>
      <vt:lpstr>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Paul Peters</dc:creator>
  <cp:lastModifiedBy>Jamal Jabri</cp:lastModifiedBy>
  <cp:revision>79</cp:revision>
  <dcterms:created xsi:type="dcterms:W3CDTF">2017-11-07T12:02:57Z</dcterms:created>
  <dcterms:modified xsi:type="dcterms:W3CDTF">2017-11-22T20:59:01Z</dcterms:modified>
</cp:coreProperties>
</file>