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57" r:id="rId3"/>
    <p:sldId id="258" r:id="rId4"/>
    <p:sldId id="259" r:id="rId5"/>
    <p:sldId id="306" r:id="rId6"/>
    <p:sldId id="311" r:id="rId7"/>
    <p:sldId id="312" r:id="rId8"/>
    <p:sldId id="313" r:id="rId9"/>
    <p:sldId id="309" r:id="rId10"/>
    <p:sldId id="314" r:id="rId11"/>
    <p:sldId id="316" r:id="rId12"/>
    <p:sldId id="317" r:id="rId13"/>
    <p:sldId id="323" r:id="rId14"/>
    <p:sldId id="307" r:id="rId15"/>
    <p:sldId id="322" r:id="rId16"/>
    <p:sldId id="321" r:id="rId17"/>
    <p:sldId id="320" r:id="rId18"/>
    <p:sldId id="308" r:id="rId19"/>
    <p:sldId id="326" r:id="rId20"/>
    <p:sldId id="327" r:id="rId21"/>
    <p:sldId id="325" r:id="rId22"/>
    <p:sldId id="310" r:id="rId23"/>
    <p:sldId id="332" r:id="rId24"/>
    <p:sldId id="331" r:id="rId25"/>
    <p:sldId id="330" r:id="rId26"/>
    <p:sldId id="329" r:id="rId27"/>
    <p:sldId id="260" r:id="rId28"/>
    <p:sldId id="333" r:id="rId29"/>
    <p:sldId id="262" r:id="rId30"/>
    <p:sldId id="261" r:id="rId31"/>
    <p:sldId id="334" r:id="rId32"/>
    <p:sldId id="335" r:id="rId33"/>
    <p:sldId id="265" r:id="rId34"/>
    <p:sldId id="263" r:id="rId35"/>
    <p:sldId id="266" r:id="rId36"/>
    <p:sldId id="268" r:id="rId37"/>
    <p:sldId id="267" r:id="rId38"/>
    <p:sldId id="270" r:id="rId39"/>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6" d="100"/>
          <a:sy n="76" d="100"/>
        </p:scale>
        <p:origin x="-96" y="-235"/>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BE"/>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009B1B0-8840-46C1-B69C-5306E14BDA89}" type="datetimeFigureOut">
              <a:rPr lang="fr-BE" smtClean="0"/>
              <a:t>03-09-17</a:t>
            </a:fld>
            <a:endParaRPr lang="fr-BE"/>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BE"/>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BE"/>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C3FC7B8-41D2-4CD2-9921-68DB6D4020E4}" type="slidenum">
              <a:rPr lang="fr-BE" smtClean="0"/>
              <a:t>‹N°›</a:t>
            </a:fld>
            <a:endParaRPr lang="fr-B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BE"/>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BE"/>
          </a:p>
        </p:txBody>
      </p:sp>
      <p:sp>
        <p:nvSpPr>
          <p:cNvPr id="4" name="Espace réservé de la date 3"/>
          <p:cNvSpPr>
            <a:spLocks noGrp="1"/>
          </p:cNvSpPr>
          <p:nvPr>
            <p:ph type="dt" sz="half" idx="10"/>
          </p:nvPr>
        </p:nvSpPr>
        <p:spPr/>
        <p:txBody>
          <a:bodyPr/>
          <a:lstStyle/>
          <a:p>
            <a:fld id="{939D0E75-2341-4A06-98A1-06CCD0B4F938}" type="datetimeFigureOut">
              <a:rPr lang="fr-BE" smtClean="0"/>
              <a:t>03-09-17</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BEB29F4B-184D-4214-8E31-850D8C82672F}" type="slidenum">
              <a:rPr lang="fr-BE" smtClean="0"/>
              <a:t>‹N°›</a:t>
            </a:fld>
            <a:endParaRPr lang="fr-B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939D0E75-2341-4A06-98A1-06CCD0B4F938}" type="datetimeFigureOut">
              <a:rPr lang="fr-BE" smtClean="0"/>
              <a:t>03-09-17</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BEB29F4B-184D-4214-8E31-850D8C82672F}" type="slidenum">
              <a:rPr lang="fr-BE" smtClean="0"/>
              <a:t>‹N°›</a:t>
            </a:fld>
            <a:endParaRPr lang="fr-B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BE"/>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939D0E75-2341-4A06-98A1-06CCD0B4F938}" type="datetimeFigureOut">
              <a:rPr lang="fr-BE" smtClean="0"/>
              <a:t>03-09-17</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BEB29F4B-184D-4214-8E31-850D8C82672F}" type="slidenum">
              <a:rPr lang="fr-BE" smtClean="0"/>
              <a:t>‹N°›</a:t>
            </a:fld>
            <a:endParaRPr lang="fr-B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e la date 4"/>
          <p:cNvSpPr>
            <a:spLocks noGrp="1"/>
          </p:cNvSpPr>
          <p:nvPr>
            <p:ph type="dt" sz="half" idx="10"/>
          </p:nvPr>
        </p:nvSpPr>
        <p:spPr/>
        <p:txBody>
          <a:bodyPr/>
          <a:lstStyle/>
          <a:p>
            <a:fld id="{939D0E75-2341-4A06-98A1-06CCD0B4F938}" type="datetimeFigureOut">
              <a:rPr lang="fr-BE" smtClean="0"/>
              <a:t>03-09-17</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BEB29F4B-184D-4214-8E31-850D8C82672F}" type="slidenum">
              <a:rPr lang="fr-BE" smtClean="0"/>
              <a:t>‹N°›</a:t>
            </a:fld>
            <a:endParaRPr lang="fr-B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BE"/>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7" name="Espace réservé de la date 6"/>
          <p:cNvSpPr>
            <a:spLocks noGrp="1"/>
          </p:cNvSpPr>
          <p:nvPr>
            <p:ph type="dt" sz="half" idx="10"/>
          </p:nvPr>
        </p:nvSpPr>
        <p:spPr/>
        <p:txBody>
          <a:bodyPr/>
          <a:lstStyle/>
          <a:p>
            <a:fld id="{939D0E75-2341-4A06-98A1-06CCD0B4F938}" type="datetimeFigureOut">
              <a:rPr lang="fr-BE" smtClean="0"/>
              <a:t>03-09-17</a:t>
            </a:fld>
            <a:endParaRPr lang="fr-BE"/>
          </a:p>
        </p:txBody>
      </p:sp>
      <p:sp>
        <p:nvSpPr>
          <p:cNvPr id="8" name="Espace réservé du pied de page 7"/>
          <p:cNvSpPr>
            <a:spLocks noGrp="1"/>
          </p:cNvSpPr>
          <p:nvPr>
            <p:ph type="ftr" sz="quarter" idx="11"/>
          </p:nvPr>
        </p:nvSpPr>
        <p:spPr/>
        <p:txBody>
          <a:bodyPr/>
          <a:lstStyle/>
          <a:p>
            <a:endParaRPr lang="fr-BE"/>
          </a:p>
        </p:txBody>
      </p:sp>
      <p:sp>
        <p:nvSpPr>
          <p:cNvPr id="9" name="Espace réservé du numéro de diapositive 8"/>
          <p:cNvSpPr>
            <a:spLocks noGrp="1"/>
          </p:cNvSpPr>
          <p:nvPr>
            <p:ph type="sldNum" sz="quarter" idx="12"/>
          </p:nvPr>
        </p:nvSpPr>
        <p:spPr/>
        <p:txBody>
          <a:bodyPr/>
          <a:lstStyle/>
          <a:p>
            <a:fld id="{BEB29F4B-184D-4214-8E31-850D8C82672F}" type="slidenum">
              <a:rPr lang="fr-BE" smtClean="0"/>
              <a:t>‹N°›</a:t>
            </a:fld>
            <a:endParaRPr lang="fr-B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e la date 2"/>
          <p:cNvSpPr>
            <a:spLocks noGrp="1"/>
          </p:cNvSpPr>
          <p:nvPr>
            <p:ph type="dt" sz="half" idx="10"/>
          </p:nvPr>
        </p:nvSpPr>
        <p:spPr/>
        <p:txBody>
          <a:bodyPr/>
          <a:lstStyle/>
          <a:p>
            <a:fld id="{939D0E75-2341-4A06-98A1-06CCD0B4F938}" type="datetimeFigureOut">
              <a:rPr lang="fr-BE" smtClean="0"/>
              <a:t>03-09-17</a:t>
            </a:fld>
            <a:endParaRPr lang="fr-BE"/>
          </a:p>
        </p:txBody>
      </p:sp>
      <p:sp>
        <p:nvSpPr>
          <p:cNvPr id="4" name="Espace réservé du pied de page 3"/>
          <p:cNvSpPr>
            <a:spLocks noGrp="1"/>
          </p:cNvSpPr>
          <p:nvPr>
            <p:ph type="ftr" sz="quarter" idx="11"/>
          </p:nvPr>
        </p:nvSpPr>
        <p:spPr/>
        <p:txBody>
          <a:bodyPr/>
          <a:lstStyle/>
          <a:p>
            <a:endParaRPr lang="fr-BE"/>
          </a:p>
        </p:txBody>
      </p:sp>
      <p:sp>
        <p:nvSpPr>
          <p:cNvPr id="5" name="Espace réservé du numéro de diapositive 4"/>
          <p:cNvSpPr>
            <a:spLocks noGrp="1"/>
          </p:cNvSpPr>
          <p:nvPr>
            <p:ph type="sldNum" sz="quarter" idx="12"/>
          </p:nvPr>
        </p:nvSpPr>
        <p:spPr/>
        <p:txBody>
          <a:bodyPr/>
          <a:lstStyle/>
          <a:p>
            <a:fld id="{BEB29F4B-184D-4214-8E31-850D8C82672F}" type="slidenum">
              <a:rPr lang="fr-BE" smtClean="0"/>
              <a:t>‹N°›</a:t>
            </a:fld>
            <a:endParaRPr lang="fr-B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39D0E75-2341-4A06-98A1-06CCD0B4F938}" type="datetimeFigureOut">
              <a:rPr lang="fr-BE" smtClean="0"/>
              <a:t>03-09-17</a:t>
            </a:fld>
            <a:endParaRPr lang="fr-BE"/>
          </a:p>
        </p:txBody>
      </p:sp>
      <p:sp>
        <p:nvSpPr>
          <p:cNvPr id="3" name="Espace réservé du pied de page 2"/>
          <p:cNvSpPr>
            <a:spLocks noGrp="1"/>
          </p:cNvSpPr>
          <p:nvPr>
            <p:ph type="ftr" sz="quarter" idx="11"/>
          </p:nvPr>
        </p:nvSpPr>
        <p:spPr/>
        <p:txBody>
          <a:bodyPr/>
          <a:lstStyle/>
          <a:p>
            <a:endParaRPr lang="fr-BE"/>
          </a:p>
        </p:txBody>
      </p:sp>
      <p:sp>
        <p:nvSpPr>
          <p:cNvPr id="4" name="Espace réservé du numéro de diapositive 3"/>
          <p:cNvSpPr>
            <a:spLocks noGrp="1"/>
          </p:cNvSpPr>
          <p:nvPr>
            <p:ph type="sldNum" sz="quarter" idx="12"/>
          </p:nvPr>
        </p:nvSpPr>
        <p:spPr/>
        <p:txBody>
          <a:bodyPr/>
          <a:lstStyle/>
          <a:p>
            <a:fld id="{BEB29F4B-184D-4214-8E31-850D8C82672F}" type="slidenum">
              <a:rPr lang="fr-BE" smtClean="0"/>
              <a:t>‹N°›</a:t>
            </a:fld>
            <a:endParaRPr lang="fr-B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BE"/>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39D0E75-2341-4A06-98A1-06CCD0B4F938}" type="datetimeFigureOut">
              <a:rPr lang="fr-BE" smtClean="0"/>
              <a:t>03-09-17</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BEB29F4B-184D-4214-8E31-850D8C82672F}" type="slidenum">
              <a:rPr lang="fr-BE" smtClean="0"/>
              <a:t>‹N°›</a:t>
            </a:fld>
            <a:endParaRPr lang="fr-B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BE"/>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BE"/>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39D0E75-2341-4A06-98A1-06CCD0B4F938}" type="datetimeFigureOut">
              <a:rPr lang="fr-BE" smtClean="0"/>
              <a:t>03-09-17</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BEB29F4B-184D-4214-8E31-850D8C82672F}" type="slidenum">
              <a:rPr lang="fr-BE" smtClean="0"/>
              <a:t>‹N°›</a:t>
            </a:fld>
            <a:endParaRPr lang="fr-B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939D0E75-2341-4A06-98A1-06CCD0B4F938}" type="datetimeFigureOut">
              <a:rPr lang="fr-BE" smtClean="0"/>
              <a:t>03-09-17</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BEB29F4B-184D-4214-8E31-850D8C82672F}" type="slidenum">
              <a:rPr lang="fr-BE" smtClean="0"/>
              <a:t>‹N°›</a:t>
            </a:fld>
            <a:endParaRPr lang="fr-B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BE"/>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939D0E75-2341-4A06-98A1-06CCD0B4F938}" type="datetimeFigureOut">
              <a:rPr lang="fr-BE" smtClean="0"/>
              <a:t>03-09-17</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BEB29F4B-184D-4214-8E31-850D8C82672F}" type="slidenum">
              <a:rPr lang="fr-BE" smtClean="0"/>
              <a:t>‹N°›</a:t>
            </a:fld>
            <a:endParaRPr lang="fr-B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BE"/>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9D0E75-2341-4A06-98A1-06CCD0B4F938}" type="datetimeFigureOut">
              <a:rPr lang="fr-BE" smtClean="0"/>
              <a:t>03-09-17</a:t>
            </a:fld>
            <a:endParaRPr lang="fr-BE"/>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BE"/>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B29F4B-184D-4214-8E31-850D8C82672F}" type="slidenum">
              <a:rPr lang="fr-BE" smtClean="0"/>
              <a:t>‹N°›</a:t>
            </a:fld>
            <a:endParaRPr lang="fr-B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3568" y="1124744"/>
            <a:ext cx="7992888" cy="590931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rPr>
              <a:t>Chers parents, </a:t>
            </a:r>
          </a:p>
          <a:p>
            <a:pPr algn="ctr"/>
            <a:endParaRPr lang="fr-FR"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endParaRPr>
          </a:p>
          <a:p>
            <a:pPr algn="ctr"/>
            <a:r>
              <a:rPr lang="fr-FR"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rPr>
              <a:t>bonjour</a:t>
            </a:r>
          </a:p>
          <a:p>
            <a:pPr algn="ctr"/>
            <a:endParaRPr lang="fr-FR"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endParaRPr>
          </a:p>
          <a:p>
            <a:pPr algn="ctr"/>
            <a:r>
              <a:rPr lang="fr-FR"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rPr>
              <a:t>et merci </a:t>
            </a:r>
          </a:p>
          <a:p>
            <a:pPr algn="ctr"/>
            <a:r>
              <a:rPr lang="fr-FR"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rPr>
              <a:t>de votre présence !</a:t>
            </a:r>
          </a:p>
          <a:p>
            <a:pPr algn="ctr"/>
            <a:endParaRPr lang="fr-FR"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907704" y="2348880"/>
            <a:ext cx="5616623" cy="2446824"/>
          </a:xfrm>
          <a:prstGeom prst="rect">
            <a:avLst/>
          </a:prstGeom>
          <a:noFill/>
        </p:spPr>
        <p:txBody>
          <a:bodyPr wrap="square" rtlCol="0">
            <a:spAutoFit/>
          </a:bodyPr>
          <a:lstStyle/>
          <a:p>
            <a:r>
              <a:rPr lang="fr-BE" dirty="0" smtClean="0">
                <a:solidFill>
                  <a:srgbClr val="FFFF00"/>
                </a:solidFill>
                <a:latin typeface="Alamain" pitchFamily="34" charset="0"/>
              </a:rPr>
              <a:t>J’ai beaucoup de choses à vous dire… </a:t>
            </a:r>
          </a:p>
          <a:p>
            <a:pPr>
              <a:spcBef>
                <a:spcPts val="600"/>
              </a:spcBef>
              <a:spcAft>
                <a:spcPts val="600"/>
              </a:spcAft>
            </a:pPr>
            <a:endParaRPr lang="fr-BE" dirty="0">
              <a:latin typeface="Alamain" pitchFamily="34" charset="0"/>
            </a:endParaRPr>
          </a:p>
          <a:p>
            <a:pPr>
              <a:spcBef>
                <a:spcPts val="600"/>
              </a:spcBef>
              <a:spcAft>
                <a:spcPts val="600"/>
              </a:spcAft>
            </a:pPr>
            <a:r>
              <a:rPr lang="fr-BE" dirty="0" smtClean="0">
                <a:latin typeface="Alamain" pitchFamily="34" charset="0"/>
              </a:rPr>
              <a:t>Pas de panique : </a:t>
            </a:r>
          </a:p>
          <a:p>
            <a:pPr>
              <a:spcBef>
                <a:spcPts val="600"/>
              </a:spcBef>
              <a:spcAft>
                <a:spcPts val="600"/>
              </a:spcAft>
            </a:pPr>
            <a:r>
              <a:rPr lang="fr-BE" dirty="0" smtClean="0">
                <a:latin typeface="Alamain" pitchFamily="34" charset="0"/>
              </a:rPr>
              <a:t>je mettrai ce diaporama </a:t>
            </a:r>
          </a:p>
          <a:p>
            <a:pPr>
              <a:spcBef>
                <a:spcPts val="600"/>
              </a:spcBef>
              <a:spcAft>
                <a:spcPts val="600"/>
              </a:spcAft>
            </a:pPr>
            <a:r>
              <a:rPr lang="fr-BE" dirty="0" smtClean="0">
                <a:latin typeface="Alamain" pitchFamily="34" charset="0"/>
              </a:rPr>
              <a:t>à votre disposition sur Internet </a:t>
            </a:r>
          </a:p>
          <a:p>
            <a:pPr>
              <a:spcBef>
                <a:spcPts val="600"/>
              </a:spcBef>
              <a:spcAft>
                <a:spcPts val="600"/>
              </a:spcAft>
            </a:pPr>
            <a:r>
              <a:rPr lang="fr-BE" dirty="0">
                <a:latin typeface="Alamain" pitchFamily="34" charset="0"/>
              </a:rPr>
              <a:t>(</a:t>
            </a:r>
            <a:r>
              <a:rPr lang="fr-BE" dirty="0" smtClean="0">
                <a:latin typeface="Alamain" pitchFamily="34" charset="0"/>
              </a:rPr>
              <a:t>informations suivront).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467544" y="764704"/>
            <a:ext cx="5851282" cy="369332"/>
          </a:xfrm>
          <a:prstGeom prst="rect">
            <a:avLst/>
          </a:prstGeom>
          <a:noFill/>
        </p:spPr>
        <p:txBody>
          <a:bodyPr wrap="none" rtlCol="0">
            <a:spAutoFit/>
          </a:bodyPr>
          <a:lstStyle/>
          <a:p>
            <a:r>
              <a:rPr lang="fr-BE" dirty="0" smtClean="0">
                <a:latin typeface="Alamain" pitchFamily="34" charset="0"/>
              </a:rPr>
              <a:t>Ce groupe classe est </a:t>
            </a:r>
            <a:r>
              <a:rPr lang="fr-BE" dirty="0" smtClean="0">
                <a:solidFill>
                  <a:srgbClr val="FFFF00"/>
                </a:solidFill>
                <a:latin typeface="Alamain" pitchFamily="34" charset="0"/>
              </a:rPr>
              <a:t>un peu particulier</a:t>
            </a:r>
            <a:r>
              <a:rPr lang="fr-BE" dirty="0" smtClean="0">
                <a:latin typeface="Alamain" pitchFamily="34" charset="0"/>
              </a:rPr>
              <a:t>… </a:t>
            </a:r>
            <a:endParaRPr lang="fr-BE" dirty="0">
              <a:latin typeface="Alamain" pitchFamily="34" charset="0"/>
            </a:endParaRPr>
          </a:p>
        </p:txBody>
      </p:sp>
      <p:sp>
        <p:nvSpPr>
          <p:cNvPr id="3" name="ZoneTexte 2"/>
          <p:cNvSpPr txBox="1"/>
          <p:nvPr/>
        </p:nvSpPr>
        <p:spPr>
          <a:xfrm>
            <a:off x="2051720" y="1772816"/>
            <a:ext cx="5734262" cy="369332"/>
          </a:xfrm>
          <a:prstGeom prst="rect">
            <a:avLst/>
          </a:prstGeom>
          <a:noFill/>
        </p:spPr>
        <p:txBody>
          <a:bodyPr wrap="none" rtlCol="0">
            <a:spAutoFit/>
          </a:bodyPr>
          <a:lstStyle/>
          <a:p>
            <a:r>
              <a:rPr lang="fr-BE" dirty="0" smtClean="0">
                <a:latin typeface="Alamain" pitchFamily="34" charset="0"/>
              </a:rPr>
              <a:t>Je vais donc vous présenter </a:t>
            </a:r>
            <a:r>
              <a:rPr lang="fr-BE" dirty="0" smtClean="0">
                <a:solidFill>
                  <a:srgbClr val="FFFF00"/>
                </a:solidFill>
                <a:latin typeface="Alamain" pitchFamily="34" charset="0"/>
              </a:rPr>
              <a:t>la situation</a:t>
            </a:r>
            <a:r>
              <a:rPr lang="fr-BE" dirty="0" smtClean="0">
                <a:latin typeface="Alamain" pitchFamily="34" charset="0"/>
              </a:rPr>
              <a:t>, </a:t>
            </a:r>
            <a:endParaRPr lang="fr-BE" dirty="0">
              <a:latin typeface="Alamain" pitchFamily="34" charset="0"/>
            </a:endParaRPr>
          </a:p>
        </p:txBody>
      </p:sp>
      <p:sp>
        <p:nvSpPr>
          <p:cNvPr id="4" name="ZoneTexte 3"/>
          <p:cNvSpPr txBox="1"/>
          <p:nvPr/>
        </p:nvSpPr>
        <p:spPr>
          <a:xfrm>
            <a:off x="755576" y="3068960"/>
            <a:ext cx="5700600" cy="369332"/>
          </a:xfrm>
          <a:prstGeom prst="rect">
            <a:avLst/>
          </a:prstGeom>
          <a:noFill/>
        </p:spPr>
        <p:txBody>
          <a:bodyPr wrap="none" rtlCol="0">
            <a:spAutoFit/>
          </a:bodyPr>
          <a:lstStyle/>
          <a:p>
            <a:r>
              <a:rPr lang="fr-BE" dirty="0" smtClean="0">
                <a:solidFill>
                  <a:srgbClr val="FFFF00"/>
                </a:solidFill>
                <a:latin typeface="Alamain" pitchFamily="34" charset="0"/>
              </a:rPr>
              <a:t>mes objectifs </a:t>
            </a:r>
            <a:r>
              <a:rPr lang="fr-BE" dirty="0" smtClean="0">
                <a:latin typeface="Alamain" pitchFamily="34" charset="0"/>
              </a:rPr>
              <a:t>afin que « ça fonctionne », </a:t>
            </a:r>
            <a:endParaRPr lang="fr-BE" dirty="0">
              <a:latin typeface="Alamain" pitchFamily="34" charset="0"/>
            </a:endParaRPr>
          </a:p>
        </p:txBody>
      </p:sp>
      <p:sp>
        <p:nvSpPr>
          <p:cNvPr id="5" name="ZoneTexte 4"/>
          <p:cNvSpPr txBox="1"/>
          <p:nvPr/>
        </p:nvSpPr>
        <p:spPr>
          <a:xfrm>
            <a:off x="2195736" y="4365104"/>
            <a:ext cx="5085046" cy="723275"/>
          </a:xfrm>
          <a:prstGeom prst="rect">
            <a:avLst/>
          </a:prstGeom>
          <a:noFill/>
        </p:spPr>
        <p:txBody>
          <a:bodyPr wrap="none" rtlCol="0">
            <a:spAutoFit/>
          </a:bodyPr>
          <a:lstStyle/>
          <a:p>
            <a:r>
              <a:rPr lang="fr-BE" dirty="0" smtClean="0">
                <a:latin typeface="Alamain" pitchFamily="34" charset="0"/>
              </a:rPr>
              <a:t>et bien entendu </a:t>
            </a:r>
            <a:r>
              <a:rPr lang="fr-BE" dirty="0" smtClean="0">
                <a:solidFill>
                  <a:srgbClr val="FFFF00"/>
                </a:solidFill>
                <a:latin typeface="Alamain" pitchFamily="34" charset="0"/>
              </a:rPr>
              <a:t>les moyens concrets </a:t>
            </a:r>
          </a:p>
          <a:p>
            <a:pPr>
              <a:spcBef>
                <a:spcPts val="600"/>
              </a:spcBef>
            </a:pPr>
            <a:r>
              <a:rPr lang="fr-BE" dirty="0" smtClean="0">
                <a:latin typeface="Alamain" pitchFamily="34" charset="0"/>
              </a:rPr>
              <a:t>que je mettrai en place cette année.</a:t>
            </a:r>
            <a:endParaRPr lang="fr-BE" dirty="0">
              <a:latin typeface="Alamain" pitchFamily="34" charset="0"/>
            </a:endParaRPr>
          </a:p>
        </p:txBody>
      </p:sp>
      <p:sp>
        <p:nvSpPr>
          <p:cNvPr id="6" name="ZoneTexte 5"/>
          <p:cNvSpPr txBox="1"/>
          <p:nvPr/>
        </p:nvSpPr>
        <p:spPr>
          <a:xfrm>
            <a:off x="2483768" y="6237312"/>
            <a:ext cx="6202339" cy="369332"/>
          </a:xfrm>
          <a:prstGeom prst="rect">
            <a:avLst/>
          </a:prstGeom>
          <a:noFill/>
        </p:spPr>
        <p:txBody>
          <a:bodyPr wrap="none" rtlCol="0">
            <a:spAutoFit/>
          </a:bodyPr>
          <a:lstStyle/>
          <a:p>
            <a:r>
              <a:rPr lang="fr-BE" i="1" dirty="0" smtClean="0">
                <a:solidFill>
                  <a:srgbClr val="C00000"/>
                </a:solidFill>
                <a:latin typeface="Alamain" pitchFamily="34" charset="0"/>
              </a:rPr>
              <a:t>Il y a du changement dans l’air……………… !</a:t>
            </a:r>
            <a:endParaRPr lang="fr-BE" i="1" dirty="0">
              <a:solidFill>
                <a:srgbClr val="C00000"/>
              </a:solidFill>
              <a:latin typeface="Alamain"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lipse 2"/>
          <p:cNvSpPr/>
          <p:nvPr/>
        </p:nvSpPr>
        <p:spPr>
          <a:xfrm>
            <a:off x="323528"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7" name="Ellipse 6"/>
          <p:cNvSpPr/>
          <p:nvPr/>
        </p:nvSpPr>
        <p:spPr>
          <a:xfrm>
            <a:off x="251520" y="18864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8" name="Ellipse 7"/>
          <p:cNvSpPr/>
          <p:nvPr/>
        </p:nvSpPr>
        <p:spPr>
          <a:xfrm>
            <a:off x="2771800" y="2132856"/>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9" name="Ellipse 8"/>
          <p:cNvSpPr/>
          <p:nvPr/>
        </p:nvSpPr>
        <p:spPr>
          <a:xfrm>
            <a:off x="5292080"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0" name="Ellipse 9"/>
          <p:cNvSpPr/>
          <p:nvPr/>
        </p:nvSpPr>
        <p:spPr>
          <a:xfrm>
            <a:off x="5364088" y="18864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2" name="Rectangle 11"/>
          <p:cNvSpPr/>
          <p:nvPr/>
        </p:nvSpPr>
        <p:spPr>
          <a:xfrm>
            <a:off x="1043608" y="1124744"/>
            <a:ext cx="2108269" cy="800219"/>
          </a:xfrm>
          <a:prstGeom prst="rect">
            <a:avLst/>
          </a:prstGeom>
        </p:spPr>
        <p:txBody>
          <a:bodyPr wrap="none">
            <a:spAutoFit/>
          </a:bodyPr>
          <a:lstStyle/>
          <a:p>
            <a:pPr algn="ctr">
              <a:spcBef>
                <a:spcPts val="600"/>
              </a:spcBef>
              <a:spcAft>
                <a:spcPts val="600"/>
              </a:spcAft>
            </a:pPr>
            <a:r>
              <a:rPr lang="fr-BE" dirty="0" smtClean="0">
                <a:latin typeface="Alamain" pitchFamily="34" charset="0"/>
              </a:rPr>
              <a:t>Motivation… </a:t>
            </a:r>
          </a:p>
          <a:p>
            <a:pPr algn="ctr">
              <a:spcBef>
                <a:spcPts val="600"/>
              </a:spcBef>
              <a:spcAft>
                <a:spcPts val="600"/>
              </a:spcAft>
            </a:pPr>
            <a:r>
              <a:rPr lang="fr-BE" dirty="0" smtClean="0">
                <a:latin typeface="Alamain" pitchFamily="34" charset="0"/>
              </a:rPr>
              <a:t>assez </a:t>
            </a:r>
            <a:r>
              <a:rPr lang="fr-BE" dirty="0">
                <a:latin typeface="Alamain" pitchFamily="34" charset="0"/>
              </a:rPr>
              <a:t>variable</a:t>
            </a:r>
          </a:p>
        </p:txBody>
      </p:sp>
      <p:sp>
        <p:nvSpPr>
          <p:cNvPr id="13" name="Rectangle 12"/>
          <p:cNvSpPr/>
          <p:nvPr/>
        </p:nvSpPr>
        <p:spPr>
          <a:xfrm>
            <a:off x="5868144" y="1124744"/>
            <a:ext cx="2715808" cy="800219"/>
          </a:xfrm>
          <a:prstGeom prst="rect">
            <a:avLst/>
          </a:prstGeom>
        </p:spPr>
        <p:txBody>
          <a:bodyPr wrap="none">
            <a:spAutoFit/>
          </a:bodyPr>
          <a:lstStyle/>
          <a:p>
            <a:pPr algn="ctr">
              <a:spcBef>
                <a:spcPts val="600"/>
              </a:spcBef>
              <a:spcAft>
                <a:spcPts val="600"/>
              </a:spcAft>
            </a:pPr>
            <a:r>
              <a:rPr lang="fr-BE" dirty="0" smtClean="0">
                <a:latin typeface="Alamain" pitchFamily="34" charset="0"/>
              </a:rPr>
              <a:t>Niveaux scolaires </a:t>
            </a:r>
          </a:p>
          <a:p>
            <a:pPr algn="ctr">
              <a:spcBef>
                <a:spcPts val="600"/>
              </a:spcBef>
              <a:spcAft>
                <a:spcPts val="600"/>
              </a:spcAft>
            </a:pPr>
            <a:r>
              <a:rPr lang="fr-BE" dirty="0" smtClean="0">
                <a:latin typeface="Alamain" pitchFamily="34" charset="0"/>
              </a:rPr>
              <a:t>très différents</a:t>
            </a:r>
            <a:endParaRPr lang="fr-BE" dirty="0">
              <a:latin typeface="Alamain" pitchFamily="34" charset="0"/>
            </a:endParaRPr>
          </a:p>
        </p:txBody>
      </p:sp>
      <p:sp>
        <p:nvSpPr>
          <p:cNvPr id="14" name="Rectangle 13"/>
          <p:cNvSpPr/>
          <p:nvPr/>
        </p:nvSpPr>
        <p:spPr>
          <a:xfrm>
            <a:off x="899592" y="5157192"/>
            <a:ext cx="2392000" cy="800219"/>
          </a:xfrm>
          <a:prstGeom prst="rect">
            <a:avLst/>
          </a:prstGeom>
        </p:spPr>
        <p:txBody>
          <a:bodyPr wrap="none">
            <a:spAutoFit/>
          </a:bodyPr>
          <a:lstStyle/>
          <a:p>
            <a:pPr algn="ctr">
              <a:spcBef>
                <a:spcPts val="600"/>
              </a:spcBef>
              <a:spcAft>
                <a:spcPts val="600"/>
              </a:spcAft>
            </a:pPr>
            <a:r>
              <a:rPr lang="fr-BE" dirty="0">
                <a:latin typeface="Alamain" pitchFamily="34" charset="0"/>
              </a:rPr>
              <a:t>Confiance en </a:t>
            </a:r>
            <a:r>
              <a:rPr lang="fr-BE" dirty="0" smtClean="0">
                <a:latin typeface="Alamain" pitchFamily="34" charset="0"/>
              </a:rPr>
              <a:t>soi</a:t>
            </a:r>
          </a:p>
          <a:p>
            <a:pPr algn="ctr">
              <a:spcBef>
                <a:spcPts val="600"/>
              </a:spcBef>
              <a:spcAft>
                <a:spcPts val="600"/>
              </a:spcAft>
            </a:pPr>
            <a:r>
              <a:rPr lang="fr-BE" dirty="0" smtClean="0">
                <a:latin typeface="Alamain" pitchFamily="34" charset="0"/>
              </a:rPr>
              <a:t>à retrouver</a:t>
            </a:r>
            <a:endParaRPr lang="fr-BE" dirty="0">
              <a:latin typeface="Alamain" pitchFamily="34" charset="0"/>
            </a:endParaRPr>
          </a:p>
        </p:txBody>
      </p:sp>
      <p:sp>
        <p:nvSpPr>
          <p:cNvPr id="15" name="Rectangle 14"/>
          <p:cNvSpPr/>
          <p:nvPr/>
        </p:nvSpPr>
        <p:spPr>
          <a:xfrm>
            <a:off x="3419872" y="2924944"/>
            <a:ext cx="2364750" cy="1231106"/>
          </a:xfrm>
          <a:prstGeom prst="rect">
            <a:avLst/>
          </a:prstGeom>
        </p:spPr>
        <p:txBody>
          <a:bodyPr wrap="none">
            <a:spAutoFit/>
          </a:bodyPr>
          <a:lstStyle/>
          <a:p>
            <a:pPr algn="ctr">
              <a:spcBef>
                <a:spcPts val="600"/>
              </a:spcBef>
              <a:spcAft>
                <a:spcPts val="600"/>
              </a:spcAft>
            </a:pPr>
            <a:r>
              <a:rPr lang="fr-BE" dirty="0">
                <a:latin typeface="Alamain" pitchFamily="34" charset="0"/>
              </a:rPr>
              <a:t>Étude à </a:t>
            </a:r>
            <a:r>
              <a:rPr lang="fr-BE" dirty="0" smtClean="0">
                <a:latin typeface="Alamain" pitchFamily="34" charset="0"/>
              </a:rPr>
              <a:t>domicile</a:t>
            </a:r>
          </a:p>
          <a:p>
            <a:pPr algn="ctr">
              <a:spcBef>
                <a:spcPts val="600"/>
              </a:spcBef>
              <a:spcAft>
                <a:spcPts val="600"/>
              </a:spcAft>
            </a:pPr>
            <a:r>
              <a:rPr lang="fr-BE" dirty="0" smtClean="0">
                <a:latin typeface="Alamain" pitchFamily="34" charset="0"/>
              </a:rPr>
              <a:t>généralement </a:t>
            </a:r>
          </a:p>
          <a:p>
            <a:pPr algn="ctr">
              <a:spcBef>
                <a:spcPts val="600"/>
              </a:spcBef>
              <a:spcAft>
                <a:spcPts val="600"/>
              </a:spcAft>
            </a:pPr>
            <a:r>
              <a:rPr lang="fr-BE" dirty="0" smtClean="0">
                <a:latin typeface="Alamain" pitchFamily="34" charset="0"/>
              </a:rPr>
              <a:t>insuffisante</a:t>
            </a:r>
            <a:endParaRPr lang="fr-BE" dirty="0">
              <a:latin typeface="Alamain" pitchFamily="34" charset="0"/>
            </a:endParaRPr>
          </a:p>
        </p:txBody>
      </p:sp>
      <p:sp>
        <p:nvSpPr>
          <p:cNvPr id="16" name="Rectangle 15"/>
          <p:cNvSpPr/>
          <p:nvPr/>
        </p:nvSpPr>
        <p:spPr>
          <a:xfrm>
            <a:off x="5670554" y="5157192"/>
            <a:ext cx="2869696" cy="800219"/>
          </a:xfrm>
          <a:prstGeom prst="rect">
            <a:avLst/>
          </a:prstGeom>
        </p:spPr>
        <p:txBody>
          <a:bodyPr wrap="none">
            <a:spAutoFit/>
          </a:bodyPr>
          <a:lstStyle/>
          <a:p>
            <a:pPr algn="ctr">
              <a:spcBef>
                <a:spcPts val="600"/>
              </a:spcBef>
              <a:spcAft>
                <a:spcPts val="600"/>
              </a:spcAft>
            </a:pPr>
            <a:r>
              <a:rPr lang="fr-BE" dirty="0">
                <a:latin typeface="Alamain" pitchFamily="34" charset="0"/>
              </a:rPr>
              <a:t>Ambiance de </a:t>
            </a:r>
            <a:r>
              <a:rPr lang="fr-BE" dirty="0" smtClean="0">
                <a:latin typeface="Alamain" pitchFamily="34" charset="0"/>
              </a:rPr>
              <a:t>groupe</a:t>
            </a:r>
          </a:p>
          <a:p>
            <a:pPr algn="ctr">
              <a:spcBef>
                <a:spcPts val="600"/>
              </a:spcBef>
              <a:spcAft>
                <a:spcPts val="600"/>
              </a:spcAft>
            </a:pPr>
            <a:r>
              <a:rPr lang="fr-BE" dirty="0" smtClean="0">
                <a:latin typeface="Alamain" pitchFamily="34" charset="0"/>
              </a:rPr>
              <a:t>problématique</a:t>
            </a:r>
            <a:endParaRPr lang="fr-BE" dirty="0">
              <a:latin typeface="Alamain"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llipse 6"/>
          <p:cNvSpPr/>
          <p:nvPr/>
        </p:nvSpPr>
        <p:spPr>
          <a:xfrm>
            <a:off x="251520" y="18864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2" name="Rectangle 11"/>
          <p:cNvSpPr/>
          <p:nvPr/>
        </p:nvSpPr>
        <p:spPr>
          <a:xfrm>
            <a:off x="1043608" y="1124744"/>
            <a:ext cx="2108269" cy="800219"/>
          </a:xfrm>
          <a:prstGeom prst="rect">
            <a:avLst/>
          </a:prstGeom>
        </p:spPr>
        <p:txBody>
          <a:bodyPr wrap="none">
            <a:spAutoFit/>
          </a:bodyPr>
          <a:lstStyle/>
          <a:p>
            <a:pPr algn="ctr">
              <a:spcBef>
                <a:spcPts val="600"/>
              </a:spcBef>
              <a:spcAft>
                <a:spcPts val="600"/>
              </a:spcAft>
            </a:pPr>
            <a:r>
              <a:rPr lang="fr-BE" dirty="0" smtClean="0">
                <a:latin typeface="Alamain" pitchFamily="34" charset="0"/>
              </a:rPr>
              <a:t>Motivation… </a:t>
            </a:r>
          </a:p>
          <a:p>
            <a:pPr algn="ctr">
              <a:spcBef>
                <a:spcPts val="600"/>
              </a:spcBef>
              <a:spcAft>
                <a:spcPts val="600"/>
              </a:spcAft>
            </a:pPr>
            <a:r>
              <a:rPr lang="fr-BE" dirty="0" smtClean="0">
                <a:latin typeface="Alamain" pitchFamily="34" charset="0"/>
              </a:rPr>
              <a:t>assez </a:t>
            </a:r>
            <a:r>
              <a:rPr lang="fr-BE" dirty="0">
                <a:latin typeface="Alamain" pitchFamily="34" charset="0"/>
              </a:rPr>
              <a:t>variable</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llipse 6"/>
          <p:cNvSpPr/>
          <p:nvPr/>
        </p:nvSpPr>
        <p:spPr>
          <a:xfrm>
            <a:off x="251520" y="18864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2" name="Rectangle 11"/>
          <p:cNvSpPr/>
          <p:nvPr/>
        </p:nvSpPr>
        <p:spPr>
          <a:xfrm>
            <a:off x="1043608" y="1124744"/>
            <a:ext cx="2108269" cy="800219"/>
          </a:xfrm>
          <a:prstGeom prst="rect">
            <a:avLst/>
          </a:prstGeom>
        </p:spPr>
        <p:txBody>
          <a:bodyPr wrap="none">
            <a:spAutoFit/>
          </a:bodyPr>
          <a:lstStyle/>
          <a:p>
            <a:pPr algn="ctr">
              <a:spcBef>
                <a:spcPts val="600"/>
              </a:spcBef>
              <a:spcAft>
                <a:spcPts val="600"/>
              </a:spcAft>
            </a:pPr>
            <a:r>
              <a:rPr lang="fr-BE" dirty="0" smtClean="0">
                <a:latin typeface="Alamain" pitchFamily="34" charset="0"/>
              </a:rPr>
              <a:t>Motivation… </a:t>
            </a:r>
          </a:p>
          <a:p>
            <a:pPr algn="ctr">
              <a:spcBef>
                <a:spcPts val="600"/>
              </a:spcBef>
              <a:spcAft>
                <a:spcPts val="600"/>
              </a:spcAft>
            </a:pPr>
            <a:r>
              <a:rPr lang="fr-BE" dirty="0" smtClean="0">
                <a:latin typeface="Alamain" pitchFamily="34" charset="0"/>
              </a:rPr>
              <a:t>assez </a:t>
            </a:r>
            <a:r>
              <a:rPr lang="fr-BE" dirty="0">
                <a:latin typeface="Alamain" pitchFamily="34" charset="0"/>
              </a:rPr>
              <a:t>variable</a:t>
            </a:r>
          </a:p>
        </p:txBody>
      </p:sp>
      <p:sp>
        <p:nvSpPr>
          <p:cNvPr id="17" name="Rectangle 16"/>
          <p:cNvSpPr/>
          <p:nvPr/>
        </p:nvSpPr>
        <p:spPr>
          <a:xfrm>
            <a:off x="3851920" y="548680"/>
            <a:ext cx="5184576" cy="353943"/>
          </a:xfrm>
          <a:prstGeom prst="rect">
            <a:avLst/>
          </a:prstGeom>
        </p:spPr>
        <p:txBody>
          <a:bodyPr wrap="square">
            <a:spAutoFit/>
          </a:bodyPr>
          <a:lstStyle/>
          <a:p>
            <a:r>
              <a:rPr lang="fr-BE" sz="1700" dirty="0">
                <a:solidFill>
                  <a:srgbClr val="FFFF00"/>
                </a:solidFill>
                <a:latin typeface="Alamain" pitchFamily="34" charset="0"/>
              </a:rPr>
              <a:t>Impliquer les </a:t>
            </a:r>
            <a:r>
              <a:rPr lang="fr-BE" sz="1700" dirty="0" smtClean="0">
                <a:solidFill>
                  <a:srgbClr val="FFFF00"/>
                </a:solidFill>
                <a:latin typeface="Alamain" pitchFamily="34" charset="0"/>
              </a:rPr>
              <a:t>enfants dans </a:t>
            </a:r>
            <a:r>
              <a:rPr lang="fr-BE" sz="1700" dirty="0">
                <a:solidFill>
                  <a:srgbClr val="FFFF00"/>
                </a:solidFill>
                <a:latin typeface="Alamain" pitchFamily="34" charset="0"/>
              </a:rPr>
              <a:t>les </a:t>
            </a:r>
            <a:r>
              <a:rPr lang="fr-BE" sz="1700" dirty="0" smtClean="0">
                <a:solidFill>
                  <a:srgbClr val="FFFF00"/>
                </a:solidFill>
                <a:latin typeface="Alamain" pitchFamily="34" charset="0"/>
              </a:rPr>
              <a:t>activités.</a:t>
            </a:r>
            <a:endParaRPr lang="fr-BE" sz="1700" dirty="0">
              <a:solidFill>
                <a:srgbClr val="FFFF00"/>
              </a:solidFill>
              <a:latin typeface="Alamain" pitchFamily="34" charset="0"/>
            </a:endParaRPr>
          </a:p>
        </p:txBody>
      </p:sp>
      <p:sp>
        <p:nvSpPr>
          <p:cNvPr id="18" name="Rectangle 17"/>
          <p:cNvSpPr/>
          <p:nvPr/>
        </p:nvSpPr>
        <p:spPr>
          <a:xfrm>
            <a:off x="395536" y="4005064"/>
            <a:ext cx="4968552" cy="844462"/>
          </a:xfrm>
          <a:prstGeom prst="rect">
            <a:avLst/>
          </a:prstGeom>
        </p:spPr>
        <p:txBody>
          <a:bodyPr wrap="square">
            <a:spAutoFit/>
          </a:bodyPr>
          <a:lstStyle/>
          <a:p>
            <a:pPr>
              <a:lnSpc>
                <a:spcPct val="150000"/>
              </a:lnSpc>
            </a:pPr>
            <a:r>
              <a:rPr lang="fr-BE" sz="1700" dirty="0">
                <a:solidFill>
                  <a:srgbClr val="FFFF00"/>
                </a:solidFill>
                <a:latin typeface="Alamain" pitchFamily="34" charset="0"/>
              </a:rPr>
              <a:t>Varier les méthodes </a:t>
            </a:r>
            <a:r>
              <a:rPr lang="fr-BE" sz="1700" dirty="0" smtClean="0">
                <a:solidFill>
                  <a:srgbClr val="FFFF00"/>
                </a:solidFill>
                <a:latin typeface="Alamain" pitchFamily="34" charset="0"/>
              </a:rPr>
              <a:t>d’enseignement </a:t>
            </a:r>
            <a:r>
              <a:rPr lang="fr-BE" sz="1700" dirty="0">
                <a:solidFill>
                  <a:srgbClr val="FFFF00"/>
                </a:solidFill>
                <a:latin typeface="Alamain" pitchFamily="34" charset="0"/>
              </a:rPr>
              <a:t>pour davantage </a:t>
            </a:r>
            <a:r>
              <a:rPr lang="fr-BE" sz="1700" dirty="0" smtClean="0">
                <a:solidFill>
                  <a:srgbClr val="FFFF00"/>
                </a:solidFill>
                <a:latin typeface="Alamain" pitchFamily="34" charset="0"/>
              </a:rPr>
              <a:t>intéresser les élèves.</a:t>
            </a:r>
            <a:endParaRPr lang="fr-BE" sz="1700" dirty="0">
              <a:solidFill>
                <a:srgbClr val="FFFF00"/>
              </a:solidFill>
              <a:latin typeface="Alamain"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llipse 6"/>
          <p:cNvSpPr/>
          <p:nvPr/>
        </p:nvSpPr>
        <p:spPr>
          <a:xfrm>
            <a:off x="251520" y="18864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2" name="Rectangle 11"/>
          <p:cNvSpPr/>
          <p:nvPr/>
        </p:nvSpPr>
        <p:spPr>
          <a:xfrm>
            <a:off x="1043608" y="1124744"/>
            <a:ext cx="2108269" cy="800219"/>
          </a:xfrm>
          <a:prstGeom prst="rect">
            <a:avLst/>
          </a:prstGeom>
        </p:spPr>
        <p:txBody>
          <a:bodyPr wrap="none">
            <a:spAutoFit/>
          </a:bodyPr>
          <a:lstStyle/>
          <a:p>
            <a:pPr algn="ctr">
              <a:spcBef>
                <a:spcPts val="600"/>
              </a:spcBef>
              <a:spcAft>
                <a:spcPts val="600"/>
              </a:spcAft>
            </a:pPr>
            <a:r>
              <a:rPr lang="fr-BE" dirty="0" smtClean="0">
                <a:latin typeface="Alamain" pitchFamily="34" charset="0"/>
              </a:rPr>
              <a:t>Motivation… </a:t>
            </a:r>
          </a:p>
          <a:p>
            <a:pPr algn="ctr">
              <a:spcBef>
                <a:spcPts val="600"/>
              </a:spcBef>
              <a:spcAft>
                <a:spcPts val="600"/>
              </a:spcAft>
            </a:pPr>
            <a:r>
              <a:rPr lang="fr-BE" dirty="0" smtClean="0">
                <a:latin typeface="Alamain" pitchFamily="34" charset="0"/>
              </a:rPr>
              <a:t>assez </a:t>
            </a:r>
            <a:r>
              <a:rPr lang="fr-BE" dirty="0">
                <a:latin typeface="Alamain" pitchFamily="34" charset="0"/>
              </a:rPr>
              <a:t>variable</a:t>
            </a:r>
          </a:p>
        </p:txBody>
      </p:sp>
      <p:sp>
        <p:nvSpPr>
          <p:cNvPr id="17" name="Rectangle 16"/>
          <p:cNvSpPr/>
          <p:nvPr/>
        </p:nvSpPr>
        <p:spPr>
          <a:xfrm>
            <a:off x="3851920" y="548680"/>
            <a:ext cx="5184576" cy="353943"/>
          </a:xfrm>
          <a:prstGeom prst="rect">
            <a:avLst/>
          </a:prstGeom>
        </p:spPr>
        <p:txBody>
          <a:bodyPr wrap="square">
            <a:spAutoFit/>
          </a:bodyPr>
          <a:lstStyle/>
          <a:p>
            <a:r>
              <a:rPr lang="fr-BE" sz="1700" dirty="0">
                <a:solidFill>
                  <a:srgbClr val="FFFF00"/>
                </a:solidFill>
                <a:latin typeface="Alamain" pitchFamily="34" charset="0"/>
              </a:rPr>
              <a:t>Impliquer les </a:t>
            </a:r>
            <a:r>
              <a:rPr lang="fr-BE" sz="1700" dirty="0" smtClean="0">
                <a:solidFill>
                  <a:srgbClr val="FFFF00"/>
                </a:solidFill>
                <a:latin typeface="Alamain" pitchFamily="34" charset="0"/>
              </a:rPr>
              <a:t>enfants dans </a:t>
            </a:r>
            <a:r>
              <a:rPr lang="fr-BE" sz="1700" dirty="0">
                <a:solidFill>
                  <a:srgbClr val="FFFF00"/>
                </a:solidFill>
                <a:latin typeface="Alamain" pitchFamily="34" charset="0"/>
              </a:rPr>
              <a:t>les </a:t>
            </a:r>
            <a:r>
              <a:rPr lang="fr-BE" sz="1700" dirty="0" smtClean="0">
                <a:solidFill>
                  <a:srgbClr val="FFFF00"/>
                </a:solidFill>
                <a:latin typeface="Alamain" pitchFamily="34" charset="0"/>
              </a:rPr>
              <a:t>activités.</a:t>
            </a:r>
            <a:endParaRPr lang="fr-BE" sz="1700" dirty="0">
              <a:solidFill>
                <a:srgbClr val="FFFF00"/>
              </a:solidFill>
              <a:latin typeface="Alamain" pitchFamily="34" charset="0"/>
            </a:endParaRPr>
          </a:p>
        </p:txBody>
      </p:sp>
      <p:sp>
        <p:nvSpPr>
          <p:cNvPr id="18" name="Rectangle 17"/>
          <p:cNvSpPr/>
          <p:nvPr/>
        </p:nvSpPr>
        <p:spPr>
          <a:xfrm>
            <a:off x="395536" y="4005064"/>
            <a:ext cx="4968552" cy="844462"/>
          </a:xfrm>
          <a:prstGeom prst="rect">
            <a:avLst/>
          </a:prstGeom>
        </p:spPr>
        <p:txBody>
          <a:bodyPr wrap="square">
            <a:spAutoFit/>
          </a:bodyPr>
          <a:lstStyle/>
          <a:p>
            <a:pPr>
              <a:lnSpc>
                <a:spcPct val="150000"/>
              </a:lnSpc>
            </a:pPr>
            <a:r>
              <a:rPr lang="fr-BE" sz="1700" dirty="0">
                <a:solidFill>
                  <a:srgbClr val="FFFF00"/>
                </a:solidFill>
                <a:latin typeface="Alamain" pitchFamily="34" charset="0"/>
              </a:rPr>
              <a:t>Varier les méthodes </a:t>
            </a:r>
            <a:r>
              <a:rPr lang="fr-BE" sz="1700" dirty="0" smtClean="0">
                <a:solidFill>
                  <a:srgbClr val="FFFF00"/>
                </a:solidFill>
                <a:latin typeface="Alamain" pitchFamily="34" charset="0"/>
              </a:rPr>
              <a:t>d’enseignement </a:t>
            </a:r>
            <a:r>
              <a:rPr lang="fr-BE" sz="1700" dirty="0">
                <a:solidFill>
                  <a:srgbClr val="FFFF00"/>
                </a:solidFill>
                <a:latin typeface="Alamain" pitchFamily="34" charset="0"/>
              </a:rPr>
              <a:t>pour davantage </a:t>
            </a:r>
            <a:r>
              <a:rPr lang="fr-BE" sz="1700" dirty="0" smtClean="0">
                <a:solidFill>
                  <a:srgbClr val="FFFF00"/>
                </a:solidFill>
                <a:latin typeface="Alamain" pitchFamily="34" charset="0"/>
              </a:rPr>
              <a:t>intéresser les élèves.</a:t>
            </a:r>
            <a:endParaRPr lang="fr-BE" sz="1700" dirty="0">
              <a:solidFill>
                <a:srgbClr val="FFFF00"/>
              </a:solidFill>
              <a:latin typeface="Alamain" pitchFamily="34" charset="0"/>
            </a:endParaRPr>
          </a:p>
        </p:txBody>
      </p:sp>
      <p:sp>
        <p:nvSpPr>
          <p:cNvPr id="69634" name="Rectangle 2"/>
          <p:cNvSpPr>
            <a:spLocks noChangeArrowheads="1"/>
          </p:cNvSpPr>
          <p:nvPr/>
        </p:nvSpPr>
        <p:spPr bwMode="auto">
          <a:xfrm>
            <a:off x="3995936" y="1196752"/>
            <a:ext cx="4967536"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Gérer son évolution, se responsabiliser, viser l’autonomie face aux apprentissages.</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69635" name="Rectangle 3"/>
          <p:cNvSpPr>
            <a:spLocks noChangeArrowheads="1"/>
          </p:cNvSpPr>
          <p:nvPr/>
        </p:nvSpPr>
        <p:spPr bwMode="auto">
          <a:xfrm>
            <a:off x="3851920" y="1988840"/>
            <a:ext cx="3528392"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Choisir son travail à domicile.</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69636" name="Rectangle 4"/>
          <p:cNvSpPr>
            <a:spLocks noChangeArrowheads="1"/>
          </p:cNvSpPr>
          <p:nvPr/>
        </p:nvSpPr>
        <p:spPr bwMode="auto">
          <a:xfrm>
            <a:off x="3635896" y="2564904"/>
            <a:ext cx="4499992"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Réaliser des projets ensemble.</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19" name="Rectangle 18"/>
          <p:cNvSpPr/>
          <p:nvPr/>
        </p:nvSpPr>
        <p:spPr>
          <a:xfrm>
            <a:off x="2915816" y="3140968"/>
            <a:ext cx="5062604" cy="646331"/>
          </a:xfrm>
          <a:prstGeom prst="rect">
            <a:avLst/>
          </a:prstGeom>
        </p:spPr>
        <p:txBody>
          <a:bodyPr wrap="none">
            <a:spAutoFit/>
          </a:bodyPr>
          <a:lstStyle/>
          <a:p>
            <a:pPr>
              <a:buFontTx/>
              <a:buChar char="-"/>
            </a:pPr>
            <a:r>
              <a:rPr lang="fr-BE" dirty="0" smtClean="0">
                <a:latin typeface="Comic Sans MS" pitchFamily="66" charset="0"/>
              </a:rPr>
              <a:t> Se </a:t>
            </a:r>
            <a:r>
              <a:rPr lang="fr-BE" dirty="0">
                <a:latin typeface="Comic Sans MS" pitchFamily="66" charset="0"/>
              </a:rPr>
              <a:t>concentrer sur le contenu </a:t>
            </a:r>
            <a:r>
              <a:rPr lang="fr-BE" dirty="0" smtClean="0">
                <a:latin typeface="Comic Sans MS" pitchFamily="66" charset="0"/>
              </a:rPr>
              <a:t>plus que sur</a:t>
            </a:r>
          </a:p>
          <a:p>
            <a:r>
              <a:rPr lang="fr-BE" dirty="0" smtClean="0">
                <a:latin typeface="Comic Sans MS" pitchFamily="66" charset="0"/>
              </a:rPr>
              <a:t>  la forme lors des exercices d’entrainement.</a:t>
            </a:r>
            <a:endParaRPr lang="fr-BE" dirty="0">
              <a:latin typeface="Comic Sans MS" pitchFamily="66"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llipse 6"/>
          <p:cNvSpPr/>
          <p:nvPr/>
        </p:nvSpPr>
        <p:spPr>
          <a:xfrm>
            <a:off x="251520" y="18864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2" name="Rectangle 11"/>
          <p:cNvSpPr/>
          <p:nvPr/>
        </p:nvSpPr>
        <p:spPr>
          <a:xfrm>
            <a:off x="1043608" y="1124744"/>
            <a:ext cx="2108269" cy="800219"/>
          </a:xfrm>
          <a:prstGeom prst="rect">
            <a:avLst/>
          </a:prstGeom>
        </p:spPr>
        <p:txBody>
          <a:bodyPr wrap="none">
            <a:spAutoFit/>
          </a:bodyPr>
          <a:lstStyle/>
          <a:p>
            <a:pPr algn="ctr">
              <a:spcBef>
                <a:spcPts val="600"/>
              </a:spcBef>
              <a:spcAft>
                <a:spcPts val="600"/>
              </a:spcAft>
            </a:pPr>
            <a:r>
              <a:rPr lang="fr-BE" dirty="0" smtClean="0">
                <a:latin typeface="Alamain" pitchFamily="34" charset="0"/>
              </a:rPr>
              <a:t>Motivation… </a:t>
            </a:r>
          </a:p>
          <a:p>
            <a:pPr algn="ctr">
              <a:spcBef>
                <a:spcPts val="600"/>
              </a:spcBef>
              <a:spcAft>
                <a:spcPts val="600"/>
              </a:spcAft>
            </a:pPr>
            <a:r>
              <a:rPr lang="fr-BE" dirty="0" smtClean="0">
                <a:latin typeface="Alamain" pitchFamily="34" charset="0"/>
              </a:rPr>
              <a:t>assez </a:t>
            </a:r>
            <a:r>
              <a:rPr lang="fr-BE" dirty="0">
                <a:latin typeface="Alamain" pitchFamily="34" charset="0"/>
              </a:rPr>
              <a:t>variable</a:t>
            </a:r>
          </a:p>
        </p:txBody>
      </p:sp>
      <p:sp>
        <p:nvSpPr>
          <p:cNvPr id="17" name="Rectangle 16"/>
          <p:cNvSpPr/>
          <p:nvPr/>
        </p:nvSpPr>
        <p:spPr>
          <a:xfrm>
            <a:off x="3851920" y="548680"/>
            <a:ext cx="5184576" cy="353943"/>
          </a:xfrm>
          <a:prstGeom prst="rect">
            <a:avLst/>
          </a:prstGeom>
        </p:spPr>
        <p:txBody>
          <a:bodyPr wrap="square">
            <a:spAutoFit/>
          </a:bodyPr>
          <a:lstStyle/>
          <a:p>
            <a:r>
              <a:rPr lang="fr-BE" sz="1700" dirty="0">
                <a:solidFill>
                  <a:srgbClr val="FFFF00"/>
                </a:solidFill>
                <a:latin typeface="Alamain" pitchFamily="34" charset="0"/>
              </a:rPr>
              <a:t>Impliquer les </a:t>
            </a:r>
            <a:r>
              <a:rPr lang="fr-BE" sz="1700" dirty="0" smtClean="0">
                <a:solidFill>
                  <a:srgbClr val="FFFF00"/>
                </a:solidFill>
                <a:latin typeface="Alamain" pitchFamily="34" charset="0"/>
              </a:rPr>
              <a:t>enfants dans </a:t>
            </a:r>
            <a:r>
              <a:rPr lang="fr-BE" sz="1700" dirty="0">
                <a:solidFill>
                  <a:srgbClr val="FFFF00"/>
                </a:solidFill>
                <a:latin typeface="Alamain" pitchFamily="34" charset="0"/>
              </a:rPr>
              <a:t>les </a:t>
            </a:r>
            <a:r>
              <a:rPr lang="fr-BE" sz="1700" dirty="0" smtClean="0">
                <a:solidFill>
                  <a:srgbClr val="FFFF00"/>
                </a:solidFill>
                <a:latin typeface="Alamain" pitchFamily="34" charset="0"/>
              </a:rPr>
              <a:t>activités.</a:t>
            </a:r>
            <a:endParaRPr lang="fr-BE" sz="1700" dirty="0">
              <a:solidFill>
                <a:srgbClr val="FFFF00"/>
              </a:solidFill>
              <a:latin typeface="Alamain" pitchFamily="34" charset="0"/>
            </a:endParaRPr>
          </a:p>
        </p:txBody>
      </p:sp>
      <p:sp>
        <p:nvSpPr>
          <p:cNvPr id="18" name="Rectangle 17"/>
          <p:cNvSpPr/>
          <p:nvPr/>
        </p:nvSpPr>
        <p:spPr>
          <a:xfrm>
            <a:off x="395536" y="4005064"/>
            <a:ext cx="4968552" cy="844462"/>
          </a:xfrm>
          <a:prstGeom prst="rect">
            <a:avLst/>
          </a:prstGeom>
        </p:spPr>
        <p:txBody>
          <a:bodyPr wrap="square">
            <a:spAutoFit/>
          </a:bodyPr>
          <a:lstStyle/>
          <a:p>
            <a:pPr>
              <a:lnSpc>
                <a:spcPct val="150000"/>
              </a:lnSpc>
            </a:pPr>
            <a:r>
              <a:rPr lang="fr-BE" sz="1700" dirty="0">
                <a:solidFill>
                  <a:srgbClr val="FFFF00"/>
                </a:solidFill>
                <a:latin typeface="Alamain" pitchFamily="34" charset="0"/>
              </a:rPr>
              <a:t>Varier les méthodes </a:t>
            </a:r>
            <a:r>
              <a:rPr lang="fr-BE" sz="1700" dirty="0" smtClean="0">
                <a:solidFill>
                  <a:srgbClr val="FFFF00"/>
                </a:solidFill>
                <a:latin typeface="Alamain" pitchFamily="34" charset="0"/>
              </a:rPr>
              <a:t>d’enseignement </a:t>
            </a:r>
            <a:r>
              <a:rPr lang="fr-BE" sz="1700" dirty="0">
                <a:solidFill>
                  <a:srgbClr val="FFFF00"/>
                </a:solidFill>
                <a:latin typeface="Alamain" pitchFamily="34" charset="0"/>
              </a:rPr>
              <a:t>pour davantage </a:t>
            </a:r>
            <a:r>
              <a:rPr lang="fr-BE" sz="1700" dirty="0" smtClean="0">
                <a:solidFill>
                  <a:srgbClr val="FFFF00"/>
                </a:solidFill>
                <a:latin typeface="Alamain" pitchFamily="34" charset="0"/>
              </a:rPr>
              <a:t>intéresser les élèves.</a:t>
            </a:r>
            <a:endParaRPr lang="fr-BE" sz="1700" dirty="0">
              <a:solidFill>
                <a:srgbClr val="FFFF00"/>
              </a:solidFill>
              <a:latin typeface="Alamain" pitchFamily="34" charset="0"/>
            </a:endParaRPr>
          </a:p>
        </p:txBody>
      </p:sp>
      <p:sp>
        <p:nvSpPr>
          <p:cNvPr id="69634" name="Rectangle 2"/>
          <p:cNvSpPr>
            <a:spLocks noChangeArrowheads="1"/>
          </p:cNvSpPr>
          <p:nvPr/>
        </p:nvSpPr>
        <p:spPr bwMode="auto">
          <a:xfrm>
            <a:off x="3995936" y="1196752"/>
            <a:ext cx="4967536"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Gérer son évolution, se responsabiliser, viser l’autonomie face aux apprentissages.</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69635" name="Rectangle 3"/>
          <p:cNvSpPr>
            <a:spLocks noChangeArrowheads="1"/>
          </p:cNvSpPr>
          <p:nvPr/>
        </p:nvSpPr>
        <p:spPr bwMode="auto">
          <a:xfrm>
            <a:off x="3851920" y="1988840"/>
            <a:ext cx="3528392"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Choisir son travail à domicile.</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69636" name="Rectangle 4"/>
          <p:cNvSpPr>
            <a:spLocks noChangeArrowheads="1"/>
          </p:cNvSpPr>
          <p:nvPr/>
        </p:nvSpPr>
        <p:spPr bwMode="auto">
          <a:xfrm>
            <a:off x="3635896" y="2564904"/>
            <a:ext cx="4499992"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Réaliser des projets ensemble.</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19" name="Rectangle 18"/>
          <p:cNvSpPr/>
          <p:nvPr/>
        </p:nvSpPr>
        <p:spPr>
          <a:xfrm>
            <a:off x="2915816" y="3140968"/>
            <a:ext cx="5062604" cy="646331"/>
          </a:xfrm>
          <a:prstGeom prst="rect">
            <a:avLst/>
          </a:prstGeom>
        </p:spPr>
        <p:txBody>
          <a:bodyPr wrap="none">
            <a:spAutoFit/>
          </a:bodyPr>
          <a:lstStyle/>
          <a:p>
            <a:pPr>
              <a:buFontTx/>
              <a:buChar char="-"/>
            </a:pPr>
            <a:r>
              <a:rPr lang="fr-BE" dirty="0" smtClean="0">
                <a:latin typeface="Comic Sans MS" pitchFamily="66" charset="0"/>
              </a:rPr>
              <a:t> Se </a:t>
            </a:r>
            <a:r>
              <a:rPr lang="fr-BE" dirty="0">
                <a:latin typeface="Comic Sans MS" pitchFamily="66" charset="0"/>
              </a:rPr>
              <a:t>concentrer sur le contenu </a:t>
            </a:r>
            <a:r>
              <a:rPr lang="fr-BE" dirty="0" smtClean="0">
                <a:latin typeface="Comic Sans MS" pitchFamily="66" charset="0"/>
              </a:rPr>
              <a:t>plus que sur</a:t>
            </a:r>
          </a:p>
          <a:p>
            <a:r>
              <a:rPr lang="fr-BE" dirty="0" smtClean="0">
                <a:latin typeface="Comic Sans MS" pitchFamily="66" charset="0"/>
              </a:rPr>
              <a:t>  la forme lors des exercices d’entrainement.</a:t>
            </a:r>
            <a:endParaRPr lang="fr-BE" dirty="0">
              <a:latin typeface="Comic Sans MS" pitchFamily="66" charset="0"/>
            </a:endParaRPr>
          </a:p>
        </p:txBody>
      </p:sp>
      <p:sp>
        <p:nvSpPr>
          <p:cNvPr id="20" name="Rectangle 19"/>
          <p:cNvSpPr/>
          <p:nvPr/>
        </p:nvSpPr>
        <p:spPr>
          <a:xfrm>
            <a:off x="1475656" y="5013176"/>
            <a:ext cx="4884671" cy="369332"/>
          </a:xfrm>
          <a:prstGeom prst="rect">
            <a:avLst/>
          </a:prstGeom>
        </p:spPr>
        <p:txBody>
          <a:bodyPr wrap="none">
            <a:spAutoFit/>
          </a:bodyPr>
          <a:lstStyle/>
          <a:p>
            <a:r>
              <a:rPr lang="fr-BE" dirty="0" smtClean="0">
                <a:latin typeface="Comic Sans MS" pitchFamily="66" charset="0"/>
              </a:rPr>
              <a:t>- Utilisation </a:t>
            </a:r>
            <a:r>
              <a:rPr lang="fr-BE" dirty="0">
                <a:latin typeface="Comic Sans MS" pitchFamily="66" charset="0"/>
              </a:rPr>
              <a:t>du </a:t>
            </a:r>
            <a:r>
              <a:rPr lang="fr-BE" dirty="0" err="1">
                <a:latin typeface="Comic Sans MS" pitchFamily="66" charset="0"/>
              </a:rPr>
              <a:t>TBI</a:t>
            </a:r>
            <a:r>
              <a:rPr lang="fr-BE" dirty="0">
                <a:latin typeface="Comic Sans MS" pitchFamily="66" charset="0"/>
              </a:rPr>
              <a:t> (vidéos, diaporamas, </a:t>
            </a:r>
            <a:r>
              <a:rPr lang="fr-BE" dirty="0" smtClean="0">
                <a:latin typeface="Comic Sans MS" pitchFamily="66" charset="0"/>
              </a:rPr>
              <a:t>…).</a:t>
            </a:r>
            <a:endParaRPr lang="fr-BE" dirty="0">
              <a:latin typeface="Comic Sans MS" pitchFamily="66" charset="0"/>
            </a:endParaRPr>
          </a:p>
        </p:txBody>
      </p:sp>
      <p:sp>
        <p:nvSpPr>
          <p:cNvPr id="21" name="Rectangle 20"/>
          <p:cNvSpPr/>
          <p:nvPr/>
        </p:nvSpPr>
        <p:spPr>
          <a:xfrm>
            <a:off x="2123728" y="5589240"/>
            <a:ext cx="5436096" cy="646331"/>
          </a:xfrm>
          <a:prstGeom prst="rect">
            <a:avLst/>
          </a:prstGeom>
        </p:spPr>
        <p:txBody>
          <a:bodyPr wrap="square">
            <a:spAutoFit/>
          </a:bodyPr>
          <a:lstStyle/>
          <a:p>
            <a:pPr>
              <a:buFontTx/>
              <a:buChar char="-"/>
            </a:pPr>
            <a:r>
              <a:rPr lang="fr-BE" dirty="0" smtClean="0">
                <a:latin typeface="Comic Sans MS" pitchFamily="66" charset="0"/>
              </a:rPr>
              <a:t> Découvertes </a:t>
            </a:r>
            <a:r>
              <a:rPr lang="fr-BE" dirty="0">
                <a:latin typeface="Comic Sans MS" pitchFamily="66" charset="0"/>
              </a:rPr>
              <a:t>de matières en manipulant, jouant</a:t>
            </a:r>
            <a:r>
              <a:rPr lang="fr-BE" dirty="0" smtClean="0">
                <a:latin typeface="Comic Sans MS" pitchFamily="66" charset="0"/>
              </a:rPr>
              <a:t>,</a:t>
            </a:r>
          </a:p>
          <a:p>
            <a:r>
              <a:rPr lang="fr-BE" dirty="0">
                <a:latin typeface="Comic Sans MS" pitchFamily="66" charset="0"/>
              </a:rPr>
              <a:t> </a:t>
            </a:r>
            <a:r>
              <a:rPr lang="fr-BE" dirty="0" smtClean="0">
                <a:latin typeface="Comic Sans MS" pitchFamily="66" charset="0"/>
              </a:rPr>
              <a:t>  discutant</a:t>
            </a:r>
            <a:r>
              <a:rPr lang="fr-BE" dirty="0">
                <a:latin typeface="Comic Sans MS" pitchFamily="66" charset="0"/>
              </a:rPr>
              <a:t>, participant à un projet, … </a:t>
            </a:r>
          </a:p>
        </p:txBody>
      </p:sp>
      <p:sp>
        <p:nvSpPr>
          <p:cNvPr id="69637" name="Rectangle 5"/>
          <p:cNvSpPr>
            <a:spLocks noChangeArrowheads="1"/>
          </p:cNvSpPr>
          <p:nvPr/>
        </p:nvSpPr>
        <p:spPr bwMode="auto">
          <a:xfrm>
            <a:off x="3419872" y="6381328"/>
            <a:ext cx="345638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Présentations par les élèves.</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llipse 9"/>
          <p:cNvSpPr/>
          <p:nvPr/>
        </p:nvSpPr>
        <p:spPr>
          <a:xfrm>
            <a:off x="5364088" y="18864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3" name="Rectangle 12"/>
          <p:cNvSpPr/>
          <p:nvPr/>
        </p:nvSpPr>
        <p:spPr>
          <a:xfrm>
            <a:off x="5868144" y="1124744"/>
            <a:ext cx="2715808" cy="800219"/>
          </a:xfrm>
          <a:prstGeom prst="rect">
            <a:avLst/>
          </a:prstGeom>
        </p:spPr>
        <p:txBody>
          <a:bodyPr wrap="none">
            <a:spAutoFit/>
          </a:bodyPr>
          <a:lstStyle/>
          <a:p>
            <a:pPr algn="ctr">
              <a:spcBef>
                <a:spcPts val="600"/>
              </a:spcBef>
              <a:spcAft>
                <a:spcPts val="600"/>
              </a:spcAft>
            </a:pPr>
            <a:r>
              <a:rPr lang="fr-BE" dirty="0" smtClean="0">
                <a:latin typeface="Alamain" pitchFamily="34" charset="0"/>
              </a:rPr>
              <a:t>Niveaux scolaires </a:t>
            </a:r>
          </a:p>
          <a:p>
            <a:pPr algn="ctr">
              <a:spcBef>
                <a:spcPts val="600"/>
              </a:spcBef>
              <a:spcAft>
                <a:spcPts val="600"/>
              </a:spcAft>
            </a:pPr>
            <a:r>
              <a:rPr lang="fr-BE" dirty="0" smtClean="0">
                <a:latin typeface="Alamain" pitchFamily="34" charset="0"/>
              </a:rPr>
              <a:t>très différents</a:t>
            </a:r>
            <a:endParaRPr lang="fr-BE" dirty="0">
              <a:latin typeface="Alamain"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llipse 9"/>
          <p:cNvSpPr/>
          <p:nvPr/>
        </p:nvSpPr>
        <p:spPr>
          <a:xfrm>
            <a:off x="5364088" y="18864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3" name="Rectangle 12"/>
          <p:cNvSpPr/>
          <p:nvPr/>
        </p:nvSpPr>
        <p:spPr>
          <a:xfrm>
            <a:off x="5868144" y="1124744"/>
            <a:ext cx="2715808" cy="800219"/>
          </a:xfrm>
          <a:prstGeom prst="rect">
            <a:avLst/>
          </a:prstGeom>
        </p:spPr>
        <p:txBody>
          <a:bodyPr wrap="none">
            <a:spAutoFit/>
          </a:bodyPr>
          <a:lstStyle/>
          <a:p>
            <a:pPr algn="ctr">
              <a:spcBef>
                <a:spcPts val="600"/>
              </a:spcBef>
              <a:spcAft>
                <a:spcPts val="600"/>
              </a:spcAft>
            </a:pPr>
            <a:r>
              <a:rPr lang="fr-BE" dirty="0" smtClean="0">
                <a:latin typeface="Alamain" pitchFamily="34" charset="0"/>
              </a:rPr>
              <a:t>Niveaux scolaires </a:t>
            </a:r>
          </a:p>
          <a:p>
            <a:pPr algn="ctr">
              <a:spcBef>
                <a:spcPts val="600"/>
              </a:spcBef>
              <a:spcAft>
                <a:spcPts val="600"/>
              </a:spcAft>
            </a:pPr>
            <a:r>
              <a:rPr lang="fr-BE" dirty="0" smtClean="0">
                <a:latin typeface="Alamain" pitchFamily="34" charset="0"/>
              </a:rPr>
              <a:t>très différents</a:t>
            </a:r>
            <a:endParaRPr lang="fr-BE" dirty="0">
              <a:latin typeface="Alamain" pitchFamily="34" charset="0"/>
            </a:endParaRPr>
          </a:p>
        </p:txBody>
      </p:sp>
      <p:sp>
        <p:nvSpPr>
          <p:cNvPr id="17" name="Rectangle 16"/>
          <p:cNvSpPr/>
          <p:nvPr/>
        </p:nvSpPr>
        <p:spPr>
          <a:xfrm>
            <a:off x="179512" y="476672"/>
            <a:ext cx="4968552" cy="844462"/>
          </a:xfrm>
          <a:prstGeom prst="rect">
            <a:avLst/>
          </a:prstGeom>
        </p:spPr>
        <p:txBody>
          <a:bodyPr wrap="square">
            <a:spAutoFit/>
          </a:bodyPr>
          <a:lstStyle/>
          <a:p>
            <a:pPr>
              <a:lnSpc>
                <a:spcPct val="150000"/>
              </a:lnSpc>
            </a:pPr>
            <a:r>
              <a:rPr lang="fr-BE" sz="1700" dirty="0">
                <a:solidFill>
                  <a:srgbClr val="FFFF00"/>
                </a:solidFill>
                <a:latin typeface="Alamain" pitchFamily="34" charset="0"/>
              </a:rPr>
              <a:t>Permettre de progresser, chacun à son rythme, en fonction de ses </a:t>
            </a:r>
            <a:r>
              <a:rPr lang="fr-BE" sz="1700" dirty="0" smtClean="0">
                <a:solidFill>
                  <a:srgbClr val="FFFF00"/>
                </a:solidFill>
                <a:latin typeface="Alamain" pitchFamily="34" charset="0"/>
              </a:rPr>
              <a:t>besoins.</a:t>
            </a:r>
            <a:endParaRPr lang="fr-BE" sz="1700" dirty="0">
              <a:solidFill>
                <a:srgbClr val="FFFF00"/>
              </a:solidFill>
              <a:latin typeface="Alamain" pitchFamily="34" charset="0"/>
            </a:endParaRPr>
          </a:p>
        </p:txBody>
      </p:sp>
      <p:sp>
        <p:nvSpPr>
          <p:cNvPr id="18" name="Rectangle 17"/>
          <p:cNvSpPr/>
          <p:nvPr/>
        </p:nvSpPr>
        <p:spPr>
          <a:xfrm>
            <a:off x="251520" y="3356992"/>
            <a:ext cx="7236296" cy="353943"/>
          </a:xfrm>
          <a:prstGeom prst="rect">
            <a:avLst/>
          </a:prstGeom>
        </p:spPr>
        <p:txBody>
          <a:bodyPr wrap="square">
            <a:spAutoFit/>
          </a:bodyPr>
          <a:lstStyle/>
          <a:p>
            <a:r>
              <a:rPr lang="fr-BE" sz="1700" dirty="0">
                <a:solidFill>
                  <a:srgbClr val="FFFF00"/>
                </a:solidFill>
                <a:latin typeface="Alamain" pitchFamily="34" charset="0"/>
              </a:rPr>
              <a:t>Responsabiliser les élèves face aux </a:t>
            </a:r>
            <a:r>
              <a:rPr lang="fr-BE" sz="1700" dirty="0" smtClean="0">
                <a:solidFill>
                  <a:srgbClr val="FFFF00"/>
                </a:solidFill>
                <a:latin typeface="Alamain" pitchFamily="34" charset="0"/>
              </a:rPr>
              <a:t>apprentissages.</a:t>
            </a:r>
            <a:endParaRPr lang="fr-BE" sz="1700" dirty="0">
              <a:solidFill>
                <a:srgbClr val="FFFF00"/>
              </a:solidFill>
              <a:latin typeface="Alamain"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llipse 9"/>
          <p:cNvSpPr/>
          <p:nvPr/>
        </p:nvSpPr>
        <p:spPr>
          <a:xfrm>
            <a:off x="5364088" y="18864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3" name="Rectangle 12"/>
          <p:cNvSpPr/>
          <p:nvPr/>
        </p:nvSpPr>
        <p:spPr>
          <a:xfrm>
            <a:off x="5868144" y="1124744"/>
            <a:ext cx="2715808" cy="800219"/>
          </a:xfrm>
          <a:prstGeom prst="rect">
            <a:avLst/>
          </a:prstGeom>
        </p:spPr>
        <p:txBody>
          <a:bodyPr wrap="none">
            <a:spAutoFit/>
          </a:bodyPr>
          <a:lstStyle/>
          <a:p>
            <a:pPr algn="ctr">
              <a:spcBef>
                <a:spcPts val="600"/>
              </a:spcBef>
              <a:spcAft>
                <a:spcPts val="600"/>
              </a:spcAft>
            </a:pPr>
            <a:r>
              <a:rPr lang="fr-BE" dirty="0" smtClean="0">
                <a:latin typeface="Alamain" pitchFamily="34" charset="0"/>
              </a:rPr>
              <a:t>Niveaux scolaires </a:t>
            </a:r>
          </a:p>
          <a:p>
            <a:pPr algn="ctr">
              <a:spcBef>
                <a:spcPts val="600"/>
              </a:spcBef>
              <a:spcAft>
                <a:spcPts val="600"/>
              </a:spcAft>
            </a:pPr>
            <a:r>
              <a:rPr lang="fr-BE" dirty="0" smtClean="0">
                <a:latin typeface="Alamain" pitchFamily="34" charset="0"/>
              </a:rPr>
              <a:t>très différents</a:t>
            </a:r>
            <a:endParaRPr lang="fr-BE" dirty="0">
              <a:latin typeface="Alamain" pitchFamily="34" charset="0"/>
            </a:endParaRPr>
          </a:p>
        </p:txBody>
      </p:sp>
      <p:sp>
        <p:nvSpPr>
          <p:cNvPr id="17" name="Rectangle 16"/>
          <p:cNvSpPr/>
          <p:nvPr/>
        </p:nvSpPr>
        <p:spPr>
          <a:xfrm>
            <a:off x="179512" y="476672"/>
            <a:ext cx="4968552" cy="844462"/>
          </a:xfrm>
          <a:prstGeom prst="rect">
            <a:avLst/>
          </a:prstGeom>
        </p:spPr>
        <p:txBody>
          <a:bodyPr wrap="square">
            <a:spAutoFit/>
          </a:bodyPr>
          <a:lstStyle/>
          <a:p>
            <a:pPr>
              <a:lnSpc>
                <a:spcPct val="150000"/>
              </a:lnSpc>
            </a:pPr>
            <a:r>
              <a:rPr lang="fr-BE" sz="1700" dirty="0">
                <a:solidFill>
                  <a:srgbClr val="FFFF00"/>
                </a:solidFill>
                <a:latin typeface="Alamain" pitchFamily="34" charset="0"/>
              </a:rPr>
              <a:t>Permettre de progresser, chacun à son rythme, en fonction de ses </a:t>
            </a:r>
            <a:r>
              <a:rPr lang="fr-BE" sz="1700" dirty="0" smtClean="0">
                <a:solidFill>
                  <a:srgbClr val="FFFF00"/>
                </a:solidFill>
                <a:latin typeface="Alamain" pitchFamily="34" charset="0"/>
              </a:rPr>
              <a:t>besoins.</a:t>
            </a:r>
            <a:endParaRPr lang="fr-BE" sz="1700" dirty="0">
              <a:solidFill>
                <a:srgbClr val="FFFF00"/>
              </a:solidFill>
              <a:latin typeface="Alamain" pitchFamily="34" charset="0"/>
            </a:endParaRPr>
          </a:p>
        </p:txBody>
      </p:sp>
      <p:sp>
        <p:nvSpPr>
          <p:cNvPr id="18" name="Rectangle 17"/>
          <p:cNvSpPr/>
          <p:nvPr/>
        </p:nvSpPr>
        <p:spPr>
          <a:xfrm>
            <a:off x="251520" y="3356992"/>
            <a:ext cx="7236296" cy="353943"/>
          </a:xfrm>
          <a:prstGeom prst="rect">
            <a:avLst/>
          </a:prstGeom>
        </p:spPr>
        <p:txBody>
          <a:bodyPr wrap="square">
            <a:spAutoFit/>
          </a:bodyPr>
          <a:lstStyle/>
          <a:p>
            <a:r>
              <a:rPr lang="fr-BE" sz="1700" dirty="0">
                <a:solidFill>
                  <a:srgbClr val="FFFF00"/>
                </a:solidFill>
                <a:latin typeface="Alamain" pitchFamily="34" charset="0"/>
              </a:rPr>
              <a:t>Responsabiliser les élèves face aux </a:t>
            </a:r>
            <a:r>
              <a:rPr lang="fr-BE" sz="1700" dirty="0" smtClean="0">
                <a:solidFill>
                  <a:srgbClr val="FFFF00"/>
                </a:solidFill>
                <a:latin typeface="Alamain" pitchFamily="34" charset="0"/>
              </a:rPr>
              <a:t>apprentissages.</a:t>
            </a:r>
            <a:endParaRPr lang="fr-BE" sz="1700" dirty="0">
              <a:solidFill>
                <a:srgbClr val="FFFF00"/>
              </a:solidFill>
              <a:latin typeface="Alamain" pitchFamily="34" charset="0"/>
            </a:endParaRPr>
          </a:p>
        </p:txBody>
      </p:sp>
      <p:sp>
        <p:nvSpPr>
          <p:cNvPr id="66561" name="Rectangle 1"/>
          <p:cNvSpPr>
            <a:spLocks noChangeArrowheads="1"/>
          </p:cNvSpPr>
          <p:nvPr/>
        </p:nvSpPr>
        <p:spPr bwMode="auto">
          <a:xfrm>
            <a:off x="755576" y="1628800"/>
            <a:ext cx="273630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Fiches individuelles.</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19" name="Rectangle 18"/>
          <p:cNvSpPr/>
          <p:nvPr/>
        </p:nvSpPr>
        <p:spPr>
          <a:xfrm>
            <a:off x="755576" y="2204864"/>
            <a:ext cx="4135065" cy="646331"/>
          </a:xfrm>
          <a:prstGeom prst="rect">
            <a:avLst/>
          </a:prstGeom>
        </p:spPr>
        <p:txBody>
          <a:bodyPr wrap="square">
            <a:spAutoFit/>
          </a:bodyPr>
          <a:lstStyle/>
          <a:p>
            <a:pPr>
              <a:buFontTx/>
              <a:buChar char="-"/>
            </a:pPr>
            <a:r>
              <a:rPr lang="fr-BE" dirty="0" smtClean="0">
                <a:latin typeface="Comic Sans MS" pitchFamily="66" charset="0"/>
                <a:ea typeface="Calibri"/>
                <a:cs typeface="Times New Roman"/>
              </a:rPr>
              <a:t> Explications si nécessaire par </a:t>
            </a:r>
          </a:p>
          <a:p>
            <a:r>
              <a:rPr lang="fr-BE" dirty="0">
                <a:latin typeface="Comic Sans MS" pitchFamily="66" charset="0"/>
                <a:ea typeface="Calibri"/>
                <a:cs typeface="Times New Roman"/>
              </a:rPr>
              <a:t> </a:t>
            </a:r>
            <a:r>
              <a:rPr lang="fr-BE" dirty="0" smtClean="0">
                <a:latin typeface="Comic Sans MS" pitchFamily="66" charset="0"/>
                <a:ea typeface="Calibri"/>
                <a:cs typeface="Times New Roman"/>
              </a:rPr>
              <a:t>  prof/élève, utilisation des outils, …</a:t>
            </a:r>
            <a:endParaRPr lang="fr-BE" dirty="0">
              <a:latin typeface="Comic Sans MS" pitchFamily="66"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llipse 9"/>
          <p:cNvSpPr/>
          <p:nvPr/>
        </p:nvSpPr>
        <p:spPr>
          <a:xfrm>
            <a:off x="5364088" y="18864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3" name="Rectangle 12"/>
          <p:cNvSpPr/>
          <p:nvPr/>
        </p:nvSpPr>
        <p:spPr>
          <a:xfrm>
            <a:off x="5868144" y="1124744"/>
            <a:ext cx="2715808" cy="800219"/>
          </a:xfrm>
          <a:prstGeom prst="rect">
            <a:avLst/>
          </a:prstGeom>
        </p:spPr>
        <p:txBody>
          <a:bodyPr wrap="none">
            <a:spAutoFit/>
          </a:bodyPr>
          <a:lstStyle/>
          <a:p>
            <a:pPr algn="ctr">
              <a:spcBef>
                <a:spcPts val="600"/>
              </a:spcBef>
              <a:spcAft>
                <a:spcPts val="600"/>
              </a:spcAft>
            </a:pPr>
            <a:r>
              <a:rPr lang="fr-BE" dirty="0" smtClean="0">
                <a:latin typeface="Alamain" pitchFamily="34" charset="0"/>
              </a:rPr>
              <a:t>Niveaux scolaires </a:t>
            </a:r>
          </a:p>
          <a:p>
            <a:pPr algn="ctr">
              <a:spcBef>
                <a:spcPts val="600"/>
              </a:spcBef>
              <a:spcAft>
                <a:spcPts val="600"/>
              </a:spcAft>
            </a:pPr>
            <a:r>
              <a:rPr lang="fr-BE" dirty="0" smtClean="0">
                <a:latin typeface="Alamain" pitchFamily="34" charset="0"/>
              </a:rPr>
              <a:t>très différents</a:t>
            </a:r>
            <a:endParaRPr lang="fr-BE" dirty="0">
              <a:latin typeface="Alamain" pitchFamily="34" charset="0"/>
            </a:endParaRPr>
          </a:p>
        </p:txBody>
      </p:sp>
      <p:sp>
        <p:nvSpPr>
          <p:cNvPr id="17" name="Rectangle 16"/>
          <p:cNvSpPr/>
          <p:nvPr/>
        </p:nvSpPr>
        <p:spPr>
          <a:xfrm>
            <a:off x="179512" y="476672"/>
            <a:ext cx="4968552" cy="844462"/>
          </a:xfrm>
          <a:prstGeom prst="rect">
            <a:avLst/>
          </a:prstGeom>
        </p:spPr>
        <p:txBody>
          <a:bodyPr wrap="square">
            <a:spAutoFit/>
          </a:bodyPr>
          <a:lstStyle/>
          <a:p>
            <a:pPr>
              <a:lnSpc>
                <a:spcPct val="150000"/>
              </a:lnSpc>
            </a:pPr>
            <a:r>
              <a:rPr lang="fr-BE" sz="1700" dirty="0">
                <a:solidFill>
                  <a:srgbClr val="FFFF00"/>
                </a:solidFill>
                <a:latin typeface="Alamain" pitchFamily="34" charset="0"/>
              </a:rPr>
              <a:t>Permettre de progresser, chacun à son rythme, en fonction de ses </a:t>
            </a:r>
            <a:r>
              <a:rPr lang="fr-BE" sz="1700" dirty="0" smtClean="0">
                <a:solidFill>
                  <a:srgbClr val="FFFF00"/>
                </a:solidFill>
                <a:latin typeface="Alamain" pitchFamily="34" charset="0"/>
              </a:rPr>
              <a:t>besoins.</a:t>
            </a:r>
            <a:endParaRPr lang="fr-BE" sz="1700" dirty="0">
              <a:solidFill>
                <a:srgbClr val="FFFF00"/>
              </a:solidFill>
              <a:latin typeface="Alamain" pitchFamily="34" charset="0"/>
            </a:endParaRPr>
          </a:p>
        </p:txBody>
      </p:sp>
      <p:sp>
        <p:nvSpPr>
          <p:cNvPr id="18" name="Rectangle 17"/>
          <p:cNvSpPr/>
          <p:nvPr/>
        </p:nvSpPr>
        <p:spPr>
          <a:xfrm>
            <a:off x="251520" y="3356992"/>
            <a:ext cx="7236296" cy="353943"/>
          </a:xfrm>
          <a:prstGeom prst="rect">
            <a:avLst/>
          </a:prstGeom>
        </p:spPr>
        <p:txBody>
          <a:bodyPr wrap="square">
            <a:spAutoFit/>
          </a:bodyPr>
          <a:lstStyle/>
          <a:p>
            <a:r>
              <a:rPr lang="fr-BE" sz="1700" dirty="0">
                <a:solidFill>
                  <a:srgbClr val="FFFF00"/>
                </a:solidFill>
                <a:latin typeface="Alamain" pitchFamily="34" charset="0"/>
              </a:rPr>
              <a:t>Responsabiliser les élèves face aux </a:t>
            </a:r>
            <a:r>
              <a:rPr lang="fr-BE" sz="1700" dirty="0" smtClean="0">
                <a:solidFill>
                  <a:srgbClr val="FFFF00"/>
                </a:solidFill>
                <a:latin typeface="Alamain" pitchFamily="34" charset="0"/>
              </a:rPr>
              <a:t>apprentissages.</a:t>
            </a:r>
            <a:endParaRPr lang="fr-BE" sz="1700" dirty="0">
              <a:solidFill>
                <a:srgbClr val="FFFF00"/>
              </a:solidFill>
              <a:latin typeface="Alamain" pitchFamily="34" charset="0"/>
            </a:endParaRPr>
          </a:p>
        </p:txBody>
      </p:sp>
      <p:sp>
        <p:nvSpPr>
          <p:cNvPr id="66561" name="Rectangle 1"/>
          <p:cNvSpPr>
            <a:spLocks noChangeArrowheads="1"/>
          </p:cNvSpPr>
          <p:nvPr/>
        </p:nvSpPr>
        <p:spPr bwMode="auto">
          <a:xfrm>
            <a:off x="755576" y="1628800"/>
            <a:ext cx="273630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Fiches individuelles.</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19" name="Rectangle 18"/>
          <p:cNvSpPr/>
          <p:nvPr/>
        </p:nvSpPr>
        <p:spPr>
          <a:xfrm>
            <a:off x="755576" y="2204864"/>
            <a:ext cx="4135065" cy="646331"/>
          </a:xfrm>
          <a:prstGeom prst="rect">
            <a:avLst/>
          </a:prstGeom>
        </p:spPr>
        <p:txBody>
          <a:bodyPr wrap="square">
            <a:spAutoFit/>
          </a:bodyPr>
          <a:lstStyle/>
          <a:p>
            <a:pPr>
              <a:buFontTx/>
              <a:buChar char="-"/>
            </a:pPr>
            <a:r>
              <a:rPr lang="fr-BE" dirty="0" smtClean="0">
                <a:latin typeface="Comic Sans MS" pitchFamily="66" charset="0"/>
                <a:ea typeface="Calibri"/>
                <a:cs typeface="Times New Roman"/>
              </a:rPr>
              <a:t> Explications si nécessaire par </a:t>
            </a:r>
          </a:p>
          <a:p>
            <a:r>
              <a:rPr lang="fr-BE" dirty="0">
                <a:latin typeface="Comic Sans MS" pitchFamily="66" charset="0"/>
                <a:ea typeface="Calibri"/>
                <a:cs typeface="Times New Roman"/>
              </a:rPr>
              <a:t> </a:t>
            </a:r>
            <a:r>
              <a:rPr lang="fr-BE" dirty="0" smtClean="0">
                <a:latin typeface="Comic Sans MS" pitchFamily="66" charset="0"/>
                <a:ea typeface="Calibri"/>
                <a:cs typeface="Times New Roman"/>
              </a:rPr>
              <a:t>  prof/élève, utilisation des outils, …</a:t>
            </a:r>
            <a:endParaRPr lang="fr-BE" dirty="0">
              <a:latin typeface="Comic Sans MS" pitchFamily="66" charset="0"/>
            </a:endParaRPr>
          </a:p>
        </p:txBody>
      </p:sp>
      <p:sp>
        <p:nvSpPr>
          <p:cNvPr id="20" name="Rectangle 19"/>
          <p:cNvSpPr/>
          <p:nvPr/>
        </p:nvSpPr>
        <p:spPr>
          <a:xfrm>
            <a:off x="755576" y="4005064"/>
            <a:ext cx="6336704" cy="369332"/>
          </a:xfrm>
          <a:prstGeom prst="rect">
            <a:avLst/>
          </a:prstGeom>
        </p:spPr>
        <p:txBody>
          <a:bodyPr wrap="square">
            <a:spAutoFit/>
          </a:bodyPr>
          <a:lstStyle/>
          <a:p>
            <a:r>
              <a:rPr lang="fr-BE" dirty="0" smtClean="0">
                <a:latin typeface="Comic Sans MS" pitchFamily="66" charset="0"/>
                <a:ea typeface="Calibri"/>
                <a:cs typeface="Times New Roman"/>
              </a:rPr>
              <a:t>- S’organiser pour terminer son travail dans les temps.</a:t>
            </a:r>
            <a:endParaRPr lang="fr-BE" dirty="0">
              <a:latin typeface="Comic Sans MS" pitchFamily="66" charset="0"/>
            </a:endParaRPr>
          </a:p>
        </p:txBody>
      </p:sp>
      <p:sp>
        <p:nvSpPr>
          <p:cNvPr id="21" name="Rectangle 20"/>
          <p:cNvSpPr/>
          <p:nvPr/>
        </p:nvSpPr>
        <p:spPr>
          <a:xfrm>
            <a:off x="755576" y="4509120"/>
            <a:ext cx="2509020" cy="369332"/>
          </a:xfrm>
          <a:prstGeom prst="rect">
            <a:avLst/>
          </a:prstGeom>
        </p:spPr>
        <p:txBody>
          <a:bodyPr wrap="none">
            <a:spAutoFit/>
          </a:bodyPr>
          <a:lstStyle/>
          <a:p>
            <a:r>
              <a:rPr lang="fr-BE" dirty="0" smtClean="0">
                <a:latin typeface="Comic Sans MS"/>
                <a:ea typeface="Calibri"/>
                <a:cs typeface="Times New Roman"/>
              </a:rPr>
              <a:t>- Entraide et tutorat.</a:t>
            </a:r>
            <a:endParaRPr lang="fr-BE" dirty="0"/>
          </a:p>
        </p:txBody>
      </p:sp>
      <p:sp>
        <p:nvSpPr>
          <p:cNvPr id="22" name="Rectangle 21"/>
          <p:cNvSpPr/>
          <p:nvPr/>
        </p:nvSpPr>
        <p:spPr>
          <a:xfrm>
            <a:off x="827584" y="5013176"/>
            <a:ext cx="3770584" cy="369332"/>
          </a:xfrm>
          <a:prstGeom prst="rect">
            <a:avLst/>
          </a:prstGeom>
        </p:spPr>
        <p:txBody>
          <a:bodyPr wrap="none">
            <a:spAutoFit/>
          </a:bodyPr>
          <a:lstStyle/>
          <a:p>
            <a:pPr>
              <a:spcAft>
                <a:spcPts val="0"/>
              </a:spcAft>
            </a:pPr>
            <a:r>
              <a:rPr lang="fr-BE" dirty="0" smtClean="0">
                <a:latin typeface="Comic Sans MS"/>
                <a:ea typeface="Calibri"/>
                <a:cs typeface="Times New Roman"/>
              </a:rPr>
              <a:t>- Corriger ses erreurs… toujours.</a:t>
            </a:r>
            <a:endParaRPr lang="fr-BE" dirty="0">
              <a:latin typeface="Comic Sans MS"/>
              <a:ea typeface="Calibri"/>
              <a:cs typeface="Times New Roman"/>
            </a:endParaRPr>
          </a:p>
        </p:txBody>
      </p:sp>
      <p:sp>
        <p:nvSpPr>
          <p:cNvPr id="23" name="Rectangle 22"/>
          <p:cNvSpPr/>
          <p:nvPr/>
        </p:nvSpPr>
        <p:spPr>
          <a:xfrm>
            <a:off x="827584" y="5517232"/>
            <a:ext cx="2999539" cy="369332"/>
          </a:xfrm>
          <a:prstGeom prst="rect">
            <a:avLst/>
          </a:prstGeom>
        </p:spPr>
        <p:txBody>
          <a:bodyPr wrap="none">
            <a:spAutoFit/>
          </a:bodyPr>
          <a:lstStyle/>
          <a:p>
            <a:r>
              <a:rPr lang="fr-BE" dirty="0" smtClean="0">
                <a:latin typeface="Comic Sans MS"/>
                <a:ea typeface="Calibri"/>
                <a:cs typeface="Times New Roman"/>
              </a:rPr>
              <a:t>- Dépassement et projets.</a:t>
            </a:r>
            <a:endParaRPr lang="fr-BE" dirty="0"/>
          </a:p>
        </p:txBody>
      </p:sp>
      <p:sp>
        <p:nvSpPr>
          <p:cNvPr id="24" name="Rectangle 23"/>
          <p:cNvSpPr/>
          <p:nvPr/>
        </p:nvSpPr>
        <p:spPr>
          <a:xfrm>
            <a:off x="827584" y="6093296"/>
            <a:ext cx="6624736" cy="369332"/>
          </a:xfrm>
          <a:prstGeom prst="rect">
            <a:avLst/>
          </a:prstGeom>
        </p:spPr>
        <p:txBody>
          <a:bodyPr wrap="square">
            <a:spAutoFit/>
          </a:bodyPr>
          <a:lstStyle/>
          <a:p>
            <a:r>
              <a:rPr lang="fr-BE" dirty="0" smtClean="0">
                <a:latin typeface="Comic Sans MS"/>
                <a:ea typeface="Calibri"/>
                <a:cs typeface="Times New Roman"/>
              </a:rPr>
              <a:t>- Demander de l’aide, du matériel, d’utiliser l’ordinateur, …</a:t>
            </a:r>
            <a:endParaRPr lang="fr-BE"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lipse 2"/>
          <p:cNvSpPr/>
          <p:nvPr/>
        </p:nvSpPr>
        <p:spPr>
          <a:xfrm>
            <a:off x="323528"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4" name="Rectangle 13"/>
          <p:cNvSpPr/>
          <p:nvPr/>
        </p:nvSpPr>
        <p:spPr>
          <a:xfrm>
            <a:off x="899592" y="5157192"/>
            <a:ext cx="2392000" cy="800219"/>
          </a:xfrm>
          <a:prstGeom prst="rect">
            <a:avLst/>
          </a:prstGeom>
        </p:spPr>
        <p:txBody>
          <a:bodyPr wrap="none">
            <a:spAutoFit/>
          </a:bodyPr>
          <a:lstStyle/>
          <a:p>
            <a:pPr algn="ctr">
              <a:spcBef>
                <a:spcPts val="600"/>
              </a:spcBef>
              <a:spcAft>
                <a:spcPts val="600"/>
              </a:spcAft>
            </a:pPr>
            <a:r>
              <a:rPr lang="fr-BE" dirty="0">
                <a:latin typeface="Alamain" pitchFamily="34" charset="0"/>
              </a:rPr>
              <a:t>Confiance en </a:t>
            </a:r>
            <a:r>
              <a:rPr lang="fr-BE" dirty="0" smtClean="0">
                <a:latin typeface="Alamain" pitchFamily="34" charset="0"/>
              </a:rPr>
              <a:t>soi</a:t>
            </a:r>
          </a:p>
          <a:p>
            <a:pPr algn="ctr">
              <a:spcBef>
                <a:spcPts val="600"/>
              </a:spcBef>
              <a:spcAft>
                <a:spcPts val="600"/>
              </a:spcAft>
            </a:pPr>
            <a:r>
              <a:rPr lang="fr-BE" dirty="0" smtClean="0">
                <a:latin typeface="Alamain" pitchFamily="34" charset="0"/>
              </a:rPr>
              <a:t>à retrouver</a:t>
            </a:r>
            <a:endParaRPr lang="fr-BE" dirty="0">
              <a:latin typeface="Alamain"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lipse 2"/>
          <p:cNvSpPr/>
          <p:nvPr/>
        </p:nvSpPr>
        <p:spPr>
          <a:xfrm>
            <a:off x="323528"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4" name="Rectangle 13"/>
          <p:cNvSpPr/>
          <p:nvPr/>
        </p:nvSpPr>
        <p:spPr>
          <a:xfrm>
            <a:off x="899592" y="5157192"/>
            <a:ext cx="2392000" cy="800219"/>
          </a:xfrm>
          <a:prstGeom prst="rect">
            <a:avLst/>
          </a:prstGeom>
        </p:spPr>
        <p:txBody>
          <a:bodyPr wrap="none">
            <a:spAutoFit/>
          </a:bodyPr>
          <a:lstStyle/>
          <a:p>
            <a:pPr algn="ctr">
              <a:spcBef>
                <a:spcPts val="600"/>
              </a:spcBef>
              <a:spcAft>
                <a:spcPts val="600"/>
              </a:spcAft>
            </a:pPr>
            <a:r>
              <a:rPr lang="fr-BE" dirty="0">
                <a:latin typeface="Alamain" pitchFamily="34" charset="0"/>
              </a:rPr>
              <a:t>Confiance en </a:t>
            </a:r>
            <a:r>
              <a:rPr lang="fr-BE" dirty="0" smtClean="0">
                <a:latin typeface="Alamain" pitchFamily="34" charset="0"/>
              </a:rPr>
              <a:t>soi</a:t>
            </a:r>
          </a:p>
          <a:p>
            <a:pPr algn="ctr">
              <a:spcBef>
                <a:spcPts val="600"/>
              </a:spcBef>
              <a:spcAft>
                <a:spcPts val="600"/>
              </a:spcAft>
            </a:pPr>
            <a:r>
              <a:rPr lang="fr-BE" dirty="0" smtClean="0">
                <a:latin typeface="Alamain" pitchFamily="34" charset="0"/>
              </a:rPr>
              <a:t>à retrouver</a:t>
            </a:r>
            <a:endParaRPr lang="fr-BE" dirty="0">
              <a:latin typeface="Alamain" pitchFamily="34" charset="0"/>
            </a:endParaRPr>
          </a:p>
        </p:txBody>
      </p:sp>
      <p:sp>
        <p:nvSpPr>
          <p:cNvPr id="17" name="Rectangle 16"/>
          <p:cNvSpPr/>
          <p:nvPr/>
        </p:nvSpPr>
        <p:spPr>
          <a:xfrm>
            <a:off x="323528" y="404664"/>
            <a:ext cx="6624736" cy="353943"/>
          </a:xfrm>
          <a:prstGeom prst="rect">
            <a:avLst/>
          </a:prstGeom>
        </p:spPr>
        <p:txBody>
          <a:bodyPr wrap="square">
            <a:spAutoFit/>
          </a:bodyPr>
          <a:lstStyle/>
          <a:p>
            <a:r>
              <a:rPr lang="fr-BE" sz="1700" dirty="0">
                <a:solidFill>
                  <a:srgbClr val="FFFF00"/>
                </a:solidFill>
                <a:latin typeface="Alamain" pitchFamily="34" charset="0"/>
              </a:rPr>
              <a:t>Avoir droit à l’erreur, mais ne jamais </a:t>
            </a:r>
            <a:r>
              <a:rPr lang="fr-BE" sz="1700" dirty="0" smtClean="0">
                <a:solidFill>
                  <a:srgbClr val="FFFF00"/>
                </a:solidFill>
                <a:latin typeface="Alamain" pitchFamily="34" charset="0"/>
              </a:rPr>
              <a:t>abandonner.</a:t>
            </a:r>
            <a:endParaRPr lang="fr-BE" sz="1700" dirty="0">
              <a:solidFill>
                <a:srgbClr val="FFFF00"/>
              </a:solidFill>
              <a:latin typeface="Alamain" pitchFamily="34" charset="0"/>
            </a:endParaRPr>
          </a:p>
        </p:txBody>
      </p:sp>
      <p:sp>
        <p:nvSpPr>
          <p:cNvPr id="18" name="Rectangle 17"/>
          <p:cNvSpPr/>
          <p:nvPr/>
        </p:nvSpPr>
        <p:spPr>
          <a:xfrm>
            <a:off x="7236296" y="1484784"/>
            <a:ext cx="1534394" cy="353943"/>
          </a:xfrm>
          <a:prstGeom prst="rect">
            <a:avLst/>
          </a:prstGeom>
        </p:spPr>
        <p:txBody>
          <a:bodyPr wrap="none">
            <a:spAutoFit/>
          </a:bodyPr>
          <a:lstStyle/>
          <a:p>
            <a:r>
              <a:rPr lang="fr-BE" sz="1700" dirty="0">
                <a:solidFill>
                  <a:srgbClr val="FFFF00"/>
                </a:solidFill>
                <a:latin typeface="Alamain" pitchFamily="34" charset="0"/>
              </a:rPr>
              <a:t>Réussir… </a:t>
            </a:r>
          </a:p>
        </p:txBody>
      </p:sp>
      <p:sp>
        <p:nvSpPr>
          <p:cNvPr id="19" name="Rectangle 18"/>
          <p:cNvSpPr/>
          <p:nvPr/>
        </p:nvSpPr>
        <p:spPr>
          <a:xfrm>
            <a:off x="4860032" y="4869160"/>
            <a:ext cx="3365024" cy="877163"/>
          </a:xfrm>
          <a:prstGeom prst="rect">
            <a:avLst/>
          </a:prstGeom>
        </p:spPr>
        <p:txBody>
          <a:bodyPr wrap="none">
            <a:spAutoFit/>
          </a:bodyPr>
          <a:lstStyle/>
          <a:p>
            <a:pPr>
              <a:lnSpc>
                <a:spcPct val="150000"/>
              </a:lnSpc>
            </a:pPr>
            <a:r>
              <a:rPr lang="fr-BE" sz="1700" dirty="0">
                <a:solidFill>
                  <a:srgbClr val="FFFF00"/>
                </a:solidFill>
                <a:latin typeface="Alamain" pitchFamily="34" charset="0"/>
              </a:rPr>
              <a:t>Se préparer </a:t>
            </a:r>
            <a:r>
              <a:rPr lang="fr-BE" sz="1700" dirty="0" smtClean="0">
                <a:solidFill>
                  <a:srgbClr val="FFFF00"/>
                </a:solidFill>
                <a:latin typeface="Alamain" pitchFamily="34" charset="0"/>
              </a:rPr>
              <a:t>sereinement</a:t>
            </a:r>
          </a:p>
          <a:p>
            <a:pPr>
              <a:lnSpc>
                <a:spcPct val="150000"/>
              </a:lnSpc>
            </a:pPr>
            <a:r>
              <a:rPr lang="fr-BE" sz="1700" dirty="0" smtClean="0">
                <a:solidFill>
                  <a:srgbClr val="FFFF00"/>
                </a:solidFill>
                <a:latin typeface="Alamain" pitchFamily="34" charset="0"/>
              </a:rPr>
              <a:t>pour </a:t>
            </a:r>
            <a:r>
              <a:rPr lang="fr-BE" sz="1700" dirty="0">
                <a:solidFill>
                  <a:srgbClr val="FFFF00"/>
                </a:solidFill>
                <a:latin typeface="Alamain" pitchFamily="34" charset="0"/>
              </a:rPr>
              <a:t>le </a:t>
            </a:r>
            <a:r>
              <a:rPr lang="fr-BE" sz="1700" dirty="0" err="1" smtClean="0">
                <a:solidFill>
                  <a:srgbClr val="FFFF00"/>
                </a:solidFill>
                <a:latin typeface="Alamain" pitchFamily="34" charset="0"/>
              </a:rPr>
              <a:t>CEB</a:t>
            </a:r>
            <a:r>
              <a:rPr lang="fr-BE" sz="1700" dirty="0" smtClean="0">
                <a:solidFill>
                  <a:srgbClr val="FFFF00"/>
                </a:solidFill>
                <a:latin typeface="Alamain" pitchFamily="34" charset="0"/>
              </a:rPr>
              <a:t>.</a:t>
            </a:r>
            <a:endParaRPr lang="fr-BE" sz="1700" dirty="0">
              <a:solidFill>
                <a:srgbClr val="FFFF00"/>
              </a:solidFill>
              <a:latin typeface="Alamain"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lipse 2"/>
          <p:cNvSpPr/>
          <p:nvPr/>
        </p:nvSpPr>
        <p:spPr>
          <a:xfrm>
            <a:off x="323528"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4" name="Rectangle 13"/>
          <p:cNvSpPr/>
          <p:nvPr/>
        </p:nvSpPr>
        <p:spPr>
          <a:xfrm>
            <a:off x="899592" y="5157192"/>
            <a:ext cx="2392000" cy="800219"/>
          </a:xfrm>
          <a:prstGeom prst="rect">
            <a:avLst/>
          </a:prstGeom>
        </p:spPr>
        <p:txBody>
          <a:bodyPr wrap="none">
            <a:spAutoFit/>
          </a:bodyPr>
          <a:lstStyle/>
          <a:p>
            <a:pPr algn="ctr">
              <a:spcBef>
                <a:spcPts val="600"/>
              </a:spcBef>
              <a:spcAft>
                <a:spcPts val="600"/>
              </a:spcAft>
            </a:pPr>
            <a:r>
              <a:rPr lang="fr-BE" dirty="0">
                <a:latin typeface="Alamain" pitchFamily="34" charset="0"/>
              </a:rPr>
              <a:t>Confiance en </a:t>
            </a:r>
            <a:r>
              <a:rPr lang="fr-BE" dirty="0" smtClean="0">
                <a:latin typeface="Alamain" pitchFamily="34" charset="0"/>
              </a:rPr>
              <a:t>soi</a:t>
            </a:r>
          </a:p>
          <a:p>
            <a:pPr algn="ctr">
              <a:spcBef>
                <a:spcPts val="600"/>
              </a:spcBef>
              <a:spcAft>
                <a:spcPts val="600"/>
              </a:spcAft>
            </a:pPr>
            <a:r>
              <a:rPr lang="fr-BE" dirty="0" smtClean="0">
                <a:latin typeface="Alamain" pitchFamily="34" charset="0"/>
              </a:rPr>
              <a:t>à retrouver</a:t>
            </a:r>
            <a:endParaRPr lang="fr-BE" dirty="0">
              <a:latin typeface="Alamain" pitchFamily="34" charset="0"/>
            </a:endParaRPr>
          </a:p>
        </p:txBody>
      </p:sp>
      <p:sp>
        <p:nvSpPr>
          <p:cNvPr id="17" name="Rectangle 16"/>
          <p:cNvSpPr/>
          <p:nvPr/>
        </p:nvSpPr>
        <p:spPr>
          <a:xfrm>
            <a:off x="323528" y="404664"/>
            <a:ext cx="6624736" cy="353943"/>
          </a:xfrm>
          <a:prstGeom prst="rect">
            <a:avLst/>
          </a:prstGeom>
        </p:spPr>
        <p:txBody>
          <a:bodyPr wrap="square">
            <a:spAutoFit/>
          </a:bodyPr>
          <a:lstStyle/>
          <a:p>
            <a:r>
              <a:rPr lang="fr-BE" sz="1700" dirty="0">
                <a:solidFill>
                  <a:srgbClr val="FFFF00"/>
                </a:solidFill>
                <a:latin typeface="Alamain" pitchFamily="34" charset="0"/>
              </a:rPr>
              <a:t>Avoir droit à l’erreur, mais ne jamais </a:t>
            </a:r>
            <a:r>
              <a:rPr lang="fr-BE" sz="1700" dirty="0" smtClean="0">
                <a:solidFill>
                  <a:srgbClr val="FFFF00"/>
                </a:solidFill>
                <a:latin typeface="Alamain" pitchFamily="34" charset="0"/>
              </a:rPr>
              <a:t>abandonner.</a:t>
            </a:r>
            <a:endParaRPr lang="fr-BE" sz="1700" dirty="0">
              <a:solidFill>
                <a:srgbClr val="FFFF00"/>
              </a:solidFill>
              <a:latin typeface="Alamain" pitchFamily="34" charset="0"/>
            </a:endParaRPr>
          </a:p>
        </p:txBody>
      </p:sp>
      <p:sp>
        <p:nvSpPr>
          <p:cNvPr id="18" name="Rectangle 17"/>
          <p:cNvSpPr/>
          <p:nvPr/>
        </p:nvSpPr>
        <p:spPr>
          <a:xfrm>
            <a:off x="7236296" y="1484784"/>
            <a:ext cx="1534394" cy="353943"/>
          </a:xfrm>
          <a:prstGeom prst="rect">
            <a:avLst/>
          </a:prstGeom>
        </p:spPr>
        <p:txBody>
          <a:bodyPr wrap="none">
            <a:spAutoFit/>
          </a:bodyPr>
          <a:lstStyle/>
          <a:p>
            <a:r>
              <a:rPr lang="fr-BE" sz="1700" dirty="0">
                <a:solidFill>
                  <a:srgbClr val="FFFF00"/>
                </a:solidFill>
                <a:latin typeface="Alamain" pitchFamily="34" charset="0"/>
              </a:rPr>
              <a:t>Réussir… </a:t>
            </a:r>
          </a:p>
        </p:txBody>
      </p:sp>
      <p:sp>
        <p:nvSpPr>
          <p:cNvPr id="19" name="Rectangle 18"/>
          <p:cNvSpPr/>
          <p:nvPr/>
        </p:nvSpPr>
        <p:spPr>
          <a:xfrm>
            <a:off x="4860032" y="4869160"/>
            <a:ext cx="3365024" cy="877163"/>
          </a:xfrm>
          <a:prstGeom prst="rect">
            <a:avLst/>
          </a:prstGeom>
        </p:spPr>
        <p:txBody>
          <a:bodyPr wrap="none">
            <a:spAutoFit/>
          </a:bodyPr>
          <a:lstStyle/>
          <a:p>
            <a:pPr>
              <a:lnSpc>
                <a:spcPct val="150000"/>
              </a:lnSpc>
            </a:pPr>
            <a:r>
              <a:rPr lang="fr-BE" sz="1700" dirty="0">
                <a:solidFill>
                  <a:srgbClr val="FFFF00"/>
                </a:solidFill>
                <a:latin typeface="Alamain" pitchFamily="34" charset="0"/>
              </a:rPr>
              <a:t>Se préparer </a:t>
            </a:r>
            <a:r>
              <a:rPr lang="fr-BE" sz="1700" dirty="0" smtClean="0">
                <a:solidFill>
                  <a:srgbClr val="FFFF00"/>
                </a:solidFill>
                <a:latin typeface="Alamain" pitchFamily="34" charset="0"/>
              </a:rPr>
              <a:t>sereinement</a:t>
            </a:r>
          </a:p>
          <a:p>
            <a:pPr>
              <a:lnSpc>
                <a:spcPct val="150000"/>
              </a:lnSpc>
            </a:pPr>
            <a:r>
              <a:rPr lang="fr-BE" sz="1700" dirty="0" smtClean="0">
                <a:solidFill>
                  <a:srgbClr val="FFFF00"/>
                </a:solidFill>
                <a:latin typeface="Alamain" pitchFamily="34" charset="0"/>
              </a:rPr>
              <a:t>pour </a:t>
            </a:r>
            <a:r>
              <a:rPr lang="fr-BE" sz="1700" dirty="0">
                <a:solidFill>
                  <a:srgbClr val="FFFF00"/>
                </a:solidFill>
                <a:latin typeface="Alamain" pitchFamily="34" charset="0"/>
              </a:rPr>
              <a:t>le </a:t>
            </a:r>
            <a:r>
              <a:rPr lang="fr-BE" sz="1700" dirty="0" err="1" smtClean="0">
                <a:solidFill>
                  <a:srgbClr val="FFFF00"/>
                </a:solidFill>
                <a:latin typeface="Alamain" pitchFamily="34" charset="0"/>
              </a:rPr>
              <a:t>CEB</a:t>
            </a:r>
            <a:r>
              <a:rPr lang="fr-BE" sz="1700" dirty="0" smtClean="0">
                <a:solidFill>
                  <a:srgbClr val="FFFF00"/>
                </a:solidFill>
                <a:latin typeface="Alamain" pitchFamily="34" charset="0"/>
              </a:rPr>
              <a:t>.</a:t>
            </a:r>
            <a:endParaRPr lang="fr-BE" sz="1700" dirty="0">
              <a:solidFill>
                <a:srgbClr val="FFFF00"/>
              </a:solidFill>
              <a:latin typeface="Alamain" pitchFamily="34" charset="0"/>
            </a:endParaRPr>
          </a:p>
        </p:txBody>
      </p:sp>
      <p:sp>
        <p:nvSpPr>
          <p:cNvPr id="20" name="Rectangle 19"/>
          <p:cNvSpPr/>
          <p:nvPr/>
        </p:nvSpPr>
        <p:spPr>
          <a:xfrm>
            <a:off x="323528" y="908720"/>
            <a:ext cx="3195105" cy="369332"/>
          </a:xfrm>
          <a:prstGeom prst="rect">
            <a:avLst/>
          </a:prstGeom>
        </p:spPr>
        <p:txBody>
          <a:bodyPr wrap="none">
            <a:spAutoFit/>
          </a:bodyPr>
          <a:lstStyle/>
          <a:p>
            <a:pPr>
              <a:spcAft>
                <a:spcPts val="0"/>
              </a:spcAft>
            </a:pPr>
            <a:r>
              <a:rPr lang="fr-BE" dirty="0" smtClean="0">
                <a:latin typeface="Comic Sans MS"/>
                <a:ea typeface="Calibri"/>
                <a:cs typeface="Times New Roman"/>
              </a:rPr>
              <a:t>- Vérifications en turquoise.</a:t>
            </a:r>
            <a:endParaRPr lang="fr-BE" dirty="0">
              <a:latin typeface="Comic Sans MS"/>
              <a:ea typeface="Calibri"/>
              <a:cs typeface="Times New Roman"/>
            </a:endParaRPr>
          </a:p>
        </p:txBody>
      </p:sp>
      <p:sp>
        <p:nvSpPr>
          <p:cNvPr id="21" name="Rectangle 20"/>
          <p:cNvSpPr/>
          <p:nvPr/>
        </p:nvSpPr>
        <p:spPr>
          <a:xfrm>
            <a:off x="323528" y="1412776"/>
            <a:ext cx="1104790" cy="369332"/>
          </a:xfrm>
          <a:prstGeom prst="rect">
            <a:avLst/>
          </a:prstGeom>
        </p:spPr>
        <p:txBody>
          <a:bodyPr wrap="none">
            <a:spAutoFit/>
          </a:bodyPr>
          <a:lstStyle/>
          <a:p>
            <a:pPr>
              <a:spcAft>
                <a:spcPts val="0"/>
              </a:spcAft>
            </a:pPr>
            <a:r>
              <a:rPr lang="fr-BE" dirty="0" smtClean="0">
                <a:latin typeface="Comic Sans MS"/>
                <a:ea typeface="Calibri"/>
                <a:cs typeface="Times New Roman"/>
              </a:rPr>
              <a:t>- X ou V.</a:t>
            </a:r>
            <a:endParaRPr lang="fr-BE" dirty="0">
              <a:latin typeface="Comic Sans MS"/>
              <a:ea typeface="Calibri"/>
              <a:cs typeface="Times New Roman"/>
            </a:endParaRPr>
          </a:p>
        </p:txBody>
      </p:sp>
      <p:sp>
        <p:nvSpPr>
          <p:cNvPr id="22" name="Rectangle 21"/>
          <p:cNvSpPr/>
          <p:nvPr/>
        </p:nvSpPr>
        <p:spPr>
          <a:xfrm>
            <a:off x="323528" y="1916832"/>
            <a:ext cx="5256584" cy="646331"/>
          </a:xfrm>
          <a:prstGeom prst="rect">
            <a:avLst/>
          </a:prstGeom>
        </p:spPr>
        <p:txBody>
          <a:bodyPr wrap="square">
            <a:spAutoFit/>
          </a:bodyPr>
          <a:lstStyle/>
          <a:p>
            <a:pPr>
              <a:spcAft>
                <a:spcPts val="0"/>
              </a:spcAft>
              <a:buFontTx/>
              <a:buChar char="-"/>
            </a:pPr>
            <a:r>
              <a:rPr lang="fr-BE" dirty="0" smtClean="0">
                <a:latin typeface="Comic Sans MS"/>
                <a:ea typeface="Calibri"/>
                <a:cs typeface="Times New Roman"/>
              </a:rPr>
              <a:t> Corrections jusqu’à obtenir </a:t>
            </a:r>
          </a:p>
          <a:p>
            <a:pPr>
              <a:spcAft>
                <a:spcPts val="0"/>
              </a:spcAft>
            </a:pPr>
            <a:r>
              <a:rPr lang="fr-BE" dirty="0">
                <a:latin typeface="Comic Sans MS"/>
                <a:ea typeface="Calibri"/>
                <a:cs typeface="Times New Roman"/>
              </a:rPr>
              <a:t> </a:t>
            </a:r>
            <a:r>
              <a:rPr lang="fr-BE" dirty="0" smtClean="0">
                <a:latin typeface="Comic Sans MS"/>
                <a:ea typeface="Calibri"/>
                <a:cs typeface="Times New Roman"/>
              </a:rPr>
              <a:t>  la bonne réponse.</a:t>
            </a:r>
            <a:endParaRPr lang="fr-BE" dirty="0">
              <a:latin typeface="Comic Sans MS"/>
              <a:ea typeface="Calibri"/>
              <a:cs typeface="Times New Roman"/>
            </a:endParaRPr>
          </a:p>
        </p:txBody>
      </p:sp>
      <p:sp>
        <p:nvSpPr>
          <p:cNvPr id="23" name="Rectangle 22"/>
          <p:cNvSpPr/>
          <p:nvPr/>
        </p:nvSpPr>
        <p:spPr>
          <a:xfrm>
            <a:off x="323528" y="2708920"/>
            <a:ext cx="2880320" cy="646331"/>
          </a:xfrm>
          <a:prstGeom prst="rect">
            <a:avLst/>
          </a:prstGeom>
        </p:spPr>
        <p:txBody>
          <a:bodyPr wrap="square">
            <a:spAutoFit/>
          </a:bodyPr>
          <a:lstStyle/>
          <a:p>
            <a:pPr>
              <a:buFontTx/>
              <a:buChar char="-"/>
            </a:pPr>
            <a:r>
              <a:rPr lang="fr-BE" dirty="0" smtClean="0">
                <a:latin typeface="Comic Sans MS"/>
                <a:ea typeface="Calibri"/>
                <a:cs typeface="Times New Roman"/>
              </a:rPr>
              <a:t> Entrainement jusqu’à </a:t>
            </a:r>
          </a:p>
          <a:p>
            <a:r>
              <a:rPr lang="fr-BE" dirty="0">
                <a:latin typeface="Comic Sans MS"/>
                <a:ea typeface="Calibri"/>
                <a:cs typeface="Times New Roman"/>
              </a:rPr>
              <a:t> </a:t>
            </a:r>
            <a:r>
              <a:rPr lang="fr-BE" dirty="0" smtClean="0">
                <a:latin typeface="Comic Sans MS"/>
                <a:ea typeface="Calibri"/>
                <a:cs typeface="Times New Roman"/>
              </a:rPr>
              <a:t>  maitriser la notion.</a:t>
            </a:r>
            <a:endParaRPr lang="fr-BE"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lipse 2"/>
          <p:cNvSpPr/>
          <p:nvPr/>
        </p:nvSpPr>
        <p:spPr>
          <a:xfrm>
            <a:off x="323528"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4" name="Rectangle 13"/>
          <p:cNvSpPr/>
          <p:nvPr/>
        </p:nvSpPr>
        <p:spPr>
          <a:xfrm>
            <a:off x="899592" y="5157192"/>
            <a:ext cx="2392000" cy="800219"/>
          </a:xfrm>
          <a:prstGeom prst="rect">
            <a:avLst/>
          </a:prstGeom>
        </p:spPr>
        <p:txBody>
          <a:bodyPr wrap="none">
            <a:spAutoFit/>
          </a:bodyPr>
          <a:lstStyle/>
          <a:p>
            <a:pPr algn="ctr">
              <a:spcBef>
                <a:spcPts val="600"/>
              </a:spcBef>
              <a:spcAft>
                <a:spcPts val="600"/>
              </a:spcAft>
            </a:pPr>
            <a:r>
              <a:rPr lang="fr-BE" dirty="0">
                <a:latin typeface="Alamain" pitchFamily="34" charset="0"/>
              </a:rPr>
              <a:t>Confiance en </a:t>
            </a:r>
            <a:r>
              <a:rPr lang="fr-BE" dirty="0" smtClean="0">
                <a:latin typeface="Alamain" pitchFamily="34" charset="0"/>
              </a:rPr>
              <a:t>soi</a:t>
            </a:r>
          </a:p>
          <a:p>
            <a:pPr algn="ctr">
              <a:spcBef>
                <a:spcPts val="600"/>
              </a:spcBef>
              <a:spcAft>
                <a:spcPts val="600"/>
              </a:spcAft>
            </a:pPr>
            <a:r>
              <a:rPr lang="fr-BE" dirty="0" smtClean="0">
                <a:latin typeface="Alamain" pitchFamily="34" charset="0"/>
              </a:rPr>
              <a:t>à retrouver</a:t>
            </a:r>
            <a:endParaRPr lang="fr-BE" dirty="0">
              <a:latin typeface="Alamain" pitchFamily="34" charset="0"/>
            </a:endParaRPr>
          </a:p>
        </p:txBody>
      </p:sp>
      <p:sp>
        <p:nvSpPr>
          <p:cNvPr id="17" name="Rectangle 16"/>
          <p:cNvSpPr/>
          <p:nvPr/>
        </p:nvSpPr>
        <p:spPr>
          <a:xfrm>
            <a:off x="323528" y="404664"/>
            <a:ext cx="6624736" cy="353943"/>
          </a:xfrm>
          <a:prstGeom prst="rect">
            <a:avLst/>
          </a:prstGeom>
        </p:spPr>
        <p:txBody>
          <a:bodyPr wrap="square">
            <a:spAutoFit/>
          </a:bodyPr>
          <a:lstStyle/>
          <a:p>
            <a:r>
              <a:rPr lang="fr-BE" sz="1700" dirty="0">
                <a:solidFill>
                  <a:srgbClr val="FFFF00"/>
                </a:solidFill>
                <a:latin typeface="Alamain" pitchFamily="34" charset="0"/>
              </a:rPr>
              <a:t>Avoir droit à l’erreur, mais ne jamais </a:t>
            </a:r>
            <a:r>
              <a:rPr lang="fr-BE" sz="1700" dirty="0" smtClean="0">
                <a:solidFill>
                  <a:srgbClr val="FFFF00"/>
                </a:solidFill>
                <a:latin typeface="Alamain" pitchFamily="34" charset="0"/>
              </a:rPr>
              <a:t>abandonner.</a:t>
            </a:r>
            <a:endParaRPr lang="fr-BE" sz="1700" dirty="0">
              <a:solidFill>
                <a:srgbClr val="FFFF00"/>
              </a:solidFill>
              <a:latin typeface="Alamain" pitchFamily="34" charset="0"/>
            </a:endParaRPr>
          </a:p>
        </p:txBody>
      </p:sp>
      <p:sp>
        <p:nvSpPr>
          <p:cNvPr id="18" name="Rectangle 17"/>
          <p:cNvSpPr/>
          <p:nvPr/>
        </p:nvSpPr>
        <p:spPr>
          <a:xfrm>
            <a:off x="7236296" y="1484784"/>
            <a:ext cx="1534394" cy="353943"/>
          </a:xfrm>
          <a:prstGeom prst="rect">
            <a:avLst/>
          </a:prstGeom>
        </p:spPr>
        <p:txBody>
          <a:bodyPr wrap="none">
            <a:spAutoFit/>
          </a:bodyPr>
          <a:lstStyle/>
          <a:p>
            <a:r>
              <a:rPr lang="fr-BE" sz="1700" dirty="0">
                <a:solidFill>
                  <a:srgbClr val="FFFF00"/>
                </a:solidFill>
                <a:latin typeface="Alamain" pitchFamily="34" charset="0"/>
              </a:rPr>
              <a:t>Réussir… </a:t>
            </a:r>
          </a:p>
        </p:txBody>
      </p:sp>
      <p:sp>
        <p:nvSpPr>
          <p:cNvPr id="19" name="Rectangle 18"/>
          <p:cNvSpPr/>
          <p:nvPr/>
        </p:nvSpPr>
        <p:spPr>
          <a:xfrm>
            <a:off x="4860032" y="4869160"/>
            <a:ext cx="3365024" cy="877163"/>
          </a:xfrm>
          <a:prstGeom prst="rect">
            <a:avLst/>
          </a:prstGeom>
        </p:spPr>
        <p:txBody>
          <a:bodyPr wrap="none">
            <a:spAutoFit/>
          </a:bodyPr>
          <a:lstStyle/>
          <a:p>
            <a:pPr>
              <a:lnSpc>
                <a:spcPct val="150000"/>
              </a:lnSpc>
            </a:pPr>
            <a:r>
              <a:rPr lang="fr-BE" sz="1700" dirty="0">
                <a:solidFill>
                  <a:srgbClr val="FFFF00"/>
                </a:solidFill>
                <a:latin typeface="Alamain" pitchFamily="34" charset="0"/>
              </a:rPr>
              <a:t>Se préparer </a:t>
            </a:r>
            <a:r>
              <a:rPr lang="fr-BE" sz="1700" dirty="0" smtClean="0">
                <a:solidFill>
                  <a:srgbClr val="FFFF00"/>
                </a:solidFill>
                <a:latin typeface="Alamain" pitchFamily="34" charset="0"/>
              </a:rPr>
              <a:t>sereinement</a:t>
            </a:r>
          </a:p>
          <a:p>
            <a:pPr>
              <a:lnSpc>
                <a:spcPct val="150000"/>
              </a:lnSpc>
            </a:pPr>
            <a:r>
              <a:rPr lang="fr-BE" sz="1700" dirty="0" smtClean="0">
                <a:solidFill>
                  <a:srgbClr val="FFFF00"/>
                </a:solidFill>
                <a:latin typeface="Alamain" pitchFamily="34" charset="0"/>
              </a:rPr>
              <a:t>pour </a:t>
            </a:r>
            <a:r>
              <a:rPr lang="fr-BE" sz="1700" dirty="0">
                <a:solidFill>
                  <a:srgbClr val="FFFF00"/>
                </a:solidFill>
                <a:latin typeface="Alamain" pitchFamily="34" charset="0"/>
              </a:rPr>
              <a:t>le </a:t>
            </a:r>
            <a:r>
              <a:rPr lang="fr-BE" sz="1700" dirty="0" err="1" smtClean="0">
                <a:solidFill>
                  <a:srgbClr val="FFFF00"/>
                </a:solidFill>
                <a:latin typeface="Alamain" pitchFamily="34" charset="0"/>
              </a:rPr>
              <a:t>CEB</a:t>
            </a:r>
            <a:r>
              <a:rPr lang="fr-BE" sz="1700" dirty="0" smtClean="0">
                <a:solidFill>
                  <a:srgbClr val="FFFF00"/>
                </a:solidFill>
                <a:latin typeface="Alamain" pitchFamily="34" charset="0"/>
              </a:rPr>
              <a:t>.</a:t>
            </a:r>
            <a:endParaRPr lang="fr-BE" sz="1700" dirty="0">
              <a:solidFill>
                <a:srgbClr val="FFFF00"/>
              </a:solidFill>
              <a:latin typeface="Alamain" pitchFamily="34" charset="0"/>
            </a:endParaRPr>
          </a:p>
        </p:txBody>
      </p:sp>
      <p:sp>
        <p:nvSpPr>
          <p:cNvPr id="20" name="Rectangle 19"/>
          <p:cNvSpPr/>
          <p:nvPr/>
        </p:nvSpPr>
        <p:spPr>
          <a:xfrm>
            <a:off x="323528" y="908720"/>
            <a:ext cx="3195105" cy="369332"/>
          </a:xfrm>
          <a:prstGeom prst="rect">
            <a:avLst/>
          </a:prstGeom>
        </p:spPr>
        <p:txBody>
          <a:bodyPr wrap="none">
            <a:spAutoFit/>
          </a:bodyPr>
          <a:lstStyle/>
          <a:p>
            <a:pPr>
              <a:spcAft>
                <a:spcPts val="0"/>
              </a:spcAft>
            </a:pPr>
            <a:r>
              <a:rPr lang="fr-BE" dirty="0" smtClean="0">
                <a:latin typeface="Comic Sans MS"/>
                <a:ea typeface="Calibri"/>
                <a:cs typeface="Times New Roman"/>
              </a:rPr>
              <a:t>- Vérifications en turquoise.</a:t>
            </a:r>
            <a:endParaRPr lang="fr-BE" dirty="0">
              <a:latin typeface="Comic Sans MS"/>
              <a:ea typeface="Calibri"/>
              <a:cs typeface="Times New Roman"/>
            </a:endParaRPr>
          </a:p>
        </p:txBody>
      </p:sp>
      <p:sp>
        <p:nvSpPr>
          <p:cNvPr id="21" name="Rectangle 20"/>
          <p:cNvSpPr/>
          <p:nvPr/>
        </p:nvSpPr>
        <p:spPr>
          <a:xfrm>
            <a:off x="323528" y="1412776"/>
            <a:ext cx="1104790" cy="369332"/>
          </a:xfrm>
          <a:prstGeom prst="rect">
            <a:avLst/>
          </a:prstGeom>
        </p:spPr>
        <p:txBody>
          <a:bodyPr wrap="none">
            <a:spAutoFit/>
          </a:bodyPr>
          <a:lstStyle/>
          <a:p>
            <a:pPr>
              <a:spcAft>
                <a:spcPts val="0"/>
              </a:spcAft>
            </a:pPr>
            <a:r>
              <a:rPr lang="fr-BE" dirty="0" smtClean="0">
                <a:latin typeface="Comic Sans MS"/>
                <a:ea typeface="Calibri"/>
                <a:cs typeface="Times New Roman"/>
              </a:rPr>
              <a:t>- X ou V.</a:t>
            </a:r>
            <a:endParaRPr lang="fr-BE" dirty="0">
              <a:latin typeface="Comic Sans MS"/>
              <a:ea typeface="Calibri"/>
              <a:cs typeface="Times New Roman"/>
            </a:endParaRPr>
          </a:p>
        </p:txBody>
      </p:sp>
      <p:sp>
        <p:nvSpPr>
          <p:cNvPr id="22" name="Rectangle 21"/>
          <p:cNvSpPr/>
          <p:nvPr/>
        </p:nvSpPr>
        <p:spPr>
          <a:xfrm>
            <a:off x="323528" y="1916832"/>
            <a:ext cx="5256584" cy="646331"/>
          </a:xfrm>
          <a:prstGeom prst="rect">
            <a:avLst/>
          </a:prstGeom>
        </p:spPr>
        <p:txBody>
          <a:bodyPr wrap="square">
            <a:spAutoFit/>
          </a:bodyPr>
          <a:lstStyle/>
          <a:p>
            <a:pPr>
              <a:spcAft>
                <a:spcPts val="0"/>
              </a:spcAft>
              <a:buFontTx/>
              <a:buChar char="-"/>
            </a:pPr>
            <a:r>
              <a:rPr lang="fr-BE" dirty="0" smtClean="0">
                <a:latin typeface="Comic Sans MS"/>
                <a:ea typeface="Calibri"/>
                <a:cs typeface="Times New Roman"/>
              </a:rPr>
              <a:t> Corrections jusqu’à obtenir </a:t>
            </a:r>
          </a:p>
          <a:p>
            <a:pPr>
              <a:spcAft>
                <a:spcPts val="0"/>
              </a:spcAft>
            </a:pPr>
            <a:r>
              <a:rPr lang="fr-BE" dirty="0">
                <a:latin typeface="Comic Sans MS"/>
                <a:ea typeface="Calibri"/>
                <a:cs typeface="Times New Roman"/>
              </a:rPr>
              <a:t> </a:t>
            </a:r>
            <a:r>
              <a:rPr lang="fr-BE" dirty="0" smtClean="0">
                <a:latin typeface="Comic Sans MS"/>
                <a:ea typeface="Calibri"/>
                <a:cs typeface="Times New Roman"/>
              </a:rPr>
              <a:t>  la bonne réponse.</a:t>
            </a:r>
            <a:endParaRPr lang="fr-BE" dirty="0">
              <a:latin typeface="Comic Sans MS"/>
              <a:ea typeface="Calibri"/>
              <a:cs typeface="Times New Roman"/>
            </a:endParaRPr>
          </a:p>
        </p:txBody>
      </p:sp>
      <p:sp>
        <p:nvSpPr>
          <p:cNvPr id="23" name="Rectangle 22"/>
          <p:cNvSpPr/>
          <p:nvPr/>
        </p:nvSpPr>
        <p:spPr>
          <a:xfrm>
            <a:off x="323528" y="2708920"/>
            <a:ext cx="2880320" cy="646331"/>
          </a:xfrm>
          <a:prstGeom prst="rect">
            <a:avLst/>
          </a:prstGeom>
        </p:spPr>
        <p:txBody>
          <a:bodyPr wrap="square">
            <a:spAutoFit/>
          </a:bodyPr>
          <a:lstStyle/>
          <a:p>
            <a:pPr>
              <a:buFontTx/>
              <a:buChar char="-"/>
            </a:pPr>
            <a:r>
              <a:rPr lang="fr-BE" dirty="0" smtClean="0">
                <a:latin typeface="Comic Sans MS"/>
                <a:ea typeface="Calibri"/>
                <a:cs typeface="Times New Roman"/>
              </a:rPr>
              <a:t> Entrainement jusqu’à </a:t>
            </a:r>
          </a:p>
          <a:p>
            <a:r>
              <a:rPr lang="fr-BE" dirty="0">
                <a:latin typeface="Comic Sans MS"/>
                <a:ea typeface="Calibri"/>
                <a:cs typeface="Times New Roman"/>
              </a:rPr>
              <a:t> </a:t>
            </a:r>
            <a:r>
              <a:rPr lang="fr-BE" dirty="0" smtClean="0">
                <a:latin typeface="Comic Sans MS"/>
                <a:ea typeface="Calibri"/>
                <a:cs typeface="Times New Roman"/>
              </a:rPr>
              <a:t>  maitriser la notion.</a:t>
            </a:r>
            <a:endParaRPr lang="fr-BE" dirty="0"/>
          </a:p>
        </p:txBody>
      </p:sp>
      <p:sp>
        <p:nvSpPr>
          <p:cNvPr id="24" name="Rectangle 23"/>
          <p:cNvSpPr/>
          <p:nvPr/>
        </p:nvSpPr>
        <p:spPr>
          <a:xfrm>
            <a:off x="5292080" y="1844824"/>
            <a:ext cx="3456384" cy="646331"/>
          </a:xfrm>
          <a:prstGeom prst="rect">
            <a:avLst/>
          </a:prstGeom>
        </p:spPr>
        <p:txBody>
          <a:bodyPr wrap="square">
            <a:spAutoFit/>
          </a:bodyPr>
          <a:lstStyle/>
          <a:p>
            <a:pPr>
              <a:spcAft>
                <a:spcPts val="0"/>
              </a:spcAft>
              <a:buFontTx/>
              <a:buChar char="-"/>
            </a:pPr>
            <a:r>
              <a:rPr lang="fr-BE" dirty="0" smtClean="0">
                <a:latin typeface="Comic Sans MS"/>
                <a:ea typeface="Calibri"/>
                <a:cs typeface="Times New Roman"/>
              </a:rPr>
              <a:t> Matières évaluées adaptées </a:t>
            </a:r>
          </a:p>
          <a:p>
            <a:pPr>
              <a:spcAft>
                <a:spcPts val="0"/>
              </a:spcAft>
            </a:pPr>
            <a:r>
              <a:rPr lang="fr-BE" dirty="0" smtClean="0">
                <a:latin typeface="Comic Sans MS"/>
                <a:ea typeface="Calibri"/>
                <a:cs typeface="Times New Roman"/>
              </a:rPr>
              <a:t>&gt; fiches.</a:t>
            </a:r>
            <a:endParaRPr lang="fr-BE" dirty="0">
              <a:latin typeface="Comic Sans MS"/>
              <a:ea typeface="Calibri"/>
              <a:cs typeface="Times New Roman"/>
            </a:endParaRPr>
          </a:p>
        </p:txBody>
      </p:sp>
      <p:sp>
        <p:nvSpPr>
          <p:cNvPr id="25" name="Rectangle 24"/>
          <p:cNvSpPr/>
          <p:nvPr/>
        </p:nvSpPr>
        <p:spPr>
          <a:xfrm>
            <a:off x="4932040" y="2636912"/>
            <a:ext cx="3816424" cy="923330"/>
          </a:xfrm>
          <a:prstGeom prst="rect">
            <a:avLst/>
          </a:prstGeom>
        </p:spPr>
        <p:txBody>
          <a:bodyPr wrap="square">
            <a:spAutoFit/>
          </a:bodyPr>
          <a:lstStyle/>
          <a:p>
            <a:pPr>
              <a:spcAft>
                <a:spcPts val="0"/>
              </a:spcAft>
              <a:buFontTx/>
              <a:buChar char="-"/>
            </a:pPr>
            <a:r>
              <a:rPr lang="fr-BE" dirty="0" smtClean="0">
                <a:latin typeface="Comic Sans MS"/>
                <a:ea typeface="Calibri"/>
                <a:cs typeface="Times New Roman"/>
              </a:rPr>
              <a:t> Réalisation des évaluations </a:t>
            </a:r>
          </a:p>
          <a:p>
            <a:pPr>
              <a:spcAft>
                <a:spcPts val="0"/>
              </a:spcAft>
            </a:pPr>
            <a:r>
              <a:rPr lang="fr-BE" dirty="0">
                <a:latin typeface="Comic Sans MS"/>
                <a:ea typeface="Calibri"/>
                <a:cs typeface="Times New Roman"/>
              </a:rPr>
              <a:t> </a:t>
            </a:r>
            <a:r>
              <a:rPr lang="fr-BE" dirty="0" smtClean="0">
                <a:latin typeface="Comic Sans MS"/>
                <a:ea typeface="Calibri"/>
                <a:cs typeface="Times New Roman"/>
              </a:rPr>
              <a:t>  collectives adaptées </a:t>
            </a:r>
          </a:p>
          <a:p>
            <a:pPr>
              <a:spcAft>
                <a:spcPts val="0"/>
              </a:spcAft>
            </a:pPr>
            <a:r>
              <a:rPr lang="fr-BE" dirty="0" smtClean="0">
                <a:latin typeface="Comic Sans MS"/>
                <a:ea typeface="Calibri"/>
                <a:cs typeface="Times New Roman"/>
              </a:rPr>
              <a:t>&gt; avec/sans cours, avec/sans aide.</a:t>
            </a:r>
            <a:endParaRPr lang="fr-BE" dirty="0">
              <a:latin typeface="Comic Sans MS"/>
              <a:ea typeface="Calibri"/>
              <a:cs typeface="Times New Roman"/>
            </a:endParaRPr>
          </a:p>
        </p:txBody>
      </p:sp>
      <p:sp>
        <p:nvSpPr>
          <p:cNvPr id="26" name="Rectangle 25"/>
          <p:cNvSpPr/>
          <p:nvPr/>
        </p:nvSpPr>
        <p:spPr>
          <a:xfrm>
            <a:off x="4427984" y="3789040"/>
            <a:ext cx="3096344" cy="646331"/>
          </a:xfrm>
          <a:prstGeom prst="rect">
            <a:avLst/>
          </a:prstGeom>
        </p:spPr>
        <p:txBody>
          <a:bodyPr wrap="square">
            <a:spAutoFit/>
          </a:bodyPr>
          <a:lstStyle/>
          <a:p>
            <a:pPr>
              <a:buFontTx/>
              <a:buChar char="-"/>
            </a:pPr>
            <a:r>
              <a:rPr lang="fr-BE" dirty="0" smtClean="0">
                <a:latin typeface="Comic Sans MS"/>
                <a:ea typeface="Calibri"/>
                <a:cs typeface="Times New Roman"/>
              </a:rPr>
              <a:t> Rituels notés adaptés </a:t>
            </a:r>
          </a:p>
          <a:p>
            <a:r>
              <a:rPr lang="fr-BE" dirty="0" smtClean="0">
                <a:latin typeface="Comic Sans MS"/>
                <a:ea typeface="Calibri"/>
                <a:cs typeface="Times New Roman"/>
              </a:rPr>
              <a:t>&gt; consignes personnalisées.</a:t>
            </a:r>
            <a:endParaRPr lang="fr-BE"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lipse 2"/>
          <p:cNvSpPr/>
          <p:nvPr/>
        </p:nvSpPr>
        <p:spPr>
          <a:xfrm>
            <a:off x="323528"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4" name="Rectangle 13"/>
          <p:cNvSpPr/>
          <p:nvPr/>
        </p:nvSpPr>
        <p:spPr>
          <a:xfrm>
            <a:off x="899592" y="5157192"/>
            <a:ext cx="2392000" cy="800219"/>
          </a:xfrm>
          <a:prstGeom prst="rect">
            <a:avLst/>
          </a:prstGeom>
        </p:spPr>
        <p:txBody>
          <a:bodyPr wrap="none">
            <a:spAutoFit/>
          </a:bodyPr>
          <a:lstStyle/>
          <a:p>
            <a:pPr algn="ctr">
              <a:spcBef>
                <a:spcPts val="600"/>
              </a:spcBef>
              <a:spcAft>
                <a:spcPts val="600"/>
              </a:spcAft>
            </a:pPr>
            <a:r>
              <a:rPr lang="fr-BE" dirty="0">
                <a:latin typeface="Alamain" pitchFamily="34" charset="0"/>
              </a:rPr>
              <a:t>Confiance en </a:t>
            </a:r>
            <a:r>
              <a:rPr lang="fr-BE" dirty="0" smtClean="0">
                <a:latin typeface="Alamain" pitchFamily="34" charset="0"/>
              </a:rPr>
              <a:t>soi</a:t>
            </a:r>
          </a:p>
          <a:p>
            <a:pPr algn="ctr">
              <a:spcBef>
                <a:spcPts val="600"/>
              </a:spcBef>
              <a:spcAft>
                <a:spcPts val="600"/>
              </a:spcAft>
            </a:pPr>
            <a:r>
              <a:rPr lang="fr-BE" dirty="0" smtClean="0">
                <a:latin typeface="Alamain" pitchFamily="34" charset="0"/>
              </a:rPr>
              <a:t>à retrouver</a:t>
            </a:r>
            <a:endParaRPr lang="fr-BE" dirty="0">
              <a:latin typeface="Alamain" pitchFamily="34" charset="0"/>
            </a:endParaRPr>
          </a:p>
        </p:txBody>
      </p:sp>
      <p:sp>
        <p:nvSpPr>
          <p:cNvPr id="17" name="Rectangle 16"/>
          <p:cNvSpPr/>
          <p:nvPr/>
        </p:nvSpPr>
        <p:spPr>
          <a:xfrm>
            <a:off x="323528" y="404664"/>
            <a:ext cx="6624736" cy="353943"/>
          </a:xfrm>
          <a:prstGeom prst="rect">
            <a:avLst/>
          </a:prstGeom>
        </p:spPr>
        <p:txBody>
          <a:bodyPr wrap="square">
            <a:spAutoFit/>
          </a:bodyPr>
          <a:lstStyle/>
          <a:p>
            <a:r>
              <a:rPr lang="fr-BE" sz="1700" dirty="0">
                <a:solidFill>
                  <a:srgbClr val="FFFF00"/>
                </a:solidFill>
                <a:latin typeface="Alamain" pitchFamily="34" charset="0"/>
              </a:rPr>
              <a:t>Avoir droit à l’erreur, mais ne jamais </a:t>
            </a:r>
            <a:r>
              <a:rPr lang="fr-BE" sz="1700" dirty="0" smtClean="0">
                <a:solidFill>
                  <a:srgbClr val="FFFF00"/>
                </a:solidFill>
                <a:latin typeface="Alamain" pitchFamily="34" charset="0"/>
              </a:rPr>
              <a:t>abandonner.</a:t>
            </a:r>
            <a:endParaRPr lang="fr-BE" sz="1700" dirty="0">
              <a:solidFill>
                <a:srgbClr val="FFFF00"/>
              </a:solidFill>
              <a:latin typeface="Alamain" pitchFamily="34" charset="0"/>
            </a:endParaRPr>
          </a:p>
        </p:txBody>
      </p:sp>
      <p:sp>
        <p:nvSpPr>
          <p:cNvPr id="18" name="Rectangle 17"/>
          <p:cNvSpPr/>
          <p:nvPr/>
        </p:nvSpPr>
        <p:spPr>
          <a:xfrm>
            <a:off x="7236296" y="1484784"/>
            <a:ext cx="1534394" cy="353943"/>
          </a:xfrm>
          <a:prstGeom prst="rect">
            <a:avLst/>
          </a:prstGeom>
        </p:spPr>
        <p:txBody>
          <a:bodyPr wrap="none">
            <a:spAutoFit/>
          </a:bodyPr>
          <a:lstStyle/>
          <a:p>
            <a:r>
              <a:rPr lang="fr-BE" sz="1700" dirty="0">
                <a:solidFill>
                  <a:srgbClr val="FFFF00"/>
                </a:solidFill>
                <a:latin typeface="Alamain" pitchFamily="34" charset="0"/>
              </a:rPr>
              <a:t>Réussir… </a:t>
            </a:r>
          </a:p>
        </p:txBody>
      </p:sp>
      <p:sp>
        <p:nvSpPr>
          <p:cNvPr id="19" name="Rectangle 18"/>
          <p:cNvSpPr/>
          <p:nvPr/>
        </p:nvSpPr>
        <p:spPr>
          <a:xfrm>
            <a:off x="4860032" y="4869160"/>
            <a:ext cx="3365024" cy="877163"/>
          </a:xfrm>
          <a:prstGeom prst="rect">
            <a:avLst/>
          </a:prstGeom>
        </p:spPr>
        <p:txBody>
          <a:bodyPr wrap="none">
            <a:spAutoFit/>
          </a:bodyPr>
          <a:lstStyle/>
          <a:p>
            <a:pPr>
              <a:lnSpc>
                <a:spcPct val="150000"/>
              </a:lnSpc>
            </a:pPr>
            <a:r>
              <a:rPr lang="fr-BE" sz="1700" dirty="0">
                <a:solidFill>
                  <a:srgbClr val="FFFF00"/>
                </a:solidFill>
                <a:latin typeface="Alamain" pitchFamily="34" charset="0"/>
              </a:rPr>
              <a:t>Se préparer </a:t>
            </a:r>
            <a:r>
              <a:rPr lang="fr-BE" sz="1700" dirty="0" smtClean="0">
                <a:solidFill>
                  <a:srgbClr val="FFFF00"/>
                </a:solidFill>
                <a:latin typeface="Alamain" pitchFamily="34" charset="0"/>
              </a:rPr>
              <a:t>sereinement</a:t>
            </a:r>
          </a:p>
          <a:p>
            <a:pPr>
              <a:lnSpc>
                <a:spcPct val="150000"/>
              </a:lnSpc>
            </a:pPr>
            <a:r>
              <a:rPr lang="fr-BE" sz="1700" dirty="0" smtClean="0">
                <a:solidFill>
                  <a:srgbClr val="FFFF00"/>
                </a:solidFill>
                <a:latin typeface="Alamain" pitchFamily="34" charset="0"/>
              </a:rPr>
              <a:t>pour </a:t>
            </a:r>
            <a:r>
              <a:rPr lang="fr-BE" sz="1700" dirty="0">
                <a:solidFill>
                  <a:srgbClr val="FFFF00"/>
                </a:solidFill>
                <a:latin typeface="Alamain" pitchFamily="34" charset="0"/>
              </a:rPr>
              <a:t>le </a:t>
            </a:r>
            <a:r>
              <a:rPr lang="fr-BE" sz="1700" dirty="0" err="1" smtClean="0">
                <a:solidFill>
                  <a:srgbClr val="FFFF00"/>
                </a:solidFill>
                <a:latin typeface="Alamain" pitchFamily="34" charset="0"/>
              </a:rPr>
              <a:t>CEB</a:t>
            </a:r>
            <a:r>
              <a:rPr lang="fr-BE" sz="1700" dirty="0" smtClean="0">
                <a:solidFill>
                  <a:srgbClr val="FFFF00"/>
                </a:solidFill>
                <a:latin typeface="Alamain" pitchFamily="34" charset="0"/>
              </a:rPr>
              <a:t>.</a:t>
            </a:r>
            <a:endParaRPr lang="fr-BE" sz="1700" dirty="0">
              <a:solidFill>
                <a:srgbClr val="FFFF00"/>
              </a:solidFill>
              <a:latin typeface="Alamain" pitchFamily="34" charset="0"/>
            </a:endParaRPr>
          </a:p>
        </p:txBody>
      </p:sp>
      <p:sp>
        <p:nvSpPr>
          <p:cNvPr id="20" name="Rectangle 19"/>
          <p:cNvSpPr/>
          <p:nvPr/>
        </p:nvSpPr>
        <p:spPr>
          <a:xfrm>
            <a:off x="323528" y="908720"/>
            <a:ext cx="3195105" cy="369332"/>
          </a:xfrm>
          <a:prstGeom prst="rect">
            <a:avLst/>
          </a:prstGeom>
        </p:spPr>
        <p:txBody>
          <a:bodyPr wrap="none">
            <a:spAutoFit/>
          </a:bodyPr>
          <a:lstStyle/>
          <a:p>
            <a:pPr>
              <a:spcAft>
                <a:spcPts val="0"/>
              </a:spcAft>
            </a:pPr>
            <a:r>
              <a:rPr lang="fr-BE" dirty="0" smtClean="0">
                <a:latin typeface="Comic Sans MS"/>
                <a:ea typeface="Calibri"/>
                <a:cs typeface="Times New Roman"/>
              </a:rPr>
              <a:t>- Vérifications en turquoise.</a:t>
            </a:r>
            <a:endParaRPr lang="fr-BE" dirty="0">
              <a:latin typeface="Comic Sans MS"/>
              <a:ea typeface="Calibri"/>
              <a:cs typeface="Times New Roman"/>
            </a:endParaRPr>
          </a:p>
        </p:txBody>
      </p:sp>
      <p:sp>
        <p:nvSpPr>
          <p:cNvPr id="21" name="Rectangle 20"/>
          <p:cNvSpPr/>
          <p:nvPr/>
        </p:nvSpPr>
        <p:spPr>
          <a:xfrm>
            <a:off x="323528" y="1412776"/>
            <a:ext cx="1104790" cy="369332"/>
          </a:xfrm>
          <a:prstGeom prst="rect">
            <a:avLst/>
          </a:prstGeom>
        </p:spPr>
        <p:txBody>
          <a:bodyPr wrap="none">
            <a:spAutoFit/>
          </a:bodyPr>
          <a:lstStyle/>
          <a:p>
            <a:pPr>
              <a:spcAft>
                <a:spcPts val="0"/>
              </a:spcAft>
            </a:pPr>
            <a:r>
              <a:rPr lang="fr-BE" dirty="0" smtClean="0">
                <a:latin typeface="Comic Sans MS"/>
                <a:ea typeface="Calibri"/>
                <a:cs typeface="Times New Roman"/>
              </a:rPr>
              <a:t>- X ou V.</a:t>
            </a:r>
            <a:endParaRPr lang="fr-BE" dirty="0">
              <a:latin typeface="Comic Sans MS"/>
              <a:ea typeface="Calibri"/>
              <a:cs typeface="Times New Roman"/>
            </a:endParaRPr>
          </a:p>
        </p:txBody>
      </p:sp>
      <p:sp>
        <p:nvSpPr>
          <p:cNvPr id="22" name="Rectangle 21"/>
          <p:cNvSpPr/>
          <p:nvPr/>
        </p:nvSpPr>
        <p:spPr>
          <a:xfrm>
            <a:off x="323528" y="1916832"/>
            <a:ext cx="5256584" cy="646331"/>
          </a:xfrm>
          <a:prstGeom prst="rect">
            <a:avLst/>
          </a:prstGeom>
        </p:spPr>
        <p:txBody>
          <a:bodyPr wrap="square">
            <a:spAutoFit/>
          </a:bodyPr>
          <a:lstStyle/>
          <a:p>
            <a:pPr>
              <a:spcAft>
                <a:spcPts val="0"/>
              </a:spcAft>
              <a:buFontTx/>
              <a:buChar char="-"/>
            </a:pPr>
            <a:r>
              <a:rPr lang="fr-BE" dirty="0" smtClean="0">
                <a:latin typeface="Comic Sans MS"/>
                <a:ea typeface="Calibri"/>
                <a:cs typeface="Times New Roman"/>
              </a:rPr>
              <a:t> Corrections jusqu’à obtenir </a:t>
            </a:r>
          </a:p>
          <a:p>
            <a:pPr>
              <a:spcAft>
                <a:spcPts val="0"/>
              </a:spcAft>
            </a:pPr>
            <a:r>
              <a:rPr lang="fr-BE" dirty="0">
                <a:latin typeface="Comic Sans MS"/>
                <a:ea typeface="Calibri"/>
                <a:cs typeface="Times New Roman"/>
              </a:rPr>
              <a:t> </a:t>
            </a:r>
            <a:r>
              <a:rPr lang="fr-BE" dirty="0" smtClean="0">
                <a:latin typeface="Comic Sans MS"/>
                <a:ea typeface="Calibri"/>
                <a:cs typeface="Times New Roman"/>
              </a:rPr>
              <a:t>  la bonne réponse.</a:t>
            </a:r>
            <a:endParaRPr lang="fr-BE" dirty="0">
              <a:latin typeface="Comic Sans MS"/>
              <a:ea typeface="Calibri"/>
              <a:cs typeface="Times New Roman"/>
            </a:endParaRPr>
          </a:p>
        </p:txBody>
      </p:sp>
      <p:sp>
        <p:nvSpPr>
          <p:cNvPr id="23" name="Rectangle 22"/>
          <p:cNvSpPr/>
          <p:nvPr/>
        </p:nvSpPr>
        <p:spPr>
          <a:xfrm>
            <a:off x="323528" y="2708920"/>
            <a:ext cx="2880320" cy="646331"/>
          </a:xfrm>
          <a:prstGeom prst="rect">
            <a:avLst/>
          </a:prstGeom>
        </p:spPr>
        <p:txBody>
          <a:bodyPr wrap="square">
            <a:spAutoFit/>
          </a:bodyPr>
          <a:lstStyle/>
          <a:p>
            <a:pPr>
              <a:buFontTx/>
              <a:buChar char="-"/>
            </a:pPr>
            <a:r>
              <a:rPr lang="fr-BE" dirty="0" smtClean="0">
                <a:latin typeface="Comic Sans MS"/>
                <a:ea typeface="Calibri"/>
                <a:cs typeface="Times New Roman"/>
              </a:rPr>
              <a:t> Entrainement jusqu’à </a:t>
            </a:r>
          </a:p>
          <a:p>
            <a:r>
              <a:rPr lang="fr-BE" dirty="0">
                <a:latin typeface="Comic Sans MS"/>
                <a:ea typeface="Calibri"/>
                <a:cs typeface="Times New Roman"/>
              </a:rPr>
              <a:t> </a:t>
            </a:r>
            <a:r>
              <a:rPr lang="fr-BE" dirty="0" smtClean="0">
                <a:latin typeface="Comic Sans MS"/>
                <a:ea typeface="Calibri"/>
                <a:cs typeface="Times New Roman"/>
              </a:rPr>
              <a:t>  maitriser la notion.</a:t>
            </a:r>
            <a:endParaRPr lang="fr-BE" dirty="0"/>
          </a:p>
        </p:txBody>
      </p:sp>
      <p:sp>
        <p:nvSpPr>
          <p:cNvPr id="24" name="Rectangle 23"/>
          <p:cNvSpPr/>
          <p:nvPr/>
        </p:nvSpPr>
        <p:spPr>
          <a:xfrm>
            <a:off x="5292080" y="1844824"/>
            <a:ext cx="3456384" cy="646331"/>
          </a:xfrm>
          <a:prstGeom prst="rect">
            <a:avLst/>
          </a:prstGeom>
        </p:spPr>
        <p:txBody>
          <a:bodyPr wrap="square">
            <a:spAutoFit/>
          </a:bodyPr>
          <a:lstStyle/>
          <a:p>
            <a:pPr>
              <a:spcAft>
                <a:spcPts val="0"/>
              </a:spcAft>
              <a:buFontTx/>
              <a:buChar char="-"/>
            </a:pPr>
            <a:r>
              <a:rPr lang="fr-BE" dirty="0" smtClean="0">
                <a:latin typeface="Comic Sans MS"/>
                <a:ea typeface="Calibri"/>
                <a:cs typeface="Times New Roman"/>
              </a:rPr>
              <a:t> Matières évaluées adaptées </a:t>
            </a:r>
          </a:p>
          <a:p>
            <a:pPr>
              <a:spcAft>
                <a:spcPts val="0"/>
              </a:spcAft>
            </a:pPr>
            <a:r>
              <a:rPr lang="fr-BE" dirty="0" smtClean="0">
                <a:latin typeface="Comic Sans MS"/>
                <a:ea typeface="Calibri"/>
                <a:cs typeface="Times New Roman"/>
              </a:rPr>
              <a:t>&gt; fiches.</a:t>
            </a:r>
            <a:endParaRPr lang="fr-BE" dirty="0">
              <a:latin typeface="Comic Sans MS"/>
              <a:ea typeface="Calibri"/>
              <a:cs typeface="Times New Roman"/>
            </a:endParaRPr>
          </a:p>
        </p:txBody>
      </p:sp>
      <p:sp>
        <p:nvSpPr>
          <p:cNvPr id="25" name="Rectangle 24"/>
          <p:cNvSpPr/>
          <p:nvPr/>
        </p:nvSpPr>
        <p:spPr>
          <a:xfrm>
            <a:off x="4932040" y="2636912"/>
            <a:ext cx="3816424" cy="923330"/>
          </a:xfrm>
          <a:prstGeom prst="rect">
            <a:avLst/>
          </a:prstGeom>
        </p:spPr>
        <p:txBody>
          <a:bodyPr wrap="square">
            <a:spAutoFit/>
          </a:bodyPr>
          <a:lstStyle/>
          <a:p>
            <a:pPr>
              <a:spcAft>
                <a:spcPts val="0"/>
              </a:spcAft>
              <a:buFontTx/>
              <a:buChar char="-"/>
            </a:pPr>
            <a:r>
              <a:rPr lang="fr-BE" dirty="0" smtClean="0">
                <a:latin typeface="Comic Sans MS"/>
                <a:ea typeface="Calibri"/>
                <a:cs typeface="Times New Roman"/>
              </a:rPr>
              <a:t> Réalisation des évaluations </a:t>
            </a:r>
          </a:p>
          <a:p>
            <a:pPr>
              <a:spcAft>
                <a:spcPts val="0"/>
              </a:spcAft>
            </a:pPr>
            <a:r>
              <a:rPr lang="fr-BE" dirty="0">
                <a:latin typeface="Comic Sans MS"/>
                <a:ea typeface="Calibri"/>
                <a:cs typeface="Times New Roman"/>
              </a:rPr>
              <a:t> </a:t>
            </a:r>
            <a:r>
              <a:rPr lang="fr-BE" dirty="0" smtClean="0">
                <a:latin typeface="Comic Sans MS"/>
                <a:ea typeface="Calibri"/>
                <a:cs typeface="Times New Roman"/>
              </a:rPr>
              <a:t>  collectives adaptées </a:t>
            </a:r>
          </a:p>
          <a:p>
            <a:pPr>
              <a:spcAft>
                <a:spcPts val="0"/>
              </a:spcAft>
            </a:pPr>
            <a:r>
              <a:rPr lang="fr-BE" dirty="0" smtClean="0">
                <a:latin typeface="Comic Sans MS"/>
                <a:ea typeface="Calibri"/>
                <a:cs typeface="Times New Roman"/>
              </a:rPr>
              <a:t>&gt; avec/sans cours, avec/sans aide.</a:t>
            </a:r>
            <a:endParaRPr lang="fr-BE" dirty="0">
              <a:latin typeface="Comic Sans MS"/>
              <a:ea typeface="Calibri"/>
              <a:cs typeface="Times New Roman"/>
            </a:endParaRPr>
          </a:p>
        </p:txBody>
      </p:sp>
      <p:sp>
        <p:nvSpPr>
          <p:cNvPr id="26" name="Rectangle 25"/>
          <p:cNvSpPr/>
          <p:nvPr/>
        </p:nvSpPr>
        <p:spPr>
          <a:xfrm>
            <a:off x="4427984" y="3789040"/>
            <a:ext cx="3096344" cy="646331"/>
          </a:xfrm>
          <a:prstGeom prst="rect">
            <a:avLst/>
          </a:prstGeom>
        </p:spPr>
        <p:txBody>
          <a:bodyPr wrap="square">
            <a:spAutoFit/>
          </a:bodyPr>
          <a:lstStyle/>
          <a:p>
            <a:pPr>
              <a:buFontTx/>
              <a:buChar char="-"/>
            </a:pPr>
            <a:r>
              <a:rPr lang="fr-BE" dirty="0" smtClean="0">
                <a:latin typeface="Comic Sans MS"/>
                <a:ea typeface="Calibri"/>
                <a:cs typeface="Times New Roman"/>
              </a:rPr>
              <a:t> Rituels notés adaptés </a:t>
            </a:r>
          </a:p>
          <a:p>
            <a:r>
              <a:rPr lang="fr-BE" dirty="0" smtClean="0">
                <a:latin typeface="Comic Sans MS"/>
                <a:ea typeface="Calibri"/>
                <a:cs typeface="Times New Roman"/>
              </a:rPr>
              <a:t>&gt; consignes personnalisées.</a:t>
            </a:r>
            <a:endParaRPr lang="fr-BE" dirty="0"/>
          </a:p>
        </p:txBody>
      </p:sp>
      <p:sp>
        <p:nvSpPr>
          <p:cNvPr id="27" name="Rectangle 26"/>
          <p:cNvSpPr/>
          <p:nvPr/>
        </p:nvSpPr>
        <p:spPr>
          <a:xfrm>
            <a:off x="4860032" y="5877272"/>
            <a:ext cx="3600400" cy="369332"/>
          </a:xfrm>
          <a:prstGeom prst="rect">
            <a:avLst/>
          </a:prstGeom>
        </p:spPr>
        <p:txBody>
          <a:bodyPr wrap="square">
            <a:spAutoFit/>
          </a:bodyPr>
          <a:lstStyle/>
          <a:p>
            <a:pPr>
              <a:spcAft>
                <a:spcPts val="0"/>
              </a:spcAft>
            </a:pPr>
            <a:r>
              <a:rPr lang="fr-BE" dirty="0" smtClean="0">
                <a:latin typeface="Comic Sans MS"/>
                <a:ea typeface="Calibri"/>
                <a:cs typeface="Times New Roman"/>
              </a:rPr>
              <a:t>- Extraits réguliers (1-2/jour).</a:t>
            </a:r>
            <a:endParaRPr lang="fr-BE" dirty="0">
              <a:latin typeface="Comic Sans MS"/>
              <a:ea typeface="Calibri"/>
              <a:cs typeface="Times New Roman"/>
            </a:endParaRPr>
          </a:p>
        </p:txBody>
      </p:sp>
      <p:sp>
        <p:nvSpPr>
          <p:cNvPr id="28" name="Rectangle 27"/>
          <p:cNvSpPr/>
          <p:nvPr/>
        </p:nvSpPr>
        <p:spPr>
          <a:xfrm>
            <a:off x="4932040" y="6309320"/>
            <a:ext cx="3248005" cy="369332"/>
          </a:xfrm>
          <a:prstGeom prst="rect">
            <a:avLst/>
          </a:prstGeom>
        </p:spPr>
        <p:txBody>
          <a:bodyPr wrap="none">
            <a:spAutoFit/>
          </a:bodyPr>
          <a:lstStyle/>
          <a:p>
            <a:r>
              <a:rPr lang="fr-BE" dirty="0" smtClean="0">
                <a:latin typeface="Comic Sans MS"/>
                <a:ea typeface="Calibri"/>
                <a:cs typeface="Times New Roman"/>
              </a:rPr>
              <a:t>(! 2014 en révisions finales !)</a:t>
            </a:r>
            <a:endParaRPr lang="fr-BE"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llipse 7"/>
          <p:cNvSpPr/>
          <p:nvPr/>
        </p:nvSpPr>
        <p:spPr>
          <a:xfrm>
            <a:off x="2771800" y="2132856"/>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5" name="Rectangle 14"/>
          <p:cNvSpPr/>
          <p:nvPr/>
        </p:nvSpPr>
        <p:spPr>
          <a:xfrm>
            <a:off x="3419872" y="2924944"/>
            <a:ext cx="2364750" cy="1231106"/>
          </a:xfrm>
          <a:prstGeom prst="rect">
            <a:avLst/>
          </a:prstGeom>
        </p:spPr>
        <p:txBody>
          <a:bodyPr wrap="none">
            <a:spAutoFit/>
          </a:bodyPr>
          <a:lstStyle/>
          <a:p>
            <a:pPr algn="ctr">
              <a:spcBef>
                <a:spcPts val="600"/>
              </a:spcBef>
              <a:spcAft>
                <a:spcPts val="600"/>
              </a:spcAft>
            </a:pPr>
            <a:r>
              <a:rPr lang="fr-BE" dirty="0">
                <a:latin typeface="Alamain" pitchFamily="34" charset="0"/>
              </a:rPr>
              <a:t>Étude à </a:t>
            </a:r>
            <a:r>
              <a:rPr lang="fr-BE" dirty="0" smtClean="0">
                <a:latin typeface="Alamain" pitchFamily="34" charset="0"/>
              </a:rPr>
              <a:t>domicile</a:t>
            </a:r>
          </a:p>
          <a:p>
            <a:pPr algn="ctr">
              <a:spcBef>
                <a:spcPts val="600"/>
              </a:spcBef>
              <a:spcAft>
                <a:spcPts val="600"/>
              </a:spcAft>
            </a:pPr>
            <a:r>
              <a:rPr lang="fr-BE" dirty="0" smtClean="0">
                <a:latin typeface="Alamain" pitchFamily="34" charset="0"/>
              </a:rPr>
              <a:t>généralement </a:t>
            </a:r>
          </a:p>
          <a:p>
            <a:pPr algn="ctr">
              <a:spcBef>
                <a:spcPts val="600"/>
              </a:spcBef>
              <a:spcAft>
                <a:spcPts val="600"/>
              </a:spcAft>
            </a:pPr>
            <a:r>
              <a:rPr lang="fr-BE" dirty="0" smtClean="0">
                <a:latin typeface="Alamain" pitchFamily="34" charset="0"/>
              </a:rPr>
              <a:t>insuffisante</a:t>
            </a:r>
            <a:endParaRPr lang="fr-BE" dirty="0">
              <a:latin typeface="Alamain"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llipse 7"/>
          <p:cNvSpPr/>
          <p:nvPr/>
        </p:nvSpPr>
        <p:spPr>
          <a:xfrm>
            <a:off x="2771800" y="2132856"/>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5" name="Rectangle 14"/>
          <p:cNvSpPr/>
          <p:nvPr/>
        </p:nvSpPr>
        <p:spPr>
          <a:xfrm>
            <a:off x="3419872" y="2924944"/>
            <a:ext cx="2364750" cy="1231106"/>
          </a:xfrm>
          <a:prstGeom prst="rect">
            <a:avLst/>
          </a:prstGeom>
        </p:spPr>
        <p:txBody>
          <a:bodyPr wrap="none">
            <a:spAutoFit/>
          </a:bodyPr>
          <a:lstStyle/>
          <a:p>
            <a:pPr algn="ctr">
              <a:spcBef>
                <a:spcPts val="600"/>
              </a:spcBef>
              <a:spcAft>
                <a:spcPts val="600"/>
              </a:spcAft>
            </a:pPr>
            <a:r>
              <a:rPr lang="fr-BE" dirty="0">
                <a:latin typeface="Alamain" pitchFamily="34" charset="0"/>
              </a:rPr>
              <a:t>Étude à </a:t>
            </a:r>
            <a:r>
              <a:rPr lang="fr-BE" dirty="0" smtClean="0">
                <a:latin typeface="Alamain" pitchFamily="34" charset="0"/>
              </a:rPr>
              <a:t>domicile</a:t>
            </a:r>
          </a:p>
          <a:p>
            <a:pPr algn="ctr">
              <a:spcBef>
                <a:spcPts val="600"/>
              </a:spcBef>
              <a:spcAft>
                <a:spcPts val="600"/>
              </a:spcAft>
            </a:pPr>
            <a:r>
              <a:rPr lang="fr-BE" dirty="0" smtClean="0">
                <a:latin typeface="Alamain" pitchFamily="34" charset="0"/>
              </a:rPr>
              <a:t>généralement </a:t>
            </a:r>
          </a:p>
          <a:p>
            <a:pPr algn="ctr">
              <a:spcBef>
                <a:spcPts val="600"/>
              </a:spcBef>
              <a:spcAft>
                <a:spcPts val="600"/>
              </a:spcAft>
            </a:pPr>
            <a:r>
              <a:rPr lang="fr-BE" dirty="0" smtClean="0">
                <a:latin typeface="Alamain" pitchFamily="34" charset="0"/>
              </a:rPr>
              <a:t>insuffisante</a:t>
            </a:r>
            <a:endParaRPr lang="fr-BE" dirty="0">
              <a:latin typeface="Alamain" pitchFamily="34" charset="0"/>
            </a:endParaRPr>
          </a:p>
        </p:txBody>
      </p:sp>
      <p:sp>
        <p:nvSpPr>
          <p:cNvPr id="17" name="Rectangle 16"/>
          <p:cNvSpPr/>
          <p:nvPr/>
        </p:nvSpPr>
        <p:spPr>
          <a:xfrm>
            <a:off x="611560" y="692696"/>
            <a:ext cx="2215671" cy="877163"/>
          </a:xfrm>
          <a:prstGeom prst="rect">
            <a:avLst/>
          </a:prstGeom>
        </p:spPr>
        <p:txBody>
          <a:bodyPr wrap="none">
            <a:spAutoFit/>
          </a:bodyPr>
          <a:lstStyle/>
          <a:p>
            <a:pPr>
              <a:lnSpc>
                <a:spcPct val="150000"/>
              </a:lnSpc>
            </a:pPr>
            <a:r>
              <a:rPr lang="fr-BE" sz="1700" dirty="0">
                <a:solidFill>
                  <a:srgbClr val="FFFF00"/>
                </a:solidFill>
                <a:latin typeface="Alamain" pitchFamily="34" charset="0"/>
              </a:rPr>
              <a:t>Ordre et farde </a:t>
            </a:r>
            <a:endParaRPr lang="fr-BE" sz="1700" dirty="0" smtClean="0">
              <a:solidFill>
                <a:srgbClr val="FFFF00"/>
              </a:solidFill>
              <a:latin typeface="Alamain" pitchFamily="34" charset="0"/>
            </a:endParaRPr>
          </a:p>
          <a:p>
            <a:pPr>
              <a:lnSpc>
                <a:spcPct val="150000"/>
              </a:lnSpc>
            </a:pPr>
            <a:r>
              <a:rPr lang="fr-BE" sz="1700" dirty="0" smtClean="0">
                <a:solidFill>
                  <a:srgbClr val="FFFF00"/>
                </a:solidFill>
                <a:latin typeface="Alamain" pitchFamily="34" charset="0"/>
              </a:rPr>
              <a:t>de synthèses.</a:t>
            </a:r>
            <a:endParaRPr lang="fr-BE" sz="1700" dirty="0">
              <a:solidFill>
                <a:srgbClr val="FFFF00"/>
              </a:solidFill>
              <a:latin typeface="Alamain" pitchFamily="34" charset="0"/>
            </a:endParaRPr>
          </a:p>
        </p:txBody>
      </p:sp>
      <p:sp>
        <p:nvSpPr>
          <p:cNvPr id="18" name="Rectangle 17"/>
          <p:cNvSpPr/>
          <p:nvPr/>
        </p:nvSpPr>
        <p:spPr>
          <a:xfrm>
            <a:off x="899592" y="5229200"/>
            <a:ext cx="3275856" cy="1269578"/>
          </a:xfrm>
          <a:prstGeom prst="rect">
            <a:avLst/>
          </a:prstGeom>
        </p:spPr>
        <p:txBody>
          <a:bodyPr wrap="square">
            <a:spAutoFit/>
          </a:bodyPr>
          <a:lstStyle/>
          <a:p>
            <a:pPr>
              <a:lnSpc>
                <a:spcPct val="150000"/>
              </a:lnSpc>
            </a:pPr>
            <a:r>
              <a:rPr lang="fr-BE" sz="1700" dirty="0" smtClean="0">
                <a:solidFill>
                  <a:srgbClr val="FFFF00"/>
                </a:solidFill>
                <a:latin typeface="Alamain" pitchFamily="34" charset="0"/>
              </a:rPr>
              <a:t>Aider chacun à trouver </a:t>
            </a:r>
            <a:r>
              <a:rPr lang="fr-BE" sz="1700" dirty="0">
                <a:solidFill>
                  <a:srgbClr val="FFFF00"/>
                </a:solidFill>
                <a:latin typeface="Alamain" pitchFamily="34" charset="0"/>
              </a:rPr>
              <a:t>une méthode de travail qui </a:t>
            </a:r>
            <a:r>
              <a:rPr lang="fr-BE" sz="1700" dirty="0" smtClean="0">
                <a:solidFill>
                  <a:srgbClr val="FFFF00"/>
                </a:solidFill>
                <a:latin typeface="Alamain" pitchFamily="34" charset="0"/>
              </a:rPr>
              <a:t>lui convient.</a:t>
            </a:r>
            <a:endParaRPr lang="fr-BE" sz="1700" dirty="0">
              <a:solidFill>
                <a:srgbClr val="FFFF00"/>
              </a:solidFill>
              <a:latin typeface="Alamain"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llipse 7"/>
          <p:cNvSpPr/>
          <p:nvPr/>
        </p:nvSpPr>
        <p:spPr>
          <a:xfrm>
            <a:off x="2771800" y="2132856"/>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5" name="Rectangle 14"/>
          <p:cNvSpPr/>
          <p:nvPr/>
        </p:nvSpPr>
        <p:spPr>
          <a:xfrm>
            <a:off x="3419872" y="2924944"/>
            <a:ext cx="2364750" cy="1231106"/>
          </a:xfrm>
          <a:prstGeom prst="rect">
            <a:avLst/>
          </a:prstGeom>
        </p:spPr>
        <p:txBody>
          <a:bodyPr wrap="none">
            <a:spAutoFit/>
          </a:bodyPr>
          <a:lstStyle/>
          <a:p>
            <a:pPr algn="ctr">
              <a:spcBef>
                <a:spcPts val="600"/>
              </a:spcBef>
              <a:spcAft>
                <a:spcPts val="600"/>
              </a:spcAft>
            </a:pPr>
            <a:r>
              <a:rPr lang="fr-BE" dirty="0">
                <a:latin typeface="Alamain" pitchFamily="34" charset="0"/>
              </a:rPr>
              <a:t>Étude à </a:t>
            </a:r>
            <a:r>
              <a:rPr lang="fr-BE" dirty="0" smtClean="0">
                <a:latin typeface="Alamain" pitchFamily="34" charset="0"/>
              </a:rPr>
              <a:t>domicile</a:t>
            </a:r>
          </a:p>
          <a:p>
            <a:pPr algn="ctr">
              <a:spcBef>
                <a:spcPts val="600"/>
              </a:spcBef>
              <a:spcAft>
                <a:spcPts val="600"/>
              </a:spcAft>
            </a:pPr>
            <a:r>
              <a:rPr lang="fr-BE" dirty="0" smtClean="0">
                <a:latin typeface="Alamain" pitchFamily="34" charset="0"/>
              </a:rPr>
              <a:t>généralement </a:t>
            </a:r>
          </a:p>
          <a:p>
            <a:pPr algn="ctr">
              <a:spcBef>
                <a:spcPts val="600"/>
              </a:spcBef>
              <a:spcAft>
                <a:spcPts val="600"/>
              </a:spcAft>
            </a:pPr>
            <a:r>
              <a:rPr lang="fr-BE" dirty="0" smtClean="0">
                <a:latin typeface="Alamain" pitchFamily="34" charset="0"/>
              </a:rPr>
              <a:t>insuffisante</a:t>
            </a:r>
            <a:endParaRPr lang="fr-BE" dirty="0">
              <a:latin typeface="Alamain" pitchFamily="34" charset="0"/>
            </a:endParaRPr>
          </a:p>
        </p:txBody>
      </p:sp>
      <p:sp>
        <p:nvSpPr>
          <p:cNvPr id="17" name="Rectangle 16"/>
          <p:cNvSpPr/>
          <p:nvPr/>
        </p:nvSpPr>
        <p:spPr>
          <a:xfrm>
            <a:off x="611560" y="692696"/>
            <a:ext cx="2215671" cy="877163"/>
          </a:xfrm>
          <a:prstGeom prst="rect">
            <a:avLst/>
          </a:prstGeom>
        </p:spPr>
        <p:txBody>
          <a:bodyPr wrap="none">
            <a:spAutoFit/>
          </a:bodyPr>
          <a:lstStyle/>
          <a:p>
            <a:pPr>
              <a:lnSpc>
                <a:spcPct val="150000"/>
              </a:lnSpc>
            </a:pPr>
            <a:r>
              <a:rPr lang="fr-BE" sz="1700" dirty="0">
                <a:solidFill>
                  <a:srgbClr val="FFFF00"/>
                </a:solidFill>
                <a:latin typeface="Alamain" pitchFamily="34" charset="0"/>
              </a:rPr>
              <a:t>Ordre et farde </a:t>
            </a:r>
            <a:endParaRPr lang="fr-BE" sz="1700" dirty="0" smtClean="0">
              <a:solidFill>
                <a:srgbClr val="FFFF00"/>
              </a:solidFill>
              <a:latin typeface="Alamain" pitchFamily="34" charset="0"/>
            </a:endParaRPr>
          </a:p>
          <a:p>
            <a:pPr>
              <a:lnSpc>
                <a:spcPct val="150000"/>
              </a:lnSpc>
            </a:pPr>
            <a:r>
              <a:rPr lang="fr-BE" sz="1700" dirty="0" smtClean="0">
                <a:solidFill>
                  <a:srgbClr val="FFFF00"/>
                </a:solidFill>
                <a:latin typeface="Alamain" pitchFamily="34" charset="0"/>
              </a:rPr>
              <a:t>de synthèses.</a:t>
            </a:r>
            <a:endParaRPr lang="fr-BE" sz="1700" dirty="0">
              <a:solidFill>
                <a:srgbClr val="FFFF00"/>
              </a:solidFill>
              <a:latin typeface="Alamain" pitchFamily="34" charset="0"/>
            </a:endParaRPr>
          </a:p>
        </p:txBody>
      </p:sp>
      <p:sp>
        <p:nvSpPr>
          <p:cNvPr id="18" name="Rectangle 17"/>
          <p:cNvSpPr/>
          <p:nvPr/>
        </p:nvSpPr>
        <p:spPr>
          <a:xfrm>
            <a:off x="899592" y="5229200"/>
            <a:ext cx="3275856" cy="1269578"/>
          </a:xfrm>
          <a:prstGeom prst="rect">
            <a:avLst/>
          </a:prstGeom>
        </p:spPr>
        <p:txBody>
          <a:bodyPr wrap="square">
            <a:spAutoFit/>
          </a:bodyPr>
          <a:lstStyle/>
          <a:p>
            <a:pPr>
              <a:lnSpc>
                <a:spcPct val="150000"/>
              </a:lnSpc>
            </a:pPr>
            <a:r>
              <a:rPr lang="fr-BE" sz="1700" dirty="0" smtClean="0">
                <a:solidFill>
                  <a:srgbClr val="FFFF00"/>
                </a:solidFill>
                <a:latin typeface="Alamain" pitchFamily="34" charset="0"/>
              </a:rPr>
              <a:t>Aider chacun à trouver </a:t>
            </a:r>
            <a:r>
              <a:rPr lang="fr-BE" sz="1700" dirty="0">
                <a:solidFill>
                  <a:srgbClr val="FFFF00"/>
                </a:solidFill>
                <a:latin typeface="Alamain" pitchFamily="34" charset="0"/>
              </a:rPr>
              <a:t>une méthode de travail qui </a:t>
            </a:r>
            <a:r>
              <a:rPr lang="fr-BE" sz="1700" dirty="0" smtClean="0">
                <a:solidFill>
                  <a:srgbClr val="FFFF00"/>
                </a:solidFill>
                <a:latin typeface="Alamain" pitchFamily="34" charset="0"/>
              </a:rPr>
              <a:t>lui convient.</a:t>
            </a:r>
            <a:endParaRPr lang="fr-BE" sz="1700" dirty="0">
              <a:solidFill>
                <a:srgbClr val="FFFF00"/>
              </a:solidFill>
              <a:latin typeface="Alamain" pitchFamily="34" charset="0"/>
            </a:endParaRPr>
          </a:p>
        </p:txBody>
      </p:sp>
      <p:sp>
        <p:nvSpPr>
          <p:cNvPr id="19" name="Rectangle 18"/>
          <p:cNvSpPr/>
          <p:nvPr/>
        </p:nvSpPr>
        <p:spPr>
          <a:xfrm>
            <a:off x="2987824" y="620688"/>
            <a:ext cx="5400600" cy="1200329"/>
          </a:xfrm>
          <a:prstGeom prst="rect">
            <a:avLst/>
          </a:prstGeom>
        </p:spPr>
        <p:txBody>
          <a:bodyPr wrap="square">
            <a:spAutoFit/>
          </a:bodyPr>
          <a:lstStyle/>
          <a:p>
            <a:pPr>
              <a:buFontTx/>
              <a:buChar char="-"/>
            </a:pPr>
            <a:r>
              <a:rPr lang="fr-BE" dirty="0" smtClean="0">
                <a:latin typeface="Comic Sans MS"/>
                <a:ea typeface="Calibri"/>
                <a:cs typeface="Times New Roman"/>
              </a:rPr>
              <a:t> Plus de transport du classeur de synthèses.</a:t>
            </a:r>
          </a:p>
          <a:p>
            <a:pPr>
              <a:buFontTx/>
              <a:buChar char="-"/>
            </a:pPr>
            <a:endParaRPr lang="fr-BE" dirty="0" smtClean="0">
              <a:latin typeface="Comic Sans MS"/>
              <a:ea typeface="Calibri"/>
              <a:cs typeface="Times New Roman"/>
            </a:endParaRPr>
          </a:p>
          <a:p>
            <a:pPr>
              <a:buFontTx/>
              <a:buChar char="-"/>
            </a:pPr>
            <a:r>
              <a:rPr lang="fr-BE" dirty="0" smtClean="0">
                <a:latin typeface="Comic Sans MS"/>
                <a:ea typeface="Calibri"/>
                <a:cs typeface="Times New Roman"/>
              </a:rPr>
              <a:t> Blog contenant les synthèses faites ensemble</a:t>
            </a:r>
          </a:p>
          <a:p>
            <a:r>
              <a:rPr lang="fr-BE" dirty="0" smtClean="0">
                <a:latin typeface="Comic Sans MS"/>
                <a:ea typeface="Calibri"/>
                <a:cs typeface="Times New Roman"/>
              </a:rPr>
              <a:t>   (présentation en fin de réunion).</a:t>
            </a:r>
            <a:endParaRPr lang="fr-BE"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llipse 7"/>
          <p:cNvSpPr/>
          <p:nvPr/>
        </p:nvSpPr>
        <p:spPr>
          <a:xfrm>
            <a:off x="2771800" y="2132856"/>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5" name="Rectangle 14"/>
          <p:cNvSpPr/>
          <p:nvPr/>
        </p:nvSpPr>
        <p:spPr>
          <a:xfrm>
            <a:off x="3419872" y="2924944"/>
            <a:ext cx="2364750" cy="1231106"/>
          </a:xfrm>
          <a:prstGeom prst="rect">
            <a:avLst/>
          </a:prstGeom>
        </p:spPr>
        <p:txBody>
          <a:bodyPr wrap="none">
            <a:spAutoFit/>
          </a:bodyPr>
          <a:lstStyle/>
          <a:p>
            <a:pPr algn="ctr">
              <a:spcBef>
                <a:spcPts val="600"/>
              </a:spcBef>
              <a:spcAft>
                <a:spcPts val="600"/>
              </a:spcAft>
            </a:pPr>
            <a:r>
              <a:rPr lang="fr-BE" dirty="0">
                <a:latin typeface="Alamain" pitchFamily="34" charset="0"/>
              </a:rPr>
              <a:t>Étude à </a:t>
            </a:r>
            <a:r>
              <a:rPr lang="fr-BE" dirty="0" smtClean="0">
                <a:latin typeface="Alamain" pitchFamily="34" charset="0"/>
              </a:rPr>
              <a:t>domicile</a:t>
            </a:r>
          </a:p>
          <a:p>
            <a:pPr algn="ctr">
              <a:spcBef>
                <a:spcPts val="600"/>
              </a:spcBef>
              <a:spcAft>
                <a:spcPts val="600"/>
              </a:spcAft>
            </a:pPr>
            <a:r>
              <a:rPr lang="fr-BE" dirty="0" smtClean="0">
                <a:latin typeface="Alamain" pitchFamily="34" charset="0"/>
              </a:rPr>
              <a:t>généralement </a:t>
            </a:r>
          </a:p>
          <a:p>
            <a:pPr algn="ctr">
              <a:spcBef>
                <a:spcPts val="600"/>
              </a:spcBef>
              <a:spcAft>
                <a:spcPts val="600"/>
              </a:spcAft>
            </a:pPr>
            <a:r>
              <a:rPr lang="fr-BE" dirty="0" smtClean="0">
                <a:latin typeface="Alamain" pitchFamily="34" charset="0"/>
              </a:rPr>
              <a:t>insuffisante</a:t>
            </a:r>
            <a:endParaRPr lang="fr-BE" dirty="0">
              <a:latin typeface="Alamain" pitchFamily="34" charset="0"/>
            </a:endParaRPr>
          </a:p>
        </p:txBody>
      </p:sp>
      <p:sp>
        <p:nvSpPr>
          <p:cNvPr id="17" name="Rectangle 16"/>
          <p:cNvSpPr/>
          <p:nvPr/>
        </p:nvSpPr>
        <p:spPr>
          <a:xfrm>
            <a:off x="611560" y="692696"/>
            <a:ext cx="2215671" cy="877163"/>
          </a:xfrm>
          <a:prstGeom prst="rect">
            <a:avLst/>
          </a:prstGeom>
        </p:spPr>
        <p:txBody>
          <a:bodyPr wrap="none">
            <a:spAutoFit/>
          </a:bodyPr>
          <a:lstStyle/>
          <a:p>
            <a:pPr>
              <a:lnSpc>
                <a:spcPct val="150000"/>
              </a:lnSpc>
            </a:pPr>
            <a:r>
              <a:rPr lang="fr-BE" sz="1700" dirty="0">
                <a:solidFill>
                  <a:srgbClr val="FFFF00"/>
                </a:solidFill>
                <a:latin typeface="Alamain" pitchFamily="34" charset="0"/>
              </a:rPr>
              <a:t>Ordre et farde </a:t>
            </a:r>
            <a:endParaRPr lang="fr-BE" sz="1700" dirty="0" smtClean="0">
              <a:solidFill>
                <a:srgbClr val="FFFF00"/>
              </a:solidFill>
              <a:latin typeface="Alamain" pitchFamily="34" charset="0"/>
            </a:endParaRPr>
          </a:p>
          <a:p>
            <a:pPr>
              <a:lnSpc>
                <a:spcPct val="150000"/>
              </a:lnSpc>
            </a:pPr>
            <a:r>
              <a:rPr lang="fr-BE" sz="1700" dirty="0" smtClean="0">
                <a:solidFill>
                  <a:srgbClr val="FFFF00"/>
                </a:solidFill>
                <a:latin typeface="Alamain" pitchFamily="34" charset="0"/>
              </a:rPr>
              <a:t>de synthèses.</a:t>
            </a:r>
            <a:endParaRPr lang="fr-BE" sz="1700" dirty="0">
              <a:solidFill>
                <a:srgbClr val="FFFF00"/>
              </a:solidFill>
              <a:latin typeface="Alamain" pitchFamily="34" charset="0"/>
            </a:endParaRPr>
          </a:p>
        </p:txBody>
      </p:sp>
      <p:sp>
        <p:nvSpPr>
          <p:cNvPr id="18" name="Rectangle 17"/>
          <p:cNvSpPr/>
          <p:nvPr/>
        </p:nvSpPr>
        <p:spPr>
          <a:xfrm>
            <a:off x="899592" y="5229200"/>
            <a:ext cx="3275856" cy="1269578"/>
          </a:xfrm>
          <a:prstGeom prst="rect">
            <a:avLst/>
          </a:prstGeom>
        </p:spPr>
        <p:txBody>
          <a:bodyPr wrap="square">
            <a:spAutoFit/>
          </a:bodyPr>
          <a:lstStyle/>
          <a:p>
            <a:pPr>
              <a:lnSpc>
                <a:spcPct val="150000"/>
              </a:lnSpc>
            </a:pPr>
            <a:r>
              <a:rPr lang="fr-BE" sz="1700" dirty="0" smtClean="0">
                <a:solidFill>
                  <a:srgbClr val="FFFF00"/>
                </a:solidFill>
                <a:latin typeface="Alamain" pitchFamily="34" charset="0"/>
              </a:rPr>
              <a:t>Aider chacun à trouver </a:t>
            </a:r>
            <a:r>
              <a:rPr lang="fr-BE" sz="1700" dirty="0">
                <a:solidFill>
                  <a:srgbClr val="FFFF00"/>
                </a:solidFill>
                <a:latin typeface="Alamain" pitchFamily="34" charset="0"/>
              </a:rPr>
              <a:t>une méthode de travail qui </a:t>
            </a:r>
            <a:r>
              <a:rPr lang="fr-BE" sz="1700" dirty="0" smtClean="0">
                <a:solidFill>
                  <a:srgbClr val="FFFF00"/>
                </a:solidFill>
                <a:latin typeface="Alamain" pitchFamily="34" charset="0"/>
              </a:rPr>
              <a:t>lui convient.</a:t>
            </a:r>
            <a:endParaRPr lang="fr-BE" sz="1700" dirty="0">
              <a:solidFill>
                <a:srgbClr val="FFFF00"/>
              </a:solidFill>
              <a:latin typeface="Alamain" pitchFamily="34" charset="0"/>
            </a:endParaRPr>
          </a:p>
        </p:txBody>
      </p:sp>
      <p:sp>
        <p:nvSpPr>
          <p:cNvPr id="19" name="Rectangle 18"/>
          <p:cNvSpPr/>
          <p:nvPr/>
        </p:nvSpPr>
        <p:spPr>
          <a:xfrm>
            <a:off x="2987824" y="620688"/>
            <a:ext cx="5400600" cy="1200329"/>
          </a:xfrm>
          <a:prstGeom prst="rect">
            <a:avLst/>
          </a:prstGeom>
        </p:spPr>
        <p:txBody>
          <a:bodyPr wrap="square">
            <a:spAutoFit/>
          </a:bodyPr>
          <a:lstStyle/>
          <a:p>
            <a:pPr>
              <a:buFontTx/>
              <a:buChar char="-"/>
            </a:pPr>
            <a:r>
              <a:rPr lang="fr-BE" dirty="0" smtClean="0">
                <a:latin typeface="Comic Sans MS"/>
                <a:ea typeface="Calibri"/>
                <a:cs typeface="Times New Roman"/>
              </a:rPr>
              <a:t> Plus de transport du classeur de synthèses.</a:t>
            </a:r>
          </a:p>
          <a:p>
            <a:pPr>
              <a:buFontTx/>
              <a:buChar char="-"/>
            </a:pPr>
            <a:endParaRPr lang="fr-BE" dirty="0" smtClean="0">
              <a:latin typeface="Comic Sans MS"/>
              <a:ea typeface="Calibri"/>
              <a:cs typeface="Times New Roman"/>
            </a:endParaRPr>
          </a:p>
          <a:p>
            <a:pPr>
              <a:buFontTx/>
              <a:buChar char="-"/>
            </a:pPr>
            <a:r>
              <a:rPr lang="fr-BE" dirty="0" smtClean="0">
                <a:latin typeface="Comic Sans MS"/>
                <a:ea typeface="Calibri"/>
                <a:cs typeface="Times New Roman"/>
              </a:rPr>
              <a:t> Blog contenant les synthèses faites ensemble</a:t>
            </a:r>
          </a:p>
          <a:p>
            <a:r>
              <a:rPr lang="fr-BE" dirty="0" smtClean="0">
                <a:latin typeface="Comic Sans MS"/>
                <a:ea typeface="Calibri"/>
                <a:cs typeface="Times New Roman"/>
              </a:rPr>
              <a:t>   (présentation en fin de réunion).</a:t>
            </a:r>
            <a:endParaRPr lang="fr-BE" dirty="0"/>
          </a:p>
        </p:txBody>
      </p:sp>
      <p:sp>
        <p:nvSpPr>
          <p:cNvPr id="20" name="Rectangle 19"/>
          <p:cNvSpPr/>
          <p:nvPr/>
        </p:nvSpPr>
        <p:spPr>
          <a:xfrm>
            <a:off x="4644008" y="5301208"/>
            <a:ext cx="3672408" cy="923330"/>
          </a:xfrm>
          <a:prstGeom prst="rect">
            <a:avLst/>
          </a:prstGeom>
        </p:spPr>
        <p:txBody>
          <a:bodyPr wrap="square">
            <a:spAutoFit/>
          </a:bodyPr>
          <a:lstStyle/>
          <a:p>
            <a:r>
              <a:rPr lang="fr-BE" dirty="0" smtClean="0">
                <a:latin typeface="Comic Sans MS"/>
                <a:ea typeface="Calibri"/>
                <a:cs typeface="Times New Roman"/>
              </a:rPr>
              <a:t>- Se réapproprier les synthèses (cartes mentales, mots-clés, réécrire, dessiner, …).</a:t>
            </a:r>
            <a:endParaRPr lang="fr-BE"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llipse 8"/>
          <p:cNvSpPr/>
          <p:nvPr/>
        </p:nvSpPr>
        <p:spPr>
          <a:xfrm>
            <a:off x="5292080"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6" name="Rectangle 15"/>
          <p:cNvSpPr/>
          <p:nvPr/>
        </p:nvSpPr>
        <p:spPr>
          <a:xfrm>
            <a:off x="5670554" y="5157192"/>
            <a:ext cx="2869696" cy="800219"/>
          </a:xfrm>
          <a:prstGeom prst="rect">
            <a:avLst/>
          </a:prstGeom>
        </p:spPr>
        <p:txBody>
          <a:bodyPr wrap="none">
            <a:spAutoFit/>
          </a:bodyPr>
          <a:lstStyle/>
          <a:p>
            <a:pPr algn="ctr">
              <a:spcBef>
                <a:spcPts val="600"/>
              </a:spcBef>
              <a:spcAft>
                <a:spcPts val="600"/>
              </a:spcAft>
            </a:pPr>
            <a:r>
              <a:rPr lang="fr-BE" dirty="0">
                <a:latin typeface="Alamain" pitchFamily="34" charset="0"/>
              </a:rPr>
              <a:t>Ambiance de </a:t>
            </a:r>
            <a:r>
              <a:rPr lang="fr-BE" dirty="0" smtClean="0">
                <a:latin typeface="Alamain" pitchFamily="34" charset="0"/>
              </a:rPr>
              <a:t>groupe</a:t>
            </a:r>
          </a:p>
          <a:p>
            <a:pPr algn="ctr">
              <a:spcBef>
                <a:spcPts val="600"/>
              </a:spcBef>
              <a:spcAft>
                <a:spcPts val="600"/>
              </a:spcAft>
            </a:pPr>
            <a:r>
              <a:rPr lang="fr-BE" dirty="0" smtClean="0">
                <a:latin typeface="Alamain" pitchFamily="34" charset="0"/>
              </a:rPr>
              <a:t>problématique</a:t>
            </a:r>
            <a:endParaRPr lang="fr-BE" dirty="0">
              <a:latin typeface="Alamain"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llipse 8"/>
          <p:cNvSpPr/>
          <p:nvPr/>
        </p:nvSpPr>
        <p:spPr>
          <a:xfrm>
            <a:off x="5292080"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6" name="Rectangle 15"/>
          <p:cNvSpPr/>
          <p:nvPr/>
        </p:nvSpPr>
        <p:spPr>
          <a:xfrm>
            <a:off x="5670554" y="5157192"/>
            <a:ext cx="2869696" cy="800219"/>
          </a:xfrm>
          <a:prstGeom prst="rect">
            <a:avLst/>
          </a:prstGeom>
        </p:spPr>
        <p:txBody>
          <a:bodyPr wrap="none">
            <a:spAutoFit/>
          </a:bodyPr>
          <a:lstStyle/>
          <a:p>
            <a:pPr algn="ctr">
              <a:spcBef>
                <a:spcPts val="600"/>
              </a:spcBef>
              <a:spcAft>
                <a:spcPts val="600"/>
              </a:spcAft>
            </a:pPr>
            <a:r>
              <a:rPr lang="fr-BE" dirty="0">
                <a:latin typeface="Alamain" pitchFamily="34" charset="0"/>
              </a:rPr>
              <a:t>Ambiance de </a:t>
            </a:r>
            <a:r>
              <a:rPr lang="fr-BE" dirty="0" smtClean="0">
                <a:latin typeface="Alamain" pitchFamily="34" charset="0"/>
              </a:rPr>
              <a:t>groupe</a:t>
            </a:r>
          </a:p>
          <a:p>
            <a:pPr algn="ctr">
              <a:spcBef>
                <a:spcPts val="600"/>
              </a:spcBef>
              <a:spcAft>
                <a:spcPts val="600"/>
              </a:spcAft>
            </a:pPr>
            <a:r>
              <a:rPr lang="fr-BE" dirty="0" smtClean="0">
                <a:latin typeface="Alamain" pitchFamily="34" charset="0"/>
              </a:rPr>
              <a:t>problématique</a:t>
            </a:r>
            <a:endParaRPr lang="fr-BE" dirty="0">
              <a:latin typeface="Alamain" pitchFamily="34" charset="0"/>
            </a:endParaRPr>
          </a:p>
        </p:txBody>
      </p:sp>
      <p:sp>
        <p:nvSpPr>
          <p:cNvPr id="17" name="Rectangle 16"/>
          <p:cNvSpPr/>
          <p:nvPr/>
        </p:nvSpPr>
        <p:spPr>
          <a:xfrm>
            <a:off x="179512" y="260648"/>
            <a:ext cx="4572000" cy="1236877"/>
          </a:xfrm>
          <a:prstGeom prst="rect">
            <a:avLst/>
          </a:prstGeom>
        </p:spPr>
        <p:txBody>
          <a:bodyPr>
            <a:spAutoFit/>
          </a:bodyPr>
          <a:lstStyle/>
          <a:p>
            <a:pPr>
              <a:lnSpc>
                <a:spcPct val="150000"/>
              </a:lnSpc>
            </a:pPr>
            <a:r>
              <a:rPr lang="fr-BE" sz="1700" dirty="0">
                <a:solidFill>
                  <a:srgbClr val="FFFF00"/>
                </a:solidFill>
                <a:latin typeface="Alamain" pitchFamily="34" charset="0"/>
              </a:rPr>
              <a:t>Préserver un climat serein, suffisamment agréable pour </a:t>
            </a:r>
            <a:endParaRPr lang="fr-BE" sz="1700" dirty="0" smtClean="0">
              <a:solidFill>
                <a:srgbClr val="FFFF00"/>
              </a:solidFill>
              <a:latin typeface="Alamain" pitchFamily="34" charset="0"/>
            </a:endParaRPr>
          </a:p>
          <a:p>
            <a:pPr>
              <a:lnSpc>
                <a:spcPct val="150000"/>
              </a:lnSpc>
            </a:pPr>
            <a:r>
              <a:rPr lang="fr-BE" sz="1700" dirty="0" smtClean="0">
                <a:solidFill>
                  <a:srgbClr val="FFFF00"/>
                </a:solidFill>
                <a:latin typeface="Alamain" pitchFamily="34" charset="0"/>
              </a:rPr>
              <a:t>se </a:t>
            </a:r>
            <a:r>
              <a:rPr lang="fr-BE" sz="1700" dirty="0">
                <a:solidFill>
                  <a:srgbClr val="FFFF00"/>
                </a:solidFill>
                <a:latin typeface="Alamain" pitchFamily="34" charset="0"/>
              </a:rPr>
              <a:t>concentrer sur le </a:t>
            </a:r>
            <a:r>
              <a:rPr lang="fr-BE" sz="1700" dirty="0" smtClean="0">
                <a:solidFill>
                  <a:srgbClr val="FFFF00"/>
                </a:solidFill>
                <a:latin typeface="Alamain" pitchFamily="34" charset="0"/>
              </a:rPr>
              <a:t>travail.</a:t>
            </a:r>
            <a:endParaRPr lang="fr-BE" sz="1700" dirty="0">
              <a:solidFill>
                <a:srgbClr val="FFFF00"/>
              </a:solidFill>
              <a:latin typeface="Alamain" pitchFamily="34" charset="0"/>
            </a:endParaRPr>
          </a:p>
        </p:txBody>
      </p:sp>
      <p:sp>
        <p:nvSpPr>
          <p:cNvPr id="18" name="Rectangle 17"/>
          <p:cNvSpPr/>
          <p:nvPr/>
        </p:nvSpPr>
        <p:spPr>
          <a:xfrm>
            <a:off x="5652120" y="404664"/>
            <a:ext cx="2517036" cy="353943"/>
          </a:xfrm>
          <a:prstGeom prst="rect">
            <a:avLst/>
          </a:prstGeom>
        </p:spPr>
        <p:txBody>
          <a:bodyPr wrap="none">
            <a:spAutoFit/>
          </a:bodyPr>
          <a:lstStyle/>
          <a:p>
            <a:r>
              <a:rPr lang="fr-BE" sz="1700" dirty="0">
                <a:solidFill>
                  <a:srgbClr val="FFFF00"/>
                </a:solidFill>
                <a:latin typeface="Alamain" pitchFamily="34" charset="0"/>
              </a:rPr>
              <a:t>Gérer les </a:t>
            </a:r>
            <a:r>
              <a:rPr lang="fr-BE" sz="1700" dirty="0" smtClean="0">
                <a:solidFill>
                  <a:srgbClr val="FFFF00"/>
                </a:solidFill>
                <a:latin typeface="Alamain" pitchFamily="34" charset="0"/>
              </a:rPr>
              <a:t>conflits.</a:t>
            </a:r>
            <a:endParaRPr lang="fr-BE" sz="1700" dirty="0">
              <a:solidFill>
                <a:srgbClr val="FFFF00"/>
              </a:solidFill>
              <a:latin typeface="Alamain" pitchFamily="34" charset="0"/>
            </a:endParaRPr>
          </a:p>
        </p:txBody>
      </p:sp>
      <p:sp>
        <p:nvSpPr>
          <p:cNvPr id="19" name="Rectangle 18"/>
          <p:cNvSpPr/>
          <p:nvPr/>
        </p:nvSpPr>
        <p:spPr>
          <a:xfrm>
            <a:off x="179512" y="4797152"/>
            <a:ext cx="5040560" cy="353943"/>
          </a:xfrm>
          <a:prstGeom prst="rect">
            <a:avLst/>
          </a:prstGeom>
        </p:spPr>
        <p:txBody>
          <a:bodyPr wrap="square">
            <a:spAutoFit/>
          </a:bodyPr>
          <a:lstStyle/>
          <a:p>
            <a:r>
              <a:rPr lang="fr-BE" sz="1700" dirty="0">
                <a:solidFill>
                  <a:srgbClr val="FFFF00"/>
                </a:solidFill>
                <a:latin typeface="Alamain" pitchFamily="34" charset="0"/>
              </a:rPr>
              <a:t>Empêcher tout effet de groupe </a:t>
            </a:r>
            <a:r>
              <a:rPr lang="fr-BE" sz="1700" dirty="0" smtClean="0">
                <a:solidFill>
                  <a:srgbClr val="FFFF00"/>
                </a:solidFill>
                <a:latin typeface="Alamain" pitchFamily="34" charset="0"/>
              </a:rPr>
              <a:t>néfaste.</a:t>
            </a:r>
            <a:endParaRPr lang="fr-BE" sz="1700" dirty="0">
              <a:solidFill>
                <a:srgbClr val="FFFF00"/>
              </a:solidFill>
              <a:latin typeface="Alamain"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llipse 8"/>
          <p:cNvSpPr/>
          <p:nvPr/>
        </p:nvSpPr>
        <p:spPr>
          <a:xfrm>
            <a:off x="5292080"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6" name="Rectangle 15"/>
          <p:cNvSpPr/>
          <p:nvPr/>
        </p:nvSpPr>
        <p:spPr>
          <a:xfrm>
            <a:off x="5670554" y="5157192"/>
            <a:ext cx="2869696" cy="800219"/>
          </a:xfrm>
          <a:prstGeom prst="rect">
            <a:avLst/>
          </a:prstGeom>
        </p:spPr>
        <p:txBody>
          <a:bodyPr wrap="none">
            <a:spAutoFit/>
          </a:bodyPr>
          <a:lstStyle/>
          <a:p>
            <a:pPr algn="ctr">
              <a:spcBef>
                <a:spcPts val="600"/>
              </a:spcBef>
              <a:spcAft>
                <a:spcPts val="600"/>
              </a:spcAft>
            </a:pPr>
            <a:r>
              <a:rPr lang="fr-BE" dirty="0">
                <a:latin typeface="Alamain" pitchFamily="34" charset="0"/>
              </a:rPr>
              <a:t>Ambiance de </a:t>
            </a:r>
            <a:r>
              <a:rPr lang="fr-BE" dirty="0" smtClean="0">
                <a:latin typeface="Alamain" pitchFamily="34" charset="0"/>
              </a:rPr>
              <a:t>groupe</a:t>
            </a:r>
          </a:p>
          <a:p>
            <a:pPr algn="ctr">
              <a:spcBef>
                <a:spcPts val="600"/>
              </a:spcBef>
              <a:spcAft>
                <a:spcPts val="600"/>
              </a:spcAft>
            </a:pPr>
            <a:r>
              <a:rPr lang="fr-BE" dirty="0" smtClean="0">
                <a:latin typeface="Alamain" pitchFamily="34" charset="0"/>
              </a:rPr>
              <a:t>problématique</a:t>
            </a:r>
            <a:endParaRPr lang="fr-BE" dirty="0">
              <a:latin typeface="Alamain" pitchFamily="34" charset="0"/>
            </a:endParaRPr>
          </a:p>
        </p:txBody>
      </p:sp>
      <p:sp>
        <p:nvSpPr>
          <p:cNvPr id="17" name="Rectangle 16"/>
          <p:cNvSpPr/>
          <p:nvPr/>
        </p:nvSpPr>
        <p:spPr>
          <a:xfrm>
            <a:off x="179512" y="260648"/>
            <a:ext cx="4572000" cy="1236877"/>
          </a:xfrm>
          <a:prstGeom prst="rect">
            <a:avLst/>
          </a:prstGeom>
        </p:spPr>
        <p:txBody>
          <a:bodyPr>
            <a:spAutoFit/>
          </a:bodyPr>
          <a:lstStyle/>
          <a:p>
            <a:pPr>
              <a:lnSpc>
                <a:spcPct val="150000"/>
              </a:lnSpc>
            </a:pPr>
            <a:r>
              <a:rPr lang="fr-BE" sz="1700" dirty="0">
                <a:solidFill>
                  <a:srgbClr val="FFFF00"/>
                </a:solidFill>
                <a:latin typeface="Alamain" pitchFamily="34" charset="0"/>
              </a:rPr>
              <a:t>Préserver un climat serein, suffisamment agréable pour </a:t>
            </a:r>
            <a:endParaRPr lang="fr-BE" sz="1700" dirty="0" smtClean="0">
              <a:solidFill>
                <a:srgbClr val="FFFF00"/>
              </a:solidFill>
              <a:latin typeface="Alamain" pitchFamily="34" charset="0"/>
            </a:endParaRPr>
          </a:p>
          <a:p>
            <a:pPr>
              <a:lnSpc>
                <a:spcPct val="150000"/>
              </a:lnSpc>
            </a:pPr>
            <a:r>
              <a:rPr lang="fr-BE" sz="1700" dirty="0" smtClean="0">
                <a:solidFill>
                  <a:srgbClr val="FFFF00"/>
                </a:solidFill>
                <a:latin typeface="Alamain" pitchFamily="34" charset="0"/>
              </a:rPr>
              <a:t>se </a:t>
            </a:r>
            <a:r>
              <a:rPr lang="fr-BE" sz="1700" dirty="0">
                <a:solidFill>
                  <a:srgbClr val="FFFF00"/>
                </a:solidFill>
                <a:latin typeface="Alamain" pitchFamily="34" charset="0"/>
              </a:rPr>
              <a:t>concentrer sur le </a:t>
            </a:r>
            <a:r>
              <a:rPr lang="fr-BE" sz="1700" dirty="0" smtClean="0">
                <a:solidFill>
                  <a:srgbClr val="FFFF00"/>
                </a:solidFill>
                <a:latin typeface="Alamain" pitchFamily="34" charset="0"/>
              </a:rPr>
              <a:t>travail.</a:t>
            </a:r>
            <a:endParaRPr lang="fr-BE" sz="1700" dirty="0">
              <a:solidFill>
                <a:srgbClr val="FFFF00"/>
              </a:solidFill>
              <a:latin typeface="Alamain" pitchFamily="34" charset="0"/>
            </a:endParaRPr>
          </a:p>
        </p:txBody>
      </p:sp>
      <p:sp>
        <p:nvSpPr>
          <p:cNvPr id="18" name="Rectangle 17"/>
          <p:cNvSpPr/>
          <p:nvPr/>
        </p:nvSpPr>
        <p:spPr>
          <a:xfrm>
            <a:off x="5652120" y="404664"/>
            <a:ext cx="2517036" cy="353943"/>
          </a:xfrm>
          <a:prstGeom prst="rect">
            <a:avLst/>
          </a:prstGeom>
        </p:spPr>
        <p:txBody>
          <a:bodyPr wrap="none">
            <a:spAutoFit/>
          </a:bodyPr>
          <a:lstStyle/>
          <a:p>
            <a:r>
              <a:rPr lang="fr-BE" sz="1700" dirty="0">
                <a:solidFill>
                  <a:srgbClr val="FFFF00"/>
                </a:solidFill>
                <a:latin typeface="Alamain" pitchFamily="34" charset="0"/>
              </a:rPr>
              <a:t>Gérer les </a:t>
            </a:r>
            <a:r>
              <a:rPr lang="fr-BE" sz="1700" dirty="0" smtClean="0">
                <a:solidFill>
                  <a:srgbClr val="FFFF00"/>
                </a:solidFill>
                <a:latin typeface="Alamain" pitchFamily="34" charset="0"/>
              </a:rPr>
              <a:t>conflits.</a:t>
            </a:r>
            <a:endParaRPr lang="fr-BE" sz="1700" dirty="0">
              <a:solidFill>
                <a:srgbClr val="FFFF00"/>
              </a:solidFill>
              <a:latin typeface="Alamain" pitchFamily="34" charset="0"/>
            </a:endParaRPr>
          </a:p>
        </p:txBody>
      </p:sp>
      <p:sp>
        <p:nvSpPr>
          <p:cNvPr id="19" name="Rectangle 18"/>
          <p:cNvSpPr/>
          <p:nvPr/>
        </p:nvSpPr>
        <p:spPr>
          <a:xfrm>
            <a:off x="179512" y="4797152"/>
            <a:ext cx="5040560" cy="353943"/>
          </a:xfrm>
          <a:prstGeom prst="rect">
            <a:avLst/>
          </a:prstGeom>
        </p:spPr>
        <p:txBody>
          <a:bodyPr wrap="square">
            <a:spAutoFit/>
          </a:bodyPr>
          <a:lstStyle/>
          <a:p>
            <a:r>
              <a:rPr lang="fr-BE" sz="1700" dirty="0">
                <a:solidFill>
                  <a:srgbClr val="FFFF00"/>
                </a:solidFill>
                <a:latin typeface="Alamain" pitchFamily="34" charset="0"/>
              </a:rPr>
              <a:t>Empêcher tout effet de groupe </a:t>
            </a:r>
            <a:r>
              <a:rPr lang="fr-BE" sz="1700" dirty="0" smtClean="0">
                <a:solidFill>
                  <a:srgbClr val="FFFF00"/>
                </a:solidFill>
                <a:latin typeface="Alamain" pitchFamily="34" charset="0"/>
              </a:rPr>
              <a:t>néfaste.</a:t>
            </a:r>
            <a:endParaRPr lang="fr-BE" sz="1700" dirty="0">
              <a:solidFill>
                <a:srgbClr val="FFFF00"/>
              </a:solidFill>
              <a:latin typeface="Alamain" pitchFamily="34" charset="0"/>
            </a:endParaRPr>
          </a:p>
        </p:txBody>
      </p:sp>
      <p:sp>
        <p:nvSpPr>
          <p:cNvPr id="20" name="Rectangle 19"/>
          <p:cNvSpPr/>
          <p:nvPr/>
        </p:nvSpPr>
        <p:spPr>
          <a:xfrm>
            <a:off x="179512" y="1628800"/>
            <a:ext cx="4307582" cy="923330"/>
          </a:xfrm>
          <a:prstGeom prst="rect">
            <a:avLst/>
          </a:prstGeom>
        </p:spPr>
        <p:txBody>
          <a:bodyPr wrap="square">
            <a:spAutoFit/>
          </a:bodyPr>
          <a:lstStyle/>
          <a:p>
            <a:pPr>
              <a:spcAft>
                <a:spcPts val="0"/>
              </a:spcAft>
            </a:pPr>
            <a:r>
              <a:rPr lang="fr-BE" dirty="0" smtClean="0">
                <a:latin typeface="Comic Sans MS"/>
                <a:ea typeface="Calibri"/>
                <a:cs typeface="Times New Roman"/>
              </a:rPr>
              <a:t>- Utilisation de jeux et outils de médiation (</a:t>
            </a:r>
            <a:r>
              <a:rPr lang="fr-BE" dirty="0" err="1" smtClean="0">
                <a:latin typeface="Comic Sans MS"/>
                <a:ea typeface="Calibri"/>
                <a:cs typeface="Times New Roman"/>
              </a:rPr>
              <a:t>Takattak</a:t>
            </a:r>
            <a:r>
              <a:rPr lang="fr-BE" dirty="0" smtClean="0">
                <a:latin typeface="Comic Sans MS"/>
                <a:ea typeface="Calibri"/>
                <a:cs typeface="Times New Roman"/>
              </a:rPr>
              <a:t>, </a:t>
            </a:r>
            <a:r>
              <a:rPr lang="fr-BE" dirty="0" err="1" smtClean="0">
                <a:latin typeface="Comic Sans MS"/>
                <a:ea typeface="Calibri"/>
                <a:cs typeface="Times New Roman"/>
              </a:rPr>
              <a:t>Belfedar</a:t>
            </a:r>
            <a:r>
              <a:rPr lang="fr-BE" dirty="0" smtClean="0">
                <a:latin typeface="Comic Sans MS"/>
                <a:ea typeface="Calibri"/>
                <a:cs typeface="Times New Roman"/>
              </a:rPr>
              <a:t>, « graines de médiateurs », …).</a:t>
            </a:r>
            <a:endParaRPr lang="fr-BE" dirty="0">
              <a:latin typeface="Comic Sans MS"/>
              <a:ea typeface="Calibri"/>
              <a:cs typeface="Times New Roman"/>
            </a:endParaRPr>
          </a:p>
        </p:txBody>
      </p:sp>
      <p:sp>
        <p:nvSpPr>
          <p:cNvPr id="21" name="Rectangle 20"/>
          <p:cNvSpPr/>
          <p:nvPr/>
        </p:nvSpPr>
        <p:spPr>
          <a:xfrm>
            <a:off x="179513" y="2636912"/>
            <a:ext cx="3816424" cy="646331"/>
          </a:xfrm>
          <a:prstGeom prst="rect">
            <a:avLst/>
          </a:prstGeom>
        </p:spPr>
        <p:txBody>
          <a:bodyPr wrap="square">
            <a:spAutoFit/>
          </a:bodyPr>
          <a:lstStyle/>
          <a:p>
            <a:pPr>
              <a:spcAft>
                <a:spcPts val="0"/>
              </a:spcAft>
            </a:pPr>
            <a:r>
              <a:rPr lang="fr-BE" dirty="0" smtClean="0">
                <a:latin typeface="Comic Sans MS"/>
                <a:ea typeface="Calibri"/>
                <a:cs typeface="Times New Roman"/>
              </a:rPr>
              <a:t>- Discussions collectives, conseils supervisés chaque vendredi.</a:t>
            </a:r>
            <a:endParaRPr lang="fr-BE" dirty="0">
              <a:latin typeface="Comic Sans MS"/>
              <a:ea typeface="Calibri"/>
              <a:cs typeface="Times New Roman"/>
            </a:endParaRPr>
          </a:p>
        </p:txBody>
      </p:sp>
      <p:sp>
        <p:nvSpPr>
          <p:cNvPr id="22" name="Rectangle 21"/>
          <p:cNvSpPr/>
          <p:nvPr/>
        </p:nvSpPr>
        <p:spPr>
          <a:xfrm>
            <a:off x="179512" y="3429000"/>
            <a:ext cx="3600400" cy="648072"/>
          </a:xfrm>
          <a:prstGeom prst="rect">
            <a:avLst/>
          </a:prstGeom>
        </p:spPr>
        <p:txBody>
          <a:bodyPr wrap="square">
            <a:spAutoFit/>
          </a:bodyPr>
          <a:lstStyle/>
          <a:p>
            <a:r>
              <a:rPr lang="fr-BE" dirty="0" smtClean="0">
                <a:latin typeface="Comic Sans MS"/>
                <a:ea typeface="Calibri"/>
                <a:cs typeface="Times New Roman"/>
              </a:rPr>
              <a:t>- Possibilité de déposer ce qu’on a sur le cœur le matin.</a:t>
            </a:r>
            <a:endParaRPr lang="fr-BE"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llipse 8"/>
          <p:cNvSpPr/>
          <p:nvPr/>
        </p:nvSpPr>
        <p:spPr>
          <a:xfrm>
            <a:off x="5292080"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6" name="Rectangle 15"/>
          <p:cNvSpPr/>
          <p:nvPr/>
        </p:nvSpPr>
        <p:spPr>
          <a:xfrm>
            <a:off x="5670554" y="5157192"/>
            <a:ext cx="2869696" cy="800219"/>
          </a:xfrm>
          <a:prstGeom prst="rect">
            <a:avLst/>
          </a:prstGeom>
        </p:spPr>
        <p:txBody>
          <a:bodyPr wrap="none">
            <a:spAutoFit/>
          </a:bodyPr>
          <a:lstStyle/>
          <a:p>
            <a:pPr algn="ctr">
              <a:spcBef>
                <a:spcPts val="600"/>
              </a:spcBef>
              <a:spcAft>
                <a:spcPts val="600"/>
              </a:spcAft>
            </a:pPr>
            <a:r>
              <a:rPr lang="fr-BE" dirty="0">
                <a:latin typeface="Alamain" pitchFamily="34" charset="0"/>
              </a:rPr>
              <a:t>Ambiance de </a:t>
            </a:r>
            <a:r>
              <a:rPr lang="fr-BE" dirty="0" smtClean="0">
                <a:latin typeface="Alamain" pitchFamily="34" charset="0"/>
              </a:rPr>
              <a:t>groupe</a:t>
            </a:r>
          </a:p>
          <a:p>
            <a:pPr algn="ctr">
              <a:spcBef>
                <a:spcPts val="600"/>
              </a:spcBef>
              <a:spcAft>
                <a:spcPts val="600"/>
              </a:spcAft>
            </a:pPr>
            <a:r>
              <a:rPr lang="fr-BE" dirty="0" smtClean="0">
                <a:latin typeface="Alamain" pitchFamily="34" charset="0"/>
              </a:rPr>
              <a:t>problématique</a:t>
            </a:r>
            <a:endParaRPr lang="fr-BE" dirty="0">
              <a:latin typeface="Alamain" pitchFamily="34" charset="0"/>
            </a:endParaRPr>
          </a:p>
        </p:txBody>
      </p:sp>
      <p:sp>
        <p:nvSpPr>
          <p:cNvPr id="17" name="Rectangle 16"/>
          <p:cNvSpPr/>
          <p:nvPr/>
        </p:nvSpPr>
        <p:spPr>
          <a:xfrm>
            <a:off x="179512" y="260648"/>
            <a:ext cx="4572000" cy="1236877"/>
          </a:xfrm>
          <a:prstGeom prst="rect">
            <a:avLst/>
          </a:prstGeom>
        </p:spPr>
        <p:txBody>
          <a:bodyPr>
            <a:spAutoFit/>
          </a:bodyPr>
          <a:lstStyle/>
          <a:p>
            <a:pPr>
              <a:lnSpc>
                <a:spcPct val="150000"/>
              </a:lnSpc>
            </a:pPr>
            <a:r>
              <a:rPr lang="fr-BE" sz="1700" dirty="0">
                <a:solidFill>
                  <a:srgbClr val="FFFF00"/>
                </a:solidFill>
                <a:latin typeface="Alamain" pitchFamily="34" charset="0"/>
              </a:rPr>
              <a:t>Préserver un climat serein, suffisamment agréable pour </a:t>
            </a:r>
            <a:endParaRPr lang="fr-BE" sz="1700" dirty="0" smtClean="0">
              <a:solidFill>
                <a:srgbClr val="FFFF00"/>
              </a:solidFill>
              <a:latin typeface="Alamain" pitchFamily="34" charset="0"/>
            </a:endParaRPr>
          </a:p>
          <a:p>
            <a:pPr>
              <a:lnSpc>
                <a:spcPct val="150000"/>
              </a:lnSpc>
            </a:pPr>
            <a:r>
              <a:rPr lang="fr-BE" sz="1700" dirty="0" smtClean="0">
                <a:solidFill>
                  <a:srgbClr val="FFFF00"/>
                </a:solidFill>
                <a:latin typeface="Alamain" pitchFamily="34" charset="0"/>
              </a:rPr>
              <a:t>se </a:t>
            </a:r>
            <a:r>
              <a:rPr lang="fr-BE" sz="1700" dirty="0">
                <a:solidFill>
                  <a:srgbClr val="FFFF00"/>
                </a:solidFill>
                <a:latin typeface="Alamain" pitchFamily="34" charset="0"/>
              </a:rPr>
              <a:t>concentrer sur le </a:t>
            </a:r>
            <a:r>
              <a:rPr lang="fr-BE" sz="1700" dirty="0" smtClean="0">
                <a:solidFill>
                  <a:srgbClr val="FFFF00"/>
                </a:solidFill>
                <a:latin typeface="Alamain" pitchFamily="34" charset="0"/>
              </a:rPr>
              <a:t>travail.</a:t>
            </a:r>
            <a:endParaRPr lang="fr-BE" sz="1700" dirty="0">
              <a:solidFill>
                <a:srgbClr val="FFFF00"/>
              </a:solidFill>
              <a:latin typeface="Alamain" pitchFamily="34" charset="0"/>
            </a:endParaRPr>
          </a:p>
        </p:txBody>
      </p:sp>
      <p:sp>
        <p:nvSpPr>
          <p:cNvPr id="18" name="Rectangle 17"/>
          <p:cNvSpPr/>
          <p:nvPr/>
        </p:nvSpPr>
        <p:spPr>
          <a:xfrm>
            <a:off x="5652120" y="404664"/>
            <a:ext cx="2517036" cy="353943"/>
          </a:xfrm>
          <a:prstGeom prst="rect">
            <a:avLst/>
          </a:prstGeom>
        </p:spPr>
        <p:txBody>
          <a:bodyPr wrap="none">
            <a:spAutoFit/>
          </a:bodyPr>
          <a:lstStyle/>
          <a:p>
            <a:r>
              <a:rPr lang="fr-BE" sz="1700" dirty="0">
                <a:solidFill>
                  <a:srgbClr val="FFFF00"/>
                </a:solidFill>
                <a:latin typeface="Alamain" pitchFamily="34" charset="0"/>
              </a:rPr>
              <a:t>Gérer les </a:t>
            </a:r>
            <a:r>
              <a:rPr lang="fr-BE" sz="1700" dirty="0" smtClean="0">
                <a:solidFill>
                  <a:srgbClr val="FFFF00"/>
                </a:solidFill>
                <a:latin typeface="Alamain" pitchFamily="34" charset="0"/>
              </a:rPr>
              <a:t>conflits.</a:t>
            </a:r>
            <a:endParaRPr lang="fr-BE" sz="1700" dirty="0">
              <a:solidFill>
                <a:srgbClr val="FFFF00"/>
              </a:solidFill>
              <a:latin typeface="Alamain" pitchFamily="34" charset="0"/>
            </a:endParaRPr>
          </a:p>
        </p:txBody>
      </p:sp>
      <p:sp>
        <p:nvSpPr>
          <p:cNvPr id="19" name="Rectangle 18"/>
          <p:cNvSpPr/>
          <p:nvPr/>
        </p:nvSpPr>
        <p:spPr>
          <a:xfrm>
            <a:off x="179512" y="4797152"/>
            <a:ext cx="5040560" cy="353943"/>
          </a:xfrm>
          <a:prstGeom prst="rect">
            <a:avLst/>
          </a:prstGeom>
        </p:spPr>
        <p:txBody>
          <a:bodyPr wrap="square">
            <a:spAutoFit/>
          </a:bodyPr>
          <a:lstStyle/>
          <a:p>
            <a:r>
              <a:rPr lang="fr-BE" sz="1700" dirty="0">
                <a:solidFill>
                  <a:srgbClr val="FFFF00"/>
                </a:solidFill>
                <a:latin typeface="Alamain" pitchFamily="34" charset="0"/>
              </a:rPr>
              <a:t>Empêcher tout effet de groupe </a:t>
            </a:r>
            <a:r>
              <a:rPr lang="fr-BE" sz="1700" dirty="0" smtClean="0">
                <a:solidFill>
                  <a:srgbClr val="FFFF00"/>
                </a:solidFill>
                <a:latin typeface="Alamain" pitchFamily="34" charset="0"/>
              </a:rPr>
              <a:t>néfaste.</a:t>
            </a:r>
            <a:endParaRPr lang="fr-BE" sz="1700" dirty="0">
              <a:solidFill>
                <a:srgbClr val="FFFF00"/>
              </a:solidFill>
              <a:latin typeface="Alamain" pitchFamily="34" charset="0"/>
            </a:endParaRPr>
          </a:p>
        </p:txBody>
      </p:sp>
      <p:sp>
        <p:nvSpPr>
          <p:cNvPr id="20" name="Rectangle 19"/>
          <p:cNvSpPr/>
          <p:nvPr/>
        </p:nvSpPr>
        <p:spPr>
          <a:xfrm>
            <a:off x="179512" y="1628800"/>
            <a:ext cx="4307582" cy="923330"/>
          </a:xfrm>
          <a:prstGeom prst="rect">
            <a:avLst/>
          </a:prstGeom>
        </p:spPr>
        <p:txBody>
          <a:bodyPr wrap="square">
            <a:spAutoFit/>
          </a:bodyPr>
          <a:lstStyle/>
          <a:p>
            <a:pPr>
              <a:spcAft>
                <a:spcPts val="0"/>
              </a:spcAft>
            </a:pPr>
            <a:r>
              <a:rPr lang="fr-BE" dirty="0" smtClean="0">
                <a:latin typeface="Comic Sans MS"/>
                <a:ea typeface="Calibri"/>
                <a:cs typeface="Times New Roman"/>
              </a:rPr>
              <a:t>- Utilisation de jeux et outils de médiation (</a:t>
            </a:r>
            <a:r>
              <a:rPr lang="fr-BE" dirty="0" err="1" smtClean="0">
                <a:latin typeface="Comic Sans MS"/>
                <a:ea typeface="Calibri"/>
                <a:cs typeface="Times New Roman"/>
              </a:rPr>
              <a:t>Takattak</a:t>
            </a:r>
            <a:r>
              <a:rPr lang="fr-BE" dirty="0" smtClean="0">
                <a:latin typeface="Comic Sans MS"/>
                <a:ea typeface="Calibri"/>
                <a:cs typeface="Times New Roman"/>
              </a:rPr>
              <a:t>, </a:t>
            </a:r>
            <a:r>
              <a:rPr lang="fr-BE" dirty="0" err="1" smtClean="0">
                <a:latin typeface="Comic Sans MS"/>
                <a:ea typeface="Calibri"/>
                <a:cs typeface="Times New Roman"/>
              </a:rPr>
              <a:t>Belfedar</a:t>
            </a:r>
            <a:r>
              <a:rPr lang="fr-BE" dirty="0" smtClean="0">
                <a:latin typeface="Comic Sans MS"/>
                <a:ea typeface="Calibri"/>
                <a:cs typeface="Times New Roman"/>
              </a:rPr>
              <a:t>, « graines de médiateurs », …).</a:t>
            </a:r>
            <a:endParaRPr lang="fr-BE" dirty="0">
              <a:latin typeface="Comic Sans MS"/>
              <a:ea typeface="Calibri"/>
              <a:cs typeface="Times New Roman"/>
            </a:endParaRPr>
          </a:p>
        </p:txBody>
      </p:sp>
      <p:sp>
        <p:nvSpPr>
          <p:cNvPr id="21" name="Rectangle 20"/>
          <p:cNvSpPr/>
          <p:nvPr/>
        </p:nvSpPr>
        <p:spPr>
          <a:xfrm>
            <a:off x="179513" y="2636912"/>
            <a:ext cx="3816424" cy="646331"/>
          </a:xfrm>
          <a:prstGeom prst="rect">
            <a:avLst/>
          </a:prstGeom>
        </p:spPr>
        <p:txBody>
          <a:bodyPr wrap="square">
            <a:spAutoFit/>
          </a:bodyPr>
          <a:lstStyle/>
          <a:p>
            <a:pPr>
              <a:spcAft>
                <a:spcPts val="0"/>
              </a:spcAft>
            </a:pPr>
            <a:r>
              <a:rPr lang="fr-BE" dirty="0" smtClean="0">
                <a:latin typeface="Comic Sans MS"/>
                <a:ea typeface="Calibri"/>
                <a:cs typeface="Times New Roman"/>
              </a:rPr>
              <a:t>- Discussions collectives, conseils supervisés chaque vendredi.</a:t>
            </a:r>
            <a:endParaRPr lang="fr-BE" dirty="0">
              <a:latin typeface="Comic Sans MS"/>
              <a:ea typeface="Calibri"/>
              <a:cs typeface="Times New Roman"/>
            </a:endParaRPr>
          </a:p>
        </p:txBody>
      </p:sp>
      <p:sp>
        <p:nvSpPr>
          <p:cNvPr id="22" name="Rectangle 21"/>
          <p:cNvSpPr/>
          <p:nvPr/>
        </p:nvSpPr>
        <p:spPr>
          <a:xfrm>
            <a:off x="179512" y="3429000"/>
            <a:ext cx="3600400" cy="648072"/>
          </a:xfrm>
          <a:prstGeom prst="rect">
            <a:avLst/>
          </a:prstGeom>
        </p:spPr>
        <p:txBody>
          <a:bodyPr wrap="square">
            <a:spAutoFit/>
          </a:bodyPr>
          <a:lstStyle/>
          <a:p>
            <a:r>
              <a:rPr lang="fr-BE" dirty="0" smtClean="0">
                <a:latin typeface="Comic Sans MS"/>
                <a:ea typeface="Calibri"/>
                <a:cs typeface="Times New Roman"/>
              </a:rPr>
              <a:t>- Possibilité de déposer ce qu’on a sur le cœur le matin.</a:t>
            </a:r>
            <a:endParaRPr lang="fr-BE" dirty="0"/>
          </a:p>
        </p:txBody>
      </p:sp>
      <p:sp>
        <p:nvSpPr>
          <p:cNvPr id="23" name="Rectangle 22"/>
          <p:cNvSpPr/>
          <p:nvPr/>
        </p:nvSpPr>
        <p:spPr>
          <a:xfrm>
            <a:off x="5292080" y="980728"/>
            <a:ext cx="3528392" cy="936104"/>
          </a:xfrm>
          <a:prstGeom prst="rect">
            <a:avLst/>
          </a:prstGeom>
        </p:spPr>
        <p:txBody>
          <a:bodyPr wrap="square">
            <a:spAutoFit/>
          </a:bodyPr>
          <a:lstStyle/>
          <a:p>
            <a:pPr>
              <a:spcAft>
                <a:spcPts val="0"/>
              </a:spcAft>
            </a:pPr>
            <a:r>
              <a:rPr lang="fr-BE" dirty="0" smtClean="0">
                <a:latin typeface="Comic Sans MS"/>
                <a:ea typeface="Calibri"/>
                <a:cs typeface="Times New Roman"/>
              </a:rPr>
              <a:t>- Observation des interactions entre élèves, discussion, médiation, conseils, …</a:t>
            </a:r>
            <a:endParaRPr lang="fr-BE" dirty="0">
              <a:latin typeface="Comic Sans MS"/>
              <a:ea typeface="Calibri"/>
              <a:cs typeface="Times New Roman"/>
            </a:endParaRPr>
          </a:p>
        </p:txBody>
      </p:sp>
      <p:sp>
        <p:nvSpPr>
          <p:cNvPr id="24" name="Rectangle 23"/>
          <p:cNvSpPr/>
          <p:nvPr/>
        </p:nvSpPr>
        <p:spPr>
          <a:xfrm>
            <a:off x="5364088" y="2060848"/>
            <a:ext cx="3528392" cy="646331"/>
          </a:xfrm>
          <a:prstGeom prst="rect">
            <a:avLst/>
          </a:prstGeom>
        </p:spPr>
        <p:txBody>
          <a:bodyPr wrap="square">
            <a:spAutoFit/>
          </a:bodyPr>
          <a:lstStyle/>
          <a:p>
            <a:pPr>
              <a:spcAft>
                <a:spcPts val="0"/>
              </a:spcAft>
            </a:pPr>
            <a:r>
              <a:rPr lang="fr-BE" dirty="0" smtClean="0">
                <a:latin typeface="Comic Sans MS"/>
                <a:ea typeface="Calibri"/>
                <a:cs typeface="Times New Roman"/>
              </a:rPr>
              <a:t>- Action, toujours, même si elle est discrète, au cas par cas.</a:t>
            </a:r>
            <a:endParaRPr lang="fr-BE" dirty="0">
              <a:latin typeface="Comic Sans MS"/>
              <a:ea typeface="Calibri"/>
              <a:cs typeface="Times New Roman"/>
            </a:endParaRPr>
          </a:p>
        </p:txBody>
      </p:sp>
      <p:sp>
        <p:nvSpPr>
          <p:cNvPr id="25" name="Rectangle 24"/>
          <p:cNvSpPr/>
          <p:nvPr/>
        </p:nvSpPr>
        <p:spPr>
          <a:xfrm>
            <a:off x="5292080" y="2996952"/>
            <a:ext cx="3684022" cy="369332"/>
          </a:xfrm>
          <a:prstGeom prst="rect">
            <a:avLst/>
          </a:prstGeom>
        </p:spPr>
        <p:txBody>
          <a:bodyPr wrap="none">
            <a:spAutoFit/>
          </a:bodyPr>
          <a:lstStyle/>
          <a:p>
            <a:r>
              <a:rPr lang="fr-BE" dirty="0" smtClean="0">
                <a:latin typeface="Comic Sans MS"/>
                <a:ea typeface="Calibri"/>
                <a:cs typeface="Times New Roman"/>
              </a:rPr>
              <a:t>- Oreille attentive, œil à l’affut !</a:t>
            </a:r>
            <a:endParaRPr lang="fr-BE"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llipse 8"/>
          <p:cNvSpPr/>
          <p:nvPr/>
        </p:nvSpPr>
        <p:spPr>
          <a:xfrm>
            <a:off x="5292080"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6" name="Rectangle 15"/>
          <p:cNvSpPr/>
          <p:nvPr/>
        </p:nvSpPr>
        <p:spPr>
          <a:xfrm>
            <a:off x="5670554" y="5157192"/>
            <a:ext cx="2869696" cy="800219"/>
          </a:xfrm>
          <a:prstGeom prst="rect">
            <a:avLst/>
          </a:prstGeom>
        </p:spPr>
        <p:txBody>
          <a:bodyPr wrap="none">
            <a:spAutoFit/>
          </a:bodyPr>
          <a:lstStyle/>
          <a:p>
            <a:pPr algn="ctr">
              <a:spcBef>
                <a:spcPts val="600"/>
              </a:spcBef>
              <a:spcAft>
                <a:spcPts val="600"/>
              </a:spcAft>
            </a:pPr>
            <a:r>
              <a:rPr lang="fr-BE" dirty="0">
                <a:latin typeface="Alamain" pitchFamily="34" charset="0"/>
              </a:rPr>
              <a:t>Ambiance de </a:t>
            </a:r>
            <a:r>
              <a:rPr lang="fr-BE" dirty="0" smtClean="0">
                <a:latin typeface="Alamain" pitchFamily="34" charset="0"/>
              </a:rPr>
              <a:t>groupe</a:t>
            </a:r>
          </a:p>
          <a:p>
            <a:pPr algn="ctr">
              <a:spcBef>
                <a:spcPts val="600"/>
              </a:spcBef>
              <a:spcAft>
                <a:spcPts val="600"/>
              </a:spcAft>
            </a:pPr>
            <a:r>
              <a:rPr lang="fr-BE" dirty="0" smtClean="0">
                <a:latin typeface="Alamain" pitchFamily="34" charset="0"/>
              </a:rPr>
              <a:t>problématique</a:t>
            </a:r>
            <a:endParaRPr lang="fr-BE" dirty="0">
              <a:latin typeface="Alamain" pitchFamily="34" charset="0"/>
            </a:endParaRPr>
          </a:p>
        </p:txBody>
      </p:sp>
      <p:sp>
        <p:nvSpPr>
          <p:cNvPr id="17" name="Rectangle 16"/>
          <p:cNvSpPr/>
          <p:nvPr/>
        </p:nvSpPr>
        <p:spPr>
          <a:xfrm>
            <a:off x="179512" y="260648"/>
            <a:ext cx="4572000" cy="1236877"/>
          </a:xfrm>
          <a:prstGeom prst="rect">
            <a:avLst/>
          </a:prstGeom>
        </p:spPr>
        <p:txBody>
          <a:bodyPr>
            <a:spAutoFit/>
          </a:bodyPr>
          <a:lstStyle/>
          <a:p>
            <a:pPr>
              <a:lnSpc>
                <a:spcPct val="150000"/>
              </a:lnSpc>
            </a:pPr>
            <a:r>
              <a:rPr lang="fr-BE" sz="1700" dirty="0">
                <a:solidFill>
                  <a:srgbClr val="FFFF00"/>
                </a:solidFill>
                <a:latin typeface="Alamain" pitchFamily="34" charset="0"/>
              </a:rPr>
              <a:t>Préserver un climat serein, suffisamment agréable pour </a:t>
            </a:r>
            <a:endParaRPr lang="fr-BE" sz="1700" dirty="0" smtClean="0">
              <a:solidFill>
                <a:srgbClr val="FFFF00"/>
              </a:solidFill>
              <a:latin typeface="Alamain" pitchFamily="34" charset="0"/>
            </a:endParaRPr>
          </a:p>
          <a:p>
            <a:pPr>
              <a:lnSpc>
                <a:spcPct val="150000"/>
              </a:lnSpc>
            </a:pPr>
            <a:r>
              <a:rPr lang="fr-BE" sz="1700" dirty="0" smtClean="0">
                <a:solidFill>
                  <a:srgbClr val="FFFF00"/>
                </a:solidFill>
                <a:latin typeface="Alamain" pitchFamily="34" charset="0"/>
              </a:rPr>
              <a:t>se </a:t>
            </a:r>
            <a:r>
              <a:rPr lang="fr-BE" sz="1700" dirty="0">
                <a:solidFill>
                  <a:srgbClr val="FFFF00"/>
                </a:solidFill>
                <a:latin typeface="Alamain" pitchFamily="34" charset="0"/>
              </a:rPr>
              <a:t>concentrer sur le </a:t>
            </a:r>
            <a:r>
              <a:rPr lang="fr-BE" sz="1700" dirty="0" smtClean="0">
                <a:solidFill>
                  <a:srgbClr val="FFFF00"/>
                </a:solidFill>
                <a:latin typeface="Alamain" pitchFamily="34" charset="0"/>
              </a:rPr>
              <a:t>travail.</a:t>
            </a:r>
            <a:endParaRPr lang="fr-BE" sz="1700" dirty="0">
              <a:solidFill>
                <a:srgbClr val="FFFF00"/>
              </a:solidFill>
              <a:latin typeface="Alamain" pitchFamily="34" charset="0"/>
            </a:endParaRPr>
          </a:p>
        </p:txBody>
      </p:sp>
      <p:sp>
        <p:nvSpPr>
          <p:cNvPr id="18" name="Rectangle 17"/>
          <p:cNvSpPr/>
          <p:nvPr/>
        </p:nvSpPr>
        <p:spPr>
          <a:xfrm>
            <a:off x="5652120" y="404664"/>
            <a:ext cx="2517036" cy="353943"/>
          </a:xfrm>
          <a:prstGeom prst="rect">
            <a:avLst/>
          </a:prstGeom>
        </p:spPr>
        <p:txBody>
          <a:bodyPr wrap="none">
            <a:spAutoFit/>
          </a:bodyPr>
          <a:lstStyle/>
          <a:p>
            <a:r>
              <a:rPr lang="fr-BE" sz="1700" dirty="0">
                <a:solidFill>
                  <a:srgbClr val="FFFF00"/>
                </a:solidFill>
                <a:latin typeface="Alamain" pitchFamily="34" charset="0"/>
              </a:rPr>
              <a:t>Gérer les </a:t>
            </a:r>
            <a:r>
              <a:rPr lang="fr-BE" sz="1700" dirty="0" smtClean="0">
                <a:solidFill>
                  <a:srgbClr val="FFFF00"/>
                </a:solidFill>
                <a:latin typeface="Alamain" pitchFamily="34" charset="0"/>
              </a:rPr>
              <a:t>conflits.</a:t>
            </a:r>
            <a:endParaRPr lang="fr-BE" sz="1700" dirty="0">
              <a:solidFill>
                <a:srgbClr val="FFFF00"/>
              </a:solidFill>
              <a:latin typeface="Alamain" pitchFamily="34" charset="0"/>
            </a:endParaRPr>
          </a:p>
        </p:txBody>
      </p:sp>
      <p:sp>
        <p:nvSpPr>
          <p:cNvPr id="19" name="Rectangle 18"/>
          <p:cNvSpPr/>
          <p:nvPr/>
        </p:nvSpPr>
        <p:spPr>
          <a:xfrm>
            <a:off x="179512" y="4797152"/>
            <a:ext cx="5040560" cy="353943"/>
          </a:xfrm>
          <a:prstGeom prst="rect">
            <a:avLst/>
          </a:prstGeom>
        </p:spPr>
        <p:txBody>
          <a:bodyPr wrap="square">
            <a:spAutoFit/>
          </a:bodyPr>
          <a:lstStyle/>
          <a:p>
            <a:r>
              <a:rPr lang="fr-BE" sz="1700" dirty="0">
                <a:solidFill>
                  <a:srgbClr val="FFFF00"/>
                </a:solidFill>
                <a:latin typeface="Alamain" pitchFamily="34" charset="0"/>
              </a:rPr>
              <a:t>Empêcher tout effet de groupe </a:t>
            </a:r>
            <a:r>
              <a:rPr lang="fr-BE" sz="1700" dirty="0" smtClean="0">
                <a:solidFill>
                  <a:srgbClr val="FFFF00"/>
                </a:solidFill>
                <a:latin typeface="Alamain" pitchFamily="34" charset="0"/>
              </a:rPr>
              <a:t>néfaste.</a:t>
            </a:r>
            <a:endParaRPr lang="fr-BE" sz="1700" dirty="0">
              <a:solidFill>
                <a:srgbClr val="FFFF00"/>
              </a:solidFill>
              <a:latin typeface="Alamain" pitchFamily="34" charset="0"/>
            </a:endParaRPr>
          </a:p>
        </p:txBody>
      </p:sp>
      <p:sp>
        <p:nvSpPr>
          <p:cNvPr id="20" name="Rectangle 19"/>
          <p:cNvSpPr/>
          <p:nvPr/>
        </p:nvSpPr>
        <p:spPr>
          <a:xfrm>
            <a:off x="179512" y="1628800"/>
            <a:ext cx="4307582" cy="923330"/>
          </a:xfrm>
          <a:prstGeom prst="rect">
            <a:avLst/>
          </a:prstGeom>
        </p:spPr>
        <p:txBody>
          <a:bodyPr wrap="square">
            <a:spAutoFit/>
          </a:bodyPr>
          <a:lstStyle/>
          <a:p>
            <a:pPr>
              <a:spcAft>
                <a:spcPts val="0"/>
              </a:spcAft>
            </a:pPr>
            <a:r>
              <a:rPr lang="fr-BE" dirty="0" smtClean="0">
                <a:latin typeface="Comic Sans MS"/>
                <a:ea typeface="Calibri"/>
                <a:cs typeface="Times New Roman"/>
              </a:rPr>
              <a:t>- Utilisation de jeux et outils de médiation (</a:t>
            </a:r>
            <a:r>
              <a:rPr lang="fr-BE" dirty="0" err="1" smtClean="0">
                <a:latin typeface="Comic Sans MS"/>
                <a:ea typeface="Calibri"/>
                <a:cs typeface="Times New Roman"/>
              </a:rPr>
              <a:t>Takattak</a:t>
            </a:r>
            <a:r>
              <a:rPr lang="fr-BE" dirty="0" smtClean="0">
                <a:latin typeface="Comic Sans MS"/>
                <a:ea typeface="Calibri"/>
                <a:cs typeface="Times New Roman"/>
              </a:rPr>
              <a:t>, </a:t>
            </a:r>
            <a:r>
              <a:rPr lang="fr-BE" dirty="0" err="1" smtClean="0">
                <a:latin typeface="Comic Sans MS"/>
                <a:ea typeface="Calibri"/>
                <a:cs typeface="Times New Roman"/>
              </a:rPr>
              <a:t>Belfedar</a:t>
            </a:r>
            <a:r>
              <a:rPr lang="fr-BE" dirty="0" smtClean="0">
                <a:latin typeface="Comic Sans MS"/>
                <a:ea typeface="Calibri"/>
                <a:cs typeface="Times New Roman"/>
              </a:rPr>
              <a:t>, « graines de médiateurs », …).</a:t>
            </a:r>
            <a:endParaRPr lang="fr-BE" dirty="0">
              <a:latin typeface="Comic Sans MS"/>
              <a:ea typeface="Calibri"/>
              <a:cs typeface="Times New Roman"/>
            </a:endParaRPr>
          </a:p>
        </p:txBody>
      </p:sp>
      <p:sp>
        <p:nvSpPr>
          <p:cNvPr id="21" name="Rectangle 20"/>
          <p:cNvSpPr/>
          <p:nvPr/>
        </p:nvSpPr>
        <p:spPr>
          <a:xfrm>
            <a:off x="179513" y="2636912"/>
            <a:ext cx="3816424" cy="646331"/>
          </a:xfrm>
          <a:prstGeom prst="rect">
            <a:avLst/>
          </a:prstGeom>
        </p:spPr>
        <p:txBody>
          <a:bodyPr wrap="square">
            <a:spAutoFit/>
          </a:bodyPr>
          <a:lstStyle/>
          <a:p>
            <a:pPr>
              <a:spcAft>
                <a:spcPts val="0"/>
              </a:spcAft>
            </a:pPr>
            <a:r>
              <a:rPr lang="fr-BE" dirty="0" smtClean="0">
                <a:latin typeface="Comic Sans MS"/>
                <a:ea typeface="Calibri"/>
                <a:cs typeface="Times New Roman"/>
              </a:rPr>
              <a:t>- Discussions collectives, conseils supervisés chaque vendredi.</a:t>
            </a:r>
            <a:endParaRPr lang="fr-BE" dirty="0">
              <a:latin typeface="Comic Sans MS"/>
              <a:ea typeface="Calibri"/>
              <a:cs typeface="Times New Roman"/>
            </a:endParaRPr>
          </a:p>
        </p:txBody>
      </p:sp>
      <p:sp>
        <p:nvSpPr>
          <p:cNvPr id="22" name="Rectangle 21"/>
          <p:cNvSpPr/>
          <p:nvPr/>
        </p:nvSpPr>
        <p:spPr>
          <a:xfrm>
            <a:off x="179512" y="3429000"/>
            <a:ext cx="3600400" cy="648072"/>
          </a:xfrm>
          <a:prstGeom prst="rect">
            <a:avLst/>
          </a:prstGeom>
        </p:spPr>
        <p:txBody>
          <a:bodyPr wrap="square">
            <a:spAutoFit/>
          </a:bodyPr>
          <a:lstStyle/>
          <a:p>
            <a:r>
              <a:rPr lang="fr-BE" dirty="0" smtClean="0">
                <a:latin typeface="Comic Sans MS"/>
                <a:ea typeface="Calibri"/>
                <a:cs typeface="Times New Roman"/>
              </a:rPr>
              <a:t>- Possibilité de déposer ce qu’on a sur le cœur le matin.</a:t>
            </a:r>
            <a:endParaRPr lang="fr-BE" dirty="0"/>
          </a:p>
        </p:txBody>
      </p:sp>
      <p:sp>
        <p:nvSpPr>
          <p:cNvPr id="23" name="Rectangle 22"/>
          <p:cNvSpPr/>
          <p:nvPr/>
        </p:nvSpPr>
        <p:spPr>
          <a:xfrm>
            <a:off x="5292080" y="980728"/>
            <a:ext cx="3528392" cy="936104"/>
          </a:xfrm>
          <a:prstGeom prst="rect">
            <a:avLst/>
          </a:prstGeom>
        </p:spPr>
        <p:txBody>
          <a:bodyPr wrap="square">
            <a:spAutoFit/>
          </a:bodyPr>
          <a:lstStyle/>
          <a:p>
            <a:pPr>
              <a:spcAft>
                <a:spcPts val="0"/>
              </a:spcAft>
            </a:pPr>
            <a:r>
              <a:rPr lang="fr-BE" dirty="0" smtClean="0">
                <a:latin typeface="Comic Sans MS"/>
                <a:ea typeface="Calibri"/>
                <a:cs typeface="Times New Roman"/>
              </a:rPr>
              <a:t>- Observation des interactions entre élèves, discussion, médiation, conseils, …</a:t>
            </a:r>
            <a:endParaRPr lang="fr-BE" dirty="0">
              <a:latin typeface="Comic Sans MS"/>
              <a:ea typeface="Calibri"/>
              <a:cs typeface="Times New Roman"/>
            </a:endParaRPr>
          </a:p>
        </p:txBody>
      </p:sp>
      <p:sp>
        <p:nvSpPr>
          <p:cNvPr id="24" name="Rectangle 23"/>
          <p:cNvSpPr/>
          <p:nvPr/>
        </p:nvSpPr>
        <p:spPr>
          <a:xfrm>
            <a:off x="5364088" y="2060848"/>
            <a:ext cx="3528392" cy="646331"/>
          </a:xfrm>
          <a:prstGeom prst="rect">
            <a:avLst/>
          </a:prstGeom>
        </p:spPr>
        <p:txBody>
          <a:bodyPr wrap="square">
            <a:spAutoFit/>
          </a:bodyPr>
          <a:lstStyle/>
          <a:p>
            <a:pPr>
              <a:spcAft>
                <a:spcPts val="0"/>
              </a:spcAft>
            </a:pPr>
            <a:r>
              <a:rPr lang="fr-BE" dirty="0" smtClean="0">
                <a:latin typeface="Comic Sans MS"/>
                <a:ea typeface="Calibri"/>
                <a:cs typeface="Times New Roman"/>
              </a:rPr>
              <a:t>- Action, toujours, même si elle est discrète, au cas par cas.</a:t>
            </a:r>
            <a:endParaRPr lang="fr-BE" dirty="0">
              <a:latin typeface="Comic Sans MS"/>
              <a:ea typeface="Calibri"/>
              <a:cs typeface="Times New Roman"/>
            </a:endParaRPr>
          </a:p>
        </p:txBody>
      </p:sp>
      <p:sp>
        <p:nvSpPr>
          <p:cNvPr id="25" name="Rectangle 24"/>
          <p:cNvSpPr/>
          <p:nvPr/>
        </p:nvSpPr>
        <p:spPr>
          <a:xfrm>
            <a:off x="5292080" y="2996952"/>
            <a:ext cx="3684022" cy="369332"/>
          </a:xfrm>
          <a:prstGeom prst="rect">
            <a:avLst/>
          </a:prstGeom>
        </p:spPr>
        <p:txBody>
          <a:bodyPr wrap="none">
            <a:spAutoFit/>
          </a:bodyPr>
          <a:lstStyle/>
          <a:p>
            <a:r>
              <a:rPr lang="fr-BE" dirty="0" smtClean="0">
                <a:latin typeface="Comic Sans MS"/>
                <a:ea typeface="Calibri"/>
                <a:cs typeface="Times New Roman"/>
              </a:rPr>
              <a:t>- Oreille attentive, œil à l’affut !</a:t>
            </a:r>
            <a:endParaRPr lang="fr-BE" dirty="0"/>
          </a:p>
        </p:txBody>
      </p:sp>
      <p:sp>
        <p:nvSpPr>
          <p:cNvPr id="26" name="Rectangle 25"/>
          <p:cNvSpPr/>
          <p:nvPr/>
        </p:nvSpPr>
        <p:spPr>
          <a:xfrm>
            <a:off x="251520" y="5373216"/>
            <a:ext cx="4403770" cy="369332"/>
          </a:xfrm>
          <a:prstGeom prst="rect">
            <a:avLst/>
          </a:prstGeom>
        </p:spPr>
        <p:txBody>
          <a:bodyPr wrap="none">
            <a:spAutoFit/>
          </a:bodyPr>
          <a:lstStyle/>
          <a:p>
            <a:pPr>
              <a:spcAft>
                <a:spcPts val="0"/>
              </a:spcAft>
            </a:pPr>
            <a:r>
              <a:rPr lang="fr-BE" dirty="0" smtClean="0">
                <a:latin typeface="Comic Sans MS"/>
                <a:ea typeface="Calibri"/>
                <a:cs typeface="Times New Roman"/>
              </a:rPr>
              <a:t>- Sanctions dans les dossiers de l’élève.</a:t>
            </a:r>
            <a:endParaRPr lang="fr-BE" dirty="0">
              <a:latin typeface="Comic Sans MS"/>
              <a:ea typeface="Calibri"/>
              <a:cs typeface="Times New Roman"/>
            </a:endParaRPr>
          </a:p>
        </p:txBody>
      </p:sp>
      <p:sp>
        <p:nvSpPr>
          <p:cNvPr id="27" name="Rectangle 26"/>
          <p:cNvSpPr/>
          <p:nvPr/>
        </p:nvSpPr>
        <p:spPr>
          <a:xfrm>
            <a:off x="251520" y="5877272"/>
            <a:ext cx="4608512" cy="646331"/>
          </a:xfrm>
          <a:prstGeom prst="rect">
            <a:avLst/>
          </a:prstGeom>
        </p:spPr>
        <p:txBody>
          <a:bodyPr wrap="square">
            <a:spAutoFit/>
          </a:bodyPr>
          <a:lstStyle/>
          <a:p>
            <a:r>
              <a:rPr lang="fr-BE" dirty="0" smtClean="0">
                <a:latin typeface="Comic Sans MS"/>
                <a:ea typeface="Calibri"/>
                <a:cs typeface="Times New Roman"/>
              </a:rPr>
              <a:t>- Intervention du </a:t>
            </a:r>
            <a:r>
              <a:rPr lang="fr-BE" dirty="0" err="1" smtClean="0">
                <a:latin typeface="Comic Sans MS"/>
                <a:ea typeface="Calibri"/>
                <a:cs typeface="Times New Roman"/>
              </a:rPr>
              <a:t>PMS</a:t>
            </a:r>
            <a:r>
              <a:rPr lang="fr-BE" dirty="0" smtClean="0">
                <a:latin typeface="Comic Sans MS"/>
                <a:ea typeface="Calibri"/>
                <a:cs typeface="Times New Roman"/>
              </a:rPr>
              <a:t> ou d’un organisme indépendant si nécessaire.</a:t>
            </a:r>
            <a:endParaRPr lang="fr-BE"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347864" y="476672"/>
            <a:ext cx="2239716" cy="369332"/>
          </a:xfrm>
          <a:prstGeom prst="rect">
            <a:avLst/>
          </a:prstGeom>
          <a:noFill/>
        </p:spPr>
        <p:txBody>
          <a:bodyPr wrap="none" rtlCol="0">
            <a:spAutoFit/>
          </a:bodyPr>
          <a:lstStyle/>
          <a:p>
            <a:r>
              <a:rPr lang="fr-BE" b="1" dirty="0" smtClean="0">
                <a:solidFill>
                  <a:schemeClr val="accent2">
                    <a:lumMod val="75000"/>
                  </a:schemeClr>
                </a:solidFill>
                <a:latin typeface="Alamain" pitchFamily="34" charset="0"/>
              </a:rPr>
              <a:t>Concrètement…</a:t>
            </a:r>
            <a:endParaRPr lang="fr-BE" b="1" dirty="0">
              <a:solidFill>
                <a:schemeClr val="accent2">
                  <a:lumMod val="75000"/>
                </a:schemeClr>
              </a:solidFill>
              <a:latin typeface="Alamain"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347864" y="476672"/>
            <a:ext cx="2239716" cy="369332"/>
          </a:xfrm>
          <a:prstGeom prst="rect">
            <a:avLst/>
          </a:prstGeom>
          <a:noFill/>
        </p:spPr>
        <p:txBody>
          <a:bodyPr wrap="none" rtlCol="0">
            <a:spAutoFit/>
          </a:bodyPr>
          <a:lstStyle/>
          <a:p>
            <a:r>
              <a:rPr lang="fr-BE" b="1" dirty="0" smtClean="0">
                <a:solidFill>
                  <a:schemeClr val="accent2">
                    <a:lumMod val="75000"/>
                  </a:schemeClr>
                </a:solidFill>
                <a:latin typeface="Alamain" pitchFamily="34" charset="0"/>
              </a:rPr>
              <a:t>Concrètement…</a:t>
            </a:r>
            <a:endParaRPr lang="fr-BE" b="1" dirty="0">
              <a:solidFill>
                <a:schemeClr val="accent2">
                  <a:lumMod val="75000"/>
                </a:schemeClr>
              </a:solidFill>
              <a:latin typeface="Alamain" pitchFamily="34" charset="0"/>
            </a:endParaRPr>
          </a:p>
        </p:txBody>
      </p:sp>
      <p:sp>
        <p:nvSpPr>
          <p:cNvPr id="3" name="ZoneTexte 2"/>
          <p:cNvSpPr txBox="1"/>
          <p:nvPr/>
        </p:nvSpPr>
        <p:spPr>
          <a:xfrm>
            <a:off x="323528" y="1268760"/>
            <a:ext cx="8276625" cy="2292935"/>
          </a:xfrm>
          <a:prstGeom prst="rect">
            <a:avLst/>
          </a:prstGeom>
          <a:noFill/>
        </p:spPr>
        <p:txBody>
          <a:bodyPr wrap="none" rtlCol="0">
            <a:spAutoFit/>
          </a:bodyPr>
          <a:lstStyle/>
          <a:p>
            <a:r>
              <a:rPr lang="fr-BE" dirty="0" smtClean="0">
                <a:solidFill>
                  <a:srgbClr val="FFFF00"/>
                </a:solidFill>
                <a:latin typeface="Alamain" pitchFamily="34" charset="0"/>
              </a:rPr>
              <a:t>La 1</a:t>
            </a:r>
            <a:r>
              <a:rPr lang="fr-BE" baseline="30000" dirty="0" smtClean="0">
                <a:solidFill>
                  <a:srgbClr val="FFFF00"/>
                </a:solidFill>
                <a:latin typeface="Alamain" pitchFamily="34" charset="0"/>
              </a:rPr>
              <a:t>ère</a:t>
            </a:r>
            <a:r>
              <a:rPr lang="fr-BE" dirty="0" smtClean="0">
                <a:solidFill>
                  <a:srgbClr val="FFFF00"/>
                </a:solidFill>
                <a:latin typeface="Alamain" pitchFamily="34" charset="0"/>
              </a:rPr>
              <a:t> heure de cours avec Mme Annick sera consacrée à : </a:t>
            </a:r>
            <a:br>
              <a:rPr lang="fr-BE" dirty="0" smtClean="0">
                <a:solidFill>
                  <a:srgbClr val="FFFF00"/>
                </a:solidFill>
                <a:latin typeface="Alamain" pitchFamily="34" charset="0"/>
              </a:rPr>
            </a:br>
            <a:endParaRPr lang="fr-BE" dirty="0" smtClean="0">
              <a:solidFill>
                <a:srgbClr val="FFFF00"/>
              </a:solidFill>
              <a:latin typeface="Alamain" pitchFamily="34" charset="0"/>
            </a:endParaRPr>
          </a:p>
          <a:p>
            <a:pPr>
              <a:spcBef>
                <a:spcPts val="600"/>
              </a:spcBef>
              <a:spcAft>
                <a:spcPts val="600"/>
              </a:spcAft>
            </a:pPr>
            <a:r>
              <a:rPr lang="fr-BE" dirty="0" smtClean="0">
                <a:latin typeface="Alamain" pitchFamily="34" charset="0"/>
              </a:rPr>
              <a:t>- la remise des devoirs, des avis, des tickets pour </a:t>
            </a:r>
          </a:p>
          <a:p>
            <a:pPr>
              <a:spcBef>
                <a:spcPts val="600"/>
              </a:spcBef>
              <a:spcAft>
                <a:spcPts val="600"/>
              </a:spcAft>
            </a:pPr>
            <a:r>
              <a:rPr lang="fr-BE" dirty="0" smtClean="0">
                <a:latin typeface="Alamain" pitchFamily="34" charset="0"/>
              </a:rPr>
              <a:t>   le diner, de tout ce qui est « administratif » ;</a:t>
            </a:r>
          </a:p>
          <a:p>
            <a:pPr>
              <a:spcBef>
                <a:spcPts val="600"/>
              </a:spcBef>
              <a:spcAft>
                <a:spcPts val="600"/>
              </a:spcAft>
              <a:buFontTx/>
              <a:buChar char="-"/>
            </a:pPr>
            <a:r>
              <a:rPr lang="fr-BE" dirty="0" smtClean="0">
                <a:latin typeface="Alamain" pitchFamily="34" charset="0"/>
              </a:rPr>
              <a:t> un rituel d’expression écrite (jogging) et analyse ;</a:t>
            </a:r>
          </a:p>
          <a:p>
            <a:pPr>
              <a:spcBef>
                <a:spcPts val="600"/>
              </a:spcBef>
              <a:spcAft>
                <a:spcPts val="600"/>
              </a:spcAft>
              <a:buFontTx/>
              <a:buChar char="-"/>
            </a:pPr>
            <a:r>
              <a:rPr lang="fr-BE" dirty="0" smtClean="0">
                <a:latin typeface="Alamain" pitchFamily="34" charset="0"/>
              </a:rPr>
              <a:t> un rituel d’orthographe (et d’expression écrite). </a:t>
            </a:r>
            <a:endParaRPr lang="fr-BE" dirty="0">
              <a:latin typeface="Alamain" pitchFamily="34" charset="0"/>
            </a:endParaRPr>
          </a:p>
        </p:txBody>
      </p:sp>
      <p:sp>
        <p:nvSpPr>
          <p:cNvPr id="8" name="ZoneTexte 7"/>
          <p:cNvSpPr txBox="1"/>
          <p:nvPr/>
        </p:nvSpPr>
        <p:spPr>
          <a:xfrm>
            <a:off x="323528" y="4293096"/>
            <a:ext cx="7702750" cy="2092881"/>
          </a:xfrm>
          <a:prstGeom prst="rect">
            <a:avLst/>
          </a:prstGeom>
          <a:noFill/>
        </p:spPr>
        <p:txBody>
          <a:bodyPr wrap="none" rtlCol="0">
            <a:spAutoFit/>
          </a:bodyPr>
          <a:lstStyle/>
          <a:p>
            <a:pPr>
              <a:spcBef>
                <a:spcPts val="600"/>
              </a:spcBef>
              <a:spcAft>
                <a:spcPts val="600"/>
              </a:spcAft>
            </a:pPr>
            <a:r>
              <a:rPr lang="fr-BE" dirty="0" smtClean="0">
                <a:latin typeface="Alamain" pitchFamily="34" charset="0"/>
              </a:rPr>
              <a:t>Les </a:t>
            </a:r>
            <a:r>
              <a:rPr lang="fr-BE" dirty="0" smtClean="0">
                <a:solidFill>
                  <a:srgbClr val="FFFF00"/>
                </a:solidFill>
                <a:latin typeface="Alamain" pitchFamily="34" charset="0"/>
              </a:rPr>
              <a:t>consignes</a:t>
            </a:r>
            <a:r>
              <a:rPr lang="fr-BE" dirty="0" smtClean="0">
                <a:latin typeface="Alamain" pitchFamily="34" charset="0"/>
              </a:rPr>
              <a:t> pour les rituels seront </a:t>
            </a:r>
            <a:r>
              <a:rPr lang="fr-BE" dirty="0" smtClean="0">
                <a:solidFill>
                  <a:srgbClr val="FFFF00"/>
                </a:solidFill>
                <a:latin typeface="Alamain" pitchFamily="34" charset="0"/>
              </a:rPr>
              <a:t>adaptées</a:t>
            </a:r>
            <a:r>
              <a:rPr lang="fr-BE" dirty="0" smtClean="0">
                <a:latin typeface="Alamain" pitchFamily="34" charset="0"/>
              </a:rPr>
              <a:t> </a:t>
            </a:r>
            <a:r>
              <a:rPr lang="fr-BE" dirty="0" smtClean="0">
                <a:solidFill>
                  <a:srgbClr val="FFFF00"/>
                </a:solidFill>
                <a:latin typeface="Alamain" pitchFamily="34" charset="0"/>
              </a:rPr>
              <a:t>au</a:t>
            </a:r>
            <a:r>
              <a:rPr lang="fr-BE" dirty="0" smtClean="0">
                <a:latin typeface="Alamain" pitchFamily="34" charset="0"/>
              </a:rPr>
              <a:t> </a:t>
            </a:r>
            <a:r>
              <a:rPr lang="fr-BE" dirty="0" smtClean="0">
                <a:solidFill>
                  <a:srgbClr val="FFFF00"/>
                </a:solidFill>
                <a:latin typeface="Alamain" pitchFamily="34" charset="0"/>
              </a:rPr>
              <a:t>niveau</a:t>
            </a:r>
          </a:p>
          <a:p>
            <a:pPr>
              <a:spcBef>
                <a:spcPts val="600"/>
              </a:spcBef>
              <a:spcAft>
                <a:spcPts val="600"/>
              </a:spcAft>
            </a:pPr>
            <a:r>
              <a:rPr lang="fr-BE" dirty="0" smtClean="0">
                <a:latin typeface="Alamain" pitchFamily="34" charset="0"/>
              </a:rPr>
              <a:t>de chaque enfant. Le vendredi, ce sera </a:t>
            </a:r>
            <a:r>
              <a:rPr lang="fr-BE" dirty="0" smtClean="0">
                <a:solidFill>
                  <a:srgbClr val="FFFF00"/>
                </a:solidFill>
                <a:latin typeface="Alamain" pitchFamily="34" charset="0"/>
              </a:rPr>
              <a:t>noté </a:t>
            </a:r>
            <a:r>
              <a:rPr lang="fr-BE" dirty="0" smtClean="0">
                <a:latin typeface="Alamain" pitchFamily="34" charset="0"/>
              </a:rPr>
              <a:t>pour le </a:t>
            </a:r>
          </a:p>
          <a:p>
            <a:pPr>
              <a:spcBef>
                <a:spcPts val="600"/>
              </a:spcBef>
              <a:spcAft>
                <a:spcPts val="600"/>
              </a:spcAft>
            </a:pPr>
            <a:r>
              <a:rPr lang="fr-BE" dirty="0" smtClean="0">
                <a:latin typeface="Alamain" pitchFamily="34" charset="0"/>
              </a:rPr>
              <a:t>bulletin. La préparation durant la semaine </a:t>
            </a:r>
          </a:p>
          <a:p>
            <a:pPr>
              <a:spcBef>
                <a:spcPts val="600"/>
              </a:spcBef>
              <a:spcAft>
                <a:spcPts val="600"/>
              </a:spcAft>
            </a:pPr>
            <a:r>
              <a:rPr lang="fr-BE" dirty="0" smtClean="0">
                <a:latin typeface="Alamain" pitchFamily="34" charset="0"/>
              </a:rPr>
              <a:t>devrait permettre à chacun d’obtenir </a:t>
            </a:r>
          </a:p>
          <a:p>
            <a:pPr>
              <a:spcBef>
                <a:spcPts val="600"/>
              </a:spcBef>
              <a:spcAft>
                <a:spcPts val="600"/>
              </a:spcAft>
            </a:pPr>
            <a:r>
              <a:rPr lang="fr-BE" dirty="0" smtClean="0">
                <a:latin typeface="Alamain" pitchFamily="34" charset="0"/>
              </a:rPr>
              <a:t>des </a:t>
            </a:r>
            <a:r>
              <a:rPr lang="fr-BE" dirty="0" smtClean="0">
                <a:solidFill>
                  <a:srgbClr val="FFFF00"/>
                </a:solidFill>
                <a:latin typeface="Alamain" pitchFamily="34" charset="0"/>
              </a:rPr>
              <a:t>résultats positifs</a:t>
            </a:r>
            <a:r>
              <a:rPr lang="fr-BE" dirty="0" smtClean="0">
                <a:latin typeface="Alamain" pitchFamily="34" charset="0"/>
              </a:rPr>
              <a:t>…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51520" y="620688"/>
            <a:ext cx="8712968" cy="3647152"/>
          </a:xfrm>
          <a:prstGeom prst="rect">
            <a:avLst/>
          </a:prstGeom>
          <a:noFill/>
        </p:spPr>
        <p:txBody>
          <a:bodyPr wrap="square" rtlCol="0">
            <a:spAutoFit/>
          </a:bodyPr>
          <a:lstStyle/>
          <a:p>
            <a:pPr>
              <a:lnSpc>
                <a:spcPct val="150000"/>
              </a:lnSpc>
            </a:pPr>
            <a:r>
              <a:rPr lang="fr-BE" dirty="0" smtClean="0">
                <a:solidFill>
                  <a:srgbClr val="FFFF00"/>
                </a:solidFill>
                <a:latin typeface="Alamain" pitchFamily="34" charset="0"/>
              </a:rPr>
              <a:t>La dernière heure de cours sera consacrée à : </a:t>
            </a:r>
            <a:endParaRPr lang="fr-BE" dirty="0">
              <a:solidFill>
                <a:srgbClr val="FFFF00"/>
              </a:solidFill>
              <a:latin typeface="Alamain" pitchFamily="34" charset="0"/>
            </a:endParaRPr>
          </a:p>
          <a:p>
            <a:pPr>
              <a:lnSpc>
                <a:spcPct val="150000"/>
              </a:lnSpc>
              <a:spcBef>
                <a:spcPts val="1800"/>
              </a:spcBef>
              <a:buFontTx/>
              <a:buChar char="-"/>
            </a:pPr>
            <a:r>
              <a:rPr lang="fr-BE" dirty="0" smtClean="0">
                <a:latin typeface="Alamain" pitchFamily="34" charset="0"/>
              </a:rPr>
              <a:t> choisir les devoirs et leçons à effectuer pour le même jour </a:t>
            </a:r>
            <a:br>
              <a:rPr lang="fr-BE" dirty="0" smtClean="0">
                <a:latin typeface="Alamain" pitchFamily="34" charset="0"/>
              </a:rPr>
            </a:br>
            <a:r>
              <a:rPr lang="fr-BE" dirty="0" smtClean="0">
                <a:latin typeface="Alamain" pitchFamily="34" charset="0"/>
              </a:rPr>
              <a:t>   de la semaine suivante ; </a:t>
            </a:r>
          </a:p>
          <a:p>
            <a:pPr>
              <a:lnSpc>
                <a:spcPct val="150000"/>
              </a:lnSpc>
              <a:buFontTx/>
              <a:buChar char="-"/>
            </a:pPr>
            <a:r>
              <a:rPr lang="fr-BE" dirty="0">
                <a:latin typeface="Alamain" pitchFamily="34" charset="0"/>
              </a:rPr>
              <a:t> </a:t>
            </a:r>
            <a:r>
              <a:rPr lang="fr-BE" dirty="0" smtClean="0">
                <a:latin typeface="Alamain" pitchFamily="34" charset="0"/>
              </a:rPr>
              <a:t>réaliser des extraits d’anciens C.E.B. (sauf du 2014 qui</a:t>
            </a:r>
            <a:br>
              <a:rPr lang="fr-BE" dirty="0" smtClean="0">
                <a:latin typeface="Alamain" pitchFamily="34" charset="0"/>
              </a:rPr>
            </a:br>
            <a:r>
              <a:rPr lang="fr-BE" dirty="0" smtClean="0">
                <a:latin typeface="Alamain" pitchFamily="34" charset="0"/>
              </a:rPr>
              <a:t>   est réservé pour la semaine de révisions en fin d’année) ; </a:t>
            </a:r>
          </a:p>
          <a:p>
            <a:pPr>
              <a:lnSpc>
                <a:spcPct val="150000"/>
              </a:lnSpc>
              <a:buFontTx/>
              <a:buChar char="-"/>
            </a:pPr>
            <a:r>
              <a:rPr lang="fr-BE" dirty="0">
                <a:latin typeface="Alamain" pitchFamily="34" charset="0"/>
              </a:rPr>
              <a:t> </a:t>
            </a:r>
            <a:r>
              <a:rPr lang="fr-BE" dirty="0" smtClean="0">
                <a:latin typeface="Alamain" pitchFamily="34" charset="0"/>
              </a:rPr>
              <a:t>écouter un élève pendant 5 minutes sur un sujet de son choix ; </a:t>
            </a:r>
          </a:p>
          <a:p>
            <a:pPr>
              <a:lnSpc>
                <a:spcPct val="150000"/>
              </a:lnSpc>
              <a:buFontTx/>
              <a:buChar char="-"/>
            </a:pPr>
            <a:r>
              <a:rPr lang="fr-BE" dirty="0">
                <a:latin typeface="Alamain" pitchFamily="34" charset="0"/>
              </a:rPr>
              <a:t> </a:t>
            </a:r>
            <a:r>
              <a:rPr lang="fr-BE" dirty="0" smtClean="0">
                <a:latin typeface="Alamain" pitchFamily="34" charset="0"/>
              </a:rPr>
              <a:t>découvrir des projets réalisés à l’aide des « fiches de </a:t>
            </a:r>
            <a:br>
              <a:rPr lang="fr-BE" dirty="0" smtClean="0">
                <a:latin typeface="Alamain" pitchFamily="34" charset="0"/>
              </a:rPr>
            </a:br>
            <a:r>
              <a:rPr lang="fr-BE" dirty="0" smtClean="0">
                <a:latin typeface="Alamain" pitchFamily="34" charset="0"/>
              </a:rPr>
              <a:t>   dépassement ». </a:t>
            </a:r>
          </a:p>
        </p:txBody>
      </p:sp>
      <p:sp>
        <p:nvSpPr>
          <p:cNvPr id="3" name="ZoneTexte 2"/>
          <p:cNvSpPr txBox="1"/>
          <p:nvPr/>
        </p:nvSpPr>
        <p:spPr>
          <a:xfrm>
            <a:off x="4427984" y="4725144"/>
            <a:ext cx="4320480" cy="2031325"/>
          </a:xfrm>
          <a:prstGeom prst="rect">
            <a:avLst/>
          </a:prstGeom>
          <a:noFill/>
        </p:spPr>
        <p:txBody>
          <a:bodyPr wrap="square" rtlCol="0">
            <a:spAutoFit/>
          </a:bodyPr>
          <a:lstStyle/>
          <a:p>
            <a:r>
              <a:rPr lang="fr-BE" dirty="0" smtClean="0">
                <a:latin typeface="Comic Sans MS" pitchFamily="66" charset="0"/>
              </a:rPr>
              <a:t>Le travail de dépassement peut être : </a:t>
            </a:r>
          </a:p>
          <a:p>
            <a:pPr>
              <a:buFontTx/>
              <a:buChar char="-"/>
            </a:pPr>
            <a:r>
              <a:rPr lang="fr-BE" dirty="0" smtClean="0">
                <a:latin typeface="Comic Sans MS" pitchFamily="66" charset="0"/>
              </a:rPr>
              <a:t> une </a:t>
            </a:r>
            <a:r>
              <a:rPr lang="fr-BE" dirty="0" smtClean="0">
                <a:solidFill>
                  <a:srgbClr val="FFFF00"/>
                </a:solidFill>
                <a:latin typeface="Comic Sans MS" pitchFamily="66" charset="0"/>
              </a:rPr>
              <a:t>lecture</a:t>
            </a:r>
            <a:r>
              <a:rPr lang="fr-BE" dirty="0" smtClean="0">
                <a:latin typeface="Comic Sans MS" pitchFamily="66" charset="0"/>
              </a:rPr>
              <a:t> à résumer</a:t>
            </a:r>
          </a:p>
          <a:p>
            <a:pPr>
              <a:buFontTx/>
              <a:buChar char="-"/>
            </a:pPr>
            <a:r>
              <a:rPr lang="fr-BE" dirty="0">
                <a:latin typeface="Comic Sans MS" pitchFamily="66" charset="0"/>
              </a:rPr>
              <a:t> </a:t>
            </a:r>
            <a:r>
              <a:rPr lang="fr-BE" dirty="0" smtClean="0">
                <a:latin typeface="Comic Sans MS" pitchFamily="66" charset="0"/>
              </a:rPr>
              <a:t>une </a:t>
            </a:r>
            <a:r>
              <a:rPr lang="fr-BE" dirty="0" smtClean="0">
                <a:solidFill>
                  <a:srgbClr val="FFFF00"/>
                </a:solidFill>
                <a:latin typeface="Comic Sans MS" pitchFamily="66" charset="0"/>
              </a:rPr>
              <a:t>rédaction</a:t>
            </a:r>
            <a:r>
              <a:rPr lang="fr-BE" dirty="0" smtClean="0">
                <a:latin typeface="Comic Sans MS" pitchFamily="66" charset="0"/>
              </a:rPr>
              <a:t> à partager</a:t>
            </a:r>
          </a:p>
          <a:p>
            <a:pPr>
              <a:buFontTx/>
              <a:buChar char="-"/>
            </a:pPr>
            <a:r>
              <a:rPr lang="fr-BE" dirty="0">
                <a:latin typeface="Comic Sans MS" pitchFamily="66" charset="0"/>
              </a:rPr>
              <a:t> </a:t>
            </a:r>
            <a:r>
              <a:rPr lang="fr-BE" dirty="0" smtClean="0">
                <a:latin typeface="Comic Sans MS" pitchFamily="66" charset="0"/>
              </a:rPr>
              <a:t>un </a:t>
            </a:r>
            <a:r>
              <a:rPr lang="fr-BE" dirty="0" smtClean="0">
                <a:solidFill>
                  <a:srgbClr val="FFFF00"/>
                </a:solidFill>
                <a:latin typeface="Comic Sans MS" pitchFamily="66" charset="0"/>
              </a:rPr>
              <a:t>exposé</a:t>
            </a:r>
            <a:r>
              <a:rPr lang="fr-BE" dirty="0" smtClean="0">
                <a:latin typeface="Comic Sans MS" pitchFamily="66" charset="0"/>
              </a:rPr>
              <a:t> à présenter</a:t>
            </a:r>
          </a:p>
          <a:p>
            <a:pPr>
              <a:buFontTx/>
              <a:buChar char="-"/>
            </a:pPr>
            <a:r>
              <a:rPr lang="fr-BE" dirty="0">
                <a:latin typeface="Comic Sans MS" pitchFamily="66" charset="0"/>
              </a:rPr>
              <a:t> </a:t>
            </a:r>
            <a:r>
              <a:rPr lang="fr-BE" dirty="0" smtClean="0">
                <a:latin typeface="Comic Sans MS" pitchFamily="66" charset="0"/>
              </a:rPr>
              <a:t>un </a:t>
            </a:r>
            <a:r>
              <a:rPr lang="fr-BE" dirty="0" smtClean="0">
                <a:solidFill>
                  <a:srgbClr val="FFFF00"/>
                </a:solidFill>
                <a:latin typeface="Comic Sans MS" pitchFamily="66" charset="0"/>
              </a:rPr>
              <a:t>exercice</a:t>
            </a:r>
            <a:r>
              <a:rPr lang="fr-BE" dirty="0" smtClean="0">
                <a:latin typeface="Comic Sans MS" pitchFamily="66" charset="0"/>
              </a:rPr>
              <a:t> à proposer</a:t>
            </a:r>
          </a:p>
          <a:p>
            <a:pPr>
              <a:buFontTx/>
              <a:buChar char="-"/>
            </a:pPr>
            <a:r>
              <a:rPr lang="fr-BE" dirty="0" smtClean="0">
                <a:latin typeface="Comic Sans MS" pitchFamily="66" charset="0"/>
              </a:rPr>
              <a:t> un </a:t>
            </a:r>
            <a:r>
              <a:rPr lang="fr-BE" dirty="0" smtClean="0">
                <a:solidFill>
                  <a:srgbClr val="FFFF00"/>
                </a:solidFill>
                <a:latin typeface="Comic Sans MS" pitchFamily="66" charset="0"/>
              </a:rPr>
              <a:t>défi</a:t>
            </a:r>
            <a:r>
              <a:rPr lang="fr-BE" dirty="0" smtClean="0">
                <a:latin typeface="Comic Sans MS" pitchFamily="66" charset="0"/>
              </a:rPr>
              <a:t> à résoudre</a:t>
            </a:r>
          </a:p>
          <a:p>
            <a:pPr>
              <a:buFontTx/>
              <a:buChar char="-"/>
            </a:pPr>
            <a:r>
              <a:rPr lang="fr-BE" dirty="0">
                <a:latin typeface="Comic Sans MS" pitchFamily="66" charset="0"/>
              </a:rPr>
              <a:t> </a:t>
            </a:r>
            <a:r>
              <a:rPr lang="fr-BE" dirty="0" smtClean="0">
                <a:latin typeface="Comic Sans MS" pitchFamily="66" charset="0"/>
              </a:rPr>
              <a:t>… </a:t>
            </a:r>
            <a:endParaRPr lang="fr-BE" dirty="0">
              <a:latin typeface="Comic Sans MS" pitchFamily="66"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043608" y="548680"/>
            <a:ext cx="7083991" cy="2523768"/>
          </a:xfrm>
          <a:prstGeom prst="rect">
            <a:avLst/>
          </a:prstGeom>
          <a:noFill/>
        </p:spPr>
        <p:txBody>
          <a:bodyPr wrap="none" rtlCol="0">
            <a:spAutoFit/>
          </a:bodyPr>
          <a:lstStyle/>
          <a:p>
            <a:pPr>
              <a:spcBef>
                <a:spcPts val="600"/>
              </a:spcBef>
              <a:spcAft>
                <a:spcPts val="600"/>
              </a:spcAft>
            </a:pPr>
            <a:r>
              <a:rPr lang="fr-BE" dirty="0" smtClean="0">
                <a:solidFill>
                  <a:srgbClr val="FFFF00"/>
                </a:solidFill>
                <a:latin typeface="Alamain" pitchFamily="34" charset="0"/>
              </a:rPr>
              <a:t>Durant la journée, </a:t>
            </a:r>
          </a:p>
          <a:p>
            <a:pPr>
              <a:spcBef>
                <a:spcPts val="600"/>
              </a:spcBef>
              <a:spcAft>
                <a:spcPts val="600"/>
              </a:spcAft>
            </a:pPr>
            <a:r>
              <a:rPr lang="fr-BE" dirty="0" smtClean="0">
                <a:solidFill>
                  <a:srgbClr val="FFFF00"/>
                </a:solidFill>
                <a:latin typeface="Alamain" pitchFamily="34" charset="0"/>
              </a:rPr>
              <a:t>il y aura au moins une période de travail collectif. </a:t>
            </a:r>
          </a:p>
          <a:p>
            <a:pPr>
              <a:spcBef>
                <a:spcPts val="600"/>
              </a:spcBef>
              <a:spcAft>
                <a:spcPts val="600"/>
              </a:spcAft>
            </a:pPr>
            <a:r>
              <a:rPr lang="fr-BE" dirty="0" smtClean="0">
                <a:solidFill>
                  <a:srgbClr val="FFFF00"/>
                </a:solidFill>
                <a:latin typeface="Alamain" pitchFamily="34" charset="0"/>
              </a:rPr>
              <a:t>Nous découvrirons ensemble de nouvelles notions. </a:t>
            </a:r>
          </a:p>
          <a:p>
            <a:pPr>
              <a:spcBef>
                <a:spcPts val="600"/>
              </a:spcBef>
              <a:spcAft>
                <a:spcPts val="600"/>
              </a:spcAft>
            </a:pPr>
            <a:r>
              <a:rPr lang="fr-BE" dirty="0" smtClean="0">
                <a:solidFill>
                  <a:srgbClr val="FFFF00"/>
                </a:solidFill>
                <a:latin typeface="Alamain" pitchFamily="34" charset="0"/>
              </a:rPr>
              <a:t>En une période, la matière sera présentée,</a:t>
            </a:r>
          </a:p>
          <a:p>
            <a:pPr>
              <a:spcBef>
                <a:spcPts val="600"/>
              </a:spcBef>
              <a:spcAft>
                <a:spcPts val="600"/>
              </a:spcAft>
            </a:pPr>
            <a:r>
              <a:rPr lang="fr-BE" dirty="0" smtClean="0">
                <a:solidFill>
                  <a:srgbClr val="FFFF00"/>
                </a:solidFill>
                <a:latin typeface="Alamain" pitchFamily="34" charset="0"/>
              </a:rPr>
              <a:t>une synthèse distribuée, et</a:t>
            </a:r>
          </a:p>
          <a:p>
            <a:pPr>
              <a:spcBef>
                <a:spcPts val="600"/>
              </a:spcBef>
              <a:spcAft>
                <a:spcPts val="600"/>
              </a:spcAft>
            </a:pPr>
            <a:r>
              <a:rPr lang="fr-BE" dirty="0" smtClean="0">
                <a:solidFill>
                  <a:srgbClr val="FFFF00"/>
                </a:solidFill>
                <a:latin typeface="Alamain" pitchFamily="34" charset="0"/>
              </a:rPr>
              <a:t>quelques exercices collectifs réalisés.</a:t>
            </a:r>
            <a:endParaRPr lang="fr-BE" dirty="0">
              <a:solidFill>
                <a:srgbClr val="FFFF00"/>
              </a:solidFill>
              <a:latin typeface="Alamain"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043608" y="548680"/>
            <a:ext cx="7083991" cy="2523768"/>
          </a:xfrm>
          <a:prstGeom prst="rect">
            <a:avLst/>
          </a:prstGeom>
          <a:noFill/>
        </p:spPr>
        <p:txBody>
          <a:bodyPr wrap="none" rtlCol="0">
            <a:spAutoFit/>
          </a:bodyPr>
          <a:lstStyle/>
          <a:p>
            <a:pPr>
              <a:spcBef>
                <a:spcPts val="600"/>
              </a:spcBef>
              <a:spcAft>
                <a:spcPts val="600"/>
              </a:spcAft>
            </a:pPr>
            <a:r>
              <a:rPr lang="fr-BE" dirty="0" smtClean="0">
                <a:solidFill>
                  <a:srgbClr val="FFFF00"/>
                </a:solidFill>
                <a:latin typeface="Alamain" pitchFamily="34" charset="0"/>
              </a:rPr>
              <a:t>Durant la journée, </a:t>
            </a:r>
          </a:p>
          <a:p>
            <a:pPr>
              <a:spcBef>
                <a:spcPts val="600"/>
              </a:spcBef>
              <a:spcAft>
                <a:spcPts val="600"/>
              </a:spcAft>
            </a:pPr>
            <a:r>
              <a:rPr lang="fr-BE" dirty="0" smtClean="0">
                <a:solidFill>
                  <a:srgbClr val="FFFF00"/>
                </a:solidFill>
                <a:latin typeface="Alamain" pitchFamily="34" charset="0"/>
              </a:rPr>
              <a:t>il y aura au moins une période de travail collectif. </a:t>
            </a:r>
          </a:p>
          <a:p>
            <a:pPr>
              <a:spcBef>
                <a:spcPts val="600"/>
              </a:spcBef>
              <a:spcAft>
                <a:spcPts val="600"/>
              </a:spcAft>
            </a:pPr>
            <a:r>
              <a:rPr lang="fr-BE" dirty="0" smtClean="0">
                <a:solidFill>
                  <a:srgbClr val="FFFF00"/>
                </a:solidFill>
                <a:latin typeface="Alamain" pitchFamily="34" charset="0"/>
              </a:rPr>
              <a:t>Nous découvrirons ensemble de nouvelles notions. </a:t>
            </a:r>
          </a:p>
          <a:p>
            <a:pPr>
              <a:spcBef>
                <a:spcPts val="600"/>
              </a:spcBef>
              <a:spcAft>
                <a:spcPts val="600"/>
              </a:spcAft>
            </a:pPr>
            <a:r>
              <a:rPr lang="fr-BE" dirty="0" smtClean="0">
                <a:solidFill>
                  <a:srgbClr val="FFFF00"/>
                </a:solidFill>
                <a:latin typeface="Alamain" pitchFamily="34" charset="0"/>
              </a:rPr>
              <a:t>En une période, la matière sera présentée,</a:t>
            </a:r>
          </a:p>
          <a:p>
            <a:pPr>
              <a:spcBef>
                <a:spcPts val="600"/>
              </a:spcBef>
              <a:spcAft>
                <a:spcPts val="600"/>
              </a:spcAft>
            </a:pPr>
            <a:r>
              <a:rPr lang="fr-BE" dirty="0" smtClean="0">
                <a:solidFill>
                  <a:srgbClr val="FFFF00"/>
                </a:solidFill>
                <a:latin typeface="Alamain" pitchFamily="34" charset="0"/>
              </a:rPr>
              <a:t>une synthèse distribuée, et</a:t>
            </a:r>
          </a:p>
          <a:p>
            <a:pPr>
              <a:spcBef>
                <a:spcPts val="600"/>
              </a:spcBef>
              <a:spcAft>
                <a:spcPts val="600"/>
              </a:spcAft>
            </a:pPr>
            <a:r>
              <a:rPr lang="fr-BE" dirty="0" smtClean="0">
                <a:solidFill>
                  <a:srgbClr val="FFFF00"/>
                </a:solidFill>
                <a:latin typeface="Alamain" pitchFamily="34" charset="0"/>
              </a:rPr>
              <a:t>quelques exercices collectifs réalisés.</a:t>
            </a:r>
            <a:endParaRPr lang="fr-BE" dirty="0">
              <a:solidFill>
                <a:srgbClr val="FFFF00"/>
              </a:solidFill>
              <a:latin typeface="Alamain" pitchFamily="34" charset="0"/>
            </a:endParaRPr>
          </a:p>
        </p:txBody>
      </p:sp>
      <p:sp>
        <p:nvSpPr>
          <p:cNvPr id="3" name="ZoneTexte 2"/>
          <p:cNvSpPr txBox="1"/>
          <p:nvPr/>
        </p:nvSpPr>
        <p:spPr>
          <a:xfrm>
            <a:off x="683568" y="3573016"/>
            <a:ext cx="7920880" cy="3000821"/>
          </a:xfrm>
          <a:prstGeom prst="rect">
            <a:avLst/>
          </a:prstGeom>
          <a:noFill/>
        </p:spPr>
        <p:txBody>
          <a:bodyPr wrap="square" rtlCol="0">
            <a:spAutoFit/>
          </a:bodyPr>
          <a:lstStyle/>
          <a:p>
            <a:pPr>
              <a:lnSpc>
                <a:spcPct val="150000"/>
              </a:lnSpc>
            </a:pPr>
            <a:r>
              <a:rPr lang="fr-BE" dirty="0" smtClean="0">
                <a:latin typeface="Alamain" pitchFamily="34" charset="0"/>
              </a:rPr>
              <a:t>L’entrainement des notions sera individualisé. </a:t>
            </a:r>
          </a:p>
          <a:p>
            <a:pPr>
              <a:lnSpc>
                <a:spcPct val="150000"/>
              </a:lnSpc>
            </a:pPr>
            <a:r>
              <a:rPr lang="fr-BE" dirty="0" smtClean="0">
                <a:latin typeface="Alamain" pitchFamily="34" charset="0"/>
              </a:rPr>
              <a:t>Cela fonctionnera avec des fiches d’exercices individuelles. Les enfants devront en réaliser un certain nombre chaque semaine (au départ, ce sera imposé par l’institutrice). Ils pourront ensuite décider de poursuivre l’entrainement, de revoir des notions floues, de réaliser d’autres matières, de faire du travail de dépassement, …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23528" y="548680"/>
            <a:ext cx="2754280" cy="369332"/>
          </a:xfrm>
          <a:prstGeom prst="rect">
            <a:avLst/>
          </a:prstGeom>
          <a:noFill/>
        </p:spPr>
        <p:txBody>
          <a:bodyPr wrap="none" rtlCol="0">
            <a:spAutoFit/>
          </a:bodyPr>
          <a:lstStyle/>
          <a:p>
            <a:r>
              <a:rPr lang="fr-BE" dirty="0" smtClean="0">
                <a:solidFill>
                  <a:srgbClr val="FFFF00"/>
                </a:solidFill>
                <a:latin typeface="Alamain" pitchFamily="34" charset="0"/>
              </a:rPr>
              <a:t>Exemple de fiche…</a:t>
            </a:r>
          </a:p>
        </p:txBody>
      </p:sp>
      <p:pic>
        <p:nvPicPr>
          <p:cNvPr id="44033" name="Picture 1"/>
          <p:cNvPicPr>
            <a:picLocks noChangeAspect="1" noChangeArrowheads="1"/>
          </p:cNvPicPr>
          <p:nvPr/>
        </p:nvPicPr>
        <p:blipFill>
          <a:blip r:embed="rId2" cstate="print"/>
          <a:srcRect/>
          <a:stretch>
            <a:fillRect/>
          </a:stretch>
        </p:blipFill>
        <p:spPr bwMode="auto">
          <a:xfrm>
            <a:off x="2051720" y="1412776"/>
            <a:ext cx="5314749" cy="4924400"/>
          </a:xfrm>
          <a:prstGeom prst="rect">
            <a:avLst/>
          </a:prstGeom>
          <a:noFill/>
          <a:ln w="9525">
            <a:noFill/>
            <a:miter lim="800000"/>
            <a:headEnd/>
            <a:tailEnd/>
          </a:ln>
        </p:spPr>
      </p:pic>
      <p:sp>
        <p:nvSpPr>
          <p:cNvPr id="4" name="ZoneTexte 3"/>
          <p:cNvSpPr txBox="1"/>
          <p:nvPr/>
        </p:nvSpPr>
        <p:spPr>
          <a:xfrm>
            <a:off x="5796136" y="404664"/>
            <a:ext cx="3096344" cy="923330"/>
          </a:xfrm>
          <a:prstGeom prst="rect">
            <a:avLst/>
          </a:prstGeom>
          <a:noFill/>
        </p:spPr>
        <p:txBody>
          <a:bodyPr wrap="square" rtlCol="0">
            <a:spAutoFit/>
          </a:bodyPr>
          <a:lstStyle/>
          <a:p>
            <a:pPr algn="ctr"/>
            <a:r>
              <a:rPr lang="fr-BE" dirty="0" smtClean="0"/>
              <a:t>Référence pour se repérer, numéros de 1 à … </a:t>
            </a:r>
          </a:p>
          <a:p>
            <a:pPr algn="ctr"/>
            <a:r>
              <a:rPr lang="fr-BE" dirty="0" smtClean="0"/>
              <a:t>autant que nécessaire !</a:t>
            </a:r>
            <a:endParaRPr lang="fr-BE" dirty="0"/>
          </a:p>
        </p:txBody>
      </p:sp>
      <p:sp>
        <p:nvSpPr>
          <p:cNvPr id="5" name="ZoneTexte 4"/>
          <p:cNvSpPr txBox="1"/>
          <p:nvPr/>
        </p:nvSpPr>
        <p:spPr>
          <a:xfrm>
            <a:off x="107504" y="1988840"/>
            <a:ext cx="1907704" cy="1215717"/>
          </a:xfrm>
          <a:prstGeom prst="rect">
            <a:avLst/>
          </a:prstGeom>
          <a:noFill/>
        </p:spPr>
        <p:txBody>
          <a:bodyPr wrap="square" rtlCol="0">
            <a:spAutoFit/>
          </a:bodyPr>
          <a:lstStyle/>
          <a:p>
            <a:r>
              <a:rPr lang="fr-BE" dirty="0" smtClean="0"/>
              <a:t>Cadre de rappel théorique.</a:t>
            </a:r>
          </a:p>
          <a:p>
            <a:pPr>
              <a:spcBef>
                <a:spcPts val="600"/>
              </a:spcBef>
            </a:pPr>
            <a:r>
              <a:rPr lang="fr-BE" sz="1600" dirty="0" smtClean="0"/>
              <a:t>(ou « Récapitulatif » ou « Évaluation »)</a:t>
            </a:r>
            <a:endParaRPr lang="fr-BE" sz="1600" dirty="0"/>
          </a:p>
        </p:txBody>
      </p:sp>
      <p:sp>
        <p:nvSpPr>
          <p:cNvPr id="6" name="ZoneTexte 5"/>
          <p:cNvSpPr txBox="1"/>
          <p:nvPr/>
        </p:nvSpPr>
        <p:spPr>
          <a:xfrm>
            <a:off x="7452320" y="3429000"/>
            <a:ext cx="1098378" cy="369332"/>
          </a:xfrm>
          <a:prstGeom prst="rect">
            <a:avLst/>
          </a:prstGeom>
          <a:noFill/>
        </p:spPr>
        <p:txBody>
          <a:bodyPr wrap="none" rtlCol="0">
            <a:spAutoFit/>
          </a:bodyPr>
          <a:lstStyle/>
          <a:p>
            <a:r>
              <a:rPr lang="fr-BE" dirty="0" smtClean="0"/>
              <a:t>Consigne.</a:t>
            </a:r>
            <a:endParaRPr lang="fr-BE" dirty="0"/>
          </a:p>
        </p:txBody>
      </p:sp>
      <p:sp>
        <p:nvSpPr>
          <p:cNvPr id="7" name="ZoneTexte 6"/>
          <p:cNvSpPr txBox="1"/>
          <p:nvPr/>
        </p:nvSpPr>
        <p:spPr>
          <a:xfrm>
            <a:off x="467544" y="4221088"/>
            <a:ext cx="1440160" cy="2031325"/>
          </a:xfrm>
          <a:prstGeom prst="rect">
            <a:avLst/>
          </a:prstGeom>
          <a:noFill/>
        </p:spPr>
        <p:txBody>
          <a:bodyPr wrap="square" rtlCol="0">
            <a:spAutoFit/>
          </a:bodyPr>
          <a:lstStyle/>
          <a:p>
            <a:r>
              <a:rPr lang="fr-BE" dirty="0" smtClean="0"/>
              <a:t>Exercice. L’élève doit uniquement copier le numéro et mettre sa réponse.</a:t>
            </a:r>
            <a:endParaRPr lang="fr-BE"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51520" y="260648"/>
            <a:ext cx="4180953" cy="369332"/>
          </a:xfrm>
          <a:prstGeom prst="rect">
            <a:avLst/>
          </a:prstGeom>
          <a:noFill/>
        </p:spPr>
        <p:txBody>
          <a:bodyPr wrap="none" rtlCol="0">
            <a:spAutoFit/>
          </a:bodyPr>
          <a:lstStyle/>
          <a:p>
            <a:r>
              <a:rPr lang="fr-BE" dirty="0" smtClean="0">
                <a:solidFill>
                  <a:srgbClr val="FFFF00"/>
                </a:solidFill>
                <a:latin typeface="Alamain" pitchFamily="34" charset="0"/>
              </a:rPr>
              <a:t>Le suivi du travail réalisé… </a:t>
            </a:r>
            <a:endParaRPr lang="fr-BE" dirty="0">
              <a:solidFill>
                <a:srgbClr val="FFFF00"/>
              </a:solidFill>
              <a:latin typeface="Alamain" pitchFamily="34" charset="0"/>
            </a:endParaRPr>
          </a:p>
        </p:txBody>
      </p:sp>
      <p:sp>
        <p:nvSpPr>
          <p:cNvPr id="3" name="ZoneTexte 2"/>
          <p:cNvSpPr txBox="1"/>
          <p:nvPr/>
        </p:nvSpPr>
        <p:spPr>
          <a:xfrm>
            <a:off x="251520" y="764704"/>
            <a:ext cx="8712968" cy="1338828"/>
          </a:xfrm>
          <a:prstGeom prst="rect">
            <a:avLst/>
          </a:prstGeom>
          <a:noFill/>
        </p:spPr>
        <p:txBody>
          <a:bodyPr wrap="square" rtlCol="0">
            <a:spAutoFit/>
          </a:bodyPr>
          <a:lstStyle/>
          <a:p>
            <a:pPr>
              <a:lnSpc>
                <a:spcPct val="150000"/>
              </a:lnSpc>
            </a:pPr>
            <a:r>
              <a:rPr lang="fr-BE" dirty="0" smtClean="0">
                <a:latin typeface="Alamain" pitchFamily="34" charset="0"/>
              </a:rPr>
              <a:t>Chaque enfant aura une farde reprenant ce qui a été effectué </a:t>
            </a:r>
          </a:p>
          <a:p>
            <a:pPr>
              <a:lnSpc>
                <a:spcPct val="150000"/>
              </a:lnSpc>
            </a:pPr>
            <a:r>
              <a:rPr lang="fr-BE" dirty="0" smtClean="0">
                <a:latin typeface="Alamain" pitchFamily="34" charset="0"/>
              </a:rPr>
              <a:t>et devrait encore l’être. Cette farde ne quittera pas la classe. </a:t>
            </a:r>
          </a:p>
          <a:p>
            <a:pPr>
              <a:lnSpc>
                <a:spcPct val="150000"/>
              </a:lnSpc>
            </a:pPr>
            <a:r>
              <a:rPr lang="fr-BE" dirty="0" smtClean="0">
                <a:latin typeface="Alamain" pitchFamily="34" charset="0"/>
              </a:rPr>
              <a:t>Les parents pourront la consulter </a:t>
            </a:r>
            <a:r>
              <a:rPr lang="fr-BE" dirty="0" smtClean="0">
                <a:solidFill>
                  <a:srgbClr val="FFFF00"/>
                </a:solidFill>
                <a:latin typeface="Alamain" pitchFamily="34" charset="0"/>
              </a:rPr>
              <a:t>sur demande de rendez-vous</a:t>
            </a:r>
            <a:r>
              <a:rPr lang="fr-BE" dirty="0" smtClean="0">
                <a:latin typeface="Alamain" pitchFamily="34" charset="0"/>
              </a:rPr>
              <a:t>.</a:t>
            </a:r>
            <a:endParaRPr lang="fr-BE" dirty="0">
              <a:latin typeface="Alamain" pitchFamily="34" charset="0"/>
            </a:endParaRPr>
          </a:p>
        </p:txBody>
      </p:sp>
      <p:pic>
        <p:nvPicPr>
          <p:cNvPr id="43009" name="Picture 1"/>
          <p:cNvPicPr>
            <a:picLocks noChangeAspect="1" noChangeArrowheads="1"/>
          </p:cNvPicPr>
          <p:nvPr/>
        </p:nvPicPr>
        <p:blipFill>
          <a:blip r:embed="rId2" cstate="print"/>
          <a:srcRect/>
          <a:stretch>
            <a:fillRect/>
          </a:stretch>
        </p:blipFill>
        <p:spPr bwMode="auto">
          <a:xfrm>
            <a:off x="251520" y="2348880"/>
            <a:ext cx="6985000" cy="4337050"/>
          </a:xfrm>
          <a:prstGeom prst="rect">
            <a:avLst/>
          </a:prstGeom>
          <a:noFill/>
          <a:ln w="9525">
            <a:noFill/>
            <a:miter lim="800000"/>
            <a:headEnd/>
            <a:tailEnd/>
          </a:ln>
        </p:spPr>
      </p:pic>
      <p:sp>
        <p:nvSpPr>
          <p:cNvPr id="6" name="ZoneTexte 5"/>
          <p:cNvSpPr txBox="1"/>
          <p:nvPr/>
        </p:nvSpPr>
        <p:spPr>
          <a:xfrm>
            <a:off x="7236296" y="2708920"/>
            <a:ext cx="1368152" cy="369332"/>
          </a:xfrm>
          <a:prstGeom prst="rect">
            <a:avLst/>
          </a:prstGeom>
          <a:noFill/>
        </p:spPr>
        <p:txBody>
          <a:bodyPr wrap="square" rtlCol="0">
            <a:spAutoFit/>
          </a:bodyPr>
          <a:lstStyle/>
          <a:p>
            <a:r>
              <a:rPr lang="fr-BE" dirty="0" smtClean="0"/>
              <a:t>Référence.</a:t>
            </a:r>
            <a:endParaRPr lang="fr-BE" dirty="0"/>
          </a:p>
        </p:txBody>
      </p:sp>
      <p:sp>
        <p:nvSpPr>
          <p:cNvPr id="8" name="ZoneTexte 7"/>
          <p:cNvSpPr txBox="1"/>
          <p:nvPr/>
        </p:nvSpPr>
        <p:spPr>
          <a:xfrm>
            <a:off x="7236296" y="2996952"/>
            <a:ext cx="1763688" cy="369332"/>
          </a:xfrm>
          <a:prstGeom prst="rect">
            <a:avLst/>
          </a:prstGeom>
          <a:noFill/>
        </p:spPr>
        <p:txBody>
          <a:bodyPr wrap="square" rtlCol="0">
            <a:spAutoFit/>
          </a:bodyPr>
          <a:lstStyle/>
          <a:p>
            <a:r>
              <a:rPr lang="fr-BE" dirty="0" smtClean="0"/>
              <a:t>Cadre théorique.</a:t>
            </a:r>
            <a:endParaRPr lang="fr-BE" dirty="0"/>
          </a:p>
        </p:txBody>
      </p:sp>
      <p:sp>
        <p:nvSpPr>
          <p:cNvPr id="9" name="ZoneTexte 8"/>
          <p:cNvSpPr txBox="1"/>
          <p:nvPr/>
        </p:nvSpPr>
        <p:spPr>
          <a:xfrm>
            <a:off x="7236296" y="3284984"/>
            <a:ext cx="1368152" cy="369332"/>
          </a:xfrm>
          <a:prstGeom prst="rect">
            <a:avLst/>
          </a:prstGeom>
          <a:noFill/>
        </p:spPr>
        <p:txBody>
          <a:bodyPr wrap="square" rtlCol="0">
            <a:spAutoFit/>
          </a:bodyPr>
          <a:lstStyle/>
          <a:p>
            <a:r>
              <a:rPr lang="fr-BE" dirty="0" smtClean="0"/>
              <a:t>Consigne.</a:t>
            </a:r>
          </a:p>
        </p:txBody>
      </p:sp>
      <p:sp>
        <p:nvSpPr>
          <p:cNvPr id="10" name="ZoneTexte 9"/>
          <p:cNvSpPr txBox="1"/>
          <p:nvPr/>
        </p:nvSpPr>
        <p:spPr>
          <a:xfrm>
            <a:off x="7524328" y="4293096"/>
            <a:ext cx="1368152" cy="2031325"/>
          </a:xfrm>
          <a:prstGeom prst="rect">
            <a:avLst/>
          </a:prstGeom>
          <a:noFill/>
        </p:spPr>
        <p:txBody>
          <a:bodyPr wrap="square" rtlCol="0">
            <a:spAutoFit/>
          </a:bodyPr>
          <a:lstStyle/>
          <a:p>
            <a:r>
              <a:rPr lang="fr-BE" dirty="0" smtClean="0"/>
              <a:t>Notes par le professeur (effectué la semaine …, numéros des fiches, etc.)</a:t>
            </a:r>
            <a:endParaRPr lang="fr-BE"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491880" y="980728"/>
            <a:ext cx="2013693" cy="369332"/>
          </a:xfrm>
          <a:prstGeom prst="rect">
            <a:avLst/>
          </a:prstGeom>
          <a:noFill/>
        </p:spPr>
        <p:txBody>
          <a:bodyPr wrap="none" rtlCol="0">
            <a:spAutoFit/>
          </a:bodyPr>
          <a:lstStyle/>
          <a:p>
            <a:r>
              <a:rPr lang="fr-BE" dirty="0" smtClean="0">
                <a:solidFill>
                  <a:srgbClr val="FFFF00"/>
                </a:solidFill>
                <a:latin typeface="Alamain" pitchFamily="34" charset="0"/>
              </a:rPr>
              <a:t>Le bulletin… </a:t>
            </a:r>
          </a:p>
        </p:txBody>
      </p:sp>
      <p:sp>
        <p:nvSpPr>
          <p:cNvPr id="3" name="ZoneTexte 2"/>
          <p:cNvSpPr txBox="1"/>
          <p:nvPr/>
        </p:nvSpPr>
        <p:spPr>
          <a:xfrm>
            <a:off x="899592" y="2204864"/>
            <a:ext cx="7632848" cy="3416320"/>
          </a:xfrm>
          <a:prstGeom prst="rect">
            <a:avLst/>
          </a:prstGeom>
          <a:noFill/>
        </p:spPr>
        <p:txBody>
          <a:bodyPr wrap="square" rtlCol="0">
            <a:spAutoFit/>
          </a:bodyPr>
          <a:lstStyle/>
          <a:p>
            <a:pPr>
              <a:lnSpc>
                <a:spcPct val="150000"/>
              </a:lnSpc>
            </a:pPr>
            <a:r>
              <a:rPr lang="fr-BE" dirty="0" smtClean="0">
                <a:latin typeface="Alamain" pitchFamily="34" charset="0"/>
              </a:rPr>
              <a:t>Le travail étant individualisé, il est important de bien se dire que </a:t>
            </a:r>
            <a:r>
              <a:rPr lang="fr-BE" dirty="0" smtClean="0">
                <a:solidFill>
                  <a:srgbClr val="FFFF00"/>
                </a:solidFill>
                <a:latin typeface="Alamain" pitchFamily="34" charset="0"/>
              </a:rPr>
              <a:t>les bulletins seront plus positifs </a:t>
            </a:r>
            <a:r>
              <a:rPr lang="fr-BE" dirty="0" smtClean="0">
                <a:latin typeface="Alamain" pitchFamily="34" charset="0"/>
              </a:rPr>
              <a:t>que l’an dernier. Chaque enfant devrait avoir de bonnes notes… </a:t>
            </a:r>
            <a:r>
              <a:rPr lang="fr-BE" dirty="0" smtClean="0">
                <a:solidFill>
                  <a:srgbClr val="FFFF00"/>
                </a:solidFill>
                <a:latin typeface="Alamain" pitchFamily="34" charset="0"/>
              </a:rPr>
              <a:t>Ce qui le motivera à progresser et faire de son mieux. </a:t>
            </a:r>
          </a:p>
          <a:p>
            <a:pPr>
              <a:lnSpc>
                <a:spcPct val="150000"/>
              </a:lnSpc>
            </a:pPr>
            <a:r>
              <a:rPr lang="fr-BE" dirty="0" smtClean="0">
                <a:latin typeface="Alamain" pitchFamily="34" charset="0"/>
              </a:rPr>
              <a:t>Mais de bons bulletins ne seront pas un gage de réussite au </a:t>
            </a:r>
            <a:r>
              <a:rPr lang="fr-BE" dirty="0" err="1" smtClean="0">
                <a:latin typeface="Alamain" pitchFamily="34" charset="0"/>
              </a:rPr>
              <a:t>CEB</a:t>
            </a:r>
            <a:r>
              <a:rPr lang="fr-BE" dirty="0" smtClean="0">
                <a:latin typeface="Alamain" pitchFamily="34" charset="0"/>
              </a:rPr>
              <a:t>, car tout dépendra des fiches effectuées… </a:t>
            </a:r>
          </a:p>
          <a:p>
            <a:pPr>
              <a:lnSpc>
                <a:spcPct val="150000"/>
              </a:lnSpc>
            </a:pPr>
            <a:r>
              <a:rPr lang="fr-BE" dirty="0" smtClean="0">
                <a:latin typeface="Alamain" pitchFamily="34" charset="0"/>
              </a:rPr>
              <a:t>Je tâcherai de vous informer au mieux de la situation réelle dans les commentaires de bulletins. </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0" y="908720"/>
            <a:ext cx="9144000" cy="58169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Collation collective (changement… à vous de jouer !)</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Tableau vivant Modigliani (13 septembre)</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Exposition sur Bruxelles (14 septembre)</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E.V.R.A.S. (20/9, 4/10, 11/10)</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eaLnBrk="0" fontAlgn="base" hangingPunct="0">
              <a:lnSpc>
                <a:spcPct val="150000"/>
              </a:lnSpc>
              <a:spcBef>
                <a:spcPct val="0"/>
              </a:spcBef>
              <a:spcAft>
                <a:spcPct val="0"/>
              </a:spcAf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Forêt (? à confirmer)</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eaLnBrk="0" fontAlgn="base" hangingPunct="0">
              <a:lnSpc>
                <a:spcPct val="150000"/>
              </a:lnSpc>
              <a:spcBef>
                <a:spcPct val="0"/>
              </a:spcBef>
              <a:spcAft>
                <a:spcPct val="0"/>
              </a:spcAf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Train World (fin de l’hiver)</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eaLnBrk="0" fontAlgn="base" hangingPunct="0">
              <a:lnSpc>
                <a:spcPct val="150000"/>
              </a:lnSpc>
              <a:spcBef>
                <a:spcPct val="0"/>
              </a:spcBef>
              <a:spcAft>
                <a:spcPct val="0"/>
              </a:spcAf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Journée sportive</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Sécurité routière</a:t>
            </a:r>
            <a:r>
              <a:rPr kumimoji="0" lang="fr-BE" b="0" i="0" u="none" strike="noStrike" cap="none" normalizeH="0" dirty="0" smtClean="0">
                <a:ln>
                  <a:noFill/>
                </a:ln>
                <a:solidFill>
                  <a:schemeClr val="tx1"/>
                </a:solidFill>
                <a:effectLst/>
                <a:latin typeface="Comic Sans MS" pitchFamily="66" charset="0"/>
                <a:ea typeface="Calibri" pitchFamily="34" charset="0"/>
                <a:cs typeface="Times New Roman" pitchFamily="18" charset="0"/>
              </a:rPr>
              <a:t> (avec la police, une séance en classe et une à vélo)</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eaLnBrk="0" fontAlgn="base" hangingPunct="0">
              <a:lnSpc>
                <a:spcPct val="150000"/>
              </a:lnSpc>
              <a:spcBef>
                <a:spcPct val="0"/>
              </a:spcBef>
              <a:spcAft>
                <a:spcPct val="0"/>
              </a:spcAf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Ateliers scientifiques (probablement deux-trois)</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Breendonk (? à confirmer)</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Portes ouvertes en secondaire (vers février)</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Sortie de fin d’année (à définir)</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fr-BE" sz="1600" b="0" i="0" u="none" strike="noStrike" cap="none" normalizeH="0" baseline="0" dirty="0" smtClean="0">
                <a:ln>
                  <a:noFill/>
                </a:ln>
                <a:solidFill>
                  <a:srgbClr val="FFFF00"/>
                </a:solidFill>
                <a:effectLst/>
                <a:latin typeface="Comic Sans MS" pitchFamily="66" charset="0"/>
                <a:ea typeface="Calibri" pitchFamily="34" charset="0"/>
                <a:cs typeface="Times New Roman" pitchFamily="18" charset="0"/>
              </a:rPr>
              <a:t>&gt; Pensez également</a:t>
            </a:r>
            <a:r>
              <a:rPr kumimoji="0" lang="fr-BE" sz="1600" b="0" i="0" u="none" strike="noStrike" cap="none" normalizeH="0" dirty="0" smtClean="0">
                <a:ln>
                  <a:noFill/>
                </a:ln>
                <a:solidFill>
                  <a:srgbClr val="FFFF00"/>
                </a:solidFill>
                <a:effectLst/>
                <a:latin typeface="Comic Sans MS" pitchFamily="66" charset="0"/>
                <a:ea typeface="Calibri" pitchFamily="34" charset="0"/>
                <a:cs typeface="Times New Roman" pitchFamily="18" charset="0"/>
              </a:rPr>
              <a:t> au </a:t>
            </a:r>
            <a:r>
              <a:rPr kumimoji="0" lang="fr-BE" sz="1600" b="0" i="0" u="none" strike="noStrike" cap="none" normalizeH="0" baseline="0" dirty="0" smtClean="0">
                <a:ln>
                  <a:noFill/>
                </a:ln>
                <a:solidFill>
                  <a:srgbClr val="FFFF00"/>
                </a:solidFill>
                <a:effectLst/>
                <a:latin typeface="Comic Sans MS" pitchFamily="66" charset="0"/>
                <a:ea typeface="Calibri" pitchFamily="34" charset="0"/>
                <a:cs typeface="Times New Roman" pitchFamily="18" charset="0"/>
              </a:rPr>
              <a:t>marché de Noël qui a lieu le</a:t>
            </a:r>
            <a:r>
              <a:rPr kumimoji="0" lang="fr-BE" sz="1600" b="0" i="0" u="none" strike="noStrike" cap="none" normalizeH="0" dirty="0" smtClean="0">
                <a:ln>
                  <a:noFill/>
                </a:ln>
                <a:solidFill>
                  <a:srgbClr val="FFFF00"/>
                </a:solidFill>
                <a:effectLst/>
                <a:latin typeface="Comic Sans MS" pitchFamily="66" charset="0"/>
                <a:ea typeface="Calibri" pitchFamily="34" charset="0"/>
                <a:cs typeface="Times New Roman" pitchFamily="18" charset="0"/>
              </a:rPr>
              <a:t> 8 décembre.</a:t>
            </a:r>
            <a:endParaRPr kumimoji="0" lang="fr-BE" sz="1600" b="0" i="0" u="none" strike="noStrike" cap="none" normalizeH="0" baseline="0" dirty="0" smtClean="0">
              <a:ln>
                <a:noFill/>
              </a:ln>
              <a:solidFill>
                <a:srgbClr val="FFFF00"/>
              </a:solidFill>
              <a:effectLst/>
              <a:latin typeface="Comic Sans MS" pitchFamily="66" charset="0"/>
              <a:ea typeface="Calibri" pitchFamily="34"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fr-BE" sz="1600" b="0" i="0" u="none" strike="noStrike" cap="none" normalizeH="0" baseline="0" dirty="0" smtClean="0">
                <a:ln>
                  <a:noFill/>
                </a:ln>
                <a:solidFill>
                  <a:srgbClr val="FFFF00"/>
                </a:solidFill>
                <a:effectLst/>
                <a:latin typeface="Comic Sans MS" pitchFamily="66" charset="0"/>
                <a:ea typeface="Calibri" pitchFamily="34" charset="0"/>
                <a:cs typeface="Times New Roman" pitchFamily="18" charset="0"/>
              </a:rPr>
              <a:t>&gt; D’autres activités</a:t>
            </a:r>
            <a:r>
              <a:rPr kumimoji="0" lang="fr-BE" sz="1600" b="0" i="0" u="none" strike="noStrike" cap="none" normalizeH="0" dirty="0" smtClean="0">
                <a:ln>
                  <a:noFill/>
                </a:ln>
                <a:solidFill>
                  <a:srgbClr val="FFFF00"/>
                </a:solidFill>
                <a:effectLst/>
                <a:latin typeface="Comic Sans MS" pitchFamily="66" charset="0"/>
                <a:ea typeface="Calibri" pitchFamily="34" charset="0"/>
                <a:cs typeface="Times New Roman" pitchFamily="18" charset="0"/>
              </a:rPr>
              <a:t> pourraient s’ajouter, s</a:t>
            </a:r>
            <a:r>
              <a:rPr kumimoji="0" lang="fr-BE" sz="1600" b="0" i="0" u="none" strike="noStrike" cap="none" normalizeH="0" baseline="0" dirty="0" smtClean="0">
                <a:ln>
                  <a:noFill/>
                </a:ln>
                <a:solidFill>
                  <a:srgbClr val="FFFF00"/>
                </a:solidFill>
                <a:effectLst/>
                <a:latin typeface="Comic Sans MS" pitchFamily="66" charset="0"/>
                <a:ea typeface="Calibri" pitchFamily="34" charset="0"/>
                <a:cs typeface="Times New Roman" pitchFamily="18" charset="0"/>
              </a:rPr>
              <a:t>elon les projets en cours, les intérêts des élèves, …</a:t>
            </a:r>
            <a:endParaRPr kumimoji="0" lang="fr-BE" sz="1600" b="0" i="0" u="none" strike="noStrike" cap="none" normalizeH="0" baseline="0" dirty="0" smtClean="0">
              <a:ln>
                <a:noFill/>
              </a:ln>
              <a:solidFill>
                <a:srgbClr val="FFFF00"/>
              </a:solidFill>
              <a:effectLst/>
              <a:latin typeface="Comic Sans MS" pitchFamily="66" charset="0"/>
              <a:cs typeface="Arial" pitchFamily="34" charset="0"/>
            </a:endParaRPr>
          </a:p>
        </p:txBody>
      </p:sp>
      <p:sp>
        <p:nvSpPr>
          <p:cNvPr id="3" name="ZoneTexte 2"/>
          <p:cNvSpPr txBox="1"/>
          <p:nvPr/>
        </p:nvSpPr>
        <p:spPr>
          <a:xfrm>
            <a:off x="2267744" y="404664"/>
            <a:ext cx="4355680" cy="369332"/>
          </a:xfrm>
          <a:prstGeom prst="rect">
            <a:avLst/>
          </a:prstGeom>
          <a:noFill/>
        </p:spPr>
        <p:txBody>
          <a:bodyPr wrap="none" rtlCol="0">
            <a:spAutoFit/>
          </a:bodyPr>
          <a:lstStyle/>
          <a:p>
            <a:r>
              <a:rPr lang="fr-BE" dirty="0" smtClean="0">
                <a:solidFill>
                  <a:srgbClr val="FFFF00"/>
                </a:solidFill>
                <a:latin typeface="Alamain" pitchFamily="34" charset="0"/>
              </a:rPr>
              <a:t>Sorties, activités, animations…</a:t>
            </a:r>
            <a:endParaRPr lang="fr-BE" dirty="0">
              <a:solidFill>
                <a:srgbClr val="FFFF00"/>
              </a:solidFill>
              <a:latin typeface="Alamain" pitchFamily="34"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11760" y="2924944"/>
            <a:ext cx="5256584" cy="1754326"/>
          </a:xfrm>
          <a:prstGeom prst="rect">
            <a:avLst/>
          </a:prstGeom>
        </p:spPr>
        <p:txBody>
          <a:bodyPr wrap="square">
            <a:spAutoFit/>
          </a:bodyPr>
          <a:lstStyle/>
          <a:p>
            <a:pPr>
              <a:spcAft>
                <a:spcPts val="0"/>
              </a:spcAft>
            </a:pPr>
            <a:r>
              <a:rPr lang="fr-BE" dirty="0" smtClean="0">
                <a:latin typeface="Comic Sans MS"/>
                <a:ea typeface="Calibri"/>
                <a:cs typeface="Times New Roman"/>
              </a:rPr>
              <a:t>À savoir…</a:t>
            </a:r>
          </a:p>
          <a:p>
            <a:pPr>
              <a:spcAft>
                <a:spcPts val="0"/>
              </a:spcAft>
            </a:pPr>
            <a:endParaRPr lang="fr-BE" dirty="0">
              <a:latin typeface="Comic Sans MS"/>
              <a:ea typeface="Calibri"/>
              <a:cs typeface="Times New Roman"/>
            </a:endParaRPr>
          </a:p>
          <a:p>
            <a:pPr>
              <a:spcAft>
                <a:spcPts val="0"/>
              </a:spcAft>
              <a:buFontTx/>
              <a:buChar char="-"/>
            </a:pPr>
            <a:r>
              <a:rPr lang="fr-BE" dirty="0" smtClean="0">
                <a:latin typeface="Comic Sans MS"/>
                <a:ea typeface="Calibri"/>
                <a:cs typeface="Times New Roman"/>
              </a:rPr>
              <a:t> Nouveaux numéros de compte, toujours bien vérifier avant d’effectuer les paiements.</a:t>
            </a:r>
          </a:p>
          <a:p>
            <a:pPr>
              <a:spcAft>
                <a:spcPts val="0"/>
              </a:spcAft>
              <a:buFontTx/>
              <a:buChar char="-"/>
            </a:pPr>
            <a:endParaRPr lang="fr-BE" dirty="0" smtClean="0">
              <a:latin typeface="Comic Sans MS"/>
              <a:ea typeface="Calibri"/>
              <a:cs typeface="Times New Roman"/>
            </a:endParaRPr>
          </a:p>
          <a:p>
            <a:pPr>
              <a:spcAft>
                <a:spcPts val="0"/>
              </a:spcAft>
            </a:pPr>
            <a:r>
              <a:rPr lang="fr-BE" dirty="0" smtClean="0">
                <a:latin typeface="Comic Sans MS"/>
                <a:ea typeface="Calibri"/>
                <a:cs typeface="Times New Roman"/>
              </a:rPr>
              <a:t>- Cartes d’absence à compléter à domicile. </a:t>
            </a:r>
            <a:endParaRPr lang="fr-BE" dirty="0">
              <a:latin typeface="Comic Sans MS"/>
              <a:ea typeface="Calibri"/>
              <a:cs typeface="Times New Roman"/>
            </a:endParaRPr>
          </a:p>
        </p:txBody>
      </p:sp>
      <p:sp>
        <p:nvSpPr>
          <p:cNvPr id="3" name="Rectangle 2"/>
          <p:cNvSpPr/>
          <p:nvPr/>
        </p:nvSpPr>
        <p:spPr>
          <a:xfrm>
            <a:off x="2339752" y="1700808"/>
            <a:ext cx="3853940" cy="369332"/>
          </a:xfrm>
          <a:prstGeom prst="rect">
            <a:avLst/>
          </a:prstGeom>
        </p:spPr>
        <p:txBody>
          <a:bodyPr wrap="none">
            <a:spAutoFit/>
          </a:bodyPr>
          <a:lstStyle/>
          <a:p>
            <a:pPr lvl="0"/>
            <a:r>
              <a:rPr lang="fr-BE" dirty="0">
                <a:solidFill>
                  <a:srgbClr val="FFFF00"/>
                </a:solidFill>
                <a:latin typeface="Alamain" pitchFamily="34" charset="0"/>
                <a:ea typeface="Calibri"/>
                <a:cs typeface="Times New Roman"/>
              </a:rPr>
              <a:t>Changements administratifs</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131840" y="2276872"/>
            <a:ext cx="2880917" cy="369332"/>
          </a:xfrm>
          <a:prstGeom prst="rect">
            <a:avLst/>
          </a:prstGeom>
        </p:spPr>
        <p:txBody>
          <a:bodyPr wrap="none">
            <a:spAutoFit/>
          </a:bodyPr>
          <a:lstStyle/>
          <a:p>
            <a:pPr>
              <a:spcAft>
                <a:spcPts val="0"/>
              </a:spcAft>
            </a:pPr>
            <a:r>
              <a:rPr lang="fr-BE" dirty="0" smtClean="0">
                <a:solidFill>
                  <a:srgbClr val="FFFF00"/>
                </a:solidFill>
                <a:latin typeface="Alamain" pitchFamily="34" charset="0"/>
                <a:ea typeface="Calibri"/>
                <a:cs typeface="Times New Roman"/>
              </a:rPr>
              <a:t>Présentation du blog</a:t>
            </a:r>
            <a:endParaRPr lang="fr-BE" dirty="0">
              <a:solidFill>
                <a:srgbClr val="FFFF00"/>
              </a:solidFill>
              <a:latin typeface="Alamain" pitchFamily="34" charset="0"/>
              <a:ea typeface="Calibri"/>
              <a:cs typeface="Times New Roman"/>
            </a:endParaRPr>
          </a:p>
        </p:txBody>
      </p:sp>
      <p:sp>
        <p:nvSpPr>
          <p:cNvPr id="4" name="Rectangle 3"/>
          <p:cNvSpPr/>
          <p:nvPr/>
        </p:nvSpPr>
        <p:spPr>
          <a:xfrm>
            <a:off x="2555776" y="3429000"/>
            <a:ext cx="4282263" cy="1477328"/>
          </a:xfrm>
          <a:prstGeom prst="rect">
            <a:avLst/>
          </a:prstGeom>
        </p:spPr>
        <p:txBody>
          <a:bodyPr wrap="none">
            <a:spAutoFit/>
          </a:bodyPr>
          <a:lstStyle/>
          <a:p>
            <a:pPr algn="ctr"/>
            <a:r>
              <a:rPr lang="fr-BE" dirty="0" smtClean="0">
                <a:solidFill>
                  <a:srgbClr val="C00000"/>
                </a:solidFill>
                <a:latin typeface="Comic Sans MS" pitchFamily="66" charset="0"/>
              </a:rPr>
              <a:t>Prenez bien note de cette adresse !</a:t>
            </a:r>
          </a:p>
          <a:p>
            <a:pPr algn="ctr"/>
            <a:endParaRPr lang="fr-BE" dirty="0" smtClean="0">
              <a:latin typeface="Comic Sans MS" pitchFamily="66" charset="0"/>
            </a:endParaRPr>
          </a:p>
          <a:p>
            <a:pPr algn="ctr"/>
            <a:endParaRPr lang="fr-BE" dirty="0">
              <a:latin typeface="Comic Sans MS" pitchFamily="66" charset="0"/>
            </a:endParaRPr>
          </a:p>
          <a:p>
            <a:pPr algn="ctr"/>
            <a:r>
              <a:rPr lang="fr-BE" spc="60" dirty="0" smtClean="0">
                <a:latin typeface="Comic Sans MS" pitchFamily="66" charset="0"/>
              </a:rPr>
              <a:t>http://synthesesara.canalblog.com/</a:t>
            </a:r>
          </a:p>
          <a:p>
            <a:endParaRPr lang="fr-BE" dirty="0" smtClean="0">
              <a:latin typeface="Comic Sans MS" pitchFamily="66"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576" y="908720"/>
            <a:ext cx="7668344" cy="341632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rPr>
              <a:t>Merci de </a:t>
            </a:r>
          </a:p>
          <a:p>
            <a:pPr algn="ctr"/>
            <a:r>
              <a:rPr lang="fr-FR"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rPr>
              <a:t>votre attention…</a:t>
            </a:r>
          </a:p>
          <a:p>
            <a:pPr algn="ctr"/>
            <a:endParaRPr lang="fr-FR"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endParaRPr>
          </a:p>
          <a:p>
            <a:pPr algn="ctr"/>
            <a:r>
              <a:rPr lang="fr-FR" sz="32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rPr>
              <a:t>Je reste à votre disposition </a:t>
            </a:r>
          </a:p>
          <a:p>
            <a:pPr algn="ctr"/>
            <a:endParaRPr lang="fr-FR"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endParaRPr>
          </a:p>
          <a:p>
            <a:pPr algn="ctr"/>
            <a:r>
              <a:rPr lang="fr-FR"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rPr>
              <a:t>pour répondre aux questions.</a:t>
            </a:r>
            <a:endParaRPr lang="fr-FR" sz="32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endParaRPr>
          </a:p>
        </p:txBody>
      </p:sp>
      <p:sp>
        <p:nvSpPr>
          <p:cNvPr id="4" name="Rectangle 3"/>
          <p:cNvSpPr/>
          <p:nvPr/>
        </p:nvSpPr>
        <p:spPr>
          <a:xfrm>
            <a:off x="971600" y="5733256"/>
            <a:ext cx="7247497"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cap="none" spc="50" dirty="0" smtClean="0">
                <a:ln w="11430"/>
                <a:solidFill>
                  <a:srgbClr val="FFC000"/>
                </a:solidFill>
                <a:effectLst>
                  <a:outerShdw blurRad="76200" dist="50800" dir="5400000" algn="tl" rotWithShape="0">
                    <a:srgbClr val="000000">
                      <a:alpha val="65000"/>
                    </a:srgbClr>
                  </a:outerShdw>
                </a:effectLst>
                <a:latin typeface="Comic Sans MS" pitchFamily="66" charset="0"/>
              </a:rPr>
              <a:t>Bonne année à tous !</a:t>
            </a:r>
            <a:endParaRPr lang="fr-FR" sz="5400" b="1" cap="none" spc="50" dirty="0">
              <a:ln w="11430"/>
              <a:solidFill>
                <a:srgbClr val="FFC000"/>
              </a:solidFill>
              <a:effectLst>
                <a:outerShdw blurRad="76200" dist="50800" dir="5400000" algn="tl" rotWithShape="0">
                  <a:srgbClr val="000000">
                    <a:alpha val="65000"/>
                  </a:srgbClr>
                </a:outerShdw>
              </a:effectLst>
              <a:latin typeface="Comic Sans MS" pitchFamily="66"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258</TotalTime>
  <Words>1701</Words>
  <Application>Microsoft Office PowerPoint</Application>
  <PresentationFormat>Affichage à l'écran (4:3)</PresentationFormat>
  <Paragraphs>305</Paragraphs>
  <Slides>38</Slides>
  <Notes>0</Notes>
  <HiddenSlides>0</HiddenSlides>
  <MMClips>0</MMClips>
  <ScaleCrop>false</ScaleCrop>
  <HeadingPairs>
    <vt:vector size="4" baseType="variant">
      <vt:variant>
        <vt:lpstr>Thème</vt:lpstr>
      </vt:variant>
      <vt:variant>
        <vt:i4>1</vt:i4>
      </vt:variant>
      <vt:variant>
        <vt:lpstr>Titres des diapositives</vt:lpstr>
      </vt:variant>
      <vt:variant>
        <vt:i4>38</vt:i4>
      </vt:variant>
    </vt:vector>
  </HeadingPairs>
  <TitlesOfParts>
    <vt:vector size="39"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Annick Schraûwen</dc:creator>
  <cp:lastModifiedBy>Annick Schraûwen</cp:lastModifiedBy>
  <cp:revision>21</cp:revision>
  <dcterms:created xsi:type="dcterms:W3CDTF">2017-09-03T05:18:57Z</dcterms:created>
  <dcterms:modified xsi:type="dcterms:W3CDTF">2017-09-03T09:37:47Z</dcterms:modified>
</cp:coreProperties>
</file>