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sldIdLst>
    <p:sldId id="256" r:id="rId2"/>
    <p:sldId id="257" r:id="rId3"/>
    <p:sldId id="258" r:id="rId4"/>
    <p:sldId id="264" r:id="rId5"/>
    <p:sldId id="272" r:id="rId6"/>
    <p:sldId id="266" r:id="rId7"/>
    <p:sldId id="267" r:id="rId8"/>
    <p:sldId id="268" r:id="rId9"/>
    <p:sldId id="269" r:id="rId10"/>
    <p:sldId id="270" r:id="rId11"/>
    <p:sldId id="271" r:id="rId12"/>
    <p:sldId id="273" r:id="rId13"/>
    <p:sldId id="274" r:id="rId14"/>
    <p:sldId id="276" r:id="rId15"/>
    <p:sldId id="275" r:id="rId16"/>
    <p:sldId id="277" r:id="rId17"/>
    <p:sldId id="278" r:id="rId18"/>
    <p:sldId id="280" r:id="rId19"/>
    <p:sldId id="279" r:id="rId20"/>
    <p:sldId id="281" r:id="rId21"/>
    <p:sldId id="259" r:id="rId22"/>
    <p:sldId id="260" r:id="rId23"/>
    <p:sldId id="282" r:id="rId24"/>
    <p:sldId id="261" r:id="rId25"/>
    <p:sldId id="288" r:id="rId26"/>
    <p:sldId id="284" r:id="rId27"/>
    <p:sldId id="283" r:id="rId28"/>
    <p:sldId id="285" r:id="rId29"/>
    <p:sldId id="286" r:id="rId30"/>
    <p:sldId id="287" r:id="rId31"/>
    <p:sldId id="262" r:id="rId3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FF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-96" y="-23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2D766-51FB-4675-948F-E6B9E0362471}" type="datetimeFigureOut">
              <a:rPr lang="fr-BE" smtClean="0"/>
              <a:t>31-08-17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32BC8-5997-4DD7-9233-822D210D0C5C}" type="slidenum">
              <a:rPr lang="fr-BE" smtClean="0"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2D766-51FB-4675-948F-E6B9E0362471}" type="datetimeFigureOut">
              <a:rPr lang="fr-BE" smtClean="0"/>
              <a:t>31-08-17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32BC8-5997-4DD7-9233-822D210D0C5C}" type="slidenum">
              <a:rPr lang="fr-BE" smtClean="0"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2D766-51FB-4675-948F-E6B9E0362471}" type="datetimeFigureOut">
              <a:rPr lang="fr-BE" smtClean="0"/>
              <a:t>31-08-17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32BC8-5997-4DD7-9233-822D210D0C5C}" type="slidenum">
              <a:rPr lang="fr-BE" smtClean="0"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2D766-51FB-4675-948F-E6B9E0362471}" type="datetimeFigureOut">
              <a:rPr lang="fr-BE" smtClean="0"/>
              <a:t>31-08-17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32BC8-5997-4DD7-9233-822D210D0C5C}" type="slidenum">
              <a:rPr lang="fr-BE" smtClean="0"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2D766-51FB-4675-948F-E6B9E0362471}" type="datetimeFigureOut">
              <a:rPr lang="fr-BE" smtClean="0"/>
              <a:t>31-08-17</a:t>
            </a:fld>
            <a:endParaRPr lang="fr-BE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32BC8-5997-4DD7-9233-822D210D0C5C}" type="slidenum">
              <a:rPr lang="fr-BE" smtClean="0"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2D766-51FB-4675-948F-E6B9E0362471}" type="datetimeFigureOut">
              <a:rPr lang="fr-BE" smtClean="0"/>
              <a:t>31-08-17</a:t>
            </a:fld>
            <a:endParaRPr lang="fr-BE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32BC8-5997-4DD7-9233-822D210D0C5C}" type="slidenum">
              <a:rPr lang="fr-BE" smtClean="0"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2D766-51FB-4675-948F-E6B9E0362471}" type="datetimeFigureOut">
              <a:rPr lang="fr-BE" smtClean="0"/>
              <a:t>31-08-17</a:t>
            </a:fld>
            <a:endParaRPr lang="fr-BE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32BC8-5997-4DD7-9233-822D210D0C5C}" type="slidenum">
              <a:rPr lang="fr-BE" smtClean="0"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2D766-51FB-4675-948F-E6B9E0362471}" type="datetimeFigureOut">
              <a:rPr lang="fr-BE" smtClean="0"/>
              <a:t>31-08-17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32BC8-5997-4DD7-9233-822D210D0C5C}" type="slidenum">
              <a:rPr lang="fr-BE" smtClean="0"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2D766-51FB-4675-948F-E6B9E0362471}" type="datetimeFigureOut">
              <a:rPr lang="fr-BE" smtClean="0"/>
              <a:t>31-08-17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32BC8-5997-4DD7-9233-822D210D0C5C}" type="slidenum">
              <a:rPr lang="fr-BE" smtClean="0"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2D766-51FB-4675-948F-E6B9E0362471}" type="datetimeFigureOut">
              <a:rPr lang="fr-BE" smtClean="0"/>
              <a:t>31-08-17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32BC8-5997-4DD7-9233-822D210D0C5C}" type="slidenum">
              <a:rPr lang="fr-BE" smtClean="0"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2D766-51FB-4675-948F-E6B9E0362471}" type="datetimeFigureOut">
              <a:rPr lang="fr-BE" smtClean="0"/>
              <a:t>31-08-17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32BC8-5997-4DD7-9233-822D210D0C5C}" type="slidenum">
              <a:rPr lang="fr-BE" smtClean="0"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C2D766-51FB-4675-948F-E6B9E0362471}" type="datetimeFigureOut">
              <a:rPr lang="fr-BE" smtClean="0"/>
              <a:t>31-08-17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632BC8-5997-4DD7-9233-822D210D0C5C}" type="slidenum">
              <a:rPr lang="fr-BE" smtClean="0"/>
              <a:t>‹N°›</a:t>
            </a:fld>
            <a:endParaRPr lang="fr-B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1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9552" y="836712"/>
            <a:ext cx="33634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amain" pitchFamily="34" charset="0"/>
              </a:rPr>
              <a:t>Bonjour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amain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67744" y="2060848"/>
            <a:ext cx="8595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amain" pitchFamily="34" charset="0"/>
              </a:rPr>
              <a:t>et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amain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331640" y="3284984"/>
            <a:ext cx="40975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amain" pitchFamily="34" charset="0"/>
              </a:rPr>
              <a:t>bienvenue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amain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771800" y="4437112"/>
            <a:ext cx="105830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amain" pitchFamily="34" charset="0"/>
              </a:rPr>
              <a:t>en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amain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995936" y="5733256"/>
            <a:ext cx="48750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amain" pitchFamily="34" charset="0"/>
              </a:rPr>
              <a:t>6</a:t>
            </a:r>
            <a:r>
              <a:rPr lang="fr-FR" sz="5400" b="1" cap="none" spc="0" baseline="3000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amain" pitchFamily="34" charset="0"/>
              </a:rPr>
              <a:t>ème</a:t>
            </a:r>
            <a:r>
              <a:rPr lang="fr-FR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amain" pitchFamily="34" charset="0"/>
              </a:rPr>
              <a:t> année !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amain" pitchFamily="34" charset="0"/>
            </a:endParaRPr>
          </a:p>
        </p:txBody>
      </p:sp>
      <p:pic>
        <p:nvPicPr>
          <p:cNvPr id="20482" name="Picture 2" descr="http://www.welcome-cab.com/wp-content/uploads/sites/25/2016/12/smiley-welcome-300x23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404664"/>
            <a:ext cx="2641475" cy="205154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323528" y="1340768"/>
            <a:ext cx="8496943" cy="4319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5400" dirty="0" smtClean="0">
                <a:latin typeface="Alamain" pitchFamily="34" charset="0"/>
              </a:rPr>
              <a:t>Commençons par</a:t>
            </a:r>
          </a:p>
          <a:p>
            <a:pPr algn="ctr"/>
            <a:r>
              <a:rPr lang="fr-BE" sz="5400" dirty="0" smtClean="0">
                <a:latin typeface="Alamain" pitchFamily="34" charset="0"/>
              </a:rPr>
              <a:t> </a:t>
            </a:r>
          </a:p>
          <a:p>
            <a:pPr algn="ctr"/>
            <a:r>
              <a:rPr lang="fr-BE" sz="5400" dirty="0" smtClean="0">
                <a:latin typeface="Alamain" pitchFamily="34" charset="0"/>
              </a:rPr>
              <a:t>la </a:t>
            </a:r>
            <a:r>
              <a:rPr lang="fr-BE" sz="5400" dirty="0" smtClean="0">
                <a:latin typeface="Alamain" pitchFamily="34" charset="0"/>
              </a:rPr>
              <a:t>présentation</a:t>
            </a:r>
          </a:p>
          <a:p>
            <a:pPr algn="ctr"/>
            <a:endParaRPr lang="fr-BE" sz="5400" dirty="0" smtClean="0">
              <a:latin typeface="Alamain" pitchFamily="34" charset="0"/>
            </a:endParaRPr>
          </a:p>
          <a:p>
            <a:pPr algn="ctr"/>
            <a:r>
              <a:rPr lang="fr-BE" sz="5400" dirty="0" smtClean="0">
                <a:latin typeface="Alamain" pitchFamily="34" charset="0"/>
              </a:rPr>
              <a:t>de votre titulaire… </a:t>
            </a:r>
            <a:endParaRPr lang="fr-BE" sz="5400" dirty="0">
              <a:latin typeface="Alamain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95536" y="476672"/>
            <a:ext cx="801693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dirty="0" smtClean="0">
                <a:latin typeface="Alamain" pitchFamily="34" charset="0"/>
              </a:rPr>
              <a:t>Son nom de famille est difficile à prononcer et à écrire… </a:t>
            </a:r>
          </a:p>
          <a:p>
            <a:endParaRPr lang="fr-BE" dirty="0" smtClean="0">
              <a:latin typeface="Alamain" pitchFamily="34" charset="0"/>
            </a:endParaRPr>
          </a:p>
          <a:p>
            <a:r>
              <a:rPr lang="fr-BE" dirty="0" smtClean="0">
                <a:latin typeface="Alamain" pitchFamily="34" charset="0"/>
              </a:rPr>
              <a:t>Alors, on n’utilise que son prénom. </a:t>
            </a:r>
            <a:endParaRPr lang="fr-BE" dirty="0">
              <a:latin typeface="Alamain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5536" y="1916832"/>
            <a:ext cx="59121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sz="2800" dirty="0">
                <a:solidFill>
                  <a:srgbClr val="C00000"/>
                </a:solidFill>
                <a:latin typeface="Alamain" pitchFamily="34" charset="0"/>
              </a:rPr>
              <a:t>Ça, c’est madame Annick…</a:t>
            </a:r>
          </a:p>
        </p:txBody>
      </p:sp>
      <p:sp>
        <p:nvSpPr>
          <p:cNvPr id="3" name="Rectangle 2"/>
          <p:cNvSpPr/>
          <p:nvPr/>
        </p:nvSpPr>
        <p:spPr>
          <a:xfrm>
            <a:off x="395536" y="476672"/>
            <a:ext cx="801693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dirty="0" smtClean="0">
                <a:latin typeface="Alamain" pitchFamily="34" charset="0"/>
              </a:rPr>
              <a:t>Son nom de famille est difficile à prononcer et à écrire… </a:t>
            </a:r>
          </a:p>
          <a:p>
            <a:endParaRPr lang="fr-BE" dirty="0" smtClean="0">
              <a:latin typeface="Alamain" pitchFamily="34" charset="0"/>
            </a:endParaRPr>
          </a:p>
          <a:p>
            <a:r>
              <a:rPr lang="fr-BE" dirty="0" smtClean="0">
                <a:latin typeface="Alamain" pitchFamily="34" charset="0"/>
              </a:rPr>
              <a:t>Alors, on n’utilise que son prénom. </a:t>
            </a:r>
            <a:endParaRPr lang="fr-BE" dirty="0">
              <a:latin typeface="Alamain" pitchFamily="34" charset="0"/>
            </a:endParaRPr>
          </a:p>
        </p:txBody>
      </p:sp>
      <p:pic>
        <p:nvPicPr>
          <p:cNvPr id="18433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2780928"/>
            <a:ext cx="3312368" cy="31909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oneTexte 5"/>
          <p:cNvSpPr txBox="1"/>
          <p:nvPr/>
        </p:nvSpPr>
        <p:spPr>
          <a:xfrm>
            <a:off x="1403648" y="6309320"/>
            <a:ext cx="340990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1600" dirty="0">
                <a:latin typeface="Alamain" pitchFamily="34" charset="0"/>
              </a:rPr>
              <a:t>(enfin, euh… à peu près !)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5536" y="1916832"/>
            <a:ext cx="59121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sz="2800" dirty="0">
                <a:solidFill>
                  <a:srgbClr val="C00000"/>
                </a:solidFill>
                <a:latin typeface="Alamain" pitchFamily="34" charset="0"/>
              </a:rPr>
              <a:t>Ça, c’est madame Annick…</a:t>
            </a:r>
          </a:p>
        </p:txBody>
      </p:sp>
      <p:sp>
        <p:nvSpPr>
          <p:cNvPr id="3" name="Rectangle 2"/>
          <p:cNvSpPr/>
          <p:nvPr/>
        </p:nvSpPr>
        <p:spPr>
          <a:xfrm>
            <a:off x="395536" y="476672"/>
            <a:ext cx="801693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dirty="0" smtClean="0">
                <a:latin typeface="Alamain" pitchFamily="34" charset="0"/>
              </a:rPr>
              <a:t>Son nom de famille est difficile à prononcer et à écrire… </a:t>
            </a:r>
          </a:p>
          <a:p>
            <a:endParaRPr lang="fr-BE" dirty="0" smtClean="0">
              <a:latin typeface="Alamain" pitchFamily="34" charset="0"/>
            </a:endParaRPr>
          </a:p>
          <a:p>
            <a:r>
              <a:rPr lang="fr-BE" dirty="0" smtClean="0">
                <a:latin typeface="Alamain" pitchFamily="34" charset="0"/>
              </a:rPr>
              <a:t>Alors, on n’utilise que son prénom. </a:t>
            </a:r>
            <a:endParaRPr lang="fr-BE" dirty="0">
              <a:latin typeface="Alamain" pitchFamily="34" charset="0"/>
            </a:endParaRPr>
          </a:p>
        </p:txBody>
      </p:sp>
      <p:pic>
        <p:nvPicPr>
          <p:cNvPr id="18433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2780928"/>
            <a:ext cx="3312368" cy="31909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3140968"/>
            <a:ext cx="1664125" cy="1596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oneTexte 5"/>
          <p:cNvSpPr txBox="1"/>
          <p:nvPr/>
        </p:nvSpPr>
        <p:spPr>
          <a:xfrm>
            <a:off x="1403648" y="6309320"/>
            <a:ext cx="340990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1600" dirty="0">
                <a:latin typeface="Alamain" pitchFamily="34" charset="0"/>
              </a:rPr>
              <a:t>(enfin, euh… à peu près !)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5220072" y="5085184"/>
            <a:ext cx="3789819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BE" sz="1600" dirty="0" smtClean="0">
                <a:latin typeface="Alamain" pitchFamily="34" charset="0"/>
              </a:rPr>
              <a:t>Parfois, elle est plutôt </a:t>
            </a:r>
          </a:p>
          <a:p>
            <a:pPr algn="ctr">
              <a:spcBef>
                <a:spcPts val="600"/>
              </a:spcBef>
            </a:pPr>
            <a:r>
              <a:rPr lang="fr-BE" sz="1600" dirty="0" smtClean="0">
                <a:latin typeface="Alamain" pitchFamily="34" charset="0"/>
              </a:rPr>
              <a:t>comme ça… Aïe ! </a:t>
            </a:r>
          </a:p>
          <a:p>
            <a:pPr algn="ctr">
              <a:spcBef>
                <a:spcPts val="600"/>
              </a:spcBef>
            </a:pPr>
            <a:r>
              <a:rPr lang="fr-BE" sz="1600" dirty="0" smtClean="0">
                <a:latin typeface="Alamain" pitchFamily="34" charset="0"/>
              </a:rPr>
              <a:t>Heureusement, c’est plus rare.</a:t>
            </a:r>
            <a:endParaRPr lang="fr-BE" sz="1600" dirty="0">
              <a:latin typeface="Alamain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483768" y="260648"/>
            <a:ext cx="400141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sz="2800" dirty="0" smtClean="0">
                <a:solidFill>
                  <a:srgbClr val="C00000"/>
                </a:solidFill>
                <a:latin typeface="Alamain" pitchFamily="34" charset="0"/>
              </a:rPr>
              <a:t>Madame </a:t>
            </a:r>
            <a:r>
              <a:rPr lang="fr-BE" sz="2800" dirty="0">
                <a:solidFill>
                  <a:srgbClr val="C00000"/>
                </a:solidFill>
                <a:latin typeface="Alamain" pitchFamily="34" charset="0"/>
              </a:rPr>
              <a:t>Annick…</a:t>
            </a:r>
          </a:p>
        </p:txBody>
      </p:sp>
      <p:sp>
        <p:nvSpPr>
          <p:cNvPr id="8" name="Rectangle 7"/>
          <p:cNvSpPr/>
          <p:nvPr/>
        </p:nvSpPr>
        <p:spPr>
          <a:xfrm>
            <a:off x="107504" y="980728"/>
            <a:ext cx="237626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… aime 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qu’on respecte les consignes et elle souhaite qu’on travaille sérieusement. </a:t>
            </a: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1124744"/>
            <a:ext cx="2457273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483768" y="260648"/>
            <a:ext cx="400141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sz="2800" dirty="0" smtClean="0">
                <a:solidFill>
                  <a:srgbClr val="C00000"/>
                </a:solidFill>
                <a:latin typeface="Alamain" pitchFamily="34" charset="0"/>
              </a:rPr>
              <a:t>Madame </a:t>
            </a:r>
            <a:r>
              <a:rPr lang="fr-BE" sz="2800" dirty="0">
                <a:solidFill>
                  <a:srgbClr val="C00000"/>
                </a:solidFill>
                <a:latin typeface="Alamain" pitchFamily="34" charset="0"/>
              </a:rPr>
              <a:t>Annick…</a:t>
            </a:r>
          </a:p>
        </p:txBody>
      </p:sp>
      <p:sp>
        <p:nvSpPr>
          <p:cNvPr id="8" name="Rectangle 7"/>
          <p:cNvSpPr/>
          <p:nvPr/>
        </p:nvSpPr>
        <p:spPr>
          <a:xfrm>
            <a:off x="107504" y="980728"/>
            <a:ext cx="237626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… 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aime qu’on respecte les consignes et elle souhaite qu’on travaille sérieusement. </a:t>
            </a:r>
          </a:p>
        </p:txBody>
      </p:sp>
      <p:sp>
        <p:nvSpPr>
          <p:cNvPr id="9" name="Rectangle 8"/>
          <p:cNvSpPr/>
          <p:nvPr/>
        </p:nvSpPr>
        <p:spPr>
          <a:xfrm>
            <a:off x="107504" y="4149080"/>
            <a:ext cx="252028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BE" dirty="0" smtClean="0">
                <a:latin typeface="Alamain" pitchFamily="34" charset="0"/>
              </a:rPr>
              <a:t>… apprécie </a:t>
            </a:r>
            <a:r>
              <a:rPr lang="fr-BE" dirty="0">
                <a:latin typeface="Alamain" pitchFamily="34" charset="0"/>
              </a:rPr>
              <a:t>qu’on s’amuse pendant les cours et voudrait qu’on soit heureux d’apprendre. </a:t>
            </a: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1124744"/>
            <a:ext cx="2457273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483768" y="260648"/>
            <a:ext cx="400141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sz="2800" dirty="0" smtClean="0">
                <a:solidFill>
                  <a:srgbClr val="C00000"/>
                </a:solidFill>
                <a:latin typeface="Alamain" pitchFamily="34" charset="0"/>
              </a:rPr>
              <a:t>Madame </a:t>
            </a:r>
            <a:r>
              <a:rPr lang="fr-BE" sz="2800" dirty="0">
                <a:solidFill>
                  <a:srgbClr val="C00000"/>
                </a:solidFill>
                <a:latin typeface="Alamain" pitchFamily="34" charset="0"/>
              </a:rPr>
              <a:t>Annick…</a:t>
            </a:r>
          </a:p>
        </p:txBody>
      </p:sp>
      <p:sp>
        <p:nvSpPr>
          <p:cNvPr id="8" name="Rectangle 7"/>
          <p:cNvSpPr/>
          <p:nvPr/>
        </p:nvSpPr>
        <p:spPr>
          <a:xfrm>
            <a:off x="107504" y="980728"/>
            <a:ext cx="237626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… aime 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qu’on respecte les consignes et elle souhaite qu’on travaille sérieusement. </a:t>
            </a:r>
          </a:p>
        </p:txBody>
      </p:sp>
      <p:sp>
        <p:nvSpPr>
          <p:cNvPr id="9" name="Rectangle 8"/>
          <p:cNvSpPr/>
          <p:nvPr/>
        </p:nvSpPr>
        <p:spPr>
          <a:xfrm>
            <a:off x="107504" y="4149080"/>
            <a:ext cx="252028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BE" dirty="0" smtClean="0">
                <a:latin typeface="Alamain" pitchFamily="34" charset="0"/>
              </a:rPr>
              <a:t>… apprécie </a:t>
            </a:r>
            <a:r>
              <a:rPr lang="fr-BE" dirty="0">
                <a:latin typeface="Alamain" pitchFamily="34" charset="0"/>
              </a:rPr>
              <a:t>qu’on s’amuse pendant les cours et voudrait qu’on soit heureux d’apprendre. </a:t>
            </a:r>
          </a:p>
        </p:txBody>
      </p:sp>
      <p:sp>
        <p:nvSpPr>
          <p:cNvPr id="10" name="Rectangle 9"/>
          <p:cNvSpPr/>
          <p:nvPr/>
        </p:nvSpPr>
        <p:spPr>
          <a:xfrm>
            <a:off x="3203848" y="4437112"/>
            <a:ext cx="2736304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… est 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exigeante dans son travail… et attend de nous qu’on fasse de notre mieux.</a:t>
            </a: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1124744"/>
            <a:ext cx="2457273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483768" y="260648"/>
            <a:ext cx="400141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sz="2800" dirty="0" smtClean="0">
                <a:solidFill>
                  <a:srgbClr val="C00000"/>
                </a:solidFill>
                <a:latin typeface="Alamain" pitchFamily="34" charset="0"/>
              </a:rPr>
              <a:t>Madame </a:t>
            </a:r>
            <a:r>
              <a:rPr lang="fr-BE" sz="2800" dirty="0">
                <a:solidFill>
                  <a:srgbClr val="C00000"/>
                </a:solidFill>
                <a:latin typeface="Alamain" pitchFamily="34" charset="0"/>
              </a:rPr>
              <a:t>Annick…</a:t>
            </a:r>
          </a:p>
        </p:txBody>
      </p:sp>
      <p:sp>
        <p:nvSpPr>
          <p:cNvPr id="8" name="Rectangle 7"/>
          <p:cNvSpPr/>
          <p:nvPr/>
        </p:nvSpPr>
        <p:spPr>
          <a:xfrm>
            <a:off x="107504" y="980728"/>
            <a:ext cx="237626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… aime 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qu’on respecte les consignes et elle souhaite qu’on travaille sérieusement. </a:t>
            </a:r>
          </a:p>
        </p:txBody>
      </p:sp>
      <p:sp>
        <p:nvSpPr>
          <p:cNvPr id="9" name="Rectangle 8"/>
          <p:cNvSpPr/>
          <p:nvPr/>
        </p:nvSpPr>
        <p:spPr>
          <a:xfrm>
            <a:off x="107504" y="4149080"/>
            <a:ext cx="252028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BE" dirty="0" smtClean="0">
                <a:latin typeface="Alamain" pitchFamily="34" charset="0"/>
              </a:rPr>
              <a:t>… apprécie </a:t>
            </a:r>
            <a:r>
              <a:rPr lang="fr-BE" dirty="0">
                <a:latin typeface="Alamain" pitchFamily="34" charset="0"/>
              </a:rPr>
              <a:t>qu’on s’amuse pendant les cours et voudrait qu’on soit heureux d’apprendre. </a:t>
            </a:r>
          </a:p>
        </p:txBody>
      </p:sp>
      <p:sp>
        <p:nvSpPr>
          <p:cNvPr id="10" name="Rectangle 9"/>
          <p:cNvSpPr/>
          <p:nvPr/>
        </p:nvSpPr>
        <p:spPr>
          <a:xfrm>
            <a:off x="3203848" y="4437112"/>
            <a:ext cx="2736304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… est 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exigeante dans son travail… et attend de nous qu’on fasse de notre mieux.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516216" y="4149080"/>
            <a:ext cx="2267744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BE" dirty="0" smtClean="0">
                <a:latin typeface="Alamain" pitchFamily="34" charset="0"/>
              </a:rPr>
              <a:t>… adore </a:t>
            </a:r>
            <a:r>
              <a:rPr lang="fr-BE" dirty="0">
                <a:latin typeface="Alamain" pitchFamily="34" charset="0"/>
              </a:rPr>
              <a:t>quand on s’aide et quand on est positif envers les autres. </a:t>
            </a: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1124744"/>
            <a:ext cx="2457273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483768" y="260648"/>
            <a:ext cx="400141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sz="2800" dirty="0" smtClean="0">
                <a:solidFill>
                  <a:srgbClr val="C00000"/>
                </a:solidFill>
                <a:latin typeface="Alamain" pitchFamily="34" charset="0"/>
              </a:rPr>
              <a:t>Madame </a:t>
            </a:r>
            <a:r>
              <a:rPr lang="fr-BE" sz="2800" dirty="0">
                <a:solidFill>
                  <a:srgbClr val="C00000"/>
                </a:solidFill>
                <a:latin typeface="Alamain" pitchFamily="34" charset="0"/>
              </a:rPr>
              <a:t>Annick…</a:t>
            </a:r>
          </a:p>
        </p:txBody>
      </p:sp>
      <p:sp>
        <p:nvSpPr>
          <p:cNvPr id="8" name="Rectangle 7"/>
          <p:cNvSpPr/>
          <p:nvPr/>
        </p:nvSpPr>
        <p:spPr>
          <a:xfrm>
            <a:off x="107504" y="980728"/>
            <a:ext cx="237626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… aime 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qu’on respecte les consignes et elle souhaite qu’on travaille sérieusement. </a:t>
            </a:r>
          </a:p>
        </p:txBody>
      </p:sp>
      <p:sp>
        <p:nvSpPr>
          <p:cNvPr id="9" name="Rectangle 8"/>
          <p:cNvSpPr/>
          <p:nvPr/>
        </p:nvSpPr>
        <p:spPr>
          <a:xfrm>
            <a:off x="107504" y="4149080"/>
            <a:ext cx="252028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BE" dirty="0" smtClean="0">
                <a:latin typeface="Alamain" pitchFamily="34" charset="0"/>
              </a:rPr>
              <a:t>… apprécie </a:t>
            </a:r>
            <a:r>
              <a:rPr lang="fr-BE" dirty="0">
                <a:latin typeface="Alamain" pitchFamily="34" charset="0"/>
              </a:rPr>
              <a:t>qu’on s’amuse pendant les cours et voudrait qu’on soit heureux d’apprendre. </a:t>
            </a:r>
          </a:p>
        </p:txBody>
      </p:sp>
      <p:sp>
        <p:nvSpPr>
          <p:cNvPr id="10" name="Rectangle 9"/>
          <p:cNvSpPr/>
          <p:nvPr/>
        </p:nvSpPr>
        <p:spPr>
          <a:xfrm>
            <a:off x="3203848" y="4437112"/>
            <a:ext cx="2736304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… est 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exigeante dans son travail… et attend de nous qu’on fasse de notre mieux.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516216" y="4149080"/>
            <a:ext cx="2267744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BE" dirty="0" smtClean="0">
                <a:latin typeface="Alamain" pitchFamily="34" charset="0"/>
              </a:rPr>
              <a:t>… adore </a:t>
            </a:r>
            <a:r>
              <a:rPr lang="fr-BE" dirty="0">
                <a:latin typeface="Alamain" pitchFamily="34" charset="0"/>
              </a:rPr>
              <a:t>quand on s’aide et quand on est positif envers les autres.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6516216" y="980728"/>
            <a:ext cx="241176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… désire 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plus que tout nous permettre à tous de réussir l’examen de fin d’année. </a:t>
            </a: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1124744"/>
            <a:ext cx="2457273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348880"/>
            <a:ext cx="2016224" cy="33701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Rectangle 12"/>
          <p:cNvSpPr/>
          <p:nvPr/>
        </p:nvSpPr>
        <p:spPr>
          <a:xfrm>
            <a:off x="179512" y="692696"/>
            <a:ext cx="2137124" cy="133113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fr-BE" sz="2800" dirty="0" smtClean="0">
                <a:solidFill>
                  <a:srgbClr val="C00000"/>
                </a:solidFill>
                <a:latin typeface="Alamain" pitchFamily="34" charset="0"/>
              </a:rPr>
              <a:t>Madame </a:t>
            </a:r>
            <a:br>
              <a:rPr lang="fr-BE" sz="2800" dirty="0" smtClean="0">
                <a:solidFill>
                  <a:srgbClr val="C00000"/>
                </a:solidFill>
                <a:latin typeface="Alamain" pitchFamily="34" charset="0"/>
              </a:rPr>
            </a:br>
            <a:r>
              <a:rPr lang="fr-BE" sz="2800" dirty="0" smtClean="0">
                <a:solidFill>
                  <a:srgbClr val="C00000"/>
                </a:solidFill>
                <a:latin typeface="Alamain" pitchFamily="34" charset="0"/>
              </a:rPr>
              <a:t>Annick</a:t>
            </a:r>
            <a:r>
              <a:rPr lang="fr-BE" sz="2800" dirty="0">
                <a:solidFill>
                  <a:srgbClr val="C00000"/>
                </a:solidFill>
                <a:latin typeface="Alamain" pitchFamily="34" charset="0"/>
              </a:rPr>
              <a:t>…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843808" y="260648"/>
            <a:ext cx="5760640" cy="888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… est 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attentive à l’ambiance dans la classe, elle voudrait qu’on s’entende bien.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348880"/>
            <a:ext cx="2016224" cy="33701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Rectangle 12"/>
          <p:cNvSpPr/>
          <p:nvPr/>
        </p:nvSpPr>
        <p:spPr>
          <a:xfrm>
            <a:off x="179512" y="692696"/>
            <a:ext cx="2137124" cy="133113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fr-BE" sz="2800" dirty="0" smtClean="0">
                <a:solidFill>
                  <a:srgbClr val="C00000"/>
                </a:solidFill>
                <a:latin typeface="Alamain" pitchFamily="34" charset="0"/>
              </a:rPr>
              <a:t>Madame </a:t>
            </a:r>
            <a:br>
              <a:rPr lang="fr-BE" sz="2800" dirty="0" smtClean="0">
                <a:solidFill>
                  <a:srgbClr val="C00000"/>
                </a:solidFill>
                <a:latin typeface="Alamain" pitchFamily="34" charset="0"/>
              </a:rPr>
            </a:br>
            <a:r>
              <a:rPr lang="fr-BE" sz="2800" dirty="0" smtClean="0">
                <a:solidFill>
                  <a:srgbClr val="C00000"/>
                </a:solidFill>
                <a:latin typeface="Alamain" pitchFamily="34" charset="0"/>
              </a:rPr>
              <a:t>Annick</a:t>
            </a:r>
            <a:r>
              <a:rPr lang="fr-BE" sz="2800" dirty="0">
                <a:solidFill>
                  <a:srgbClr val="C00000"/>
                </a:solidFill>
                <a:latin typeface="Alamain" pitchFamily="34" charset="0"/>
              </a:rPr>
              <a:t>…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843808" y="260648"/>
            <a:ext cx="5760640" cy="888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… est 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attentive à l’ambiance dans la classe, elle voudrait qu’on s’entende bien.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47864" y="1412776"/>
            <a:ext cx="48245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BE" dirty="0" smtClean="0">
                <a:latin typeface="Alamain" pitchFamily="34" charset="0"/>
              </a:rPr>
              <a:t>… préfère </a:t>
            </a:r>
            <a:r>
              <a:rPr lang="fr-BE" dirty="0">
                <a:latin typeface="Alamain" pitchFamily="34" charset="0"/>
              </a:rPr>
              <a:t>discuter pour régler les soucis plutôt que nous punir.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348880"/>
            <a:ext cx="2016224" cy="33701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Rectangle 12"/>
          <p:cNvSpPr/>
          <p:nvPr/>
        </p:nvSpPr>
        <p:spPr>
          <a:xfrm>
            <a:off x="179512" y="692696"/>
            <a:ext cx="2137124" cy="133113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fr-BE" sz="2800" dirty="0" smtClean="0">
                <a:solidFill>
                  <a:srgbClr val="C00000"/>
                </a:solidFill>
                <a:latin typeface="Alamain" pitchFamily="34" charset="0"/>
              </a:rPr>
              <a:t>Madame </a:t>
            </a:r>
            <a:br>
              <a:rPr lang="fr-BE" sz="2800" dirty="0" smtClean="0">
                <a:solidFill>
                  <a:srgbClr val="C00000"/>
                </a:solidFill>
                <a:latin typeface="Alamain" pitchFamily="34" charset="0"/>
              </a:rPr>
            </a:br>
            <a:r>
              <a:rPr lang="fr-BE" sz="2800" dirty="0" smtClean="0">
                <a:solidFill>
                  <a:srgbClr val="C00000"/>
                </a:solidFill>
                <a:latin typeface="Alamain" pitchFamily="34" charset="0"/>
              </a:rPr>
              <a:t>Annick</a:t>
            </a:r>
            <a:r>
              <a:rPr lang="fr-BE" sz="2800" dirty="0">
                <a:solidFill>
                  <a:srgbClr val="C00000"/>
                </a:solidFill>
                <a:latin typeface="Alamain" pitchFamily="34" charset="0"/>
              </a:rPr>
              <a:t>…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843808" y="260648"/>
            <a:ext cx="5760640" cy="888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… est 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attentive à l’ambiance dans la classe, elle voudrait qu’on s’entende bien.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47864" y="1412776"/>
            <a:ext cx="48245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BE" dirty="0" smtClean="0">
                <a:latin typeface="Alamain" pitchFamily="34" charset="0"/>
              </a:rPr>
              <a:t>… préfère </a:t>
            </a:r>
            <a:r>
              <a:rPr lang="fr-BE" dirty="0">
                <a:latin typeface="Alamain" pitchFamily="34" charset="0"/>
              </a:rPr>
              <a:t>discuter pour régler les soucis plutôt que nous punir.</a:t>
            </a:r>
          </a:p>
        </p:txBody>
      </p:sp>
      <p:sp>
        <p:nvSpPr>
          <p:cNvPr id="16" name="Rectangle 15"/>
          <p:cNvSpPr/>
          <p:nvPr/>
        </p:nvSpPr>
        <p:spPr>
          <a:xfrm>
            <a:off x="3419872" y="2636912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… 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tâche d’être juste et </a:t>
            </a: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équitable </a:t>
            </a: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quand elle doit sanctionner.</a:t>
            </a:r>
            <a:endParaRPr lang="fr-BE" dirty="0">
              <a:solidFill>
                <a:srgbClr val="FFFF00"/>
              </a:solidFill>
              <a:latin typeface="Alamain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348880"/>
            <a:ext cx="2016224" cy="33701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Rectangle 12"/>
          <p:cNvSpPr/>
          <p:nvPr/>
        </p:nvSpPr>
        <p:spPr>
          <a:xfrm>
            <a:off x="179512" y="692696"/>
            <a:ext cx="2137124" cy="133113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fr-BE" sz="2800" dirty="0" smtClean="0">
                <a:solidFill>
                  <a:srgbClr val="C00000"/>
                </a:solidFill>
                <a:latin typeface="Alamain" pitchFamily="34" charset="0"/>
              </a:rPr>
              <a:t>Madame </a:t>
            </a:r>
            <a:br>
              <a:rPr lang="fr-BE" sz="2800" dirty="0" smtClean="0">
                <a:solidFill>
                  <a:srgbClr val="C00000"/>
                </a:solidFill>
                <a:latin typeface="Alamain" pitchFamily="34" charset="0"/>
              </a:rPr>
            </a:br>
            <a:r>
              <a:rPr lang="fr-BE" sz="2800" dirty="0" smtClean="0">
                <a:solidFill>
                  <a:srgbClr val="C00000"/>
                </a:solidFill>
                <a:latin typeface="Alamain" pitchFamily="34" charset="0"/>
              </a:rPr>
              <a:t>Annick</a:t>
            </a:r>
            <a:r>
              <a:rPr lang="fr-BE" sz="2800" dirty="0">
                <a:solidFill>
                  <a:srgbClr val="C00000"/>
                </a:solidFill>
                <a:latin typeface="Alamain" pitchFamily="34" charset="0"/>
              </a:rPr>
              <a:t>…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843808" y="260648"/>
            <a:ext cx="5760640" cy="888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… est 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attentive à l’ambiance dans la classe, elle voudrait qu’on s’entende bien.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47864" y="1412776"/>
            <a:ext cx="48245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BE" dirty="0" smtClean="0">
                <a:latin typeface="Alamain" pitchFamily="34" charset="0"/>
              </a:rPr>
              <a:t>… préfère </a:t>
            </a:r>
            <a:r>
              <a:rPr lang="fr-BE" dirty="0">
                <a:latin typeface="Alamain" pitchFamily="34" charset="0"/>
              </a:rPr>
              <a:t>discuter pour régler les soucis plutôt que nous punir.</a:t>
            </a:r>
          </a:p>
        </p:txBody>
      </p:sp>
      <p:sp>
        <p:nvSpPr>
          <p:cNvPr id="16" name="Rectangle 15"/>
          <p:cNvSpPr/>
          <p:nvPr/>
        </p:nvSpPr>
        <p:spPr>
          <a:xfrm>
            <a:off x="3419872" y="2636912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… 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tâche d’être juste et </a:t>
            </a: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équitable </a:t>
            </a: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quand elle doit sanctionner.</a:t>
            </a:r>
            <a:endParaRPr lang="fr-BE" dirty="0">
              <a:solidFill>
                <a:srgbClr val="FFFF00"/>
              </a:solidFill>
              <a:latin typeface="Alamain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915816" y="3933056"/>
            <a:ext cx="59046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BE" dirty="0" smtClean="0">
                <a:latin typeface="Alamain" pitchFamily="34" charset="0"/>
              </a:rPr>
              <a:t>… nous </a:t>
            </a:r>
            <a:r>
              <a:rPr lang="fr-BE" dirty="0">
                <a:latin typeface="Alamain" pitchFamily="34" charset="0"/>
              </a:rPr>
              <a:t>donne la parole et nous écoute, </a:t>
            </a:r>
            <a:endParaRPr lang="fr-BE" dirty="0" smtClean="0">
              <a:latin typeface="Alamain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fr-BE" dirty="0" smtClean="0">
                <a:latin typeface="Alamain" pitchFamily="34" charset="0"/>
              </a:rPr>
              <a:t>elle </a:t>
            </a:r>
            <a:r>
              <a:rPr lang="fr-BE" dirty="0">
                <a:latin typeface="Alamain" pitchFamily="34" charset="0"/>
              </a:rPr>
              <a:t>prend nos remarques en compte.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348880"/>
            <a:ext cx="2016224" cy="33701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Rectangle 12"/>
          <p:cNvSpPr/>
          <p:nvPr/>
        </p:nvSpPr>
        <p:spPr>
          <a:xfrm>
            <a:off x="179512" y="692696"/>
            <a:ext cx="2137124" cy="133113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fr-BE" sz="2800" dirty="0" smtClean="0">
                <a:solidFill>
                  <a:srgbClr val="C00000"/>
                </a:solidFill>
                <a:latin typeface="Alamain" pitchFamily="34" charset="0"/>
              </a:rPr>
              <a:t>Madame </a:t>
            </a:r>
            <a:br>
              <a:rPr lang="fr-BE" sz="2800" dirty="0" smtClean="0">
                <a:solidFill>
                  <a:srgbClr val="C00000"/>
                </a:solidFill>
                <a:latin typeface="Alamain" pitchFamily="34" charset="0"/>
              </a:rPr>
            </a:br>
            <a:r>
              <a:rPr lang="fr-BE" sz="2800" dirty="0" smtClean="0">
                <a:solidFill>
                  <a:srgbClr val="C00000"/>
                </a:solidFill>
                <a:latin typeface="Alamain" pitchFamily="34" charset="0"/>
              </a:rPr>
              <a:t>Annick</a:t>
            </a:r>
            <a:r>
              <a:rPr lang="fr-BE" sz="2800" dirty="0">
                <a:solidFill>
                  <a:srgbClr val="C00000"/>
                </a:solidFill>
                <a:latin typeface="Alamain" pitchFamily="34" charset="0"/>
              </a:rPr>
              <a:t>…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843808" y="260648"/>
            <a:ext cx="5760640" cy="888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… est 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attentive à l’ambiance dans la classe, elle voudrait qu’on s’entende bien.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47864" y="1412776"/>
            <a:ext cx="48245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BE" dirty="0" smtClean="0">
                <a:latin typeface="Alamain" pitchFamily="34" charset="0"/>
              </a:rPr>
              <a:t>… préfère </a:t>
            </a:r>
            <a:r>
              <a:rPr lang="fr-BE" dirty="0">
                <a:latin typeface="Alamain" pitchFamily="34" charset="0"/>
              </a:rPr>
              <a:t>discuter pour régler les soucis plutôt que nous punir.</a:t>
            </a:r>
          </a:p>
        </p:txBody>
      </p:sp>
      <p:sp>
        <p:nvSpPr>
          <p:cNvPr id="16" name="Rectangle 15"/>
          <p:cNvSpPr/>
          <p:nvPr/>
        </p:nvSpPr>
        <p:spPr>
          <a:xfrm>
            <a:off x="3419872" y="2636912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… 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tâche d’être juste et </a:t>
            </a: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équitable </a:t>
            </a: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quand elle doit sanctionner.</a:t>
            </a:r>
            <a:endParaRPr lang="fr-BE" dirty="0">
              <a:solidFill>
                <a:srgbClr val="FFFF00"/>
              </a:solidFill>
              <a:latin typeface="Alamain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915816" y="3933056"/>
            <a:ext cx="59046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BE" dirty="0" smtClean="0">
                <a:latin typeface="Alamain" pitchFamily="34" charset="0"/>
              </a:rPr>
              <a:t>… nous </a:t>
            </a:r>
            <a:r>
              <a:rPr lang="fr-BE" dirty="0">
                <a:latin typeface="Alamain" pitchFamily="34" charset="0"/>
              </a:rPr>
              <a:t>donne la parole et nous écoute, </a:t>
            </a:r>
            <a:endParaRPr lang="fr-BE" dirty="0" smtClean="0">
              <a:latin typeface="Alamain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fr-BE" dirty="0" smtClean="0">
                <a:latin typeface="Alamain" pitchFamily="34" charset="0"/>
              </a:rPr>
              <a:t>elle </a:t>
            </a:r>
            <a:r>
              <a:rPr lang="fr-BE" dirty="0">
                <a:latin typeface="Alamain" pitchFamily="34" charset="0"/>
              </a:rPr>
              <a:t>prend nos remarques en compte. </a:t>
            </a:r>
          </a:p>
        </p:txBody>
      </p:sp>
      <p:sp>
        <p:nvSpPr>
          <p:cNvPr id="18" name="Rectangle 17"/>
          <p:cNvSpPr/>
          <p:nvPr/>
        </p:nvSpPr>
        <p:spPr>
          <a:xfrm>
            <a:off x="2771800" y="5229200"/>
            <a:ext cx="5976664" cy="1304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… réagit 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toujours quand on lui signale un problème, même si parfois, elle le fait si discrètement qu’on ne le remarque pas.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467544" y="764704"/>
            <a:ext cx="1512168" cy="936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fr-BE" dirty="0" smtClean="0">
                <a:solidFill>
                  <a:srgbClr val="C00000"/>
                </a:solidFill>
                <a:latin typeface="Alamain" pitchFamily="34" charset="0"/>
              </a:rPr>
              <a:t>Madame </a:t>
            </a:r>
          </a:p>
          <a:p>
            <a:pPr>
              <a:lnSpc>
                <a:spcPct val="150000"/>
              </a:lnSpc>
            </a:pPr>
            <a:r>
              <a:rPr lang="fr-BE" dirty="0" smtClean="0">
                <a:solidFill>
                  <a:srgbClr val="C00000"/>
                </a:solidFill>
                <a:latin typeface="Alamain" pitchFamily="34" charset="0"/>
              </a:rPr>
              <a:t>Annick</a:t>
            </a:r>
            <a:r>
              <a:rPr lang="fr-BE" dirty="0">
                <a:solidFill>
                  <a:srgbClr val="C00000"/>
                </a:solidFill>
                <a:latin typeface="Alamain" pitchFamily="34" charset="0"/>
              </a:rPr>
              <a:t>…</a:t>
            </a:r>
          </a:p>
        </p:txBody>
      </p:sp>
      <p:sp>
        <p:nvSpPr>
          <p:cNvPr id="9" name="Rectangle 8"/>
          <p:cNvSpPr/>
          <p:nvPr/>
        </p:nvSpPr>
        <p:spPr>
          <a:xfrm>
            <a:off x="251520" y="332656"/>
            <a:ext cx="20056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dirty="0">
                <a:latin typeface="Alamain" pitchFamily="34" charset="0"/>
              </a:rPr>
              <a:t>Et à part </a:t>
            </a:r>
            <a:r>
              <a:rPr lang="fr-BE" dirty="0" smtClean="0">
                <a:latin typeface="Alamain" pitchFamily="34" charset="0"/>
              </a:rPr>
              <a:t>ça, </a:t>
            </a:r>
            <a:endParaRPr lang="fr-BE" dirty="0">
              <a:latin typeface="Alamain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267744" y="260648"/>
            <a:ext cx="2448272" cy="25506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… sait 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utiliser </a:t>
            </a: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l’ordinateur ! 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Du coup, elle nous apprendra et nous montrera des trucs. </a:t>
            </a:r>
          </a:p>
        </p:txBody>
      </p:sp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700808"/>
            <a:ext cx="1296144" cy="1464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467544" y="764704"/>
            <a:ext cx="1512168" cy="936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fr-BE" dirty="0" smtClean="0">
                <a:solidFill>
                  <a:srgbClr val="C00000"/>
                </a:solidFill>
                <a:latin typeface="Alamain" pitchFamily="34" charset="0"/>
              </a:rPr>
              <a:t>Madame </a:t>
            </a:r>
          </a:p>
          <a:p>
            <a:pPr>
              <a:lnSpc>
                <a:spcPct val="150000"/>
              </a:lnSpc>
            </a:pPr>
            <a:r>
              <a:rPr lang="fr-BE" dirty="0" smtClean="0">
                <a:solidFill>
                  <a:srgbClr val="C00000"/>
                </a:solidFill>
                <a:latin typeface="Alamain" pitchFamily="34" charset="0"/>
              </a:rPr>
              <a:t>Annick</a:t>
            </a:r>
            <a:r>
              <a:rPr lang="fr-BE" dirty="0">
                <a:solidFill>
                  <a:srgbClr val="C00000"/>
                </a:solidFill>
                <a:latin typeface="Alamain" pitchFamily="34" charset="0"/>
              </a:rPr>
              <a:t>…</a:t>
            </a:r>
          </a:p>
        </p:txBody>
      </p:sp>
      <p:sp>
        <p:nvSpPr>
          <p:cNvPr id="9" name="Rectangle 8"/>
          <p:cNvSpPr/>
          <p:nvPr/>
        </p:nvSpPr>
        <p:spPr>
          <a:xfrm>
            <a:off x="251520" y="332656"/>
            <a:ext cx="20056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dirty="0">
                <a:latin typeface="Alamain" pitchFamily="34" charset="0"/>
              </a:rPr>
              <a:t>Et à part </a:t>
            </a:r>
            <a:r>
              <a:rPr lang="fr-BE" dirty="0" smtClean="0">
                <a:latin typeface="Alamain" pitchFamily="34" charset="0"/>
              </a:rPr>
              <a:t>ça, </a:t>
            </a:r>
            <a:endParaRPr lang="fr-BE" dirty="0">
              <a:latin typeface="Alamain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267744" y="260648"/>
            <a:ext cx="2448272" cy="25506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… sait 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utiliser </a:t>
            </a: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l’ordinateur ! 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Du coup, elle nous apprendra et nous montrera des trucs.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0" y="3284984"/>
            <a:ext cx="3672408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BE" dirty="0" smtClean="0">
                <a:latin typeface="Alamain" pitchFamily="34" charset="0"/>
              </a:rPr>
              <a:t>… est gourmande ! </a:t>
            </a:r>
            <a:r>
              <a:rPr lang="fr-BE" dirty="0">
                <a:latin typeface="Alamain" pitchFamily="34" charset="0"/>
              </a:rPr>
              <a:t>Du coup, </a:t>
            </a:r>
            <a:r>
              <a:rPr lang="fr-BE" dirty="0" smtClean="0">
                <a:latin typeface="Alamain" pitchFamily="34" charset="0"/>
              </a:rPr>
              <a:t>il nous arrivera de bien manger en classe. </a:t>
            </a:r>
            <a:endParaRPr lang="fr-BE" dirty="0">
              <a:latin typeface="Alamain" pitchFamily="34" charset="0"/>
            </a:endParaRP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7904" y="3284984"/>
            <a:ext cx="1702600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700808"/>
            <a:ext cx="1296144" cy="1464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467544" y="764704"/>
            <a:ext cx="1512168" cy="936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fr-BE" dirty="0" smtClean="0">
                <a:solidFill>
                  <a:srgbClr val="C00000"/>
                </a:solidFill>
                <a:latin typeface="Alamain" pitchFamily="34" charset="0"/>
              </a:rPr>
              <a:t>Madame </a:t>
            </a:r>
          </a:p>
          <a:p>
            <a:pPr>
              <a:lnSpc>
                <a:spcPct val="150000"/>
              </a:lnSpc>
            </a:pPr>
            <a:r>
              <a:rPr lang="fr-BE" dirty="0" smtClean="0">
                <a:solidFill>
                  <a:srgbClr val="C00000"/>
                </a:solidFill>
                <a:latin typeface="Alamain" pitchFamily="34" charset="0"/>
              </a:rPr>
              <a:t>Annick</a:t>
            </a:r>
            <a:r>
              <a:rPr lang="fr-BE" dirty="0">
                <a:solidFill>
                  <a:srgbClr val="C00000"/>
                </a:solidFill>
                <a:latin typeface="Alamain" pitchFamily="34" charset="0"/>
              </a:rPr>
              <a:t>…</a:t>
            </a:r>
          </a:p>
        </p:txBody>
      </p:sp>
      <p:sp>
        <p:nvSpPr>
          <p:cNvPr id="9" name="Rectangle 8"/>
          <p:cNvSpPr/>
          <p:nvPr/>
        </p:nvSpPr>
        <p:spPr>
          <a:xfrm>
            <a:off x="251520" y="332656"/>
            <a:ext cx="20056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dirty="0">
                <a:latin typeface="Alamain" pitchFamily="34" charset="0"/>
              </a:rPr>
              <a:t>Et à part </a:t>
            </a:r>
            <a:r>
              <a:rPr lang="fr-BE" dirty="0" smtClean="0">
                <a:latin typeface="Alamain" pitchFamily="34" charset="0"/>
              </a:rPr>
              <a:t>ça, </a:t>
            </a:r>
            <a:endParaRPr lang="fr-BE" dirty="0">
              <a:latin typeface="Alamain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267744" y="260648"/>
            <a:ext cx="2448272" cy="25506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… sait 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utiliser </a:t>
            </a: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l’ordinateur ! 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Du coup, elle nous apprendra et nous montrera des trucs.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0" y="3284984"/>
            <a:ext cx="3672408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BE" dirty="0" smtClean="0">
                <a:latin typeface="Alamain" pitchFamily="34" charset="0"/>
              </a:rPr>
              <a:t>… est gourmande ! </a:t>
            </a:r>
            <a:r>
              <a:rPr lang="fr-BE" dirty="0">
                <a:latin typeface="Alamain" pitchFamily="34" charset="0"/>
              </a:rPr>
              <a:t>Du coup, </a:t>
            </a:r>
            <a:r>
              <a:rPr lang="fr-BE" dirty="0" smtClean="0">
                <a:latin typeface="Alamain" pitchFamily="34" charset="0"/>
              </a:rPr>
              <a:t>il nous arrivera de bien manger en classe. </a:t>
            </a:r>
            <a:endParaRPr lang="fr-BE" dirty="0">
              <a:latin typeface="Alamain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619672" y="5373216"/>
            <a:ext cx="3347864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BE" dirty="0" smtClean="0">
                <a:latin typeface="Alamain" pitchFamily="34" charset="0"/>
              </a:rPr>
              <a:t>… est maladroite ! </a:t>
            </a:r>
            <a:r>
              <a:rPr lang="fr-BE" dirty="0">
                <a:latin typeface="Alamain" pitchFamily="34" charset="0"/>
              </a:rPr>
              <a:t>Du coup, ça nous fera souvent rigoler. </a:t>
            </a: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7904" y="3284984"/>
            <a:ext cx="1702600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4869160"/>
            <a:ext cx="1370324" cy="1844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1700808"/>
            <a:ext cx="1296144" cy="1464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467544" y="764704"/>
            <a:ext cx="1512168" cy="936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fr-BE" dirty="0" smtClean="0">
                <a:solidFill>
                  <a:srgbClr val="C00000"/>
                </a:solidFill>
                <a:latin typeface="Alamain" pitchFamily="34" charset="0"/>
              </a:rPr>
              <a:t>Madame </a:t>
            </a:r>
          </a:p>
          <a:p>
            <a:pPr>
              <a:lnSpc>
                <a:spcPct val="150000"/>
              </a:lnSpc>
            </a:pPr>
            <a:r>
              <a:rPr lang="fr-BE" dirty="0" smtClean="0">
                <a:solidFill>
                  <a:srgbClr val="C00000"/>
                </a:solidFill>
                <a:latin typeface="Alamain" pitchFamily="34" charset="0"/>
              </a:rPr>
              <a:t>Annick</a:t>
            </a:r>
            <a:r>
              <a:rPr lang="fr-BE" dirty="0">
                <a:solidFill>
                  <a:srgbClr val="C00000"/>
                </a:solidFill>
                <a:latin typeface="Alamain" pitchFamily="34" charset="0"/>
              </a:rPr>
              <a:t>…</a:t>
            </a:r>
          </a:p>
        </p:txBody>
      </p:sp>
      <p:sp>
        <p:nvSpPr>
          <p:cNvPr id="9" name="Rectangle 8"/>
          <p:cNvSpPr/>
          <p:nvPr/>
        </p:nvSpPr>
        <p:spPr>
          <a:xfrm>
            <a:off x="251520" y="332656"/>
            <a:ext cx="20056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dirty="0">
                <a:latin typeface="Alamain" pitchFamily="34" charset="0"/>
              </a:rPr>
              <a:t>Et à part </a:t>
            </a:r>
            <a:r>
              <a:rPr lang="fr-BE" dirty="0" smtClean="0">
                <a:latin typeface="Alamain" pitchFamily="34" charset="0"/>
              </a:rPr>
              <a:t>ça, </a:t>
            </a:r>
            <a:endParaRPr lang="fr-BE" dirty="0">
              <a:latin typeface="Alamain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267744" y="260648"/>
            <a:ext cx="2448272" cy="25506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… sait 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utiliser </a:t>
            </a: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l’ordinateur ! 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Du coup, elle nous apprendra et nous montrera des trucs.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0" y="3284984"/>
            <a:ext cx="3672408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BE" dirty="0" smtClean="0">
                <a:latin typeface="Alamain" pitchFamily="34" charset="0"/>
              </a:rPr>
              <a:t>… est gourmande ! </a:t>
            </a:r>
            <a:r>
              <a:rPr lang="fr-BE" dirty="0">
                <a:latin typeface="Alamain" pitchFamily="34" charset="0"/>
              </a:rPr>
              <a:t>Du coup, </a:t>
            </a:r>
            <a:r>
              <a:rPr lang="fr-BE" dirty="0" smtClean="0">
                <a:latin typeface="Alamain" pitchFamily="34" charset="0"/>
              </a:rPr>
              <a:t>il nous arrivera de bien manger en classe. </a:t>
            </a:r>
            <a:endParaRPr lang="fr-BE" dirty="0">
              <a:latin typeface="Alamain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619672" y="5373216"/>
            <a:ext cx="3347864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… est maladroite ! 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Du coup, ça nous fera souvent rigoler. </a:t>
            </a:r>
          </a:p>
        </p:txBody>
      </p:sp>
      <p:sp>
        <p:nvSpPr>
          <p:cNvPr id="19" name="Rectangle 18"/>
          <p:cNvSpPr/>
          <p:nvPr/>
        </p:nvSpPr>
        <p:spPr>
          <a:xfrm>
            <a:off x="5652120" y="4005064"/>
            <a:ext cx="331236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BE" dirty="0" smtClean="0">
                <a:latin typeface="Alamain" pitchFamily="34" charset="0"/>
              </a:rPr>
              <a:t>… aime rire ! Du </a:t>
            </a:r>
            <a:r>
              <a:rPr lang="fr-BE" dirty="0">
                <a:latin typeface="Alamain" pitchFamily="34" charset="0"/>
              </a:rPr>
              <a:t>coup, on pourra parfois faire des blagues et avoir des fous-rires. </a:t>
            </a: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7904" y="3284984"/>
            <a:ext cx="1702600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4869160"/>
            <a:ext cx="1370324" cy="1844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1700808"/>
            <a:ext cx="1296144" cy="1464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8" name="Picture 6" descr="https://thumbs.dreamstime.com/t/rire-heureux-de-gens-718130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75044" y="5805264"/>
            <a:ext cx="3668956" cy="9087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467544" y="764704"/>
            <a:ext cx="1512168" cy="936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fr-BE" dirty="0" smtClean="0">
                <a:solidFill>
                  <a:srgbClr val="C00000"/>
                </a:solidFill>
                <a:latin typeface="Alamain" pitchFamily="34" charset="0"/>
              </a:rPr>
              <a:t>Madame </a:t>
            </a:r>
          </a:p>
          <a:p>
            <a:pPr>
              <a:lnSpc>
                <a:spcPct val="150000"/>
              </a:lnSpc>
            </a:pPr>
            <a:r>
              <a:rPr lang="fr-BE" dirty="0" smtClean="0">
                <a:solidFill>
                  <a:srgbClr val="C00000"/>
                </a:solidFill>
                <a:latin typeface="Alamain" pitchFamily="34" charset="0"/>
              </a:rPr>
              <a:t>Annick</a:t>
            </a:r>
            <a:r>
              <a:rPr lang="fr-BE" dirty="0">
                <a:solidFill>
                  <a:srgbClr val="C00000"/>
                </a:solidFill>
                <a:latin typeface="Alamain" pitchFamily="34" charset="0"/>
              </a:rPr>
              <a:t>…</a:t>
            </a:r>
          </a:p>
        </p:txBody>
      </p:sp>
      <p:sp>
        <p:nvSpPr>
          <p:cNvPr id="9" name="Rectangle 8"/>
          <p:cNvSpPr/>
          <p:nvPr/>
        </p:nvSpPr>
        <p:spPr>
          <a:xfrm>
            <a:off x="251520" y="332656"/>
            <a:ext cx="20056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dirty="0">
                <a:latin typeface="Alamain" pitchFamily="34" charset="0"/>
              </a:rPr>
              <a:t>Et à part </a:t>
            </a:r>
            <a:r>
              <a:rPr lang="fr-BE" dirty="0" smtClean="0">
                <a:latin typeface="Alamain" pitchFamily="34" charset="0"/>
              </a:rPr>
              <a:t>ça, </a:t>
            </a:r>
            <a:endParaRPr lang="fr-BE" dirty="0">
              <a:latin typeface="Alamain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267744" y="260648"/>
            <a:ext cx="2448272" cy="25506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… sait 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utiliser </a:t>
            </a: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l’ordinateur ! 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Du coup, elle nous apprendra et nous montrera des trucs.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0" y="3284984"/>
            <a:ext cx="3672408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BE" dirty="0" smtClean="0">
                <a:latin typeface="Alamain" pitchFamily="34" charset="0"/>
              </a:rPr>
              <a:t>… est gourmande ! </a:t>
            </a:r>
            <a:r>
              <a:rPr lang="fr-BE" dirty="0">
                <a:latin typeface="Alamain" pitchFamily="34" charset="0"/>
              </a:rPr>
              <a:t>Du coup, </a:t>
            </a:r>
            <a:r>
              <a:rPr lang="fr-BE" dirty="0" smtClean="0">
                <a:latin typeface="Alamain" pitchFamily="34" charset="0"/>
              </a:rPr>
              <a:t>il nous arrivera de bien manger en classe. </a:t>
            </a:r>
            <a:endParaRPr lang="fr-BE" dirty="0">
              <a:latin typeface="Alamain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619672" y="5373216"/>
            <a:ext cx="3347864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… est maladroite ! 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Du coup, ça nous fera souvent rigoler. </a:t>
            </a:r>
          </a:p>
        </p:txBody>
      </p:sp>
      <p:sp>
        <p:nvSpPr>
          <p:cNvPr id="19" name="Rectangle 18"/>
          <p:cNvSpPr/>
          <p:nvPr/>
        </p:nvSpPr>
        <p:spPr>
          <a:xfrm>
            <a:off x="5652120" y="4005064"/>
            <a:ext cx="331236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BE" dirty="0" smtClean="0">
                <a:latin typeface="Alamain" pitchFamily="34" charset="0"/>
              </a:rPr>
              <a:t>… aime rire ! Du </a:t>
            </a:r>
            <a:r>
              <a:rPr lang="fr-BE" dirty="0">
                <a:latin typeface="Alamain" pitchFamily="34" charset="0"/>
              </a:rPr>
              <a:t>coup, on pourra parfois faire des blagues et avoir des fous-rires. </a:t>
            </a:r>
          </a:p>
        </p:txBody>
      </p:sp>
      <p:sp>
        <p:nvSpPr>
          <p:cNvPr id="20" name="Rectangle 19"/>
          <p:cNvSpPr/>
          <p:nvPr/>
        </p:nvSpPr>
        <p:spPr>
          <a:xfrm>
            <a:off x="5220072" y="1628800"/>
            <a:ext cx="3707904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BE" dirty="0" smtClean="0">
                <a:solidFill>
                  <a:srgbClr val="FF99FF"/>
                </a:solidFill>
                <a:latin typeface="Alamain" pitchFamily="34" charset="0"/>
              </a:rPr>
              <a:t>… adore </a:t>
            </a:r>
            <a:r>
              <a:rPr lang="fr-BE" dirty="0">
                <a:solidFill>
                  <a:srgbClr val="FF99FF"/>
                </a:solidFill>
                <a:latin typeface="Alamain" pitchFamily="34" charset="0"/>
              </a:rPr>
              <a:t>son </a:t>
            </a:r>
            <a:r>
              <a:rPr lang="fr-BE" dirty="0" smtClean="0">
                <a:solidFill>
                  <a:srgbClr val="FF99FF"/>
                </a:solidFill>
                <a:latin typeface="Alamain" pitchFamily="34" charset="0"/>
              </a:rPr>
              <a:t>métier ! </a:t>
            </a:r>
            <a:r>
              <a:rPr lang="fr-BE" dirty="0">
                <a:solidFill>
                  <a:srgbClr val="FF99FF"/>
                </a:solidFill>
                <a:latin typeface="Alamain" pitchFamily="34" charset="0"/>
              </a:rPr>
              <a:t>Du coup, elle </a:t>
            </a:r>
            <a:r>
              <a:rPr lang="fr-BE" dirty="0" smtClean="0">
                <a:solidFill>
                  <a:srgbClr val="FF99FF"/>
                </a:solidFill>
                <a:latin typeface="Alamain" pitchFamily="34" charset="0"/>
              </a:rPr>
              <a:t>prendra </a:t>
            </a:r>
            <a:r>
              <a:rPr lang="fr-BE" dirty="0">
                <a:solidFill>
                  <a:srgbClr val="FF99FF"/>
                </a:solidFill>
                <a:latin typeface="Alamain" pitchFamily="34" charset="0"/>
              </a:rPr>
              <a:t>plaisir à être en classe avec nous. </a:t>
            </a: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7904" y="3284984"/>
            <a:ext cx="1702600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4869160"/>
            <a:ext cx="1370324" cy="1844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1700808"/>
            <a:ext cx="1296144" cy="1464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8" name="Picture 6" descr="https://thumbs.dreamstime.com/t/rire-heureux-de-gens-718130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75044" y="5805264"/>
            <a:ext cx="3668956" cy="908720"/>
          </a:xfrm>
          <a:prstGeom prst="rect">
            <a:avLst/>
          </a:prstGeom>
          <a:noFill/>
        </p:spPr>
      </p:pic>
      <p:pic>
        <p:nvPicPr>
          <p:cNvPr id="23560" name="Picture 8" descr="http://images.clipartpanda.com/like-clipart-like-clipart-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48264" y="2924944"/>
            <a:ext cx="648072" cy="533975"/>
          </a:xfrm>
          <a:prstGeom prst="rect">
            <a:avLst/>
          </a:prstGeom>
          <a:noFill/>
        </p:spPr>
      </p:pic>
      <p:pic>
        <p:nvPicPr>
          <p:cNvPr id="23562" name="Picture 10" descr="https://i.pinimg.com/736x/05/22/ab/0522ab21639ddf3e3fa44eb0e8f6556c--little-monsters-monster-mash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660232" y="116632"/>
            <a:ext cx="1224136" cy="14607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https://i.pinimg.com/736x/05/22/ab/0522ab21639ddf3e3fa44eb0e8f6556c--little-monsters-monster-mas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620688"/>
            <a:ext cx="2160240" cy="2577851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1619672" y="4149080"/>
            <a:ext cx="603041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BE" sz="2800" dirty="0">
                <a:latin typeface="Alamain" pitchFamily="34" charset="0"/>
              </a:rPr>
              <a:t>Bon, et si l’on parlait </a:t>
            </a:r>
            <a:endParaRPr lang="fr-BE" sz="2800" dirty="0" smtClean="0">
              <a:latin typeface="Alamain" pitchFamily="34" charset="0"/>
            </a:endParaRPr>
          </a:p>
          <a:p>
            <a:pPr algn="ctr"/>
            <a:endParaRPr lang="fr-BE" sz="2800" dirty="0">
              <a:latin typeface="Alamain" pitchFamily="34" charset="0"/>
            </a:endParaRPr>
          </a:p>
          <a:p>
            <a:pPr algn="ctr"/>
            <a:r>
              <a:rPr lang="fr-BE" sz="2800" dirty="0" smtClean="0">
                <a:latin typeface="Alamain" pitchFamily="34" charset="0"/>
              </a:rPr>
              <a:t>de </a:t>
            </a:r>
            <a:r>
              <a:rPr lang="fr-BE" sz="2800" dirty="0">
                <a:latin typeface="Alamain" pitchFamily="34" charset="0"/>
              </a:rPr>
              <a:t>cette dernière année </a:t>
            </a:r>
            <a:endParaRPr lang="fr-BE" sz="2800" dirty="0" smtClean="0">
              <a:latin typeface="Alamain" pitchFamily="34" charset="0"/>
            </a:endParaRPr>
          </a:p>
          <a:p>
            <a:pPr algn="ctr"/>
            <a:endParaRPr lang="fr-BE" sz="2800" dirty="0">
              <a:latin typeface="Alamain" pitchFamily="34" charset="0"/>
            </a:endParaRPr>
          </a:p>
          <a:p>
            <a:pPr algn="ctr"/>
            <a:r>
              <a:rPr lang="fr-BE" sz="2800" dirty="0" smtClean="0">
                <a:latin typeface="Alamain" pitchFamily="34" charset="0"/>
              </a:rPr>
              <a:t>à </a:t>
            </a:r>
            <a:r>
              <a:rPr lang="fr-BE" sz="2800" dirty="0">
                <a:latin typeface="Alamain" pitchFamily="34" charset="0"/>
              </a:rPr>
              <a:t>l’</a:t>
            </a:r>
            <a:r>
              <a:rPr lang="fr-BE" sz="2800" dirty="0" err="1">
                <a:latin typeface="Alamain" pitchFamily="34" charset="0"/>
              </a:rPr>
              <a:t>A.R.A</a:t>
            </a:r>
            <a:r>
              <a:rPr lang="fr-BE" sz="2800" dirty="0">
                <a:latin typeface="Alamain" pitchFamily="34" charset="0"/>
              </a:rPr>
              <a:t>. fondamental 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07704" y="692696"/>
            <a:ext cx="557556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sz="4800" dirty="0">
                <a:latin typeface="Alamain" pitchFamily="34" charset="0"/>
              </a:rPr>
              <a:t>La 6</a:t>
            </a:r>
            <a:r>
              <a:rPr lang="fr-BE" sz="4800" baseline="30000" dirty="0">
                <a:latin typeface="Alamain" pitchFamily="34" charset="0"/>
              </a:rPr>
              <a:t>ème</a:t>
            </a:r>
            <a:r>
              <a:rPr lang="fr-BE" sz="4800" dirty="0">
                <a:latin typeface="Alamain" pitchFamily="34" charset="0"/>
              </a:rPr>
              <a:t>, c’est…</a:t>
            </a:r>
          </a:p>
        </p:txBody>
      </p:sp>
      <p:sp>
        <p:nvSpPr>
          <p:cNvPr id="4" name="Rectangle 3"/>
          <p:cNvSpPr/>
          <p:nvPr/>
        </p:nvSpPr>
        <p:spPr>
          <a:xfrm>
            <a:off x="539552" y="1916832"/>
            <a:ext cx="806489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BE" sz="8800" spc="100" dirty="0">
                <a:solidFill>
                  <a:srgbClr val="C00000"/>
                </a:solidFill>
                <a:latin typeface="Byte" pitchFamily="2" charset="0"/>
              </a:rPr>
              <a:t>L’année du CEB !</a:t>
            </a:r>
          </a:p>
        </p:txBody>
      </p:sp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149080"/>
            <a:ext cx="1819275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07704" y="692696"/>
            <a:ext cx="557556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sz="4800" dirty="0">
                <a:latin typeface="Alamain" pitchFamily="34" charset="0"/>
              </a:rPr>
              <a:t>La 6</a:t>
            </a:r>
            <a:r>
              <a:rPr lang="fr-BE" sz="4800" baseline="30000" dirty="0">
                <a:latin typeface="Alamain" pitchFamily="34" charset="0"/>
              </a:rPr>
              <a:t>ème</a:t>
            </a:r>
            <a:r>
              <a:rPr lang="fr-BE" sz="4800" dirty="0">
                <a:latin typeface="Alamain" pitchFamily="34" charset="0"/>
              </a:rPr>
              <a:t>, c’est…</a:t>
            </a:r>
          </a:p>
        </p:txBody>
      </p:sp>
      <p:sp>
        <p:nvSpPr>
          <p:cNvPr id="4" name="Rectangle 3"/>
          <p:cNvSpPr/>
          <p:nvPr/>
        </p:nvSpPr>
        <p:spPr>
          <a:xfrm>
            <a:off x="539552" y="1916832"/>
            <a:ext cx="806489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BE" sz="8800" spc="100" dirty="0">
                <a:solidFill>
                  <a:srgbClr val="C00000"/>
                </a:solidFill>
                <a:latin typeface="Byte" pitchFamily="2" charset="0"/>
              </a:rPr>
              <a:t>L’année du CEB !</a:t>
            </a:r>
          </a:p>
        </p:txBody>
      </p:sp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149080"/>
            <a:ext cx="1819275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3" descr="http://paigehunter.com/wp-content/uploads/2014/06/how-to-lower-stres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4077072"/>
            <a:ext cx="2763303" cy="2265721"/>
          </a:xfrm>
          <a:prstGeom prst="rect">
            <a:avLst/>
          </a:prstGeom>
          <a:noFill/>
        </p:spPr>
      </p:pic>
      <p:sp>
        <p:nvSpPr>
          <p:cNvPr id="8" name="Rectangle 7"/>
          <p:cNvSpPr/>
          <p:nvPr/>
        </p:nvSpPr>
        <p:spPr>
          <a:xfrm>
            <a:off x="2771800" y="4293096"/>
            <a:ext cx="2736304" cy="19543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BE" sz="2000" b="1" dirty="0">
                <a:latin typeface="Alamain" pitchFamily="34" charset="0"/>
              </a:rPr>
              <a:t>Pas de panique ! </a:t>
            </a:r>
            <a:endParaRPr lang="fr-BE" sz="2000" b="1" dirty="0" smtClean="0">
              <a:latin typeface="Alamain" pitchFamily="34" charset="0"/>
            </a:endParaRPr>
          </a:p>
          <a:p>
            <a:pPr algn="ctr">
              <a:lnSpc>
                <a:spcPct val="150000"/>
              </a:lnSpc>
              <a:spcBef>
                <a:spcPts val="1200"/>
              </a:spcBef>
            </a:pPr>
            <a:r>
              <a:rPr lang="fr-BE" dirty="0" smtClean="0">
                <a:latin typeface="Alamain" pitchFamily="34" charset="0"/>
              </a:rPr>
              <a:t>On </a:t>
            </a:r>
            <a:r>
              <a:rPr lang="fr-BE" dirty="0">
                <a:latin typeface="Alamain" pitchFamily="34" charset="0"/>
              </a:rPr>
              <a:t>a encore </a:t>
            </a:r>
            <a:endParaRPr lang="fr-BE" dirty="0" smtClean="0">
              <a:latin typeface="Alamain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fr-BE" dirty="0" smtClean="0">
                <a:latin typeface="Alamain" pitchFamily="34" charset="0"/>
              </a:rPr>
              <a:t>10 </a:t>
            </a:r>
            <a:r>
              <a:rPr lang="fr-BE" dirty="0">
                <a:latin typeface="Alamain" pitchFamily="34" charset="0"/>
              </a:rPr>
              <a:t>mois pour </a:t>
            </a:r>
            <a:endParaRPr lang="fr-BE" dirty="0" smtClean="0">
              <a:latin typeface="Alamain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fr-BE" dirty="0" smtClean="0">
                <a:latin typeface="Alamain" pitchFamily="34" charset="0"/>
              </a:rPr>
              <a:t>s’y </a:t>
            </a:r>
            <a:r>
              <a:rPr lang="fr-BE" dirty="0">
                <a:latin typeface="Alamain" pitchFamily="34" charset="0"/>
              </a:rPr>
              <a:t>préparer… </a:t>
            </a:r>
          </a:p>
        </p:txBody>
      </p:sp>
      <p:cxnSp>
        <p:nvCxnSpPr>
          <p:cNvPr id="10" name="Connecteur droit 9"/>
          <p:cNvCxnSpPr/>
          <p:nvPr/>
        </p:nvCxnSpPr>
        <p:spPr>
          <a:xfrm>
            <a:off x="179512" y="3933056"/>
            <a:ext cx="2376264" cy="2592288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1520" y="476672"/>
            <a:ext cx="857798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sz="3200" dirty="0">
                <a:solidFill>
                  <a:srgbClr val="C00000"/>
                </a:solidFill>
                <a:latin typeface="Alamain" pitchFamily="34" charset="0"/>
              </a:rPr>
              <a:t>Être en 6</a:t>
            </a:r>
            <a:r>
              <a:rPr lang="fr-BE" sz="3200" baseline="30000" dirty="0">
                <a:solidFill>
                  <a:srgbClr val="C00000"/>
                </a:solidFill>
                <a:latin typeface="Alamain" pitchFamily="34" charset="0"/>
              </a:rPr>
              <a:t>ème</a:t>
            </a:r>
            <a:r>
              <a:rPr lang="fr-BE" sz="3200" dirty="0">
                <a:solidFill>
                  <a:srgbClr val="C00000"/>
                </a:solidFill>
                <a:latin typeface="Alamain" pitchFamily="34" charset="0"/>
              </a:rPr>
              <a:t> primaire, c’est aussi…</a:t>
            </a:r>
          </a:p>
        </p:txBody>
      </p:sp>
      <p:sp>
        <p:nvSpPr>
          <p:cNvPr id="3" name="Rectangle 2"/>
          <p:cNvSpPr/>
          <p:nvPr/>
        </p:nvSpPr>
        <p:spPr>
          <a:xfrm>
            <a:off x="395536" y="1556792"/>
            <a:ext cx="30091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dirty="0">
                <a:latin typeface="Alamain" pitchFamily="34" charset="0"/>
              </a:rPr>
              <a:t>Devenir responsable.</a:t>
            </a:r>
          </a:p>
        </p:txBody>
      </p:sp>
      <p:sp>
        <p:nvSpPr>
          <p:cNvPr id="4" name="Rectangle 3"/>
          <p:cNvSpPr/>
          <p:nvPr/>
        </p:nvSpPr>
        <p:spPr>
          <a:xfrm>
            <a:off x="4932040" y="2132856"/>
            <a:ext cx="18742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dirty="0">
                <a:latin typeface="Alamain" pitchFamily="34" charset="0"/>
              </a:rPr>
              <a:t>S’entraider.</a:t>
            </a:r>
          </a:p>
        </p:txBody>
      </p:sp>
      <p:sp>
        <p:nvSpPr>
          <p:cNvPr id="5" name="Rectangle 4"/>
          <p:cNvSpPr/>
          <p:nvPr/>
        </p:nvSpPr>
        <p:spPr>
          <a:xfrm>
            <a:off x="6012160" y="3789040"/>
            <a:ext cx="27655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dirty="0">
                <a:latin typeface="Alamain" pitchFamily="34" charset="0"/>
              </a:rPr>
              <a:t>Montrer l’exemple.</a:t>
            </a:r>
          </a:p>
        </p:txBody>
      </p:sp>
      <p:sp>
        <p:nvSpPr>
          <p:cNvPr id="7" name="Rectangle 6"/>
          <p:cNvSpPr/>
          <p:nvPr/>
        </p:nvSpPr>
        <p:spPr>
          <a:xfrm>
            <a:off x="971600" y="2996952"/>
            <a:ext cx="41953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dirty="0">
                <a:latin typeface="Alamain" pitchFamily="34" charset="0"/>
              </a:rPr>
              <a:t>Réaliser des projets collectifs.</a:t>
            </a:r>
          </a:p>
        </p:txBody>
      </p:sp>
      <p:sp>
        <p:nvSpPr>
          <p:cNvPr id="8" name="Rectangle 7"/>
          <p:cNvSpPr/>
          <p:nvPr/>
        </p:nvSpPr>
        <p:spPr>
          <a:xfrm>
            <a:off x="395536" y="4941168"/>
            <a:ext cx="61654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dirty="0">
                <a:latin typeface="Alamain" pitchFamily="34" charset="0"/>
              </a:rPr>
              <a:t>Découvrir de nouvelles façons de travailler.</a:t>
            </a:r>
          </a:p>
        </p:txBody>
      </p:sp>
      <p:sp>
        <p:nvSpPr>
          <p:cNvPr id="9" name="Rectangle 8"/>
          <p:cNvSpPr/>
          <p:nvPr/>
        </p:nvSpPr>
        <p:spPr>
          <a:xfrm>
            <a:off x="6084168" y="6093296"/>
            <a:ext cx="16113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dirty="0">
                <a:latin typeface="Alamain" pitchFamily="34" charset="0"/>
              </a:rPr>
              <a:t>Réussir…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1520" y="476672"/>
            <a:ext cx="857798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sz="3200" dirty="0">
                <a:solidFill>
                  <a:srgbClr val="C00000"/>
                </a:solidFill>
                <a:latin typeface="Alamain" pitchFamily="34" charset="0"/>
              </a:rPr>
              <a:t>Être en 6</a:t>
            </a:r>
            <a:r>
              <a:rPr lang="fr-BE" sz="3200" baseline="30000" dirty="0">
                <a:solidFill>
                  <a:srgbClr val="C00000"/>
                </a:solidFill>
                <a:latin typeface="Alamain" pitchFamily="34" charset="0"/>
              </a:rPr>
              <a:t>ème</a:t>
            </a:r>
            <a:r>
              <a:rPr lang="fr-BE" sz="3200" dirty="0">
                <a:solidFill>
                  <a:srgbClr val="C00000"/>
                </a:solidFill>
                <a:latin typeface="Alamain" pitchFamily="34" charset="0"/>
              </a:rPr>
              <a:t> primaire, c’est aussi…</a:t>
            </a:r>
          </a:p>
        </p:txBody>
      </p:sp>
      <p:sp>
        <p:nvSpPr>
          <p:cNvPr id="3" name="Rectangle 2"/>
          <p:cNvSpPr/>
          <p:nvPr/>
        </p:nvSpPr>
        <p:spPr>
          <a:xfrm>
            <a:off x="395536" y="1556792"/>
            <a:ext cx="30091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dirty="0">
                <a:latin typeface="Alamain" pitchFamily="34" charset="0"/>
              </a:rPr>
              <a:t>Devenir responsable.</a:t>
            </a:r>
          </a:p>
        </p:txBody>
      </p:sp>
      <p:sp>
        <p:nvSpPr>
          <p:cNvPr id="10" name="Rectangle 9"/>
          <p:cNvSpPr/>
          <p:nvPr/>
        </p:nvSpPr>
        <p:spPr>
          <a:xfrm>
            <a:off x="4139952" y="1988840"/>
            <a:ext cx="468052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  <a:buFont typeface="Wingdings"/>
              <a:buChar char="Ø"/>
            </a:pP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Cette 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année, il faudra choisir </a:t>
            </a:r>
            <a:endParaRPr lang="fr-BE" dirty="0" smtClean="0">
              <a:solidFill>
                <a:srgbClr val="FFFF00"/>
              </a:solidFill>
              <a:latin typeface="Alamain" pitchFamily="34" charset="0"/>
            </a:endParaRP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soi-même ce 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que l’on doit </a:t>
            </a:r>
            <a:endParaRPr lang="fr-BE" dirty="0" smtClean="0">
              <a:solidFill>
                <a:srgbClr val="FFFF00"/>
              </a:solidFill>
              <a:latin typeface="Alamain" pitchFamily="34" charset="0"/>
            </a:endParaRP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faire 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à domicile !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347864" y="4149080"/>
            <a:ext cx="3969356" cy="7232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Font typeface="Wingdings"/>
              <a:buChar char="Ø"/>
            </a:pP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On 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veillera à s’organiser </a:t>
            </a:r>
            <a:endParaRPr lang="fr-BE" dirty="0" smtClean="0">
              <a:solidFill>
                <a:srgbClr val="FFFF00"/>
              </a:solidFill>
              <a:latin typeface="Alamain" pitchFamily="34" charset="0"/>
            </a:endParaRP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dans 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son travail.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95536" y="5445224"/>
            <a:ext cx="4572000" cy="7232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  <a:buFont typeface="Wingdings"/>
              <a:buChar char="Ø"/>
            </a:pP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On 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commencera à préparer </a:t>
            </a:r>
            <a:endParaRPr lang="fr-BE" dirty="0" smtClean="0">
              <a:solidFill>
                <a:srgbClr val="FFFF00"/>
              </a:solidFill>
              <a:latin typeface="Alamain" pitchFamily="34" charset="0"/>
            </a:endParaRPr>
          </a:p>
          <a:p>
            <a:pPr algn="ctr"/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son 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avenir à l’école secondaire… </a:t>
            </a:r>
          </a:p>
        </p:txBody>
      </p:sp>
      <p:pic>
        <p:nvPicPr>
          <p:cNvPr id="38914" name="Picture 2" descr="http://www.letudiant.fr/static/uploads/mediatheque/ETU_ETU/2/9/656729-etudiant-octobre-p-18-color-866x49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3942" y="5188914"/>
            <a:ext cx="2920058" cy="1669086"/>
          </a:xfrm>
          <a:prstGeom prst="rect">
            <a:avLst/>
          </a:prstGeom>
          <a:noFill/>
        </p:spPr>
      </p:pic>
      <p:pic>
        <p:nvPicPr>
          <p:cNvPr id="38916" name="Picture 4" descr="http://www.lights01utions.com/wp-content/uploads/2014/02/M%C3%A9thode-De-Travai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2276872"/>
            <a:ext cx="2551834" cy="13681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1520" y="476672"/>
            <a:ext cx="857798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sz="3200" dirty="0">
                <a:solidFill>
                  <a:srgbClr val="C00000"/>
                </a:solidFill>
                <a:latin typeface="Alamain" pitchFamily="34" charset="0"/>
              </a:rPr>
              <a:t>Être en 6</a:t>
            </a:r>
            <a:r>
              <a:rPr lang="fr-BE" sz="3200" baseline="30000" dirty="0">
                <a:solidFill>
                  <a:srgbClr val="C00000"/>
                </a:solidFill>
                <a:latin typeface="Alamain" pitchFamily="34" charset="0"/>
              </a:rPr>
              <a:t>ème</a:t>
            </a:r>
            <a:r>
              <a:rPr lang="fr-BE" sz="3200" dirty="0">
                <a:solidFill>
                  <a:srgbClr val="C00000"/>
                </a:solidFill>
                <a:latin typeface="Alamain" pitchFamily="34" charset="0"/>
              </a:rPr>
              <a:t> primaire, c’est aussi…</a:t>
            </a:r>
          </a:p>
        </p:txBody>
      </p:sp>
      <p:sp>
        <p:nvSpPr>
          <p:cNvPr id="4" name="Rectangle 3"/>
          <p:cNvSpPr/>
          <p:nvPr/>
        </p:nvSpPr>
        <p:spPr>
          <a:xfrm>
            <a:off x="4932040" y="2132856"/>
            <a:ext cx="18742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dirty="0">
                <a:latin typeface="Alamain" pitchFamily="34" charset="0"/>
              </a:rPr>
              <a:t>S’entraider.</a:t>
            </a:r>
          </a:p>
        </p:txBody>
      </p:sp>
      <p:sp>
        <p:nvSpPr>
          <p:cNvPr id="10" name="Rectangle 9"/>
          <p:cNvSpPr/>
          <p:nvPr/>
        </p:nvSpPr>
        <p:spPr>
          <a:xfrm>
            <a:off x="179512" y="1628800"/>
            <a:ext cx="360040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  <a:buFont typeface="Wingdings"/>
              <a:buChar char="Ø"/>
            </a:pP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Il 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faudra parfois </a:t>
            </a:r>
            <a:endParaRPr lang="fr-BE" dirty="0" smtClean="0">
              <a:solidFill>
                <a:srgbClr val="FFFF00"/>
              </a:solidFill>
              <a:latin typeface="Alamain" pitchFamily="34" charset="0"/>
            </a:endParaRP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expliquer des 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matières </a:t>
            </a:r>
            <a:endParaRPr lang="fr-BE" dirty="0" smtClean="0">
              <a:solidFill>
                <a:srgbClr val="FFFF00"/>
              </a:solidFill>
              <a:latin typeface="Alamain" pitchFamily="34" charset="0"/>
            </a:endParaRP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aux 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autres.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211960" y="3501008"/>
            <a:ext cx="3672408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  <a:buFont typeface="Wingdings"/>
              <a:buChar char="Ø"/>
            </a:pP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On rangera 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souvent </a:t>
            </a:r>
            <a:endParaRPr lang="fr-BE" dirty="0" smtClean="0">
              <a:solidFill>
                <a:srgbClr val="FFFF00"/>
              </a:solidFill>
              <a:latin typeface="Alamain" pitchFamily="34" charset="0"/>
            </a:endParaRP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le matériel ensemble. </a:t>
            </a:r>
            <a:endParaRPr lang="fr-BE" dirty="0">
              <a:solidFill>
                <a:srgbClr val="FFFF00"/>
              </a:solidFill>
              <a:latin typeface="Alamain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051720" y="5373216"/>
            <a:ext cx="4572000" cy="80021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  <a:buFont typeface="Wingdings"/>
              <a:buChar char="Ø"/>
            </a:pP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On 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préparera des </a:t>
            </a: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panneaux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et 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des projets </a:t>
            </a: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à plusieurs… </a:t>
            </a:r>
            <a:endParaRPr lang="fr-BE" dirty="0">
              <a:solidFill>
                <a:srgbClr val="FFFF00"/>
              </a:solidFill>
              <a:latin typeface="Alamain" pitchFamily="34" charset="0"/>
            </a:endParaRPr>
          </a:p>
        </p:txBody>
      </p:sp>
      <p:pic>
        <p:nvPicPr>
          <p:cNvPr id="43010" name="Picture 2" descr="https://cdn5.f-cdn.com/contestentries/909056/19413716/5852b452e69b2_thumb9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82516" y="5301208"/>
            <a:ext cx="1750242" cy="1186062"/>
          </a:xfrm>
          <a:prstGeom prst="rect">
            <a:avLst/>
          </a:prstGeom>
          <a:noFill/>
        </p:spPr>
      </p:pic>
      <p:pic>
        <p:nvPicPr>
          <p:cNvPr id="430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3068960"/>
            <a:ext cx="1368152" cy="1531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1520" y="476672"/>
            <a:ext cx="857798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sz="3200" dirty="0">
                <a:solidFill>
                  <a:srgbClr val="C00000"/>
                </a:solidFill>
                <a:latin typeface="Alamain" pitchFamily="34" charset="0"/>
              </a:rPr>
              <a:t>Être en 6</a:t>
            </a:r>
            <a:r>
              <a:rPr lang="fr-BE" sz="3200" baseline="30000" dirty="0">
                <a:solidFill>
                  <a:srgbClr val="C00000"/>
                </a:solidFill>
                <a:latin typeface="Alamain" pitchFamily="34" charset="0"/>
              </a:rPr>
              <a:t>ème</a:t>
            </a:r>
            <a:r>
              <a:rPr lang="fr-BE" sz="3200" dirty="0">
                <a:solidFill>
                  <a:srgbClr val="C00000"/>
                </a:solidFill>
                <a:latin typeface="Alamain" pitchFamily="34" charset="0"/>
              </a:rPr>
              <a:t> primaire, c’est aussi…</a:t>
            </a:r>
          </a:p>
        </p:txBody>
      </p:sp>
      <p:sp>
        <p:nvSpPr>
          <p:cNvPr id="5" name="Rectangle 4"/>
          <p:cNvSpPr/>
          <p:nvPr/>
        </p:nvSpPr>
        <p:spPr>
          <a:xfrm>
            <a:off x="6012160" y="3789040"/>
            <a:ext cx="27655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dirty="0">
                <a:latin typeface="Alamain" pitchFamily="34" charset="0"/>
              </a:rPr>
              <a:t>Montrer l’exemple.</a:t>
            </a:r>
          </a:p>
        </p:txBody>
      </p:sp>
      <p:sp>
        <p:nvSpPr>
          <p:cNvPr id="10" name="Rectangle 9"/>
          <p:cNvSpPr/>
          <p:nvPr/>
        </p:nvSpPr>
        <p:spPr>
          <a:xfrm>
            <a:off x="1619672" y="1556792"/>
            <a:ext cx="61926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  <a:buFont typeface="Wingdings"/>
              <a:buChar char="Ø"/>
            </a:pP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On 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est « les grands </a:t>
            </a: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», c’est 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cool…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1520" y="2492896"/>
            <a:ext cx="7776864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  <a:buFont typeface="Wingdings"/>
              <a:buChar char="Ø"/>
            </a:pP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C’est 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surtout une </a:t>
            </a: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grande responsabilité vis-à-vis 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des plus 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jeunes qui voudront </a:t>
            </a: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faire 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« comme nous » !</a:t>
            </a:r>
          </a:p>
        </p:txBody>
      </p:sp>
      <p:sp>
        <p:nvSpPr>
          <p:cNvPr id="12" name="Rectangle 11"/>
          <p:cNvSpPr/>
          <p:nvPr/>
        </p:nvSpPr>
        <p:spPr>
          <a:xfrm>
            <a:off x="5076056" y="4653136"/>
            <a:ext cx="3024336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  <a:buFont typeface="Wingdings"/>
              <a:buChar char="Ø"/>
            </a:pP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On 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devra être </a:t>
            </a:r>
            <a:endParaRPr lang="fr-BE" dirty="0" smtClean="0">
              <a:solidFill>
                <a:srgbClr val="FFFF00"/>
              </a:solidFill>
              <a:latin typeface="Alamain" pitchFamily="34" charset="0"/>
            </a:endParaRP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irréprochables et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bien 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respecter </a:t>
            </a:r>
            <a:endParaRPr lang="fr-BE" dirty="0" smtClean="0">
              <a:solidFill>
                <a:srgbClr val="FFFF00"/>
              </a:solidFill>
              <a:latin typeface="Alamain" pitchFamily="34" charset="0"/>
            </a:endParaRP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les 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règles de l’école. </a:t>
            </a:r>
          </a:p>
        </p:txBody>
      </p:sp>
      <p:pic>
        <p:nvPicPr>
          <p:cNvPr id="44033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3717032"/>
            <a:ext cx="3493547" cy="2802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1520" y="476672"/>
            <a:ext cx="857798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sz="3200" dirty="0">
                <a:solidFill>
                  <a:srgbClr val="C00000"/>
                </a:solidFill>
                <a:latin typeface="Alamain" pitchFamily="34" charset="0"/>
              </a:rPr>
              <a:t>Être en 6</a:t>
            </a:r>
            <a:r>
              <a:rPr lang="fr-BE" sz="3200" baseline="30000" dirty="0">
                <a:solidFill>
                  <a:srgbClr val="C00000"/>
                </a:solidFill>
                <a:latin typeface="Alamain" pitchFamily="34" charset="0"/>
              </a:rPr>
              <a:t>ème</a:t>
            </a:r>
            <a:r>
              <a:rPr lang="fr-BE" sz="3200" dirty="0">
                <a:solidFill>
                  <a:srgbClr val="C00000"/>
                </a:solidFill>
                <a:latin typeface="Alamain" pitchFamily="34" charset="0"/>
              </a:rPr>
              <a:t> primaire, c’est aussi…</a:t>
            </a:r>
          </a:p>
        </p:txBody>
      </p:sp>
      <p:sp>
        <p:nvSpPr>
          <p:cNvPr id="7" name="Rectangle 6"/>
          <p:cNvSpPr/>
          <p:nvPr/>
        </p:nvSpPr>
        <p:spPr>
          <a:xfrm>
            <a:off x="971600" y="2996952"/>
            <a:ext cx="41953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dirty="0">
                <a:latin typeface="Alamain" pitchFamily="34" charset="0"/>
              </a:rPr>
              <a:t>Réaliser des projets collectifs.</a:t>
            </a:r>
          </a:p>
        </p:txBody>
      </p:sp>
      <p:sp>
        <p:nvSpPr>
          <p:cNvPr id="10" name="Rectangle 9"/>
          <p:cNvSpPr/>
          <p:nvPr/>
        </p:nvSpPr>
        <p:spPr>
          <a:xfrm>
            <a:off x="3275856" y="1484784"/>
            <a:ext cx="5472608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  <a:buFont typeface="Wingdings"/>
              <a:buChar char="Ø"/>
            </a:pP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Bien 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sûr, la préparation de la fête </a:t>
            </a:r>
            <a:endParaRPr lang="fr-BE" dirty="0" smtClean="0">
              <a:solidFill>
                <a:srgbClr val="FFFF00"/>
              </a:solidFill>
              <a:latin typeface="Alamain" pitchFamily="34" charset="0"/>
            </a:endParaRP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de 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l’école va nous prendre du temps…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0" y="4437112"/>
            <a:ext cx="2952328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  <a:buFont typeface="Wingdings"/>
              <a:buChar char="Ø"/>
            </a:pP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Mais 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on pourra </a:t>
            </a:r>
            <a:endParaRPr lang="fr-BE" dirty="0" smtClean="0">
              <a:solidFill>
                <a:srgbClr val="FFFF00"/>
              </a:solidFill>
              <a:latin typeface="Alamain" pitchFamily="34" charset="0"/>
            </a:endParaRP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aussi 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faire d’autres </a:t>
            </a:r>
            <a:endParaRPr lang="fr-BE" dirty="0" smtClean="0">
              <a:solidFill>
                <a:srgbClr val="FFFF00"/>
              </a:solidFill>
              <a:latin typeface="Alamain" pitchFamily="34" charset="0"/>
            </a:endParaRP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projets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, participer </a:t>
            </a:r>
            <a:endParaRPr lang="fr-BE" dirty="0" smtClean="0">
              <a:solidFill>
                <a:srgbClr val="FFFF00"/>
              </a:solidFill>
              <a:latin typeface="Alamain" pitchFamily="34" charset="0"/>
            </a:endParaRP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à 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des concours, …</a:t>
            </a:r>
          </a:p>
        </p:txBody>
      </p:sp>
      <p:sp>
        <p:nvSpPr>
          <p:cNvPr id="12" name="Rectangle 11"/>
          <p:cNvSpPr/>
          <p:nvPr/>
        </p:nvSpPr>
        <p:spPr>
          <a:xfrm>
            <a:off x="6804248" y="4725144"/>
            <a:ext cx="1872208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  <a:buFont typeface="Wingdings"/>
              <a:buChar char="Ø"/>
            </a:pP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À 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nous </a:t>
            </a:r>
            <a:endParaRPr lang="fr-BE" dirty="0" smtClean="0">
              <a:solidFill>
                <a:srgbClr val="FFFF00"/>
              </a:solidFill>
              <a:latin typeface="Alamain" pitchFamily="34" charset="0"/>
            </a:endParaRP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de 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trouver </a:t>
            </a:r>
            <a:endParaRPr lang="fr-BE" dirty="0" smtClean="0">
              <a:solidFill>
                <a:srgbClr val="FFFF00"/>
              </a:solidFill>
              <a:latin typeface="Alamain" pitchFamily="34" charset="0"/>
            </a:endParaRP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des 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idées !</a:t>
            </a:r>
          </a:p>
        </p:txBody>
      </p:sp>
      <p:pic>
        <p:nvPicPr>
          <p:cNvPr id="4198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4293096"/>
            <a:ext cx="3009020" cy="2125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3068960"/>
            <a:ext cx="932322" cy="11479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1520" y="476672"/>
            <a:ext cx="857798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sz="3200" dirty="0">
                <a:solidFill>
                  <a:srgbClr val="C00000"/>
                </a:solidFill>
                <a:latin typeface="Alamain" pitchFamily="34" charset="0"/>
              </a:rPr>
              <a:t>Être en 6</a:t>
            </a:r>
            <a:r>
              <a:rPr lang="fr-BE" sz="3200" baseline="30000" dirty="0">
                <a:solidFill>
                  <a:srgbClr val="C00000"/>
                </a:solidFill>
                <a:latin typeface="Alamain" pitchFamily="34" charset="0"/>
              </a:rPr>
              <a:t>ème</a:t>
            </a:r>
            <a:r>
              <a:rPr lang="fr-BE" sz="3200" dirty="0">
                <a:solidFill>
                  <a:srgbClr val="C00000"/>
                </a:solidFill>
                <a:latin typeface="Alamain" pitchFamily="34" charset="0"/>
              </a:rPr>
              <a:t> primaire, c’est aussi…</a:t>
            </a:r>
          </a:p>
        </p:txBody>
      </p:sp>
      <p:sp>
        <p:nvSpPr>
          <p:cNvPr id="8" name="Rectangle 7"/>
          <p:cNvSpPr/>
          <p:nvPr/>
        </p:nvSpPr>
        <p:spPr>
          <a:xfrm>
            <a:off x="395536" y="4941168"/>
            <a:ext cx="61654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dirty="0">
                <a:latin typeface="Alamain" pitchFamily="34" charset="0"/>
              </a:rPr>
              <a:t>Découvrir de nouvelles façons de travailler.</a:t>
            </a:r>
          </a:p>
        </p:txBody>
      </p:sp>
      <p:sp>
        <p:nvSpPr>
          <p:cNvPr id="10" name="Rectangle 9"/>
          <p:cNvSpPr/>
          <p:nvPr/>
        </p:nvSpPr>
        <p:spPr>
          <a:xfrm>
            <a:off x="107504" y="1412776"/>
            <a:ext cx="4968552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  <a:buFont typeface="Wingdings"/>
              <a:buChar char="Ø"/>
            </a:pP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Pour 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ça, on utilisera </a:t>
            </a:r>
            <a:endParaRPr lang="fr-BE" dirty="0" smtClean="0">
              <a:solidFill>
                <a:srgbClr val="FFFF00"/>
              </a:solidFill>
              <a:latin typeface="Alamain" pitchFamily="34" charset="0"/>
            </a:endParaRP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l’ordinateur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, le jeu, des </a:t>
            </a:r>
            <a:endParaRPr lang="fr-BE" dirty="0" smtClean="0">
              <a:solidFill>
                <a:srgbClr val="FFFF00"/>
              </a:solidFill>
              <a:latin typeface="Alamain" pitchFamily="34" charset="0"/>
            </a:endParaRP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présentations 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par d’autres élèves…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131840" y="3501008"/>
            <a:ext cx="5670376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  <a:buFont typeface="Wingdings"/>
              <a:buChar char="Ø"/>
            </a:pP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On 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pourra avoir de grandes </a:t>
            </a:r>
            <a:endParaRPr lang="fr-BE" dirty="0" smtClean="0">
              <a:solidFill>
                <a:srgbClr val="FFFF00"/>
              </a:solidFill>
              <a:latin typeface="Alamain" pitchFamily="34" charset="0"/>
            </a:endParaRP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discussions 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sérieuses de temps en temps.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283968" y="5805264"/>
            <a:ext cx="4572000" cy="80021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  <a:buFont typeface="Wingdings"/>
              <a:buChar char="Ø"/>
            </a:pP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Et 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si on essayait d’apprendre </a:t>
            </a:r>
            <a:endParaRPr lang="fr-BE" dirty="0" smtClean="0">
              <a:solidFill>
                <a:srgbClr val="FFFF00"/>
              </a:solidFill>
              <a:latin typeface="Alamain" pitchFamily="34" charset="0"/>
            </a:endParaRP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dans 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la bonne humeur ?</a:t>
            </a:r>
          </a:p>
        </p:txBody>
      </p:sp>
      <p:pic>
        <p:nvPicPr>
          <p:cNvPr id="40961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1268760"/>
            <a:ext cx="2736304" cy="1920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3068960"/>
            <a:ext cx="2238375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4" name="Picture 4" descr="https://i.pinimg.com/236x/3f/59/73/3f5973f80eaaddf353879b1cafc0b050--smiley-emoji-smiley-face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5589240"/>
            <a:ext cx="936104" cy="11225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1520" y="476672"/>
            <a:ext cx="857798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sz="3200" dirty="0">
                <a:solidFill>
                  <a:srgbClr val="C00000"/>
                </a:solidFill>
                <a:latin typeface="Alamain" pitchFamily="34" charset="0"/>
              </a:rPr>
              <a:t>Être en 6</a:t>
            </a:r>
            <a:r>
              <a:rPr lang="fr-BE" sz="3200" baseline="30000" dirty="0">
                <a:solidFill>
                  <a:srgbClr val="C00000"/>
                </a:solidFill>
                <a:latin typeface="Alamain" pitchFamily="34" charset="0"/>
              </a:rPr>
              <a:t>ème</a:t>
            </a:r>
            <a:r>
              <a:rPr lang="fr-BE" sz="3200" dirty="0">
                <a:solidFill>
                  <a:srgbClr val="C00000"/>
                </a:solidFill>
                <a:latin typeface="Alamain" pitchFamily="34" charset="0"/>
              </a:rPr>
              <a:t> primaire, c’est aussi…</a:t>
            </a:r>
          </a:p>
        </p:txBody>
      </p:sp>
      <p:sp>
        <p:nvSpPr>
          <p:cNvPr id="9" name="Rectangle 8"/>
          <p:cNvSpPr/>
          <p:nvPr/>
        </p:nvSpPr>
        <p:spPr>
          <a:xfrm>
            <a:off x="6084168" y="6093296"/>
            <a:ext cx="16113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dirty="0">
                <a:latin typeface="Alamain" pitchFamily="34" charset="0"/>
              </a:rPr>
              <a:t>Réussir… </a:t>
            </a:r>
          </a:p>
        </p:txBody>
      </p:sp>
      <p:sp>
        <p:nvSpPr>
          <p:cNvPr id="10" name="Rectangle 9"/>
          <p:cNvSpPr/>
          <p:nvPr/>
        </p:nvSpPr>
        <p:spPr>
          <a:xfrm>
            <a:off x="179512" y="1484784"/>
            <a:ext cx="40991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Font typeface="Wingdings"/>
              <a:buChar char="Ø"/>
            </a:pP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Oui 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mais… réussir quoi </a:t>
            </a: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? </a:t>
            </a:r>
            <a:endParaRPr lang="fr-BE" dirty="0">
              <a:solidFill>
                <a:srgbClr val="FFFF00"/>
              </a:solidFill>
              <a:latin typeface="Alamain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115616" y="3212976"/>
            <a:ext cx="6984776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  <a:buFont typeface="Wingdings"/>
              <a:buChar char="Ø"/>
            </a:pP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Surtout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, réussir à progresser, à faire de son </a:t>
            </a:r>
            <a:endParaRPr lang="fr-BE" dirty="0" smtClean="0">
              <a:solidFill>
                <a:srgbClr val="FFFF00"/>
              </a:solidFill>
              <a:latin typeface="Alamain" pitchFamily="34" charset="0"/>
            </a:endParaRP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mieux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, à prendre confiance en soi, à montrer ce </a:t>
            </a:r>
            <a:endParaRPr lang="fr-BE" dirty="0" smtClean="0">
              <a:solidFill>
                <a:srgbClr val="FFFF00"/>
              </a:solidFill>
              <a:latin typeface="Alamain" pitchFamily="34" charset="0"/>
            </a:endParaRP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qu’on 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vaut, à devenir un chouette camarade, etc.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0" y="6057781"/>
            <a:ext cx="4572000" cy="80021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  <a:buFont typeface="Wingdings"/>
              <a:buChar char="Ø"/>
            </a:pP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Bref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, réussir à s’améliorer </a:t>
            </a:r>
            <a:endParaRPr lang="fr-BE" dirty="0" smtClean="0">
              <a:solidFill>
                <a:srgbClr val="FFFF00"/>
              </a:solidFill>
              <a:latin typeface="Alamain" pitchFamily="34" charset="0"/>
            </a:endParaRP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et 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à être heureux </a:t>
            </a:r>
            <a:r>
              <a:rPr lang="fr-BE" dirty="0" smtClean="0">
                <a:solidFill>
                  <a:srgbClr val="FFFF00"/>
                </a:solidFill>
                <a:latin typeface="Alamain" pitchFamily="34" charset="0"/>
              </a:rPr>
              <a:t>à l’école…</a:t>
            </a:r>
            <a:r>
              <a:rPr lang="fr-BE" dirty="0">
                <a:solidFill>
                  <a:srgbClr val="FFFF00"/>
                </a:solidFill>
                <a:latin typeface="Alamain" pitchFamily="34" charset="0"/>
              </a:rPr>
              <a:t> !</a:t>
            </a:r>
          </a:p>
        </p:txBody>
      </p:sp>
      <p:pic>
        <p:nvPicPr>
          <p:cNvPr id="39938" name="Picture 2" descr="http://www.clairfoyer.desoutter.ws/wp-content/uploads/2014/01/apprendre-%C3%A0-r%C3%A9ussir-600x30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1412776"/>
            <a:ext cx="2664296" cy="1349911"/>
          </a:xfrm>
          <a:prstGeom prst="rect">
            <a:avLst/>
          </a:prstGeom>
          <a:noFill/>
        </p:spPr>
      </p:pic>
      <p:pic>
        <p:nvPicPr>
          <p:cNvPr id="3993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4869160"/>
            <a:ext cx="1152128" cy="808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11560" y="836712"/>
            <a:ext cx="774282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sz="4000" dirty="0">
                <a:solidFill>
                  <a:srgbClr val="C00000"/>
                </a:solidFill>
                <a:latin typeface="Alamain" pitchFamily="34" charset="0"/>
              </a:rPr>
              <a:t>Alors, qu’en penses-tu ?</a:t>
            </a:r>
          </a:p>
        </p:txBody>
      </p:sp>
      <p:sp>
        <p:nvSpPr>
          <p:cNvPr id="3" name="Rectangle 2"/>
          <p:cNvSpPr/>
          <p:nvPr/>
        </p:nvSpPr>
        <p:spPr>
          <a:xfrm>
            <a:off x="683568" y="2348880"/>
            <a:ext cx="6480720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fr-BE" sz="2400" dirty="0">
                <a:latin typeface="Alamain" pitchFamily="34" charset="0"/>
              </a:rPr>
              <a:t>Prends une feuille et indiques-y </a:t>
            </a:r>
            <a:endParaRPr lang="fr-BE" sz="2400" dirty="0" smtClean="0">
              <a:latin typeface="Alamain" pitchFamily="34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fr-BE" sz="2400" dirty="0" smtClean="0">
                <a:latin typeface="Alamain" pitchFamily="34" charset="0"/>
              </a:rPr>
              <a:t>tes </a:t>
            </a:r>
            <a:r>
              <a:rPr lang="fr-BE" sz="2400" dirty="0">
                <a:latin typeface="Alamain" pitchFamily="34" charset="0"/>
              </a:rPr>
              <a:t>envies et tes impressions pour </a:t>
            </a:r>
            <a:endParaRPr lang="fr-BE" sz="2400" dirty="0" smtClean="0">
              <a:latin typeface="Alamain" pitchFamily="34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fr-BE" sz="2400" dirty="0" smtClean="0">
                <a:latin typeface="Alamain" pitchFamily="34" charset="0"/>
              </a:rPr>
              <a:t>cette </a:t>
            </a:r>
            <a:r>
              <a:rPr lang="fr-BE" sz="2400" dirty="0">
                <a:latin typeface="Alamain" pitchFamily="34" charset="0"/>
              </a:rPr>
              <a:t>dernière année en primaire… </a:t>
            </a:r>
          </a:p>
        </p:txBody>
      </p:sp>
      <p:sp>
        <p:nvSpPr>
          <p:cNvPr id="4" name="Rectangle 3"/>
          <p:cNvSpPr/>
          <p:nvPr/>
        </p:nvSpPr>
        <p:spPr>
          <a:xfrm>
            <a:off x="323528" y="4581128"/>
            <a:ext cx="8712968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BE" sz="2100" dirty="0">
                <a:solidFill>
                  <a:srgbClr val="FFFF00"/>
                </a:solidFill>
                <a:latin typeface="Alamain" pitchFamily="34" charset="0"/>
              </a:rPr>
              <a:t>Craintes et motivations, activités à proposer, désirs… </a:t>
            </a:r>
          </a:p>
        </p:txBody>
      </p:sp>
      <p:sp>
        <p:nvSpPr>
          <p:cNvPr id="5" name="Rectangle 4"/>
          <p:cNvSpPr/>
          <p:nvPr/>
        </p:nvSpPr>
        <p:spPr>
          <a:xfrm>
            <a:off x="2771800" y="5733256"/>
            <a:ext cx="516519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sz="4000" dirty="0">
                <a:solidFill>
                  <a:srgbClr val="FF99FF"/>
                </a:solidFill>
                <a:latin typeface="Alamain" pitchFamily="34" charset="0"/>
              </a:rPr>
              <a:t>À toi la parole !</a:t>
            </a:r>
          </a:p>
        </p:txBody>
      </p:sp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292937"/>
            <a:ext cx="2267744" cy="156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2204864"/>
            <a:ext cx="1581150" cy="163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120</TotalTime>
  <Words>1227</Words>
  <Application>Microsoft Office PowerPoint</Application>
  <PresentationFormat>Affichage à l'écran (4:3)</PresentationFormat>
  <Paragraphs>179</Paragraphs>
  <Slides>31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2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Annick Schraûwen</dc:creator>
  <cp:lastModifiedBy>Annick Schraûwen</cp:lastModifiedBy>
  <cp:revision>16</cp:revision>
  <dcterms:created xsi:type="dcterms:W3CDTF">2017-08-31T10:24:10Z</dcterms:created>
  <dcterms:modified xsi:type="dcterms:W3CDTF">2017-08-31T12:24:34Z</dcterms:modified>
</cp:coreProperties>
</file>