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Lucida Sans Unicode"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Lucida Sans Unicode"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Lucida Sans Unicode"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Lucida Sans Unicode"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Lucida Sans Unicode" charset="0"/>
      </a:defRPr>
    </a:lvl5pPr>
    <a:lvl6pPr marL="2286000" algn="l" defTabSz="914400" rtl="0" eaLnBrk="1" latinLnBrk="0" hangingPunct="1">
      <a:defRPr kern="1200">
        <a:solidFill>
          <a:schemeClr val="bg1"/>
        </a:solidFill>
        <a:latin typeface="Arial" charset="0"/>
        <a:ea typeface="+mn-ea"/>
        <a:cs typeface="Lucida Sans Unicode" charset="0"/>
      </a:defRPr>
    </a:lvl6pPr>
    <a:lvl7pPr marL="2743200" algn="l" defTabSz="914400" rtl="0" eaLnBrk="1" latinLnBrk="0" hangingPunct="1">
      <a:defRPr kern="1200">
        <a:solidFill>
          <a:schemeClr val="bg1"/>
        </a:solidFill>
        <a:latin typeface="Arial" charset="0"/>
        <a:ea typeface="+mn-ea"/>
        <a:cs typeface="Lucida Sans Unicode" charset="0"/>
      </a:defRPr>
    </a:lvl7pPr>
    <a:lvl8pPr marL="3200400" algn="l" defTabSz="914400" rtl="0" eaLnBrk="1" latinLnBrk="0" hangingPunct="1">
      <a:defRPr kern="1200">
        <a:solidFill>
          <a:schemeClr val="bg1"/>
        </a:solidFill>
        <a:latin typeface="Arial" charset="0"/>
        <a:ea typeface="+mn-ea"/>
        <a:cs typeface="Lucida Sans Unicode" charset="0"/>
      </a:defRPr>
    </a:lvl8pPr>
    <a:lvl9pPr marL="3657600" algn="l" defTabSz="914400" rtl="0" eaLnBrk="1" latinLnBrk="0" hangingPunct="1">
      <a:defRPr kern="1200">
        <a:solidFill>
          <a:schemeClr val="bg1"/>
        </a:solidFill>
        <a:latin typeface="Arial" charset="0"/>
        <a:ea typeface="+mn-ea"/>
        <a:cs typeface="Lucida Sans Unicode"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7" d="100"/>
          <a:sy n="97" d="100"/>
        </p:scale>
        <p:origin x="-1722" y="-10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7559675" cy="10691813"/>
          </a:xfrm>
          <a:prstGeom prst="roundRect">
            <a:avLst>
              <a:gd name="adj" fmla="val 19"/>
            </a:avLst>
          </a:prstGeom>
          <a:solidFill>
            <a:srgbClr val="FFFFFF"/>
          </a:solidFill>
          <a:ln w="9360">
            <a:noFill/>
            <a:miter lim="800000"/>
            <a:headEnd/>
            <a:tailEnd/>
          </a:ln>
          <a:effectLst/>
        </p:spPr>
        <p:txBody>
          <a:bodyPr wrap="none" anchor="ctr"/>
          <a:lstStyle/>
          <a:p>
            <a:endParaRPr lang="fr-FR"/>
          </a:p>
        </p:txBody>
      </p:sp>
      <p:sp>
        <p:nvSpPr>
          <p:cNvPr id="2050" name="AutoShape 2"/>
          <p:cNvSpPr>
            <a:spLocks noChangeArrowheads="1"/>
          </p:cNvSpPr>
          <p:nvPr/>
        </p:nvSpPr>
        <p:spPr bwMode="auto">
          <a:xfrm>
            <a:off x="0" y="0"/>
            <a:ext cx="7559675" cy="10691813"/>
          </a:xfrm>
          <a:prstGeom prst="roundRect">
            <a:avLst>
              <a:gd name="adj" fmla="val 19"/>
            </a:avLst>
          </a:prstGeom>
          <a:solidFill>
            <a:srgbClr val="FFFFFF"/>
          </a:solidFill>
          <a:ln w="9525">
            <a:noFill/>
            <a:round/>
            <a:headEnd/>
            <a:tailEnd/>
          </a:ln>
          <a:effectLst/>
        </p:spPr>
        <p:txBody>
          <a:bodyPr wrap="none" anchor="ctr"/>
          <a:lstStyle/>
          <a:p>
            <a:endParaRPr lang="fr-FR"/>
          </a:p>
        </p:txBody>
      </p:sp>
      <p:sp>
        <p:nvSpPr>
          <p:cNvPr id="2051" name="Rectangle 3"/>
          <p:cNvSpPr>
            <a:spLocks noGrp="1" noRot="1" noChangeAspect="1" noChangeArrowheads="1"/>
          </p:cNvSpPr>
          <p:nvPr>
            <p:ph type="sldImg"/>
          </p:nvPr>
        </p:nvSpPr>
        <p:spPr bwMode="auto">
          <a:xfrm>
            <a:off x="1106488" y="812800"/>
            <a:ext cx="5340350" cy="4003675"/>
          </a:xfrm>
          <a:prstGeom prst="rect">
            <a:avLst/>
          </a:prstGeom>
          <a:noFill/>
          <a:ln w="9525">
            <a:noFill/>
            <a:round/>
            <a:headEnd/>
            <a:tailEnd/>
          </a:ln>
          <a:effectLst/>
        </p:spPr>
      </p:sp>
      <p:sp>
        <p:nvSpPr>
          <p:cNvPr id="2052" name="Rectangle 4"/>
          <p:cNvSpPr>
            <a:spLocks noGrp="1" noChangeArrowheads="1"/>
          </p:cNvSpPr>
          <p:nvPr>
            <p:ph type="body"/>
          </p:nvPr>
        </p:nvSpPr>
        <p:spPr bwMode="auto">
          <a:xfrm>
            <a:off x="755650" y="5078413"/>
            <a:ext cx="6043613" cy="48069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fr-FR" smtClean="0"/>
          </a:p>
        </p:txBody>
      </p:sp>
      <p:sp>
        <p:nvSpPr>
          <p:cNvPr id="2053" name="Rectangle 5"/>
          <p:cNvSpPr>
            <a:spLocks noGrp="1" noChangeArrowheads="1"/>
          </p:cNvSpPr>
          <p:nvPr>
            <p:ph type="hdr"/>
          </p:nvPr>
        </p:nvSpPr>
        <p:spPr bwMode="auto">
          <a:xfrm>
            <a:off x="0" y="0"/>
            <a:ext cx="3276600" cy="5302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itchFamily="16" charset="0"/>
              </a:defRPr>
            </a:lvl1pPr>
          </a:lstStyle>
          <a:p>
            <a:endParaRPr lang="fr-FR"/>
          </a:p>
        </p:txBody>
      </p:sp>
      <p:sp>
        <p:nvSpPr>
          <p:cNvPr id="2054" name="Rectangle 6"/>
          <p:cNvSpPr>
            <a:spLocks noGrp="1" noChangeArrowheads="1"/>
          </p:cNvSpPr>
          <p:nvPr>
            <p:ph type="dt"/>
          </p:nvPr>
        </p:nvSpPr>
        <p:spPr bwMode="auto">
          <a:xfrm>
            <a:off x="4278313" y="0"/>
            <a:ext cx="3276600" cy="5302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itchFamily="16" charset="0"/>
              </a:defRPr>
            </a:lvl1pPr>
          </a:lstStyle>
          <a:p>
            <a:endParaRPr lang="fr-FR"/>
          </a:p>
        </p:txBody>
      </p:sp>
      <p:sp>
        <p:nvSpPr>
          <p:cNvPr id="2055" name="Rectangle 7"/>
          <p:cNvSpPr>
            <a:spLocks noGrp="1" noChangeArrowheads="1"/>
          </p:cNvSpPr>
          <p:nvPr>
            <p:ph type="ftr"/>
          </p:nvPr>
        </p:nvSpPr>
        <p:spPr bwMode="auto">
          <a:xfrm>
            <a:off x="0" y="10156825"/>
            <a:ext cx="3276600" cy="53022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itchFamily="16" charset="0"/>
              </a:defRPr>
            </a:lvl1pPr>
          </a:lstStyle>
          <a:p>
            <a:endParaRPr lang="fr-FR"/>
          </a:p>
        </p:txBody>
      </p:sp>
      <p:sp>
        <p:nvSpPr>
          <p:cNvPr id="2056" name="Rectangle 8"/>
          <p:cNvSpPr>
            <a:spLocks noGrp="1" noChangeArrowheads="1"/>
          </p:cNvSpPr>
          <p:nvPr>
            <p:ph type="sldNum"/>
          </p:nvPr>
        </p:nvSpPr>
        <p:spPr bwMode="auto">
          <a:xfrm>
            <a:off x="4278313" y="10156825"/>
            <a:ext cx="3276600" cy="53022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itchFamily="16" charset="0"/>
              </a:defRPr>
            </a:lvl1pPr>
          </a:lstStyle>
          <a:p>
            <a:fld id="{38C7EF5C-A61C-4AA9-B085-33C4E00B7DCD}" type="slidenum">
              <a:rPr lang="fr-FR"/>
              <a:pPr/>
              <a:t>‹N°›</a:t>
            </a:fld>
            <a:endParaRPr lang="fr-F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8"/>
          <p:cNvSpPr>
            <a:spLocks noGrp="1" noChangeArrowheads="1"/>
          </p:cNvSpPr>
          <p:nvPr>
            <p:ph type="sldNum"/>
          </p:nvPr>
        </p:nvSpPr>
        <p:spPr>
          <a:ln/>
        </p:spPr>
        <p:txBody>
          <a:bodyPr/>
          <a:lstStyle/>
          <a:p>
            <a:fld id="{66E847BD-0E2B-4211-944E-DCFA90E28022}" type="slidenum">
              <a:rPr lang="fr-FR"/>
              <a:pPr/>
              <a:t>1</a:t>
            </a:fld>
            <a:endParaRPr lang="fr-FR"/>
          </a:p>
        </p:txBody>
      </p:sp>
      <p:sp>
        <p:nvSpPr>
          <p:cNvPr id="38913" name="Text Box 1"/>
          <p:cNvSpPr txBox="1">
            <a:spLocks noChangeArrowheads="1"/>
          </p:cNvSpPr>
          <p:nvPr/>
        </p:nvSpPr>
        <p:spPr bwMode="auto">
          <a:xfrm>
            <a:off x="1106488" y="812800"/>
            <a:ext cx="5345112" cy="4008438"/>
          </a:xfrm>
          <a:prstGeom prst="rect">
            <a:avLst/>
          </a:prstGeom>
          <a:solidFill>
            <a:srgbClr val="FFFFFF"/>
          </a:solidFill>
          <a:ln w="9360">
            <a:solidFill>
              <a:srgbClr val="000000"/>
            </a:solidFill>
            <a:miter lim="800000"/>
            <a:headEnd/>
            <a:tailEnd/>
          </a:ln>
          <a:effectLst/>
        </p:spPr>
        <p:txBody>
          <a:bodyPr wrap="none" anchor="ctr"/>
          <a:lstStyle/>
          <a:p>
            <a:endParaRPr lang="fr-FR"/>
          </a:p>
        </p:txBody>
      </p:sp>
      <p:sp>
        <p:nvSpPr>
          <p:cNvPr id="38914" name="Rectangle 2"/>
          <p:cNvSpPr txBox="1">
            <a:spLocks noGrp="1" noChangeArrowheads="1"/>
          </p:cNvSpPr>
          <p:nvPr>
            <p:ph type="body"/>
          </p:nvPr>
        </p:nvSpPr>
        <p:spPr bwMode="auto">
          <a:xfrm>
            <a:off x="755650" y="5078413"/>
            <a:ext cx="6045200" cy="4808537"/>
          </a:xfrm>
          <a:prstGeom prst="rect">
            <a:avLst/>
          </a:prstGeom>
          <a:noFill/>
          <a:ln>
            <a:round/>
            <a:headEnd/>
            <a:tailEnd/>
          </a:ln>
        </p:spPr>
        <p:txBody>
          <a:bodyPr wrap="none" anchor="ct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55650" y="2347913"/>
            <a:ext cx="8569325" cy="16208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FF9E6224-9C17-43AB-AF05-959706261DF0}" type="slidenum">
              <a:rPr lang="fr-F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A6EEF75D-2DDC-422F-B919-8A366A85A6D8}" type="slidenum">
              <a:rPr lang="fr-F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96925" y="4857750"/>
            <a:ext cx="8567738" cy="15017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AC2351BB-DF9F-4780-A00F-2EA4FADDF62C}" type="slidenum">
              <a:rPr lang="fr-F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03238" y="1768475"/>
            <a:ext cx="4456112" cy="4984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11750" y="1768475"/>
            <a:ext cx="4457700" cy="4984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36D5A543-FBE4-4C65-A408-CFDBDFA4EBCB}" type="slidenum">
              <a:rPr lang="fr-F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4825" y="303213"/>
            <a:ext cx="9072563" cy="1258887"/>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idx="10"/>
          </p:nvPr>
        </p:nvSpPr>
        <p:spPr/>
        <p:txBody>
          <a:bodyPr/>
          <a:lstStyle>
            <a:lvl1pPr>
              <a:defRPr/>
            </a:lvl1pPr>
          </a:lstStyle>
          <a:p>
            <a:endParaRPr lang="fr-FR"/>
          </a:p>
        </p:txBody>
      </p:sp>
      <p:sp>
        <p:nvSpPr>
          <p:cNvPr id="8" name="Espace réservé du pied de page 7"/>
          <p:cNvSpPr>
            <a:spLocks noGrp="1"/>
          </p:cNvSpPr>
          <p:nvPr>
            <p:ph type="ftr" idx="11"/>
          </p:nvPr>
        </p:nvSpPr>
        <p:spPr/>
        <p:txBody>
          <a:bodyPr/>
          <a:lstStyle>
            <a:lvl1pPr>
              <a:defRPr/>
            </a:lvl1pPr>
          </a:lstStyle>
          <a:p>
            <a:endParaRPr lang="fr-FR"/>
          </a:p>
        </p:txBody>
      </p:sp>
      <p:sp>
        <p:nvSpPr>
          <p:cNvPr id="9" name="Espace réservé du numéro de diapositive 8"/>
          <p:cNvSpPr>
            <a:spLocks noGrp="1"/>
          </p:cNvSpPr>
          <p:nvPr>
            <p:ph type="sldNum" idx="12"/>
          </p:nvPr>
        </p:nvSpPr>
        <p:spPr/>
        <p:txBody>
          <a:bodyPr/>
          <a:lstStyle>
            <a:lvl1pPr>
              <a:defRPr/>
            </a:lvl1pPr>
          </a:lstStyle>
          <a:p>
            <a:fld id="{03371D74-4DC1-431C-B53F-8F5355666E34}" type="slidenum">
              <a:rPr lang="fr-F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p:txBody>
          <a:bodyPr/>
          <a:lstStyle>
            <a:lvl1pPr>
              <a:defRPr/>
            </a:lvl1pPr>
          </a:lstStyle>
          <a:p>
            <a:endParaRPr lang="fr-FR"/>
          </a:p>
        </p:txBody>
      </p:sp>
      <p:sp>
        <p:nvSpPr>
          <p:cNvPr id="4" name="Espace réservé du pied de page 3"/>
          <p:cNvSpPr>
            <a:spLocks noGrp="1"/>
          </p:cNvSpPr>
          <p:nvPr>
            <p:ph type="ftr" idx="11"/>
          </p:nvPr>
        </p:nvSpPr>
        <p:spPr/>
        <p:txBody>
          <a:bodyPr/>
          <a:lstStyle>
            <a:lvl1pPr>
              <a:defRPr/>
            </a:lvl1pPr>
          </a:lstStyle>
          <a:p>
            <a:endParaRPr lang="fr-FR"/>
          </a:p>
        </p:txBody>
      </p:sp>
      <p:sp>
        <p:nvSpPr>
          <p:cNvPr id="5" name="Espace réservé du numéro de diapositive 4"/>
          <p:cNvSpPr>
            <a:spLocks noGrp="1"/>
          </p:cNvSpPr>
          <p:nvPr>
            <p:ph type="sldNum" idx="12"/>
          </p:nvPr>
        </p:nvSpPr>
        <p:spPr/>
        <p:txBody>
          <a:bodyPr/>
          <a:lstStyle>
            <a:lvl1pPr>
              <a:defRPr/>
            </a:lvl1pPr>
          </a:lstStyle>
          <a:p>
            <a:fld id="{67215EB8-A56F-4A21-9746-258FB219CD35}" type="slidenum">
              <a:rPr lang="fr-F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idx="10"/>
          </p:nvPr>
        </p:nvSpPr>
        <p:spPr/>
        <p:txBody>
          <a:bodyPr/>
          <a:lstStyle>
            <a:lvl1pPr>
              <a:defRPr/>
            </a:lvl1pPr>
          </a:lstStyle>
          <a:p>
            <a:endParaRPr lang="fr-FR"/>
          </a:p>
        </p:txBody>
      </p:sp>
      <p:sp>
        <p:nvSpPr>
          <p:cNvPr id="3" name="Espace réservé du pied de page 2"/>
          <p:cNvSpPr>
            <a:spLocks noGrp="1"/>
          </p:cNvSpPr>
          <p:nvPr>
            <p:ph type="ftr" idx="11"/>
          </p:nvPr>
        </p:nvSpPr>
        <p:spPr/>
        <p:txBody>
          <a:bodyPr/>
          <a:lstStyle>
            <a:lvl1pPr>
              <a:defRPr/>
            </a:lvl1pPr>
          </a:lstStyle>
          <a:p>
            <a:endParaRPr lang="fr-FR"/>
          </a:p>
        </p:txBody>
      </p:sp>
      <p:sp>
        <p:nvSpPr>
          <p:cNvPr id="4" name="Espace réservé du numéro de diapositive 3"/>
          <p:cNvSpPr>
            <a:spLocks noGrp="1"/>
          </p:cNvSpPr>
          <p:nvPr>
            <p:ph type="sldNum" idx="12"/>
          </p:nvPr>
        </p:nvSpPr>
        <p:spPr/>
        <p:txBody>
          <a:bodyPr/>
          <a:lstStyle>
            <a:lvl1pPr>
              <a:defRPr/>
            </a:lvl1pPr>
          </a:lstStyle>
          <a:p>
            <a:fld id="{ABCAF95C-4EFB-41EC-9E2E-84319D213B1C}" type="slidenum">
              <a:rPr lang="fr-F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04825" y="301625"/>
            <a:ext cx="3316288" cy="127952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52B6BB67-CE5F-473C-95FE-FB1B4479D74F}" type="slidenum">
              <a:rPr lang="fr-F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76438" y="5291138"/>
            <a:ext cx="6048375" cy="625475"/>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AFAEC873-4C25-4E0E-9960-DDE97100ACCB}" type="slidenum">
              <a:rPr lang="fr-F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50CA6BBF-E6E9-4611-B1CA-1459448AFB96}" type="slidenum">
              <a:rPr lang="fr-F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304088" y="301625"/>
            <a:ext cx="2265362" cy="64516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03238" y="301625"/>
            <a:ext cx="6648450" cy="64516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6551C87E-5716-4721-8BCF-D519AC658068}" type="slidenum">
              <a:rPr lang="fr-F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6212" cy="1257300"/>
          </a:xfrm>
          <a:prstGeom prst="rect">
            <a:avLst/>
          </a:prstGeom>
          <a:noFill/>
          <a:ln w="9525">
            <a:noFill/>
            <a:round/>
            <a:headEnd/>
            <a:tailEnd/>
          </a:ln>
          <a:effectLst/>
        </p:spPr>
        <p:txBody>
          <a:bodyPr vert="horz" wrap="square" lIns="0" tIns="0" rIns="0" bIns="0" numCol="1" anchor="ctr" anchorCtr="0" compatLnSpc="1">
            <a:prstTxWarp prst="textNoShape">
              <a:avLst/>
            </a:prstTxWarp>
          </a:bodyPr>
          <a:lstStyle/>
          <a:p>
            <a:pPr lvl="0"/>
            <a:r>
              <a:rPr lang="en-GB" smtClean="0"/>
              <a:t>Cliquez pour éditer le format du texte-titre</a:t>
            </a:r>
          </a:p>
        </p:txBody>
      </p:sp>
      <p:sp>
        <p:nvSpPr>
          <p:cNvPr id="1026" name="Rectangle 2"/>
          <p:cNvSpPr>
            <a:spLocks noGrp="1" noChangeArrowheads="1"/>
          </p:cNvSpPr>
          <p:nvPr>
            <p:ph type="body" idx="1"/>
          </p:nvPr>
        </p:nvSpPr>
        <p:spPr bwMode="auto">
          <a:xfrm>
            <a:off x="503238" y="1768475"/>
            <a:ext cx="9066212" cy="4984750"/>
          </a:xfrm>
          <a:prstGeom prst="rect">
            <a:avLst/>
          </a:prstGeom>
          <a:noFill/>
          <a:ln w="9525">
            <a:noFill/>
            <a:round/>
            <a:headEnd/>
            <a:tailEnd/>
          </a:ln>
          <a:effectLst/>
        </p:spPr>
        <p:txBody>
          <a:bodyPr vert="horz" wrap="square" lIns="0" tIns="28080" rIns="0" bIns="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
        <p:nvSpPr>
          <p:cNvPr id="1027" name="Rectangle 3"/>
          <p:cNvSpPr>
            <a:spLocks noGrp="1" noChangeArrowheads="1"/>
          </p:cNvSpPr>
          <p:nvPr>
            <p:ph type="dt"/>
          </p:nvPr>
        </p:nvSpPr>
        <p:spPr bwMode="auto">
          <a:xfrm>
            <a:off x="503238" y="6886575"/>
            <a:ext cx="2343150" cy="51593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endParaRPr lang="fr-FR"/>
          </a:p>
        </p:txBody>
      </p:sp>
      <p:sp>
        <p:nvSpPr>
          <p:cNvPr id="1028" name="Rectangle 4"/>
          <p:cNvSpPr>
            <a:spLocks noGrp="1" noChangeArrowheads="1"/>
          </p:cNvSpPr>
          <p:nvPr>
            <p:ph type="ftr"/>
          </p:nvPr>
        </p:nvSpPr>
        <p:spPr bwMode="auto">
          <a:xfrm>
            <a:off x="3448050" y="6886575"/>
            <a:ext cx="3190875" cy="51593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endParaRPr lang="fr-FR"/>
          </a:p>
        </p:txBody>
      </p:sp>
      <p:sp>
        <p:nvSpPr>
          <p:cNvPr id="1029" name="Rectangle 5"/>
          <p:cNvSpPr>
            <a:spLocks noGrp="1" noChangeArrowheads="1"/>
          </p:cNvSpPr>
          <p:nvPr>
            <p:ph type="sldNum"/>
          </p:nvPr>
        </p:nvSpPr>
        <p:spPr bwMode="auto">
          <a:xfrm>
            <a:off x="7227888" y="6886575"/>
            <a:ext cx="2343150" cy="51593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fld id="{6D197E4A-3CB3-401A-85CD-FEEEBB60A69D}"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9pPr>
    </p:titleStyle>
    <p:bodyStyle>
      <a:lvl1pPr marL="342900" indent="-342900" algn="l" defTabSz="449263" rtl="0" eaLnBrk="1" fontAlgn="base" hangingPunct="1">
        <a:lnSpc>
          <a:spcPct val="93000"/>
        </a:lnSpc>
        <a:spcBef>
          <a:spcPct val="0"/>
        </a:spcBef>
        <a:spcAft>
          <a:spcPts val="1425"/>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eaLnBrk="1" fontAlgn="base" hangingPunct="1">
        <a:lnSpc>
          <a:spcPct val="93000"/>
        </a:lnSpc>
        <a:spcBef>
          <a:spcPct val="0"/>
        </a:spcBef>
        <a:spcAft>
          <a:spcPts val="1138"/>
        </a:spcAft>
        <a:buClr>
          <a:srgbClr val="000000"/>
        </a:buClr>
        <a:buSzPct val="100000"/>
        <a:buFont typeface="Times New Roman" pitchFamily="16" charset="0"/>
        <a:defRPr sz="2800">
          <a:solidFill>
            <a:srgbClr val="000000"/>
          </a:solidFill>
          <a:latin typeface="+mn-lt"/>
          <a:cs typeface="+mn-cs"/>
        </a:defRPr>
      </a:lvl2pPr>
      <a:lvl3pPr marL="1143000" indent="-228600" algn="l" defTabSz="449263" rtl="0" eaLnBrk="1" fontAlgn="base" hangingPunct="1">
        <a:lnSpc>
          <a:spcPct val="93000"/>
        </a:lnSpc>
        <a:spcBef>
          <a:spcPct val="0"/>
        </a:spcBef>
        <a:spcAft>
          <a:spcPts val="850"/>
        </a:spcAft>
        <a:buClr>
          <a:srgbClr val="000000"/>
        </a:buClr>
        <a:buSzPct val="100000"/>
        <a:buFont typeface="Times New Roman" pitchFamily="16" charset="0"/>
        <a:defRPr sz="2400">
          <a:solidFill>
            <a:srgbClr val="000000"/>
          </a:solidFill>
          <a:latin typeface="+mn-lt"/>
          <a:cs typeface="+mn-cs"/>
        </a:defRPr>
      </a:lvl3pPr>
      <a:lvl4pPr marL="1600200" indent="-228600" algn="l" defTabSz="449263" rtl="0" eaLnBrk="1" fontAlgn="base" hangingPunct="1">
        <a:lnSpc>
          <a:spcPct val="93000"/>
        </a:lnSpc>
        <a:spcBef>
          <a:spcPct val="0"/>
        </a:spcBef>
        <a:spcAft>
          <a:spcPts val="575"/>
        </a:spcAft>
        <a:buClr>
          <a:srgbClr val="000000"/>
        </a:buClr>
        <a:buSzPct val="100000"/>
        <a:buFont typeface="Times New Roman" pitchFamily="16" charset="0"/>
        <a:defRPr sz="2000">
          <a:solidFill>
            <a:srgbClr val="000000"/>
          </a:solidFill>
          <a:latin typeface="+mn-lt"/>
          <a:cs typeface="+mn-cs"/>
        </a:defRPr>
      </a:lvl4pPr>
      <a:lvl5pPr marL="20574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cs typeface="+mn-cs"/>
        </a:defRPr>
      </a:lvl5pPr>
      <a:lvl6pPr marL="25146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cs typeface="+mn-cs"/>
        </a:defRPr>
      </a:lvl6pPr>
      <a:lvl7pPr marL="29718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cs typeface="+mn-cs"/>
        </a:defRPr>
      </a:lvl7pPr>
      <a:lvl8pPr marL="34290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cs typeface="+mn-cs"/>
        </a:defRPr>
      </a:lvl8pPr>
      <a:lvl9pPr marL="38862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l="-12000" r="-12000"/>
          </a:stretch>
        </a:blipFill>
        <a:effectLst/>
      </p:bgPr>
    </p:bg>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1727944" y="2267669"/>
            <a:ext cx="6659562" cy="2160587"/>
          </a:xfrm>
          <a:prstGeom prst="rect">
            <a:avLst/>
          </a:prstGeom>
        </p:spPr>
        <p:txBody>
          <a:bodyPr wrap="none" fromWordArt="1">
            <a:prstTxWarp prst="textCascadeUp">
              <a:avLst>
                <a:gd name="adj" fmla="val 74574"/>
              </a:avLst>
            </a:prstTxWarp>
            <a:scene3d>
              <a:camera prst="legacyObliqueTopLeft">
                <a:rot lat="600000" lon="19499999" rev="0"/>
              </a:camera>
              <a:lightRig rig="legacyFlat1" dir="r"/>
            </a:scene3d>
            <a:sp3d extrusionH="333000" prstMaterial="legacyMatte">
              <a:extrusionClr>
                <a:srgbClr val="FFFF66"/>
              </a:extrusionClr>
            </a:sp3d>
          </a:bodyPr>
          <a:lstStyle/>
          <a:p>
            <a:pPr algn="ctr"/>
            <a:r>
              <a:rPr lang="fr-FR" sz="3600" dirty="0" smtClean="0">
                <a:ln w="9360">
                  <a:miter lim="800000"/>
                  <a:headEnd/>
                  <a:tailEnd/>
                </a:ln>
                <a:gradFill rotWithShape="0">
                  <a:gsLst>
                    <a:gs pos="0">
                      <a:srgbClr val="FF3333"/>
                    </a:gs>
                    <a:gs pos="100000">
                      <a:srgbClr val="FFFF66"/>
                    </a:gs>
                  </a:gsLst>
                  <a:lin ang="5400000" scaled="1"/>
                </a:gradFill>
                <a:latin typeface="Arial Black"/>
              </a:rPr>
              <a:t>Îles paradisiaques  </a:t>
            </a:r>
            <a:endParaRPr lang="fr-FR" sz="3600" dirty="0">
              <a:ln w="9360">
                <a:miter lim="800000"/>
                <a:headEnd/>
                <a:tailEnd/>
              </a:ln>
              <a:gradFill rotWithShape="0">
                <a:gsLst>
                  <a:gs pos="0">
                    <a:srgbClr val="FF3333"/>
                  </a:gs>
                  <a:gs pos="100000">
                    <a:srgbClr val="FFFF66"/>
                  </a:gs>
                </a:gsLst>
                <a:lin ang="5400000" scaled="1"/>
              </a:gradFill>
              <a:latin typeface="Arial Black"/>
            </a:endParaRPr>
          </a:p>
        </p:txBody>
      </p:sp>
      <p:sp>
        <p:nvSpPr>
          <p:cNvPr id="3076" name="Text Box 4"/>
          <p:cNvSpPr txBox="1">
            <a:spLocks noChangeArrowheads="1"/>
          </p:cNvSpPr>
          <p:nvPr/>
        </p:nvSpPr>
        <p:spPr bwMode="auto">
          <a:xfrm>
            <a:off x="4176216" y="6840538"/>
            <a:ext cx="5544047" cy="542925"/>
          </a:xfrm>
          <a:prstGeom prst="rect">
            <a:avLst/>
          </a:prstGeom>
          <a:noFill/>
          <a:ln w="9525">
            <a:noFill/>
            <a:round/>
            <a:headEnd/>
            <a:tailEnd/>
          </a:ln>
          <a:effectLst/>
        </p:spPr>
        <p:txBody>
          <a:bodyPr lIns="90000" tIns="7308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sz="3200" b="1" i="1" dirty="0" smtClean="0">
                <a:solidFill>
                  <a:schemeClr val="accent6">
                    <a:lumMod val="75000"/>
                  </a:schemeClr>
                </a:solidFill>
              </a:rPr>
              <a:t>Cliquez à votre rythme</a:t>
            </a:r>
            <a:endParaRPr lang="fr-FR" sz="3200" b="1" i="1" dirty="0">
              <a:solidFill>
                <a:schemeClr val="accent6">
                  <a:lumMod val="75000"/>
                </a:schemeClr>
              </a:solidFill>
            </a:endParaRPr>
          </a:p>
        </p:txBody>
      </p:sp>
      <p:sp>
        <p:nvSpPr>
          <p:cNvPr id="4" name="Rectangle 3"/>
          <p:cNvSpPr/>
          <p:nvPr/>
        </p:nvSpPr>
        <p:spPr>
          <a:xfrm>
            <a:off x="287784" y="6948189"/>
            <a:ext cx="1721946" cy="493084"/>
          </a:xfrm>
          <a:prstGeom prst="rect">
            <a:avLst/>
          </a:prstGeom>
        </p:spPr>
        <p:txBody>
          <a:bodyPr wrap="none">
            <a:spAutoFit/>
          </a:bodyPr>
          <a:lstStyle/>
          <a:p>
            <a:pPr>
              <a:spcBef>
                <a:spcPct val="50000"/>
              </a:spcBef>
            </a:pPr>
            <a:r>
              <a:rPr lang="fr-FR" b="1" dirty="0" smtClean="0">
                <a:solidFill>
                  <a:schemeClr val="accent6">
                    <a:lumMod val="75000"/>
                  </a:schemeClr>
                </a:solidFill>
                <a:latin typeface="Comic Sans MS" pitchFamily="66" charset="0"/>
              </a:rPr>
              <a:t>Mettre le son</a:t>
            </a:r>
            <a:endParaRPr lang="fr-FR" sz="2800" b="1" dirty="0">
              <a:solidFill>
                <a:schemeClr val="accent6">
                  <a:lumMod val="75000"/>
                </a:schemeClr>
              </a:solidFill>
              <a:latin typeface="Times New Roman"/>
            </a:endParaRPr>
          </a:p>
        </p:txBody>
      </p:sp>
      <p:pic>
        <p:nvPicPr>
          <p:cNvPr id="5" name="Picture 9" descr="Arts_chez_Michelin"/>
          <p:cNvPicPr>
            <a:picLocks noChangeAspect="1" noChangeArrowheads="1" noCrop="1"/>
          </p:cNvPicPr>
          <p:nvPr/>
        </p:nvPicPr>
        <p:blipFill>
          <a:blip r:embed="rId5" cstate="print"/>
          <a:srcRect/>
          <a:stretch>
            <a:fillRect/>
          </a:stretch>
        </p:blipFill>
        <p:spPr bwMode="auto">
          <a:xfrm>
            <a:off x="9072760" y="251445"/>
            <a:ext cx="668338" cy="676275"/>
          </a:xfrm>
          <a:prstGeom prst="rect">
            <a:avLst/>
          </a:prstGeom>
          <a:noFill/>
          <a:ln w="9525">
            <a:noFill/>
            <a:miter lim="800000"/>
            <a:headEnd/>
            <a:tailEnd/>
          </a:ln>
        </p:spPr>
      </p:pic>
      <p:sp>
        <p:nvSpPr>
          <p:cNvPr id="6" name="Rectangle 5"/>
          <p:cNvSpPr/>
          <p:nvPr/>
        </p:nvSpPr>
        <p:spPr>
          <a:xfrm>
            <a:off x="3888184" y="179437"/>
            <a:ext cx="2326278" cy="349968"/>
          </a:xfrm>
          <a:prstGeom prst="rect">
            <a:avLst/>
          </a:prstGeom>
        </p:spPr>
        <p:txBody>
          <a:bodyPr wrap="none">
            <a:spAutoFit/>
          </a:bodyPr>
          <a:lstStyle/>
          <a:p>
            <a:fld id="{543CDAC1-F8B9-40CB-9448-E8A577D23AB1}" type="datetime9">
              <a:rPr lang="ro-RO" b="1" smtClean="0"/>
              <a:pPr/>
              <a:t>27.06.2016 16:02:39</a:t>
            </a:fld>
            <a:endParaRPr lang="fr-FR" dirty="0"/>
          </a:p>
        </p:txBody>
      </p:sp>
      <p:pic>
        <p:nvPicPr>
          <p:cNvPr id="7" name="Picture 4"/>
          <p:cNvPicPr>
            <a:picLocks noChangeAspect="1" noChangeArrowheads="1"/>
          </p:cNvPicPr>
          <p:nvPr/>
        </p:nvPicPr>
        <p:blipFill>
          <a:blip r:embed="rId6" cstate="print"/>
          <a:srcRect/>
          <a:stretch>
            <a:fillRect/>
          </a:stretch>
        </p:blipFill>
        <p:spPr bwMode="auto">
          <a:xfrm>
            <a:off x="7704608" y="1259557"/>
            <a:ext cx="1979612" cy="1079500"/>
          </a:xfrm>
          <a:prstGeom prst="rect">
            <a:avLst/>
          </a:prstGeom>
          <a:noFill/>
          <a:ln w="9525">
            <a:noFill/>
            <a:round/>
            <a:headEnd/>
            <a:tailEnd/>
          </a:ln>
        </p:spPr>
      </p:pic>
    </p:spTree>
  </p:cSld>
  <p:clrMapOvr>
    <a:masterClrMapping/>
  </p:clrMapOvr>
  <p:transition spd="slow">
    <p:sndAc>
      <p:stSnd loop="1">
        <p:snd r:embed="rId3" name="01_Bro_Goz_Ma_Zadou.wav"/>
      </p:stSnd>
    </p:sndAc>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2.jpg"/>
          <p:cNvPicPr>
            <a:picLocks noChangeAspect="1"/>
          </p:cNvPicPr>
          <p:nvPr/>
        </p:nvPicPr>
        <p:blipFill>
          <a:blip r:embed="rId2" cstate="print"/>
          <a:stretch>
            <a:fillRect/>
          </a:stretch>
        </p:blipFill>
        <p:spPr>
          <a:xfrm>
            <a:off x="468312" y="769937"/>
            <a:ext cx="9144000" cy="6019800"/>
          </a:xfrm>
          <a:prstGeom prst="rect">
            <a:avLst/>
          </a:prstGeom>
          <a:ln w="57150">
            <a:solidFill>
              <a:schemeClr val="bg1"/>
            </a:solidFill>
          </a:ln>
        </p:spPr>
      </p:pic>
      <p:sp>
        <p:nvSpPr>
          <p:cNvPr id="3" name="Rectangle 2"/>
          <p:cNvSpPr/>
          <p:nvPr/>
        </p:nvSpPr>
        <p:spPr>
          <a:xfrm>
            <a:off x="3888184" y="107429"/>
            <a:ext cx="1620957" cy="349968"/>
          </a:xfrm>
          <a:prstGeom prst="rect">
            <a:avLst/>
          </a:prstGeom>
        </p:spPr>
        <p:txBody>
          <a:bodyPr wrap="none">
            <a:spAutoFit/>
          </a:bodyPr>
          <a:lstStyle/>
          <a:p>
            <a:r>
              <a:rPr lang="fr-FR" b="1" dirty="0" smtClean="0"/>
              <a:t>Les Maldives</a:t>
            </a:r>
            <a:endParaRPr lang="fr-FR" dirty="0"/>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3.jpg"/>
          <p:cNvPicPr>
            <a:picLocks noChangeAspect="1"/>
          </p:cNvPicPr>
          <p:nvPr/>
        </p:nvPicPr>
        <p:blipFill>
          <a:blip r:embed="rId2" cstate="print"/>
          <a:stretch>
            <a:fillRect/>
          </a:stretch>
        </p:blipFill>
        <p:spPr>
          <a:xfrm>
            <a:off x="0" y="1372735"/>
            <a:ext cx="10080625" cy="4814205"/>
          </a:xfrm>
          <a:prstGeom prst="rect">
            <a:avLst/>
          </a:prstGeom>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287784" y="179437"/>
            <a:ext cx="9577064" cy="4901342"/>
          </a:xfrm>
          <a:prstGeom prst="rect">
            <a:avLst/>
          </a:prstGeom>
        </p:spPr>
        <p:txBody>
          <a:bodyPr wrap="square">
            <a:spAutoFit/>
          </a:bodyPr>
          <a:lstStyle/>
          <a:p>
            <a:r>
              <a:rPr lang="fr-FR" sz="2800" dirty="0" smtClean="0">
                <a:solidFill>
                  <a:schemeClr val="tx1"/>
                </a:solidFill>
              </a:rPr>
              <a:t>Les </a:t>
            </a:r>
            <a:r>
              <a:rPr lang="fr-FR" sz="2800" b="1" dirty="0" smtClean="0">
                <a:solidFill>
                  <a:schemeClr val="tx1"/>
                </a:solidFill>
              </a:rPr>
              <a:t>Maldives</a:t>
            </a:r>
            <a:r>
              <a:rPr lang="fr-FR" sz="2800" dirty="0" smtClean="0">
                <a:solidFill>
                  <a:schemeClr val="tx1"/>
                </a:solidFill>
              </a:rPr>
              <a:t> se situent dans l’océan Indien et sont composées de 1 199 îles, dont 202 sont habitées. Avec ses étendues de plages au sable blanc, ses hôtels de luxe et ses eaux turquoise, ce pays d’Asie du Sud est extrêmement prisé par les voyageurs, attirant chaque année plus d’un million de touristes. Et si jamais vous n’avez pas encore eu la chance de visiter les Maldives, dépêchez-vous : les scientifiques estiment que d’ici 100 ans, elles se retrouveront englouties sur les eaux. En cause ? Le réchauffement climatique. En effet, ces îles se trouvent à peine à 1,5 mètre au-dessus de la mer alors que le niveau de cette dernière ne cesse de monter.</a:t>
            </a:r>
            <a:endParaRPr lang="fr-FR" sz="2800" dirty="0">
              <a:solidFill>
                <a:schemeClr val="tx1"/>
              </a:solidFill>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5.jpg"/>
          <p:cNvPicPr>
            <a:picLocks noChangeAspect="1"/>
          </p:cNvPicPr>
          <p:nvPr/>
        </p:nvPicPr>
        <p:blipFill>
          <a:blip r:embed="rId2" cstate="print"/>
          <a:stretch>
            <a:fillRect/>
          </a:stretch>
        </p:blipFill>
        <p:spPr>
          <a:xfrm>
            <a:off x="0" y="1141917"/>
            <a:ext cx="10080625" cy="5275841"/>
          </a:xfrm>
          <a:prstGeom prst="rect">
            <a:avLst/>
          </a:prstGeom>
        </p:spPr>
      </p:pic>
      <p:sp>
        <p:nvSpPr>
          <p:cNvPr id="3" name="Rectangle 2"/>
          <p:cNvSpPr/>
          <p:nvPr/>
        </p:nvSpPr>
        <p:spPr>
          <a:xfrm>
            <a:off x="4176216" y="107429"/>
            <a:ext cx="1441420" cy="349968"/>
          </a:xfrm>
          <a:prstGeom prst="rect">
            <a:avLst/>
          </a:prstGeom>
        </p:spPr>
        <p:txBody>
          <a:bodyPr wrap="none">
            <a:spAutoFit/>
          </a:bodyPr>
          <a:lstStyle/>
          <a:p>
            <a:r>
              <a:rPr lang="fr-FR" b="1" dirty="0" smtClean="0"/>
              <a:t>Les Kiribati</a:t>
            </a:r>
            <a:endParaRPr lang="fr-FR" dirty="0"/>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6.jpg"/>
          <p:cNvPicPr>
            <a:picLocks noChangeAspect="1"/>
          </p:cNvPicPr>
          <p:nvPr/>
        </p:nvPicPr>
        <p:blipFill>
          <a:blip r:embed="rId2" cstate="print"/>
          <a:stretch>
            <a:fillRect/>
          </a:stretch>
        </p:blipFill>
        <p:spPr>
          <a:xfrm>
            <a:off x="163512" y="1146175"/>
            <a:ext cx="9753600" cy="5267325"/>
          </a:xfrm>
          <a:prstGeom prst="rect">
            <a:avLst/>
          </a:prstGeom>
          <a:ln w="38100">
            <a:solidFill>
              <a:schemeClr val="bg1"/>
            </a:solidFill>
          </a:ln>
        </p:spPr>
      </p:pic>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287784" y="251445"/>
            <a:ext cx="9649072" cy="4671792"/>
          </a:xfrm>
          <a:prstGeom prst="rect">
            <a:avLst/>
          </a:prstGeom>
        </p:spPr>
        <p:txBody>
          <a:bodyPr wrap="square">
            <a:spAutoFit/>
          </a:bodyPr>
          <a:lstStyle/>
          <a:p>
            <a:r>
              <a:rPr lang="fr-FR" sz="3200" dirty="0" smtClean="0">
                <a:solidFill>
                  <a:schemeClr val="tx1"/>
                </a:solidFill>
              </a:rPr>
              <a:t>Les </a:t>
            </a:r>
            <a:r>
              <a:rPr lang="fr-FR" sz="3200" b="1" dirty="0" smtClean="0">
                <a:solidFill>
                  <a:schemeClr val="tx1"/>
                </a:solidFill>
              </a:rPr>
              <a:t>Kiribati </a:t>
            </a:r>
            <a:r>
              <a:rPr lang="fr-FR" sz="3200" dirty="0" smtClean="0">
                <a:solidFill>
                  <a:schemeClr val="tx1"/>
                </a:solidFill>
              </a:rPr>
              <a:t>se situent dans l’océan Pacifique et sont principalement connues pour la pêche florissante, l’observation des oiseaux mais aussi pour le surf. A en croire les prévisions, les atolls coralliens et les 33 îles qui composent cette majestueuse destination pourraient être submergés à la fin du siècle. Certains rapports affirment même que celles-ci pourraient être inhabitables d’ici 2050 en raison de l’érosion côtière et de la contamination de l’eau.</a:t>
            </a:r>
            <a:endParaRPr lang="fr-FR" sz="3200" dirty="0">
              <a:solidFill>
                <a:schemeClr val="tx1"/>
              </a:solidFill>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7.jpg"/>
          <p:cNvPicPr>
            <a:picLocks noChangeAspect="1"/>
          </p:cNvPicPr>
          <p:nvPr/>
        </p:nvPicPr>
        <p:blipFill>
          <a:blip r:embed="rId2" cstate="print"/>
          <a:stretch>
            <a:fillRect/>
          </a:stretch>
        </p:blipFill>
        <p:spPr>
          <a:xfrm>
            <a:off x="0" y="416489"/>
            <a:ext cx="10080625" cy="6726697"/>
          </a:xfrm>
          <a:prstGeom prst="rect">
            <a:avLst/>
          </a:prstGeom>
        </p:spPr>
      </p:pic>
      <p:sp>
        <p:nvSpPr>
          <p:cNvPr id="3" name="Rectangle 2"/>
          <p:cNvSpPr/>
          <p:nvPr/>
        </p:nvSpPr>
        <p:spPr>
          <a:xfrm>
            <a:off x="3888184" y="0"/>
            <a:ext cx="2069797" cy="349968"/>
          </a:xfrm>
          <a:prstGeom prst="rect">
            <a:avLst/>
          </a:prstGeom>
        </p:spPr>
        <p:txBody>
          <a:bodyPr wrap="none">
            <a:spAutoFit/>
          </a:bodyPr>
          <a:lstStyle/>
          <a:p>
            <a:r>
              <a:rPr lang="fr-FR" b="1" dirty="0" smtClean="0"/>
              <a:t>Les îles Salomon</a:t>
            </a:r>
            <a:endParaRPr lang="fr-FR" dirty="0"/>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8.jpg"/>
          <p:cNvPicPr>
            <a:picLocks noChangeAspect="1"/>
          </p:cNvPicPr>
          <p:nvPr/>
        </p:nvPicPr>
        <p:blipFill>
          <a:blip r:embed="rId2" cstate="print"/>
          <a:stretch>
            <a:fillRect/>
          </a:stretch>
        </p:blipFill>
        <p:spPr>
          <a:xfrm>
            <a:off x="0" y="421199"/>
            <a:ext cx="10080625" cy="6717276"/>
          </a:xfrm>
          <a:prstGeom prst="rect">
            <a:avLst/>
          </a:prstGeom>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143768" y="179437"/>
            <a:ext cx="9793088" cy="5129738"/>
          </a:xfrm>
          <a:prstGeom prst="rect">
            <a:avLst/>
          </a:prstGeom>
        </p:spPr>
        <p:txBody>
          <a:bodyPr wrap="square">
            <a:spAutoFit/>
          </a:bodyPr>
          <a:lstStyle/>
          <a:p>
            <a:r>
              <a:rPr lang="fr-FR" sz="3200" dirty="0" smtClean="0">
                <a:solidFill>
                  <a:schemeClr val="tx1"/>
                </a:solidFill>
              </a:rPr>
              <a:t>Rien qu’au mois de mai 2016, cinq îles inhabitées des îles Salomon ont été englouties par la mer, et six d’entres elles sont aujourd’hui menacées de suivre le même chemin. Encore une fois, nous devons ce malheureux et alarmant phénomène à la montée du niveau de la mer ainsi que l’érosion côtière provoquées par le réchauffement climatique. Composé de plus de 900 îles, cet archipel situé à l’est de la Papouasie-Nouvelle-Guinée demeure néanmoins paradisiaque et offre tout un tas d’activités. Mais pour combien de temps encore ?</a:t>
            </a:r>
            <a:endParaRPr lang="fr-FR" sz="3200" dirty="0">
              <a:solidFill>
                <a:schemeClr val="tx1"/>
              </a:solidFill>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13.jpg"/>
          <p:cNvPicPr>
            <a:picLocks noChangeAspect="1"/>
          </p:cNvPicPr>
          <p:nvPr/>
        </p:nvPicPr>
        <p:blipFill>
          <a:blip r:embed="rId2" cstate="print"/>
          <a:stretch>
            <a:fillRect/>
          </a:stretch>
        </p:blipFill>
        <p:spPr>
          <a:xfrm>
            <a:off x="0" y="416489"/>
            <a:ext cx="10080625" cy="6726697"/>
          </a:xfrm>
          <a:prstGeom prst="rect">
            <a:avLst/>
          </a:prstGeom>
        </p:spPr>
      </p:pic>
      <p:sp>
        <p:nvSpPr>
          <p:cNvPr id="3" name="Rectangle 2"/>
          <p:cNvSpPr/>
          <p:nvPr/>
        </p:nvSpPr>
        <p:spPr>
          <a:xfrm>
            <a:off x="3456136" y="0"/>
            <a:ext cx="2800767" cy="349968"/>
          </a:xfrm>
          <a:prstGeom prst="rect">
            <a:avLst/>
          </a:prstGeom>
        </p:spPr>
        <p:txBody>
          <a:bodyPr wrap="none">
            <a:spAutoFit/>
          </a:bodyPr>
          <a:lstStyle/>
          <a:p>
            <a:r>
              <a:rPr lang="fr-FR" b="1" dirty="0" smtClean="0"/>
              <a:t>Les îles de la Madeleine</a:t>
            </a:r>
            <a:endParaRPr lang="fr-FR" dirty="0"/>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14.jpg"/>
          <p:cNvPicPr>
            <a:picLocks noChangeAspect="1"/>
          </p:cNvPicPr>
          <p:nvPr/>
        </p:nvPicPr>
        <p:blipFill>
          <a:blip r:embed="rId2" cstate="print"/>
          <a:stretch>
            <a:fillRect/>
          </a:stretch>
        </p:blipFill>
        <p:spPr>
          <a:xfrm>
            <a:off x="0" y="416489"/>
            <a:ext cx="10080625" cy="6726697"/>
          </a:xfrm>
          <a:prstGeom prst="rect">
            <a:avLst/>
          </a:prstGeom>
        </p:spPr>
      </p:pic>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143768" y="179437"/>
            <a:ext cx="9793088" cy="4500591"/>
          </a:xfrm>
          <a:prstGeom prst="rect">
            <a:avLst/>
          </a:prstGeom>
        </p:spPr>
        <p:txBody>
          <a:bodyPr wrap="square">
            <a:spAutoFit/>
          </a:bodyPr>
          <a:lstStyle/>
          <a:p>
            <a:r>
              <a:rPr lang="fr-FR" sz="2800" dirty="0" smtClean="0">
                <a:solidFill>
                  <a:schemeClr val="tx1"/>
                </a:solidFill>
              </a:rPr>
              <a:t>Les îles de la Madeleine sont un archipel canadien du golfe de Saint-Laurent appartenant au Québec. En plus des plages de sable blanc et des falaises aux roches rouges, les îles Madeleine sont également exposées à des vents violents. Ces derniers sont si fréquents et si puissants, que les côtes de ces îles sont érodées de façon significative. Alors que celles-ci étaient tout de même protégées jusque-là par un mur de glace, celui-ci devrait totalement disparaître d’ici 75 ans, fondant à cause du réchauffement climatique. Ce qui laisse les îles de la Madeleine sans protection et en proie aux tempêtes.</a:t>
            </a:r>
            <a:endParaRPr lang="fr-FR" sz="2800" dirty="0">
              <a:solidFill>
                <a:schemeClr val="tx1"/>
              </a:solidFill>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11.jpg"/>
          <p:cNvPicPr>
            <a:picLocks noChangeAspect="1"/>
          </p:cNvPicPr>
          <p:nvPr/>
        </p:nvPicPr>
        <p:blipFill>
          <a:blip r:embed="rId2" cstate="print"/>
          <a:stretch>
            <a:fillRect/>
          </a:stretch>
        </p:blipFill>
        <p:spPr>
          <a:xfrm>
            <a:off x="468312" y="350837"/>
            <a:ext cx="9144000" cy="6858000"/>
          </a:xfrm>
          <a:prstGeom prst="rect">
            <a:avLst/>
          </a:prstGeom>
          <a:ln w="57150">
            <a:solidFill>
              <a:schemeClr val="bg1"/>
            </a:solidFill>
          </a:ln>
        </p:spPr>
      </p:pic>
      <p:sp>
        <p:nvSpPr>
          <p:cNvPr id="3" name="Rectangle 2"/>
          <p:cNvSpPr/>
          <p:nvPr/>
        </p:nvSpPr>
        <p:spPr>
          <a:xfrm>
            <a:off x="4032200" y="0"/>
            <a:ext cx="2031325" cy="349968"/>
          </a:xfrm>
          <a:prstGeom prst="rect">
            <a:avLst/>
          </a:prstGeom>
        </p:spPr>
        <p:txBody>
          <a:bodyPr wrap="none">
            <a:spAutoFit/>
          </a:bodyPr>
          <a:lstStyle/>
          <a:p>
            <a:r>
              <a:rPr lang="fr-FR" b="1" dirty="0" smtClean="0"/>
              <a:t>Les îles Marshall</a:t>
            </a:r>
            <a:endParaRPr lang="fr-FR" dirty="0"/>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12.jpg"/>
          <p:cNvPicPr>
            <a:picLocks noChangeAspect="1"/>
          </p:cNvPicPr>
          <p:nvPr/>
        </p:nvPicPr>
        <p:blipFill>
          <a:blip r:embed="rId2" cstate="print"/>
          <a:stretch>
            <a:fillRect/>
          </a:stretch>
        </p:blipFill>
        <p:spPr>
          <a:xfrm>
            <a:off x="773112" y="579437"/>
            <a:ext cx="8534400" cy="6400800"/>
          </a:xfrm>
          <a:prstGeom prst="rect">
            <a:avLst/>
          </a:prstGeom>
          <a:ln w="57150">
            <a:solidFill>
              <a:schemeClr val="bg1"/>
            </a:solidFill>
          </a:ln>
        </p:spPr>
      </p:pic>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215776" y="179437"/>
            <a:ext cx="9721080" cy="5244513"/>
          </a:xfrm>
          <a:prstGeom prst="rect">
            <a:avLst/>
          </a:prstGeom>
        </p:spPr>
        <p:txBody>
          <a:bodyPr wrap="square">
            <a:spAutoFit/>
          </a:bodyPr>
          <a:lstStyle/>
          <a:p>
            <a:r>
              <a:rPr lang="fr-FR" sz="4000" dirty="0" smtClean="0">
                <a:solidFill>
                  <a:schemeClr val="tx1"/>
                </a:solidFill>
              </a:rPr>
              <a:t>Situées entre Hawaï et l’Australie, les îles Marshall souffrent d’ores et déjà des conséquences du réchauffement climatique puisqu’elles se trouvent à moins d’un mètre au-dessus du niveau de la mer. Résultat ? Elles sont constamment matraquées par les marées hautes qui détruisent les maisons et tout ce qui se trouve sur leur passage.</a:t>
            </a:r>
            <a:endParaRPr lang="fr-FR" sz="4000" dirty="0">
              <a:solidFill>
                <a:schemeClr val="tx1"/>
              </a:solidFill>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9.jpg"/>
          <p:cNvPicPr>
            <a:picLocks noChangeAspect="1"/>
          </p:cNvPicPr>
          <p:nvPr/>
        </p:nvPicPr>
        <p:blipFill>
          <a:blip r:embed="rId2" cstate="print"/>
          <a:stretch>
            <a:fillRect/>
          </a:stretch>
        </p:blipFill>
        <p:spPr>
          <a:xfrm>
            <a:off x="0" y="0"/>
            <a:ext cx="10080625" cy="7559675"/>
          </a:xfrm>
          <a:prstGeom prst="rect">
            <a:avLst/>
          </a:prstGeom>
        </p:spPr>
      </p:pic>
      <p:sp>
        <p:nvSpPr>
          <p:cNvPr id="3" name="Rectangle 2"/>
          <p:cNvSpPr/>
          <p:nvPr/>
        </p:nvSpPr>
        <p:spPr>
          <a:xfrm>
            <a:off x="4032200" y="179437"/>
            <a:ext cx="1838965" cy="349968"/>
          </a:xfrm>
          <a:prstGeom prst="rect">
            <a:avLst/>
          </a:prstGeom>
        </p:spPr>
        <p:txBody>
          <a:bodyPr wrap="none">
            <a:spAutoFit/>
          </a:bodyPr>
          <a:lstStyle/>
          <a:p>
            <a:r>
              <a:rPr lang="fr-FR" b="1" dirty="0" smtClean="0"/>
              <a:t>Les Seychelles</a:t>
            </a:r>
            <a:endParaRPr lang="fr-FR" dirty="0"/>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10.jpg"/>
          <p:cNvPicPr>
            <a:picLocks noChangeAspect="1"/>
          </p:cNvPicPr>
          <p:nvPr/>
        </p:nvPicPr>
        <p:blipFill>
          <a:blip r:embed="rId2" cstate="print"/>
          <a:stretch>
            <a:fillRect/>
          </a:stretch>
        </p:blipFill>
        <p:spPr>
          <a:xfrm>
            <a:off x="0" y="421199"/>
            <a:ext cx="10080625" cy="6717276"/>
          </a:xfrm>
          <a:prstGeom prst="rect">
            <a:avLst/>
          </a:prstGeom>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215776" y="179437"/>
            <a:ext cx="9721080" cy="6503575"/>
          </a:xfrm>
          <a:prstGeom prst="rect">
            <a:avLst/>
          </a:prstGeom>
        </p:spPr>
        <p:txBody>
          <a:bodyPr wrap="square">
            <a:spAutoFit/>
          </a:bodyPr>
          <a:lstStyle/>
          <a:p>
            <a:r>
              <a:rPr lang="fr-FR" sz="3200" dirty="0" smtClean="0">
                <a:solidFill>
                  <a:schemeClr val="tx1"/>
                </a:solidFill>
              </a:rPr>
              <a:t>Les Seychelles sont composées de 115 îles différentes situées à l’ouest des côtes africaines, où les plages de sable blanc s’opposent à une jungle luxuriante qui rivalise de beauté avec de magnifiques falaises et une eau turquoise. Mais tout ça est bientôt près de s’arrêter… En effet, en résultat du réchauffement climatique et donc de la montée des eaux, les récifs coralliens sont endommagés. Des récifs qui protègent normalement l’île de l’érosion provoquée par les vagues… Certains scientifiques prédisent que ce magnifique archipel pourrait ainsi être sous les eaux dans moins de 50 ans.</a:t>
            </a:r>
          </a:p>
          <a:p>
            <a:r>
              <a:rPr lang="fr-FR" sz="3200" dirty="0" smtClean="0">
                <a:solidFill>
                  <a:schemeClr val="tx1"/>
                </a:solidFill>
              </a:rPr>
              <a:t> </a:t>
            </a:r>
            <a:endParaRPr lang="fr-FR" sz="3200" dirty="0">
              <a:solidFill>
                <a:schemeClr val="tx1"/>
              </a:solidFill>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1.jpg"/>
          <p:cNvPicPr>
            <a:picLocks noChangeAspect="1"/>
          </p:cNvPicPr>
          <p:nvPr/>
        </p:nvPicPr>
        <p:blipFill>
          <a:blip r:embed="rId2" cstate="print"/>
          <a:stretch>
            <a:fillRect/>
          </a:stretch>
        </p:blipFill>
        <p:spPr>
          <a:xfrm>
            <a:off x="0" y="1424551"/>
            <a:ext cx="10080625" cy="4710572"/>
          </a:xfrm>
          <a:prstGeom prst="rect">
            <a:avLst/>
          </a:prstGeom>
        </p:spPr>
      </p:pic>
      <p:sp>
        <p:nvSpPr>
          <p:cNvPr id="3" name="Rectangle 2"/>
          <p:cNvSpPr/>
          <p:nvPr/>
        </p:nvSpPr>
        <p:spPr>
          <a:xfrm>
            <a:off x="3744168" y="323453"/>
            <a:ext cx="2274982" cy="349968"/>
          </a:xfrm>
          <a:prstGeom prst="rect">
            <a:avLst/>
          </a:prstGeom>
        </p:spPr>
        <p:txBody>
          <a:bodyPr wrap="none">
            <a:spAutoFit/>
          </a:bodyPr>
          <a:lstStyle/>
          <a:p>
            <a:r>
              <a:rPr lang="fr-FR" b="1" dirty="0" smtClean="0"/>
              <a:t>Les îles </a:t>
            </a:r>
            <a:r>
              <a:rPr lang="fr-FR" b="1" dirty="0" err="1" smtClean="0"/>
              <a:t>Galapagos</a:t>
            </a:r>
            <a:endParaRPr lang="fr-FR" dirty="0"/>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descr="iles-menacees-rechauffement-climatique-4.jpg"/>
          <p:cNvPicPr>
            <a:picLocks noChangeAspect="1"/>
          </p:cNvPicPr>
          <p:nvPr/>
        </p:nvPicPr>
        <p:blipFill>
          <a:blip r:embed="rId2" cstate="print"/>
          <a:stretch>
            <a:fillRect/>
          </a:stretch>
        </p:blipFill>
        <p:spPr>
          <a:xfrm>
            <a:off x="277812" y="603250"/>
            <a:ext cx="9525000" cy="6353175"/>
          </a:xfrm>
          <a:prstGeom prst="rect">
            <a:avLst/>
          </a:prstGeom>
          <a:ln w="57150">
            <a:solidFill>
              <a:schemeClr val="bg1"/>
            </a:solidFill>
          </a:ln>
        </p:spPr>
      </p:pic>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r="16289"/>
          <a:stretch>
            <a:fillRect/>
          </a:stretch>
        </p:blipFill>
        <p:spPr bwMode="auto">
          <a:xfrm>
            <a:off x="-7692" y="0"/>
            <a:ext cx="10088317" cy="7559675"/>
          </a:xfrm>
          <a:prstGeom prst="rect">
            <a:avLst/>
          </a:prstGeom>
          <a:noFill/>
          <a:ln w="9525">
            <a:noFill/>
            <a:miter lim="800000"/>
            <a:headEnd/>
            <a:tailEnd/>
          </a:ln>
        </p:spPr>
      </p:pic>
      <p:sp>
        <p:nvSpPr>
          <p:cNvPr id="3" name="Rectangle 2"/>
          <p:cNvSpPr/>
          <p:nvPr/>
        </p:nvSpPr>
        <p:spPr>
          <a:xfrm>
            <a:off x="143768" y="251445"/>
            <a:ext cx="9936857" cy="5587683"/>
          </a:xfrm>
          <a:prstGeom prst="rect">
            <a:avLst/>
          </a:prstGeom>
        </p:spPr>
        <p:txBody>
          <a:bodyPr wrap="square">
            <a:spAutoFit/>
          </a:bodyPr>
          <a:lstStyle/>
          <a:p>
            <a:r>
              <a:rPr lang="fr-FR" sz="3200" dirty="0" smtClean="0">
                <a:solidFill>
                  <a:schemeClr val="tx1"/>
                </a:solidFill>
              </a:rPr>
              <a:t>Les </a:t>
            </a:r>
            <a:r>
              <a:rPr lang="fr-FR" sz="3200" b="1" dirty="0" smtClean="0">
                <a:solidFill>
                  <a:schemeClr val="tx1"/>
                </a:solidFill>
              </a:rPr>
              <a:t>îles Galápagos</a:t>
            </a:r>
            <a:r>
              <a:rPr lang="fr-FR" sz="3200" dirty="0" smtClean="0">
                <a:solidFill>
                  <a:schemeClr val="tx1"/>
                </a:solidFill>
              </a:rPr>
              <a:t> sont un archipel de l’Équateur situé dans l’Est de l’océan Pacifique, composé d’une quarantaine d’îles volcaniques. Extrêmement préservées, celles-ci abritent une faune et une flore très riches : des iguanes, des pingouins, des lions de mer et autres tortues géantes habitent sur ce paradis terrestre. Malheureusement, tout cela est très rapidement sur le point de changer. En effet, ces créatures sont menacées par plusieurs facteurs, dont la pollution, le changement climatique et de nouvelles espèces introduites par l’Homme, telles que les chiens ou encore les chats.</a:t>
            </a:r>
            <a:endParaRPr lang="fr-FR" sz="3200" dirty="0">
              <a:solidFill>
                <a:schemeClr val="tx1"/>
              </a:solidFill>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pic>
        <p:nvPicPr>
          <p:cNvPr id="2" name="Picture 7"/>
          <p:cNvPicPr>
            <a:picLocks noChangeAspect="1" noChangeArrowheads="1"/>
          </p:cNvPicPr>
          <p:nvPr/>
        </p:nvPicPr>
        <p:blipFill>
          <a:blip r:embed="rId3" cstate="print"/>
          <a:srcRect/>
          <a:stretch>
            <a:fillRect/>
          </a:stretch>
        </p:blipFill>
        <p:spPr bwMode="auto">
          <a:xfrm>
            <a:off x="3888184" y="3707829"/>
            <a:ext cx="2209800" cy="1325563"/>
          </a:xfrm>
          <a:prstGeom prst="rect">
            <a:avLst/>
          </a:prstGeom>
          <a:noFill/>
          <a:ln w="9525">
            <a:noFill/>
            <a:round/>
            <a:headEnd/>
            <a:tailEnd/>
          </a:ln>
        </p:spPr>
      </p:pic>
      <p:pic>
        <p:nvPicPr>
          <p:cNvPr id="3" name="Image 15" descr="merveilleuse-nature-jack50_103.png"/>
          <p:cNvPicPr>
            <a:picLocks noChangeAspect="1"/>
          </p:cNvPicPr>
          <p:nvPr/>
        </p:nvPicPr>
        <p:blipFill>
          <a:blip r:embed="rId4" cstate="print"/>
          <a:srcRect/>
          <a:stretch>
            <a:fillRect/>
          </a:stretch>
        </p:blipFill>
        <p:spPr bwMode="auto">
          <a:xfrm>
            <a:off x="0" y="179437"/>
            <a:ext cx="3541713" cy="1230312"/>
          </a:xfrm>
          <a:prstGeom prst="rect">
            <a:avLst/>
          </a:prstGeom>
          <a:noFill/>
          <a:ln w="9525">
            <a:noFill/>
            <a:miter lim="800000"/>
            <a:headEnd/>
            <a:tailEnd/>
          </a:ln>
        </p:spPr>
      </p:pic>
      <p:sp>
        <p:nvSpPr>
          <p:cNvPr id="4" name="Rectangle 3"/>
          <p:cNvSpPr/>
          <p:nvPr/>
        </p:nvSpPr>
        <p:spPr>
          <a:xfrm>
            <a:off x="431800" y="7020197"/>
            <a:ext cx="4685898" cy="349968"/>
          </a:xfrm>
          <a:prstGeom prst="rect">
            <a:avLst/>
          </a:prstGeom>
        </p:spPr>
        <p:txBody>
          <a:bodyPr wrap="none">
            <a:spAutoFit/>
          </a:bodyPr>
          <a:lstStyle/>
          <a:p>
            <a:r>
              <a:rPr lang="fr-FR" dirty="0" smtClean="0">
                <a:solidFill>
                  <a:schemeClr val="tx1"/>
                </a:solidFill>
              </a:rPr>
              <a:t>Création Catherine </a:t>
            </a:r>
            <a:r>
              <a:rPr lang="fr-FR" dirty="0" err="1" smtClean="0">
                <a:solidFill>
                  <a:schemeClr val="tx1"/>
                </a:solidFill>
              </a:rPr>
              <a:t>Chantha</a:t>
            </a:r>
            <a:r>
              <a:rPr lang="fr-FR" dirty="0" smtClean="0">
                <a:solidFill>
                  <a:schemeClr val="tx1"/>
                </a:solidFill>
              </a:rPr>
              <a:t>, le </a:t>
            </a:r>
            <a:r>
              <a:rPr lang="fr-FR" dirty="0" smtClean="0">
                <a:solidFill>
                  <a:schemeClr val="tx1"/>
                </a:solidFill>
              </a:rPr>
              <a:t>27 </a:t>
            </a:r>
            <a:r>
              <a:rPr lang="fr-FR" dirty="0" smtClean="0">
                <a:solidFill>
                  <a:schemeClr val="tx1"/>
                </a:solidFill>
              </a:rPr>
              <a:t>juin 2016</a:t>
            </a:r>
            <a:endParaRPr lang="fr-FR" dirty="0">
              <a:solidFill>
                <a:schemeClr val="tx1"/>
              </a:solidFill>
            </a:endParaRPr>
          </a:p>
        </p:txBody>
      </p:sp>
    </p:spTree>
  </p:cSld>
  <p:clrMapOvr>
    <a:masterClrMapping/>
  </p:clrMapOvr>
  <p:transition spd="slow"/>
</p:sld>
</file>

<file path=ppt/theme/theme1.xml><?xml version="1.0" encoding="utf-8"?>
<a:theme xmlns:a="http://schemas.openxmlformats.org/drawingml/2006/main" name="REFLET SUR L'EAU">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
        <a:cs typeface="Lucida Sans Unicode"/>
      </a:majorFont>
      <a:minorFont>
        <a:latin typeface="Arial"/>
        <a:ea typeface=""/>
        <a:cs typeface="Lucida Sans Unicod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Lucida Sans Unicode"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Lucida Sans Unicode" charset="0"/>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REFLET SUR L'EAU</Template>
  <TotalTime>35</TotalTime>
  <Words>332</Words>
  <Application>Microsoft Office PowerPoint</Application>
  <PresentationFormat>Personnalisé</PresentationFormat>
  <Paragraphs>21</Paragraphs>
  <Slides>23</Slides>
  <Notes>1</Notes>
  <HiddenSlides>0</HiddenSlides>
  <MMClips>0</MMClips>
  <ScaleCrop>false</ScaleCrop>
  <HeadingPairs>
    <vt:vector size="4" baseType="variant">
      <vt:variant>
        <vt:lpstr>Thème</vt:lpstr>
      </vt:variant>
      <vt:variant>
        <vt:i4>1</vt:i4>
      </vt:variant>
      <vt:variant>
        <vt:lpstr>Titres des diapositives</vt:lpstr>
      </vt:variant>
      <vt:variant>
        <vt:i4>23</vt:i4>
      </vt:variant>
    </vt:vector>
  </HeadingPairs>
  <TitlesOfParts>
    <vt:vector size="24" baseType="lpstr">
      <vt:lpstr>REFLET SUR L'EAU</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CHANTHA</dc:creator>
  <cp:lastModifiedBy>CHANTHA</cp:lastModifiedBy>
  <cp:revision>13</cp:revision>
  <cp:lastPrinted>1601-01-01T00:00:00Z</cp:lastPrinted>
  <dcterms:created xsi:type="dcterms:W3CDTF">2016-06-27T13:58:57Z</dcterms:created>
  <dcterms:modified xsi:type="dcterms:W3CDTF">2016-06-27T14:34:14Z</dcterms:modified>
</cp:coreProperties>
</file>