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handoutMasterIdLst>
    <p:handoutMasterId r:id="rId27"/>
  </p:handoutMasterIdLst>
  <p:sldIdLst>
    <p:sldId id="256" r:id="rId2"/>
    <p:sldId id="310" r:id="rId3"/>
    <p:sldId id="311" r:id="rId4"/>
    <p:sldId id="312" r:id="rId5"/>
    <p:sldId id="313" r:id="rId6"/>
    <p:sldId id="314" r:id="rId7"/>
    <p:sldId id="315" r:id="rId8"/>
    <p:sldId id="316" r:id="rId9"/>
    <p:sldId id="317" r:id="rId10"/>
    <p:sldId id="318" r:id="rId11"/>
    <p:sldId id="319" r:id="rId12"/>
    <p:sldId id="320" r:id="rId13"/>
    <p:sldId id="321" r:id="rId14"/>
    <p:sldId id="322" r:id="rId15"/>
    <p:sldId id="323" r:id="rId16"/>
    <p:sldId id="324" r:id="rId17"/>
    <p:sldId id="326" r:id="rId18"/>
    <p:sldId id="327" r:id="rId19"/>
    <p:sldId id="328" r:id="rId20"/>
    <p:sldId id="329" r:id="rId21"/>
    <p:sldId id="330" r:id="rId22"/>
    <p:sldId id="331" r:id="rId23"/>
    <p:sldId id="332" r:id="rId24"/>
    <p:sldId id="333" r:id="rId25"/>
    <p:sldId id="334"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6038" autoAdjust="0"/>
  </p:normalViewPr>
  <p:slideViewPr>
    <p:cSldViewPr snapToGrid="0" showGuides="1">
      <p:cViewPr varScale="1">
        <p:scale>
          <a:sx n="106" d="100"/>
          <a:sy n="106" d="100"/>
        </p:scale>
        <p:origin x="714" y="7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82" d="100"/>
          <a:sy n="82" d="100"/>
        </p:scale>
        <p:origin x="3876"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F84A7B47-740B-4963-AC13-642A9066A5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7CBDE54C-B790-4385-822C-CF017101FCC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FE01BC5-3F97-4233-B700-C1E656AC29EF}" type="datetimeFigureOut">
              <a:rPr lang="fr-FR" smtClean="0"/>
              <a:t>02/08/2017</a:t>
            </a:fld>
            <a:endParaRPr lang="fr-FR"/>
          </a:p>
        </p:txBody>
      </p:sp>
      <p:sp>
        <p:nvSpPr>
          <p:cNvPr id="4" name="Espace réservé du pied de page 3">
            <a:extLst>
              <a:ext uri="{FF2B5EF4-FFF2-40B4-BE49-F238E27FC236}">
                <a16:creationId xmlns:a16="http://schemas.microsoft.com/office/drawing/2014/main" id="{D399D92C-929A-4D22-9C10-6AD9B745547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02F111EF-CEAD-4458-89F8-991F13A3CD5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3BFF486-2911-4821-8438-DB4E8F17BDF7}" type="slidenum">
              <a:rPr lang="fr-FR" smtClean="0"/>
              <a:t>‹N°›</a:t>
            </a:fld>
            <a:endParaRPr lang="fr-FR"/>
          </a:p>
        </p:txBody>
      </p:sp>
    </p:spTree>
    <p:extLst>
      <p:ext uri="{BB962C8B-B14F-4D97-AF65-F5344CB8AC3E}">
        <p14:creationId xmlns:p14="http://schemas.microsoft.com/office/powerpoint/2010/main" val="321528454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fr-FR"/>
              <a:t>Modifiez le style du titre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02/08/2017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9255346" y="2750337"/>
            <a:ext cx="1171888" cy="1356442"/>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960722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02/08/2017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795282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fr-FR"/>
              <a:t>Modifiez le style du titre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6364546A-41A3-485E-968C-2FE8D472A6DC}" type="datetimeFigureOut">
              <a:rPr lang="fr-FR" smtClean="0"/>
              <a:t>02/08/2017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10729455" y="2869895"/>
            <a:ext cx="1154151" cy="1090789"/>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2442687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6364546A-41A3-485E-968C-2FE8D472A6DC}" type="datetimeFigureOut">
              <a:rPr lang="fr-FR" smtClean="0"/>
              <a:t>02/08/2017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6923257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fr-FR"/>
              <a:t>Modifiez le style du titre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680322" y="3030008"/>
            <a:ext cx="4698355" cy="290617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5594123" y="3030008"/>
            <a:ext cx="4700059" cy="290617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6364546A-41A3-485E-968C-2FE8D472A6DC}" type="datetimeFigureOut">
              <a:rPr lang="fr-FR" smtClean="0"/>
              <a:t>02/08/2017</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28815930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364546A-41A3-485E-968C-2FE8D472A6DC}" type="datetimeFigureOut">
              <a:rPr lang="fr-FR" smtClean="0"/>
              <a:t>02/08/2017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310943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364546A-41A3-485E-968C-2FE8D472A6DC}" type="datetimeFigureOut">
              <a:rPr lang="fr-FR" smtClean="0"/>
              <a:t>02/08/2017</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611099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02/08/2017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467707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fr-FR"/>
              <a:t>Modifiez le style du titre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02/08/2017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00993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Image panoramiqu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fr-FR"/>
              <a:t>Modifiez le style du titre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02/08/2017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309"/>
            <a:ext cx="1154151" cy="1090789"/>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1049309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re et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02/08/2017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615"/>
            <a:ext cx="1154151" cy="1090789"/>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665049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tion avec légende">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02/08/2017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6ABA7642-A280-446C-8119-B8F2AEE3752C}" type="slidenum">
              <a:rPr lang="fr-FR" smtClean="0"/>
              <a:t>‹N°›</a:t>
            </a:fld>
            <a:endParaRPr lang="fr-FR"/>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648681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e nom">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6364546A-41A3-485E-968C-2FE8D472A6DC}" type="datetimeFigureOut">
              <a:rPr lang="fr-FR" smtClean="0"/>
              <a:t>02/08/2017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4964466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colonnes">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fr-FR"/>
              <a:t>Modifiez le style du titre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6364546A-41A3-485E-968C-2FE8D472A6DC}" type="datetimeFigureOut">
              <a:rPr lang="fr-FR" smtClean="0"/>
              <a:t>02/08/2017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3973338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3 colonnes d’image">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fr-FR"/>
              <a:t>Modifiez le style du titre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6364546A-41A3-485E-968C-2FE8D472A6DC}" type="datetimeFigureOut">
              <a:rPr lang="fr-FR" smtClean="0"/>
              <a:t>02/08/2017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42616220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364546A-41A3-485E-968C-2FE8D472A6DC}" type="datetimeFigureOut">
              <a:rPr lang="fr-FR" smtClean="0"/>
              <a:t>02/08/2017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BA7642-A280-446C-8119-B8F2AEE3752C}" type="slidenum">
              <a:rPr lang="fr-FR" smtClean="0"/>
              <a:t>‹N°›</a:t>
            </a:fld>
            <a:endParaRPr lang="fr-FR"/>
          </a:p>
        </p:txBody>
      </p:sp>
    </p:spTree>
    <p:extLst>
      <p:ext uri="{BB962C8B-B14F-4D97-AF65-F5344CB8AC3E}">
        <p14:creationId xmlns:p14="http://schemas.microsoft.com/office/powerpoint/2010/main" val="18183619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364546A-41A3-485E-968C-2FE8D472A6DC}" type="datetimeFigureOut">
              <a:rPr lang="fr-FR" smtClean="0"/>
              <a:t>02/08/2017</a:t>
            </a:fld>
            <a:endParaRPr lang="fr-FR"/>
          </a:p>
        </p:txBody>
      </p:sp>
      <p:sp>
        <p:nvSpPr>
          <p:cNvPr id="5" name="Footer Placeholder 4"/>
          <p:cNvSpPr>
            <a:spLocks noGrp="1"/>
          </p:cNvSpPr>
          <p:nvPr>
            <p:ph type="ftr" sz="quarter" idx="11"/>
          </p:nvPr>
        </p:nvSpPr>
        <p:spPr>
          <a:xfrm>
            <a:off x="680321" y="5936188"/>
            <a:ext cx="6126805" cy="365125"/>
          </a:xfrm>
        </p:spPr>
        <p:txBody>
          <a:bodyPr/>
          <a:lstStyle/>
          <a:p>
            <a:endParaRPr lang="fr-FR"/>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ABA7642-A280-446C-8119-B8F2AEE3752C}" type="slidenum">
              <a:rPr lang="fr-FR" smtClean="0"/>
              <a:t>‹N°›</a:t>
            </a:fld>
            <a:endParaRPr lang="fr-FR"/>
          </a:p>
        </p:txBody>
      </p:sp>
    </p:spTree>
    <p:extLst>
      <p:ext uri="{BB962C8B-B14F-4D97-AF65-F5344CB8AC3E}">
        <p14:creationId xmlns:p14="http://schemas.microsoft.com/office/powerpoint/2010/main" val="174823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6000"/>
                <a:shade val="100000"/>
                <a:hueMod val="270000"/>
                <a:satMod val="200000"/>
                <a:lumMod val="128000"/>
              </a:schemeClr>
            </a:gs>
            <a:gs pos="51000">
              <a:schemeClr val="bg2">
                <a:shade val="100000"/>
                <a:hueMod val="100000"/>
                <a:satMod val="110000"/>
                <a:lumMod val="130000"/>
              </a:schemeClr>
            </a:gs>
            <a:gs pos="100000">
              <a:schemeClr val="bg2">
                <a:shade val="78000"/>
                <a:hueMod val="44000"/>
                <a:satMod val="200000"/>
                <a:lumMod val="69000"/>
              </a:schemeClr>
            </a:gs>
          </a:gsLst>
          <a:path path="rect">
            <a:fillToRect l="100000" t="100000"/>
          </a:path>
          <a:tileRect r="-100000" b="-100000"/>
        </a:gra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cstate="email">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364546A-41A3-485E-968C-2FE8D472A6DC}" type="datetimeFigureOut">
              <a:rPr lang="fr-FR" smtClean="0"/>
              <a:t>02/08/2017</a:t>
            </a:fld>
            <a:endParaRPr lang="fr-FR"/>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ABA7642-A280-446C-8119-B8F2AEE3752C}" type="slidenum">
              <a:rPr lang="fr-FR" smtClean="0"/>
              <a:t>‹N°›</a:t>
            </a:fld>
            <a:endParaRPr lang="fr-FR"/>
          </a:p>
        </p:txBody>
      </p:sp>
    </p:spTree>
    <p:extLst>
      <p:ext uri="{BB962C8B-B14F-4D97-AF65-F5344CB8AC3E}">
        <p14:creationId xmlns:p14="http://schemas.microsoft.com/office/powerpoint/2010/main" val="3380923255"/>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22.wdp"/><Relationship Id="rId2" Type="http://schemas.openxmlformats.org/officeDocument/2006/relationships/image" Target="../media/image27.jpeg"/><Relationship Id="rId1" Type="http://schemas.openxmlformats.org/officeDocument/2006/relationships/slideLayout" Target="../slideLayouts/slideLayout7.xml"/><Relationship Id="rId5" Type="http://schemas.microsoft.com/office/2007/relationships/hdphoto" Target="../media/hdphoto23.wdp"/><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524249" y="1334567"/>
            <a:ext cx="5143500" cy="326115"/>
          </a:xfrm>
          <a:prstGeom prst="rect">
            <a:avLst/>
          </a:prstGeom>
        </p:spPr>
        <p:txBody>
          <a:bodyPr>
            <a:spAutoFit/>
          </a:bodyPr>
          <a:lstStyle/>
          <a:p>
            <a:endParaRPr lang="fr-FR" sz="1519" dirty="0"/>
          </a:p>
        </p:txBody>
      </p:sp>
      <p:sp>
        <p:nvSpPr>
          <p:cNvPr id="4" name="Rectangle 3"/>
          <p:cNvSpPr/>
          <p:nvPr/>
        </p:nvSpPr>
        <p:spPr>
          <a:xfrm>
            <a:off x="4032645" y="1267228"/>
            <a:ext cx="184731" cy="326115"/>
          </a:xfrm>
          <a:prstGeom prst="rect">
            <a:avLst/>
          </a:prstGeom>
        </p:spPr>
        <p:txBody>
          <a:bodyPr wrap="none">
            <a:spAutoFit/>
          </a:bodyPr>
          <a:lstStyle/>
          <a:p>
            <a:endParaRPr lang="fr-FR" sz="1519" dirty="0"/>
          </a:p>
        </p:txBody>
      </p:sp>
      <p:sp>
        <p:nvSpPr>
          <p:cNvPr id="5" name="Rectangle 4" hidden="1"/>
          <p:cNvSpPr/>
          <p:nvPr/>
        </p:nvSpPr>
        <p:spPr>
          <a:xfrm>
            <a:off x="3524250" y="3039471"/>
            <a:ext cx="5143500" cy="326115"/>
          </a:xfrm>
          <a:prstGeom prst="rect">
            <a:avLst/>
          </a:prstGeom>
        </p:spPr>
        <p:txBody>
          <a:bodyPr>
            <a:spAutoFit/>
          </a:bodyPr>
          <a:lstStyle/>
          <a:p>
            <a:endParaRPr lang="fr-FR" sz="1519" dirty="0"/>
          </a:p>
        </p:txBody>
      </p:sp>
      <p:sp>
        <p:nvSpPr>
          <p:cNvPr id="7" name="Rectangle 6"/>
          <p:cNvSpPr/>
          <p:nvPr/>
        </p:nvSpPr>
        <p:spPr>
          <a:xfrm>
            <a:off x="3997409" y="999397"/>
            <a:ext cx="184731" cy="326115"/>
          </a:xfrm>
          <a:prstGeom prst="rect">
            <a:avLst/>
          </a:prstGeom>
        </p:spPr>
        <p:txBody>
          <a:bodyPr wrap="none">
            <a:spAutoFit/>
          </a:bodyPr>
          <a:lstStyle/>
          <a:p>
            <a:endParaRPr lang="fr-FR" sz="1519" dirty="0"/>
          </a:p>
        </p:txBody>
      </p:sp>
      <p:sp>
        <p:nvSpPr>
          <p:cNvPr id="8" name="Rectangle 7"/>
          <p:cNvSpPr/>
          <p:nvPr/>
        </p:nvSpPr>
        <p:spPr>
          <a:xfrm>
            <a:off x="3524250" y="2455177"/>
            <a:ext cx="5143500" cy="326115"/>
          </a:xfrm>
          <a:prstGeom prst="rect">
            <a:avLst/>
          </a:prstGeom>
        </p:spPr>
        <p:txBody>
          <a:bodyPr>
            <a:spAutoFit/>
          </a:bodyPr>
          <a:lstStyle/>
          <a:p>
            <a:endParaRPr lang="fr-FR" sz="1519" dirty="0"/>
          </a:p>
        </p:txBody>
      </p:sp>
      <p:sp>
        <p:nvSpPr>
          <p:cNvPr id="6" name="Rectangle 5">
            <a:extLst>
              <a:ext uri="{FF2B5EF4-FFF2-40B4-BE49-F238E27FC236}">
                <a16:creationId xmlns:a16="http://schemas.microsoft.com/office/drawing/2014/main" id="{D7A14011-9D09-4BDA-B242-33A0F5F03F44}"/>
              </a:ext>
            </a:extLst>
          </p:cNvPr>
          <p:cNvSpPr/>
          <p:nvPr/>
        </p:nvSpPr>
        <p:spPr>
          <a:xfrm>
            <a:off x="319889" y="5686073"/>
            <a:ext cx="11552222" cy="1015663"/>
          </a:xfrm>
          <a:prstGeom prst="rect">
            <a:avLst/>
          </a:prstGeom>
          <a:noFill/>
          <a:ln>
            <a:noFill/>
          </a:ln>
        </p:spPr>
        <p:txBody>
          <a:bodyPr wrap="square">
            <a:spAutoFit/>
          </a:bodyPr>
          <a:lstStyle/>
          <a:p>
            <a:pPr algn="ctr"/>
            <a:r>
              <a:rPr lang="fr-FR" sz="2000" dirty="0">
                <a:solidFill>
                  <a:srgbClr val="FFFF00"/>
                </a:solidFill>
                <a:latin typeface="Bangkok" panose="02000800000000000000" pitchFamily="2" charset="0"/>
              </a:rPr>
              <a:t>Bercé de légendes et de mystères, le pays Cathare regorge de merveilles à explorer. Châteaux et abbayes livrent leurs secrets.</a:t>
            </a:r>
          </a:p>
          <a:p>
            <a:pPr algn="ctr"/>
            <a:r>
              <a:rPr lang="fr-FR" sz="2000" dirty="0">
                <a:solidFill>
                  <a:srgbClr val="FFFF00"/>
                </a:solidFill>
                <a:latin typeface="Bangkok" panose="02000800000000000000" pitchFamily="2" charset="0"/>
              </a:rPr>
              <a:t>Diaporama manuel…</a:t>
            </a:r>
          </a:p>
        </p:txBody>
      </p:sp>
      <p:sp>
        <p:nvSpPr>
          <p:cNvPr id="9" name="Rectangle 8">
            <a:extLst>
              <a:ext uri="{FF2B5EF4-FFF2-40B4-BE49-F238E27FC236}">
                <a16:creationId xmlns:a16="http://schemas.microsoft.com/office/drawing/2014/main" id="{F21B6D3D-35D9-456C-84A9-1571B8BA2906}"/>
              </a:ext>
            </a:extLst>
          </p:cNvPr>
          <p:cNvSpPr/>
          <p:nvPr/>
        </p:nvSpPr>
        <p:spPr>
          <a:xfrm>
            <a:off x="619982" y="271604"/>
            <a:ext cx="10952036" cy="3613802"/>
          </a:xfrm>
          <a:prstGeom prst="rect">
            <a:avLst/>
          </a:prstGeom>
          <a:noFill/>
        </p:spPr>
        <p:txBody>
          <a:bodyPr wrap="none" lIns="91440" tIns="45720" rIns="91440" bIns="45720">
            <a:prstTxWarp prst="textInflate">
              <a:avLst/>
            </a:prstTxWarp>
            <a:spAutoFit/>
            <a:scene3d>
              <a:camera prst="orthographicFront"/>
              <a:lightRig rig="threePt" dir="t"/>
            </a:scene3d>
            <a:sp3d extrusionH="57150">
              <a:bevelT w="38100" h="38100"/>
            </a:sp3d>
          </a:bodyPr>
          <a:lstStyle/>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reflection blurRad="6350" stA="55000" endA="50" endPos="85000" dist="60007" dir="5400000" sy="-100000" algn="bl" rotWithShape="0"/>
                </a:effectLst>
                <a:latin typeface="Britannic Bold" panose="020B0903060703020204" pitchFamily="34" charset="0"/>
              </a:rPr>
              <a:t>Escapade à travers le pays Cathare</a:t>
            </a:r>
          </a:p>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reflection blurRad="6350" stA="55000" endA="50" endPos="85000" dist="60007" dir="5400000" sy="-100000" algn="bl" rotWithShape="0"/>
                </a:effectLst>
                <a:latin typeface="Britannic Bold" panose="020B0903060703020204" pitchFamily="34" charset="0"/>
              </a:rPr>
              <a:t> par Modesto</a:t>
            </a:r>
          </a:p>
        </p:txBody>
      </p:sp>
      <p:pic>
        <p:nvPicPr>
          <p:cNvPr id="3" name="Cathar music - Consolament Ensemble - Caballers del calze del San Graal (432hz)">
            <a:hlinkClick r:id="" action="ppaction://media"/>
            <a:extLst>
              <a:ext uri="{FF2B5EF4-FFF2-40B4-BE49-F238E27FC236}">
                <a16:creationId xmlns:a16="http://schemas.microsoft.com/office/drawing/2014/main" id="{B77AF890-2FD8-4CC8-8C02-4A7369AC21E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391176" y="2988398"/>
            <a:ext cx="609600" cy="609600"/>
          </a:xfrm>
          <a:prstGeom prst="rect">
            <a:avLst/>
          </a:prstGeom>
        </p:spPr>
      </p:pic>
    </p:spTree>
    <p:extLst>
      <p:ext uri="{BB962C8B-B14F-4D97-AF65-F5344CB8AC3E}">
        <p14:creationId xmlns:p14="http://schemas.microsoft.com/office/powerpoint/2010/main" val="1625328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1E3D84-8AFF-4C4C-B20F-73AB076159A3}"/>
              </a:ext>
            </a:extLst>
          </p:cNvPr>
          <p:cNvSpPr/>
          <p:nvPr/>
        </p:nvSpPr>
        <p:spPr>
          <a:xfrm>
            <a:off x="351576" y="112708"/>
            <a:ext cx="11488848" cy="6632585"/>
          </a:xfrm>
          <a:prstGeom prst="rect">
            <a:avLst/>
          </a:prstGeom>
          <a:solidFill>
            <a:srgbClr val="FFC000"/>
          </a:solidFill>
          <a:ln w="76200">
            <a:solidFill>
              <a:schemeClr val="bg1"/>
            </a:solidFill>
          </a:ln>
        </p:spPr>
        <p:txBody>
          <a:bodyPr wrap="square">
            <a:spAutoFit/>
          </a:bodyPr>
          <a:lstStyle/>
          <a:p>
            <a:pPr algn="ctr"/>
            <a:r>
              <a:rPr lang="fr-FR" sz="1700" dirty="0">
                <a:solidFill>
                  <a:schemeClr val="bg1"/>
                </a:solidFill>
                <a:latin typeface="Britannic Bold" panose="020B0903060703020204" pitchFamily="34" charset="0"/>
              </a:rPr>
              <a:t>Terre bercée de légendes et de mystères, le pays Cathare s'étend entre la chaîne des Pyrénées et les rivages de la Méditerranée. Aujourd'hui, il désigne le département de l'Aude qui porte des traces de l'histoire tumultueuse des cathares. Dans de splendides décors naturels, les bastides, les châteaux et les abbayes témoignent encore de ce riche passé. Explorez les multiples visages de ce pays aux trésors cachés.</a:t>
            </a:r>
          </a:p>
          <a:p>
            <a:pPr algn="ctr"/>
            <a:r>
              <a:rPr lang="fr-FR" sz="1700" dirty="0">
                <a:solidFill>
                  <a:schemeClr val="bg1"/>
                </a:solidFill>
                <a:latin typeface="Britannic Bold" panose="020B0903060703020204" pitchFamily="34" charset="0"/>
              </a:rPr>
              <a:t>L'épopée cathare a forgé l'identité culturelle de l'Aude. Le catharisme apparaît dans le Languedoc au XIIe siècle. Ses adeptes dénoncent l'Ancien Testament et refusent les rites de l’Église catholique au profit d'un culte épuré, leur valant le surnom de "Parfaits". Dès 1208, le Pape Innocent III lance la croisade contre les Cathares, déclarés hérétiques et condamnés par le souverain pontife. Les croisés attaquent tour à tour les refuges de leurs ennemis, regroupés dans de puissants châteaux tels </a:t>
            </a:r>
            <a:r>
              <a:rPr lang="fr-FR" sz="1700" dirty="0" err="1">
                <a:solidFill>
                  <a:schemeClr val="bg1"/>
                </a:solidFill>
                <a:latin typeface="Britannic Bold" panose="020B0903060703020204" pitchFamily="34" charset="0"/>
              </a:rPr>
              <a:t>Peyrepertuse</a:t>
            </a:r>
            <a:r>
              <a:rPr lang="fr-FR" sz="1700" dirty="0">
                <a:solidFill>
                  <a:schemeClr val="bg1"/>
                </a:solidFill>
                <a:latin typeface="Britannic Bold" panose="020B0903060703020204" pitchFamily="34" charset="0"/>
              </a:rPr>
              <a:t>, Quéribus, Lastours ou Puilaurens.</a:t>
            </a:r>
          </a:p>
          <a:p>
            <a:pPr algn="ctr"/>
            <a:r>
              <a:rPr lang="fr-FR" sz="1700" dirty="0">
                <a:solidFill>
                  <a:schemeClr val="bg1"/>
                </a:solidFill>
                <a:latin typeface="Britannic Bold" panose="020B0903060703020204" pitchFamily="34" charset="0"/>
              </a:rPr>
              <a:t>Cette période mouvementée correspond également à l'essor des grandes abbayes de la région dont la plus importante est celle de Fontfroide. Les moines cisterciens incarnent alors l'orthodoxie catholique et s'opposent aux rebelles. Ce rôle majeur permit aux abbayes de renforcer leur rayonnement. Malgré son éradication par l’Église catholique et le pouvoir royal, le catharisme a laissé une forte empreinte dans toute la région. Aujourd'hui, au détour des collines, les visiteurs sont séduits par les majestueux châteaux cathares, "citadelles du vertige" qui se dressent sur leurs pitons rocheux. Les abbayes romanes perpétuent également ce prestigieux passé. Ces monuments emblématiques restent les témoins et les symboles de la culture cathare.</a:t>
            </a:r>
          </a:p>
          <a:p>
            <a:pPr algn="ctr"/>
            <a:r>
              <a:rPr lang="fr-FR" sz="1700" dirty="0">
                <a:solidFill>
                  <a:schemeClr val="bg1"/>
                </a:solidFill>
                <a:latin typeface="Britannic Bold" panose="020B0903060703020204" pitchFamily="34" charset="0"/>
              </a:rPr>
              <a:t>Le pays Cathare présente une diversité de paysages, allant des plages aux vallées verdoyantes, en passant par les étangs et la garrigue. La région regorge ainsi de sites naturels propices aux distractions en plein air. Les plus sportifs ont, par exemple, le choix entre s'adonner au canyoning dans les gorges de </a:t>
            </a:r>
            <a:r>
              <a:rPr lang="fr-FR" sz="1700" dirty="0" err="1">
                <a:solidFill>
                  <a:schemeClr val="bg1"/>
                </a:solidFill>
                <a:latin typeface="Britannic Bold" panose="020B0903060703020204" pitchFamily="34" charset="0"/>
              </a:rPr>
              <a:t>Galamus</a:t>
            </a:r>
            <a:r>
              <a:rPr lang="fr-FR" sz="1700" dirty="0">
                <a:solidFill>
                  <a:schemeClr val="bg1"/>
                </a:solidFill>
                <a:latin typeface="Britannic Bold" panose="020B0903060703020204" pitchFamily="34" charset="0"/>
              </a:rPr>
              <a:t>, à la randonnée dans la région vallonnée des Corbières ou aux activités nautiques à Leucate. Les amateurs de vieilles pierres sont attirés par cette région aux nombreux édifices prestigieux comme le château comtal de Carcassonne ou le Palais des Archevêques de Narbonne. De leur côté, les plus gourmands peuvent se rendre à Castelnaudary, le berceau du cassoulet, pour y déguster le plat typique de l'Aude.</a:t>
            </a:r>
          </a:p>
          <a:p>
            <a:pPr algn="ctr"/>
            <a:r>
              <a:rPr lang="fr-FR" sz="1700" dirty="0">
                <a:solidFill>
                  <a:schemeClr val="bg1"/>
                </a:solidFill>
                <a:latin typeface="Britannic Bold" panose="020B0903060703020204" pitchFamily="34" charset="0"/>
              </a:rPr>
              <a:t>L'Aude peut ainsi s'enorgueillir de son patrimoine médiéval et de sa culture ensoleillée. Le pays Cathare a traversé les siècles pour apparaître aujourd'hui encore plus passionnant et mystérieux que jamais.</a:t>
            </a:r>
          </a:p>
        </p:txBody>
      </p:sp>
    </p:spTree>
    <p:extLst>
      <p:ext uri="{BB962C8B-B14F-4D97-AF65-F5344CB8AC3E}">
        <p14:creationId xmlns:p14="http://schemas.microsoft.com/office/powerpoint/2010/main" val="2294576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0BFC377-45BB-4129-81EB-BDD8D86A5F4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8926" y="909000"/>
            <a:ext cx="7566102"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309EB042-9EBF-42A5-97F5-5993E5AB4BB7}"/>
              </a:ext>
            </a:extLst>
          </p:cNvPr>
          <p:cNvSpPr/>
          <p:nvPr/>
        </p:nvSpPr>
        <p:spPr>
          <a:xfrm>
            <a:off x="8139065" y="1028343"/>
            <a:ext cx="4052936" cy="4801314"/>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Terre bercée de légendes et de mystères, le pays Cathare s'étend entre la chaîne des Pyrénées et les rivages de la Méditerranée. Aujourd'hui, le département de l'Aude porte des traces de l'histoire tumultueuse des cathares. Ces dissidents de l’Église catholique ont été déclarés hérétiques par le Pape au XIIIe siècle. La région dissimule notamment des merveilles architecturales telles que </a:t>
            </a:r>
            <a:r>
              <a:rPr lang="fr-FR" dirty="0" err="1">
                <a:solidFill>
                  <a:schemeClr val="bg1"/>
                </a:solidFill>
                <a:latin typeface="Britannic Bold" panose="020B0903060703020204" pitchFamily="34" charset="0"/>
              </a:rPr>
              <a:t>Peyrepertuse</a:t>
            </a:r>
            <a:r>
              <a:rPr lang="fr-FR" dirty="0">
                <a:solidFill>
                  <a:schemeClr val="bg1"/>
                </a:solidFill>
                <a:latin typeface="Britannic Bold" panose="020B0903060703020204" pitchFamily="34" charset="0"/>
              </a:rPr>
              <a:t>. Perché à plus de 800 mètres d'altitude, le plus emblématique des châteaux cathares surplombe les vallées et les vignobles des Corbières.</a:t>
            </a:r>
          </a:p>
        </p:txBody>
      </p:sp>
      <p:sp>
        <p:nvSpPr>
          <p:cNvPr id="4" name="Rectangle 3">
            <a:extLst>
              <a:ext uri="{FF2B5EF4-FFF2-40B4-BE49-F238E27FC236}">
                <a16:creationId xmlns:a16="http://schemas.microsoft.com/office/drawing/2014/main" id="{94B44E72-CF3D-4772-955D-4A765FF50BFE}"/>
              </a:ext>
            </a:extLst>
          </p:cNvPr>
          <p:cNvSpPr/>
          <p:nvPr/>
        </p:nvSpPr>
        <p:spPr>
          <a:xfrm>
            <a:off x="1816658" y="75621"/>
            <a:ext cx="4670638"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 château de </a:t>
            </a:r>
            <a:r>
              <a:rPr lang="fr-FR" sz="2800" dirty="0" err="1">
                <a:solidFill>
                  <a:schemeClr val="bg1"/>
                </a:solidFill>
                <a:latin typeface="Britannic Bold" panose="020B0903060703020204" pitchFamily="34" charset="0"/>
              </a:rPr>
              <a:t>Peyrepertuse</a:t>
            </a:r>
            <a:endParaRPr lang="fr-FR" sz="2800" dirty="0">
              <a:solidFill>
                <a:schemeClr val="bg1"/>
              </a:solidFill>
              <a:latin typeface="Britannic Bold" panose="020B0903060703020204" pitchFamily="34" charset="0"/>
            </a:endParaRPr>
          </a:p>
        </p:txBody>
      </p:sp>
    </p:spTree>
    <p:extLst>
      <p:ext uri="{BB962C8B-B14F-4D97-AF65-F5344CB8AC3E}">
        <p14:creationId xmlns:p14="http://schemas.microsoft.com/office/powerpoint/2010/main" val="2562083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CF80922-AD64-4CE9-AD71-34FAF749DBF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313884" y="909000"/>
            <a:ext cx="7529639"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2C55B321-B990-4BEB-AD31-FD1FD05DBE89}"/>
              </a:ext>
            </a:extLst>
          </p:cNvPr>
          <p:cNvSpPr/>
          <p:nvPr/>
        </p:nvSpPr>
        <p:spPr>
          <a:xfrm>
            <a:off x="6303217" y="93727"/>
            <a:ext cx="3550972"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Belcaire et les forêts</a:t>
            </a:r>
          </a:p>
        </p:txBody>
      </p:sp>
      <p:sp>
        <p:nvSpPr>
          <p:cNvPr id="4" name="Rectangle 3">
            <a:extLst>
              <a:ext uri="{FF2B5EF4-FFF2-40B4-BE49-F238E27FC236}">
                <a16:creationId xmlns:a16="http://schemas.microsoft.com/office/drawing/2014/main" id="{1519DC55-A59C-4E13-BE84-3B6759374C2E}"/>
              </a:ext>
            </a:extLst>
          </p:cNvPr>
          <p:cNvSpPr/>
          <p:nvPr/>
        </p:nvSpPr>
        <p:spPr>
          <a:xfrm>
            <a:off x="1" y="2274838"/>
            <a:ext cx="4083112" cy="2308324"/>
          </a:xfrm>
          <a:prstGeom prst="rect">
            <a:avLst/>
          </a:prstGeom>
          <a:solidFill>
            <a:srgbClr val="FFC000"/>
          </a:solidFill>
        </p:spPr>
        <p:txBody>
          <a:bodyPr wrap="square">
            <a:spAutoFit/>
          </a:bodyPr>
          <a:lstStyle/>
          <a:p>
            <a:pPr algn="ctr"/>
            <a:r>
              <a:rPr lang="fr-FR" b="1" dirty="0">
                <a:solidFill>
                  <a:schemeClr val="bg1"/>
                </a:solidFill>
                <a:latin typeface="Britannic Bold" panose="020B0903060703020204" pitchFamily="34" charset="0"/>
              </a:rPr>
              <a:t>Sur les </a:t>
            </a:r>
            <a:r>
              <a:rPr lang="fr-FR" dirty="0">
                <a:solidFill>
                  <a:schemeClr val="bg1"/>
                </a:solidFill>
                <a:latin typeface="Britannic Bold" panose="020B0903060703020204" pitchFamily="34" charset="0"/>
              </a:rPr>
              <a:t>premiers</a:t>
            </a:r>
            <a:r>
              <a:rPr lang="fr-FR" b="1" dirty="0">
                <a:solidFill>
                  <a:schemeClr val="bg1"/>
                </a:solidFill>
                <a:latin typeface="Britannic Bold" panose="020B0903060703020204" pitchFamily="34" charset="0"/>
              </a:rPr>
              <a:t> contreforts des Pyrénées Audoises, le Pays de Sault est un vaste plateau situé à 1 000 m d'altitude. Belcaire, le cœur de la région, est bordé d'immenses forêts de sapins et de pâturages. Un cadre idéal pour les amoureux de grands espaces et de détente au grand air.</a:t>
            </a:r>
          </a:p>
        </p:txBody>
      </p:sp>
    </p:spTree>
    <p:extLst>
      <p:ext uri="{BB962C8B-B14F-4D97-AF65-F5344CB8AC3E}">
        <p14:creationId xmlns:p14="http://schemas.microsoft.com/office/powerpoint/2010/main" val="8503787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C224AA1-B0D1-4947-90C2-7B64A0CB33B7}"/>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1895" y="909000"/>
            <a:ext cx="7555208"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DCC516F7-D120-404B-8B1A-FF31962EDB31}"/>
              </a:ext>
            </a:extLst>
          </p:cNvPr>
          <p:cNvSpPr/>
          <p:nvPr/>
        </p:nvSpPr>
        <p:spPr>
          <a:xfrm>
            <a:off x="2215315" y="75621"/>
            <a:ext cx="3868367"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L'abbaye de Fontfroide</a:t>
            </a:r>
          </a:p>
        </p:txBody>
      </p:sp>
      <p:sp>
        <p:nvSpPr>
          <p:cNvPr id="4" name="Rectangle 3">
            <a:extLst>
              <a:ext uri="{FF2B5EF4-FFF2-40B4-BE49-F238E27FC236}">
                <a16:creationId xmlns:a16="http://schemas.microsoft.com/office/drawing/2014/main" id="{BA58D762-3F01-4D03-A3CD-A1D2FEC7831F}"/>
              </a:ext>
            </a:extLst>
          </p:cNvPr>
          <p:cNvSpPr/>
          <p:nvPr/>
        </p:nvSpPr>
        <p:spPr>
          <a:xfrm>
            <a:off x="8148119" y="1997839"/>
            <a:ext cx="4043881" cy="2862322"/>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Nichée au creux d'un vallon du massif des Corbières, Fontfroide se distingue par son histoire et son architecture. Aux portes du pays Cathare, cette abbaye cistercienne, datant du XIe siècle, a gardé sa physionomie solennelle d'autrefois. Les moines prenaient particulièrement soin des roses anglaises qui parfument aujourd'hui encore les jardins.</a:t>
            </a:r>
          </a:p>
        </p:txBody>
      </p:sp>
    </p:spTree>
    <p:extLst>
      <p:ext uri="{BB962C8B-B14F-4D97-AF65-F5344CB8AC3E}">
        <p14:creationId xmlns:p14="http://schemas.microsoft.com/office/powerpoint/2010/main" val="1572216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1BDA29D-4395-4332-8EDE-AF0E22999762}"/>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31314" y="909000"/>
            <a:ext cx="7584466"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E3220EA8-9FB1-499A-9CA8-4ED7D70071D3}"/>
              </a:ext>
            </a:extLst>
          </p:cNvPr>
          <p:cNvSpPr/>
          <p:nvPr/>
        </p:nvSpPr>
        <p:spPr>
          <a:xfrm>
            <a:off x="6906895" y="84674"/>
            <a:ext cx="2233304"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Carcassonne</a:t>
            </a:r>
          </a:p>
        </p:txBody>
      </p:sp>
      <p:sp>
        <p:nvSpPr>
          <p:cNvPr id="4" name="Rectangle 3">
            <a:extLst>
              <a:ext uri="{FF2B5EF4-FFF2-40B4-BE49-F238E27FC236}">
                <a16:creationId xmlns:a16="http://schemas.microsoft.com/office/drawing/2014/main" id="{72B817B3-FAF2-4914-8044-02819019C1DA}"/>
              </a:ext>
            </a:extLst>
          </p:cNvPr>
          <p:cNvSpPr/>
          <p:nvPr/>
        </p:nvSpPr>
        <p:spPr>
          <a:xfrm>
            <a:off x="0" y="2274838"/>
            <a:ext cx="4010685" cy="2308324"/>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Carcassonne est la plus grande ville fortifiée d'Europe. Cette prestigieuse ambassadrice du patrimoine français a conservé son apparence médiévale qui séduit les amateurs de vieilles pierres et les passionnés d'Histoire. Elle incarne ainsi le riche passé languedocien.</a:t>
            </a:r>
          </a:p>
        </p:txBody>
      </p:sp>
    </p:spTree>
    <p:extLst>
      <p:ext uri="{BB962C8B-B14F-4D97-AF65-F5344CB8AC3E}">
        <p14:creationId xmlns:p14="http://schemas.microsoft.com/office/powerpoint/2010/main" val="612316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B970795-88AD-463F-87BE-B9AAAAD4E44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593" y="909000"/>
            <a:ext cx="7584466"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2831A1D7-4300-4403-9ABD-2AE02D7D34A6}"/>
              </a:ext>
            </a:extLst>
          </p:cNvPr>
          <p:cNvSpPr/>
          <p:nvPr/>
        </p:nvSpPr>
        <p:spPr>
          <a:xfrm>
            <a:off x="2758611" y="84675"/>
            <a:ext cx="2834430"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 Canal du Midi</a:t>
            </a:r>
          </a:p>
        </p:txBody>
      </p:sp>
      <p:sp>
        <p:nvSpPr>
          <p:cNvPr id="4" name="Rectangle 3">
            <a:extLst>
              <a:ext uri="{FF2B5EF4-FFF2-40B4-BE49-F238E27FC236}">
                <a16:creationId xmlns:a16="http://schemas.microsoft.com/office/drawing/2014/main" id="{9E5422ED-E0E7-4E9D-8D43-3DDC36455F4C}"/>
              </a:ext>
            </a:extLst>
          </p:cNvPr>
          <p:cNvSpPr/>
          <p:nvPr/>
        </p:nvSpPr>
        <p:spPr>
          <a:xfrm>
            <a:off x="8193386" y="1997839"/>
            <a:ext cx="3998613" cy="2862322"/>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À partir de Castelnaudary, le Canal du Midi permet de découvrir le pays Cathare en péniche ou à vélo. Au XVIIe siècle, l'ingénieur Pierre-Paul Riquet a construit cette voie navigable, destinée au commerce du blé entre l'Atlantique et la Méditerranée. Aujourd'hui, le célèbre canal offre des balades bien agréables au fil de l'eau.</a:t>
            </a:r>
          </a:p>
        </p:txBody>
      </p:sp>
    </p:spTree>
    <p:extLst>
      <p:ext uri="{BB962C8B-B14F-4D97-AF65-F5344CB8AC3E}">
        <p14:creationId xmlns:p14="http://schemas.microsoft.com/office/powerpoint/2010/main" val="7210975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167087F-BBB9-40AE-80FB-971ABC996CBD}"/>
              </a:ext>
            </a:extLst>
          </p:cNvPr>
          <p:cNvPicPr>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85307"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444C272E-1E8B-46DD-A9DB-B5269009CE59}"/>
              </a:ext>
            </a:extLst>
          </p:cNvPr>
          <p:cNvSpPr/>
          <p:nvPr/>
        </p:nvSpPr>
        <p:spPr>
          <a:xfrm>
            <a:off x="6736257" y="84675"/>
            <a:ext cx="2658099"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Port-la-Nouvelle</a:t>
            </a:r>
          </a:p>
        </p:txBody>
      </p:sp>
      <p:sp>
        <p:nvSpPr>
          <p:cNvPr id="4" name="Rectangle 3">
            <a:extLst>
              <a:ext uri="{FF2B5EF4-FFF2-40B4-BE49-F238E27FC236}">
                <a16:creationId xmlns:a16="http://schemas.microsoft.com/office/drawing/2014/main" id="{F7EC8DB7-C3D3-4E5A-B02C-CC5FC3048A33}"/>
              </a:ext>
            </a:extLst>
          </p:cNvPr>
          <p:cNvSpPr/>
          <p:nvPr/>
        </p:nvSpPr>
        <p:spPr>
          <a:xfrm>
            <a:off x="0" y="1720840"/>
            <a:ext cx="4065006" cy="3416320"/>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C'est l'unique port de pêche et de commerce de l'Aude. Port-la-Nouvelle étire ses longues étendues sableuses sur 13 km. Entre la garrigue méditerranéenne et les étangs environnants, le village sert de point de départ au Sentier Cathare, qui mène les randonneurs jusqu'à Foix, dans l'Ariège. Une balade enrichissante qui permet d'allier beauté du paysage et visite de citadelles cathares.</a:t>
            </a:r>
          </a:p>
        </p:txBody>
      </p:sp>
    </p:spTree>
    <p:extLst>
      <p:ext uri="{BB962C8B-B14F-4D97-AF65-F5344CB8AC3E}">
        <p14:creationId xmlns:p14="http://schemas.microsoft.com/office/powerpoint/2010/main" val="1060945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BEE6B28-11FD-4C50-B9E6-33D0AAB8C20A}"/>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263"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A467EB94-6828-4334-9720-F48D43BA72B3}"/>
              </a:ext>
            </a:extLst>
          </p:cNvPr>
          <p:cNvSpPr/>
          <p:nvPr/>
        </p:nvSpPr>
        <p:spPr>
          <a:xfrm>
            <a:off x="2116100" y="75622"/>
            <a:ext cx="4094326"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 moulin de Villasavary</a:t>
            </a:r>
          </a:p>
        </p:txBody>
      </p:sp>
      <p:sp>
        <p:nvSpPr>
          <p:cNvPr id="4" name="Rectangle 3">
            <a:extLst>
              <a:ext uri="{FF2B5EF4-FFF2-40B4-BE49-F238E27FC236}">
                <a16:creationId xmlns:a16="http://schemas.microsoft.com/office/drawing/2014/main" id="{1E799766-D998-4A0B-96F5-AA2DE26F1B20}"/>
              </a:ext>
            </a:extLst>
          </p:cNvPr>
          <p:cNvSpPr/>
          <p:nvPr/>
        </p:nvSpPr>
        <p:spPr>
          <a:xfrm>
            <a:off x="8157172" y="2690336"/>
            <a:ext cx="4034828" cy="1477328"/>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Des moulins à vent jalonnent les chemins de l'Aude. La région conserve ainsi son charme d'antan. Villasavary reste une halte plaisante sur la route des moulins.</a:t>
            </a:r>
          </a:p>
        </p:txBody>
      </p:sp>
    </p:spTree>
    <p:extLst>
      <p:ext uri="{BB962C8B-B14F-4D97-AF65-F5344CB8AC3E}">
        <p14:creationId xmlns:p14="http://schemas.microsoft.com/office/powerpoint/2010/main" val="3830439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DEC3D4F-2419-4DDC-A4C7-EB10560E4CC7}"/>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62279"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F5C15401-CF2D-4822-A2DE-24EC91E82554}"/>
              </a:ext>
            </a:extLst>
          </p:cNvPr>
          <p:cNvSpPr/>
          <p:nvPr/>
        </p:nvSpPr>
        <p:spPr>
          <a:xfrm>
            <a:off x="6328508" y="75622"/>
            <a:ext cx="3427541"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 cirque de Quillan</a:t>
            </a:r>
          </a:p>
        </p:txBody>
      </p:sp>
      <p:sp>
        <p:nvSpPr>
          <p:cNvPr id="4" name="Rectangle 3">
            <a:extLst>
              <a:ext uri="{FF2B5EF4-FFF2-40B4-BE49-F238E27FC236}">
                <a16:creationId xmlns:a16="http://schemas.microsoft.com/office/drawing/2014/main" id="{AEF8105E-6FB7-45D8-9A51-418D57C705E9}"/>
              </a:ext>
            </a:extLst>
          </p:cNvPr>
          <p:cNvSpPr/>
          <p:nvPr/>
        </p:nvSpPr>
        <p:spPr>
          <a:xfrm>
            <a:off x="0" y="2413338"/>
            <a:ext cx="4037845" cy="2031325"/>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Sur les rives de l'Aude, le village de Quillan apparaît au milieu d'un immense cirque de montagnes. Les pics qui bordent le cirque sont aisément accessibles et offrent une magnifique vue sur la chaîne des Pyrénées.</a:t>
            </a:r>
          </a:p>
        </p:txBody>
      </p:sp>
    </p:spTree>
    <p:extLst>
      <p:ext uri="{BB962C8B-B14F-4D97-AF65-F5344CB8AC3E}">
        <p14:creationId xmlns:p14="http://schemas.microsoft.com/office/powerpoint/2010/main" val="41152167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F94288B-61DC-46EB-A1D2-DFBCBAD5B132}"/>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26" b="1"/>
          <a:stretch/>
        </p:blipFill>
        <p:spPr>
          <a:xfrm>
            <a:off x="380244"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179EBF22-D698-4D65-80C2-C00F9776E14B}"/>
              </a:ext>
            </a:extLst>
          </p:cNvPr>
          <p:cNvSpPr/>
          <p:nvPr/>
        </p:nvSpPr>
        <p:spPr>
          <a:xfrm>
            <a:off x="2211633" y="84674"/>
            <a:ext cx="3897222"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La grange de </a:t>
            </a:r>
            <a:r>
              <a:rPr lang="fr-FR" sz="2800" dirty="0" err="1">
                <a:solidFill>
                  <a:schemeClr val="bg1"/>
                </a:solidFill>
                <a:latin typeface="Britannic Bold" panose="020B0903060703020204" pitchFamily="34" charset="0"/>
              </a:rPr>
              <a:t>Fontcalvy</a:t>
            </a:r>
            <a:endParaRPr lang="fr-FR" sz="2800" dirty="0">
              <a:solidFill>
                <a:schemeClr val="bg1"/>
              </a:solidFill>
              <a:latin typeface="Britannic Bold" panose="020B0903060703020204" pitchFamily="34" charset="0"/>
            </a:endParaRPr>
          </a:p>
        </p:txBody>
      </p:sp>
      <p:sp>
        <p:nvSpPr>
          <p:cNvPr id="4" name="Rectangle 3">
            <a:extLst>
              <a:ext uri="{FF2B5EF4-FFF2-40B4-BE49-F238E27FC236}">
                <a16:creationId xmlns:a16="http://schemas.microsoft.com/office/drawing/2014/main" id="{DBE5E999-3D21-4B06-878A-9D06C4748CF4}"/>
              </a:ext>
            </a:extLst>
          </p:cNvPr>
          <p:cNvSpPr/>
          <p:nvPr/>
        </p:nvSpPr>
        <p:spPr>
          <a:xfrm>
            <a:off x="8166227" y="2274838"/>
            <a:ext cx="4025774" cy="2308324"/>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Tours d'angle, donjon, chemin de ronde... </a:t>
            </a:r>
            <a:r>
              <a:rPr lang="fr-FR" dirty="0" err="1">
                <a:solidFill>
                  <a:schemeClr val="bg1"/>
                </a:solidFill>
                <a:latin typeface="Britannic Bold" panose="020B0903060703020204" pitchFamily="34" charset="0"/>
              </a:rPr>
              <a:t>Fontcalvy</a:t>
            </a:r>
            <a:r>
              <a:rPr lang="fr-FR" dirty="0">
                <a:solidFill>
                  <a:schemeClr val="bg1"/>
                </a:solidFill>
                <a:latin typeface="Britannic Bold" panose="020B0903060703020204" pitchFamily="34" charset="0"/>
              </a:rPr>
              <a:t> a des allures de petit château. Cet édifice cistercien, bâti au XIIIe siècle à Ouveillan, est l'une des 24 granges rattachées à l'abbaye de Fontfroide. Elle mérite le coup d'œil car c'est la mieux conservée.</a:t>
            </a:r>
          </a:p>
        </p:txBody>
      </p:sp>
    </p:spTree>
    <p:extLst>
      <p:ext uri="{BB962C8B-B14F-4D97-AF65-F5344CB8AC3E}">
        <p14:creationId xmlns:p14="http://schemas.microsoft.com/office/powerpoint/2010/main" val="3640434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DBB6912E-32C7-48E6-93D6-A5A1A7D15C1D}"/>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b="-26"/>
          <a:stretch/>
        </p:blipFill>
        <p:spPr>
          <a:xfrm>
            <a:off x="4252205"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4F9B315D-8C9B-4EAF-BC74-E5A23112F4E0}"/>
              </a:ext>
            </a:extLst>
          </p:cNvPr>
          <p:cNvSpPr/>
          <p:nvPr/>
        </p:nvSpPr>
        <p:spPr>
          <a:xfrm>
            <a:off x="6328052" y="84675"/>
            <a:ext cx="3408305"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 château d'Arques</a:t>
            </a:r>
          </a:p>
        </p:txBody>
      </p:sp>
      <p:sp>
        <p:nvSpPr>
          <p:cNvPr id="4" name="Rectangle 3">
            <a:extLst>
              <a:ext uri="{FF2B5EF4-FFF2-40B4-BE49-F238E27FC236}">
                <a16:creationId xmlns:a16="http://schemas.microsoft.com/office/drawing/2014/main" id="{E8CA3137-FFAA-4626-A38A-61215FA8D95A}"/>
              </a:ext>
            </a:extLst>
          </p:cNvPr>
          <p:cNvSpPr/>
          <p:nvPr/>
        </p:nvSpPr>
        <p:spPr>
          <a:xfrm>
            <a:off x="0" y="1720840"/>
            <a:ext cx="4037846" cy="3416320"/>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Le château d'Arques se distingue des autres citadelles cathares car il est "de plaine". Il se situe au fond d'une vallée verdoyante, entourée par de nombreuses forêts. Doté de tourelles à chacun des angles, son élégant donjon suscite l'admiration des curieux et des passionnés de l'époque cathare. Arques est d'ailleurs le village natal de Déodat Roché (1877-1978), un éminent historien du catharisme.</a:t>
            </a:r>
          </a:p>
        </p:txBody>
      </p:sp>
    </p:spTree>
    <p:extLst>
      <p:ext uri="{BB962C8B-B14F-4D97-AF65-F5344CB8AC3E}">
        <p14:creationId xmlns:p14="http://schemas.microsoft.com/office/powerpoint/2010/main" val="2937704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E0017591-57E7-47FE-8DD6-D787EA8CD59B}"/>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4539" y="909000"/>
            <a:ext cx="7584466"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DFA8114C-3538-46CC-85E0-25F207A7AA78}"/>
              </a:ext>
            </a:extLst>
          </p:cNvPr>
          <p:cNvSpPr/>
          <p:nvPr/>
        </p:nvSpPr>
        <p:spPr>
          <a:xfrm>
            <a:off x="3040918" y="84675"/>
            <a:ext cx="2251707"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Port-Leucate</a:t>
            </a:r>
          </a:p>
        </p:txBody>
      </p:sp>
      <p:sp>
        <p:nvSpPr>
          <p:cNvPr id="4" name="Rectangle 3">
            <a:extLst>
              <a:ext uri="{FF2B5EF4-FFF2-40B4-BE49-F238E27FC236}">
                <a16:creationId xmlns:a16="http://schemas.microsoft.com/office/drawing/2014/main" id="{187EBEBA-4A68-4583-B8AB-1168B43091A1}"/>
              </a:ext>
            </a:extLst>
          </p:cNvPr>
          <p:cNvSpPr/>
          <p:nvPr/>
        </p:nvSpPr>
        <p:spPr>
          <a:xfrm>
            <a:off x="8184333" y="2551837"/>
            <a:ext cx="4007667" cy="1754326"/>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C'est le paradis des activités nautiques et des sports de glisse ! Port-Leucate, Leucate-Village, Leucate-Plage et La </a:t>
            </a:r>
            <a:r>
              <a:rPr lang="fr-FR" dirty="0" err="1">
                <a:solidFill>
                  <a:schemeClr val="bg1"/>
                </a:solidFill>
                <a:latin typeface="Britannic Bold" panose="020B0903060703020204" pitchFamily="34" charset="0"/>
              </a:rPr>
              <a:t>Franqui</a:t>
            </a:r>
            <a:r>
              <a:rPr lang="fr-FR" dirty="0">
                <a:solidFill>
                  <a:schemeClr val="bg1"/>
                </a:solidFill>
                <a:latin typeface="Britannic Bold" panose="020B0903060703020204" pitchFamily="34" charset="0"/>
              </a:rPr>
              <a:t> forment la Côte Sud, un vaste ensemble qui s'étend entre mer et étang.</a:t>
            </a:r>
          </a:p>
        </p:txBody>
      </p:sp>
    </p:spTree>
    <p:extLst>
      <p:ext uri="{BB962C8B-B14F-4D97-AF65-F5344CB8AC3E}">
        <p14:creationId xmlns:p14="http://schemas.microsoft.com/office/powerpoint/2010/main" val="33041960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C4054F19-CC3A-4DA0-A92D-DBF2ADB6E640}"/>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53224"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B8E2C5FF-1179-4D6E-A44F-D93BEDAE4912}"/>
              </a:ext>
            </a:extLst>
          </p:cNvPr>
          <p:cNvSpPr/>
          <p:nvPr/>
        </p:nvSpPr>
        <p:spPr>
          <a:xfrm>
            <a:off x="5917901" y="84675"/>
            <a:ext cx="4230646"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Des chapelles historiques</a:t>
            </a:r>
          </a:p>
        </p:txBody>
      </p:sp>
      <p:sp>
        <p:nvSpPr>
          <p:cNvPr id="4" name="Rectangle 3">
            <a:extLst>
              <a:ext uri="{FF2B5EF4-FFF2-40B4-BE49-F238E27FC236}">
                <a16:creationId xmlns:a16="http://schemas.microsoft.com/office/drawing/2014/main" id="{F7EF8FBF-F294-46E0-81EB-E03493E21D70}"/>
              </a:ext>
            </a:extLst>
          </p:cNvPr>
          <p:cNvSpPr/>
          <p:nvPr/>
        </p:nvSpPr>
        <p:spPr>
          <a:xfrm>
            <a:off x="1" y="2136339"/>
            <a:ext cx="4046898" cy="2585323"/>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Au début du XIIIe siècle, le Pape Innocent III lance la croisade contre les cathares ou "Albigeois", déclarés hérétiques et condamnés par le souverain pontife. Les abbayes incarnèrent alors l'orthodoxie catholique et s'opposèrent aux rebelles. Ces monuments témoignent encore de ce passé mouvementé. </a:t>
            </a:r>
          </a:p>
        </p:txBody>
      </p:sp>
    </p:spTree>
    <p:extLst>
      <p:ext uri="{BB962C8B-B14F-4D97-AF65-F5344CB8AC3E}">
        <p14:creationId xmlns:p14="http://schemas.microsoft.com/office/powerpoint/2010/main" val="2702209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ACBAB21B-4AE5-43C3-8D8D-234E96893DEB}"/>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3592" y="909000"/>
            <a:ext cx="7584466"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62228E6A-0E30-4C66-8A62-741D5457302E}"/>
              </a:ext>
            </a:extLst>
          </p:cNvPr>
          <p:cNvSpPr/>
          <p:nvPr/>
        </p:nvSpPr>
        <p:spPr>
          <a:xfrm>
            <a:off x="3314852" y="75621"/>
            <a:ext cx="1721946"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Narbonne</a:t>
            </a:r>
          </a:p>
        </p:txBody>
      </p:sp>
      <p:sp>
        <p:nvSpPr>
          <p:cNvPr id="4" name="Rectangle 3">
            <a:extLst>
              <a:ext uri="{FF2B5EF4-FFF2-40B4-BE49-F238E27FC236}">
                <a16:creationId xmlns:a16="http://schemas.microsoft.com/office/drawing/2014/main" id="{2E6C8282-5B04-4BEE-9F7B-BA4357DAB0F6}"/>
              </a:ext>
            </a:extLst>
          </p:cNvPr>
          <p:cNvSpPr/>
          <p:nvPr/>
        </p:nvSpPr>
        <p:spPr>
          <a:xfrm>
            <a:off x="8184334" y="1997839"/>
            <a:ext cx="4007666" cy="2862322"/>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Narbonne est l'une des vitrines touristiques du pays Cathare. Entre son ensemble architectural exceptionnel et ses rues animées, les visiteurs succombent au charme de cette ville aux multiples facettes. Au détour des ruelles médiévales, le Palais des Archevêques incarne la puissance passée de l'ancienne cité archiépiscopale.</a:t>
            </a:r>
          </a:p>
        </p:txBody>
      </p:sp>
    </p:spTree>
    <p:extLst>
      <p:ext uri="{BB962C8B-B14F-4D97-AF65-F5344CB8AC3E}">
        <p14:creationId xmlns:p14="http://schemas.microsoft.com/office/powerpoint/2010/main" val="2392535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EEF3CB3D-4D7D-4EA4-BDFD-76FE66BE47FD}"/>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31315" y="909000"/>
            <a:ext cx="7584466"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3C14DD12-C497-4A1C-9451-F43EC967D93B}"/>
              </a:ext>
            </a:extLst>
          </p:cNvPr>
          <p:cNvSpPr/>
          <p:nvPr/>
        </p:nvSpPr>
        <p:spPr>
          <a:xfrm>
            <a:off x="5912232" y="84674"/>
            <a:ext cx="4222631"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Les châteaux de Lastours</a:t>
            </a:r>
          </a:p>
        </p:txBody>
      </p:sp>
      <p:sp>
        <p:nvSpPr>
          <p:cNvPr id="4" name="Rectangle 3">
            <a:extLst>
              <a:ext uri="{FF2B5EF4-FFF2-40B4-BE49-F238E27FC236}">
                <a16:creationId xmlns:a16="http://schemas.microsoft.com/office/drawing/2014/main" id="{4616E624-0D4A-452A-834A-AA651323FBAC}"/>
              </a:ext>
            </a:extLst>
          </p:cNvPr>
          <p:cNvSpPr/>
          <p:nvPr/>
        </p:nvSpPr>
        <p:spPr>
          <a:xfrm>
            <a:off x="0" y="2136339"/>
            <a:ext cx="4001632" cy="2585323"/>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Le site de Lastours réunit, au sommet d'un éperon rocheux, quatre châteaux construits à égale distance. Du haut de leurs 300 mètres d'altitude, ces monuments emblématiques de l'épopée cathare permettaient de contrôler le passage vers les richesses minières de la région.</a:t>
            </a:r>
          </a:p>
        </p:txBody>
      </p:sp>
    </p:spTree>
    <p:extLst>
      <p:ext uri="{BB962C8B-B14F-4D97-AF65-F5344CB8AC3E}">
        <p14:creationId xmlns:p14="http://schemas.microsoft.com/office/powerpoint/2010/main" val="1521837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DE9197C-485A-43C4-8337-F5C149A0CCB7}"/>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02313" y="909000"/>
            <a:ext cx="7556953"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E1C0FDD2-34FC-44C5-976D-3F9AE6AD2D70}"/>
              </a:ext>
            </a:extLst>
          </p:cNvPr>
          <p:cNvSpPr/>
          <p:nvPr/>
        </p:nvSpPr>
        <p:spPr>
          <a:xfrm>
            <a:off x="2237789" y="75622"/>
            <a:ext cx="3886000"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Les Gorges de </a:t>
            </a:r>
            <a:r>
              <a:rPr lang="fr-FR" sz="2800" dirty="0" err="1">
                <a:solidFill>
                  <a:schemeClr val="bg1"/>
                </a:solidFill>
                <a:latin typeface="Britannic Bold" panose="020B0903060703020204" pitchFamily="34" charset="0"/>
              </a:rPr>
              <a:t>Galamus</a:t>
            </a:r>
            <a:endParaRPr lang="fr-FR" sz="2800" dirty="0">
              <a:solidFill>
                <a:schemeClr val="bg1"/>
              </a:solidFill>
              <a:latin typeface="Britannic Bold" panose="020B0903060703020204" pitchFamily="34" charset="0"/>
            </a:endParaRPr>
          </a:p>
        </p:txBody>
      </p:sp>
      <p:sp>
        <p:nvSpPr>
          <p:cNvPr id="4" name="Rectangle 3">
            <a:extLst>
              <a:ext uri="{FF2B5EF4-FFF2-40B4-BE49-F238E27FC236}">
                <a16:creationId xmlns:a16="http://schemas.microsoft.com/office/drawing/2014/main" id="{2095D12E-36A1-47E0-9FC8-33824BB7EC44}"/>
              </a:ext>
            </a:extLst>
          </p:cNvPr>
          <p:cNvSpPr/>
          <p:nvPr/>
        </p:nvSpPr>
        <p:spPr>
          <a:xfrm>
            <a:off x="8184334" y="2136339"/>
            <a:ext cx="4007666" cy="2585323"/>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Les Gorges de </a:t>
            </a:r>
            <a:r>
              <a:rPr lang="fr-FR" dirty="0" err="1">
                <a:solidFill>
                  <a:schemeClr val="bg1"/>
                </a:solidFill>
                <a:latin typeface="Britannic Bold" panose="020B0903060703020204" pitchFamily="34" charset="0"/>
              </a:rPr>
              <a:t>Galamus</a:t>
            </a:r>
            <a:r>
              <a:rPr lang="fr-FR" dirty="0">
                <a:solidFill>
                  <a:schemeClr val="bg1"/>
                </a:solidFill>
                <a:latin typeface="Britannic Bold" panose="020B0903060703020204" pitchFamily="34" charset="0"/>
              </a:rPr>
              <a:t> servent de frontière naturelle entre l'Aude et les Pyrénées-Orientales. Ces vertigineuses falaises ont été ciselées par l'Agly ou "rivière des aigles". Le cadre escarpé est régulièrement pris d'assaut par les amateurs de canyoning et de randonnées périlleuses.</a:t>
            </a:r>
          </a:p>
        </p:txBody>
      </p:sp>
    </p:spTree>
    <p:extLst>
      <p:ext uri="{BB962C8B-B14F-4D97-AF65-F5344CB8AC3E}">
        <p14:creationId xmlns:p14="http://schemas.microsoft.com/office/powerpoint/2010/main" val="3789182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028853B-5FA9-4E2D-BE1B-EB5EEE254A73}"/>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65557"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BB48FEA2-0A0A-4383-83CA-64EA3F3ED0DE}"/>
              </a:ext>
            </a:extLst>
          </p:cNvPr>
          <p:cNvSpPr/>
          <p:nvPr/>
        </p:nvSpPr>
        <p:spPr>
          <a:xfrm>
            <a:off x="6415944" y="84675"/>
            <a:ext cx="3259227"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Saint-Pierre-la-Mer</a:t>
            </a:r>
          </a:p>
        </p:txBody>
      </p:sp>
      <p:sp>
        <p:nvSpPr>
          <p:cNvPr id="4" name="Rectangle 3">
            <a:extLst>
              <a:ext uri="{FF2B5EF4-FFF2-40B4-BE49-F238E27FC236}">
                <a16:creationId xmlns:a16="http://schemas.microsoft.com/office/drawing/2014/main" id="{703DD989-4EEF-4445-8912-2CFD77BB9FAB}"/>
              </a:ext>
            </a:extLst>
          </p:cNvPr>
          <p:cNvSpPr/>
          <p:nvPr/>
        </p:nvSpPr>
        <p:spPr>
          <a:xfrm>
            <a:off x="0" y="2551837"/>
            <a:ext cx="4037846" cy="1754326"/>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Saint-Pierre-la-Mer est une station familiale, réputée pour sa convivialité et sa douceur de vivre. Grâce à sa plage et à la garrigue environnante, les estivants se détendent en toute liberté.</a:t>
            </a:r>
          </a:p>
        </p:txBody>
      </p:sp>
    </p:spTree>
    <p:extLst>
      <p:ext uri="{BB962C8B-B14F-4D97-AF65-F5344CB8AC3E}">
        <p14:creationId xmlns:p14="http://schemas.microsoft.com/office/powerpoint/2010/main" val="2389753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687F192-AF3E-438E-A649-E8D8623ECD14}"/>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39"/>
          <a:stretch/>
        </p:blipFill>
        <p:spPr>
          <a:xfrm>
            <a:off x="389298"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1082D6BD-35FC-42D5-89D3-96D1A534DA76}"/>
              </a:ext>
            </a:extLst>
          </p:cNvPr>
          <p:cNvSpPr/>
          <p:nvPr/>
        </p:nvSpPr>
        <p:spPr>
          <a:xfrm>
            <a:off x="2578157" y="84675"/>
            <a:ext cx="3182282"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Les flamants roses</a:t>
            </a:r>
          </a:p>
        </p:txBody>
      </p:sp>
      <p:sp>
        <p:nvSpPr>
          <p:cNvPr id="4" name="Rectangle 3">
            <a:extLst>
              <a:ext uri="{FF2B5EF4-FFF2-40B4-BE49-F238E27FC236}">
                <a16:creationId xmlns:a16="http://schemas.microsoft.com/office/drawing/2014/main" id="{3F15554A-B502-4487-A66D-6D25E88BD8B3}"/>
              </a:ext>
            </a:extLst>
          </p:cNvPr>
          <p:cNvSpPr/>
          <p:nvPr/>
        </p:nvSpPr>
        <p:spPr>
          <a:xfrm>
            <a:off x="8166226" y="2828836"/>
            <a:ext cx="4025774" cy="1200329"/>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Des flamants roses ont élu domicile dans les étangs du littoral, comme ici dans l'étang de </a:t>
            </a:r>
            <a:r>
              <a:rPr lang="fr-FR" dirty="0" err="1">
                <a:solidFill>
                  <a:schemeClr val="bg1"/>
                </a:solidFill>
                <a:latin typeface="Britannic Bold" panose="020B0903060703020204" pitchFamily="34" charset="0"/>
              </a:rPr>
              <a:t>Bages</a:t>
            </a:r>
            <a:r>
              <a:rPr lang="fr-FR" dirty="0">
                <a:solidFill>
                  <a:schemeClr val="bg1"/>
                </a:solidFill>
                <a:latin typeface="Britannic Bold" panose="020B0903060703020204" pitchFamily="34" charset="0"/>
              </a:rPr>
              <a:t> qui s'étend sur 5 500 hectares.</a:t>
            </a:r>
          </a:p>
        </p:txBody>
      </p:sp>
    </p:spTree>
    <p:extLst>
      <p:ext uri="{BB962C8B-B14F-4D97-AF65-F5344CB8AC3E}">
        <p14:creationId xmlns:p14="http://schemas.microsoft.com/office/powerpoint/2010/main" val="1022006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DA6E3D47-92AF-4B3D-8373-F658CFE7453F}"/>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68142" y="909000"/>
            <a:ext cx="7556953"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97520CA9-F99E-4F43-A57B-1240C18A2F62}"/>
              </a:ext>
            </a:extLst>
          </p:cNvPr>
          <p:cNvSpPr/>
          <p:nvPr/>
        </p:nvSpPr>
        <p:spPr>
          <a:xfrm>
            <a:off x="7243353" y="84675"/>
            <a:ext cx="1606530"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Gruissan</a:t>
            </a:r>
          </a:p>
        </p:txBody>
      </p:sp>
      <p:sp>
        <p:nvSpPr>
          <p:cNvPr id="4" name="Rectangle 3">
            <a:extLst>
              <a:ext uri="{FF2B5EF4-FFF2-40B4-BE49-F238E27FC236}">
                <a16:creationId xmlns:a16="http://schemas.microsoft.com/office/drawing/2014/main" id="{A43351DA-2223-4B3F-9C54-A3146DEE139A}"/>
              </a:ext>
            </a:extLst>
          </p:cNvPr>
          <p:cNvSpPr/>
          <p:nvPr/>
        </p:nvSpPr>
        <p:spPr>
          <a:xfrm>
            <a:off x="0" y="1859340"/>
            <a:ext cx="4055952" cy="3139321"/>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Les maisons sur pilotis du film 37,2° le matin donnent un aperçu enchanteur de la plage ensoleillée de Gruissan. Les ruelles circulaires de ce vieux village de pêcheurs et de sauniers mènent aux vestiges de la Tour Barberousse. La chaleureuse cité est également renommée pour son spot de planche à voile et de funboard, classé parmi les meilleurs mondiaux.</a:t>
            </a:r>
          </a:p>
        </p:txBody>
      </p:sp>
    </p:spTree>
    <p:extLst>
      <p:ext uri="{BB962C8B-B14F-4D97-AF65-F5344CB8AC3E}">
        <p14:creationId xmlns:p14="http://schemas.microsoft.com/office/powerpoint/2010/main" val="7827082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AAB44A9A-92F1-4E7F-A534-8B343077216E}"/>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1311"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87F32373-7603-43F3-8D4D-813A5AE5291F}"/>
              </a:ext>
            </a:extLst>
          </p:cNvPr>
          <p:cNvSpPr/>
          <p:nvPr/>
        </p:nvSpPr>
        <p:spPr>
          <a:xfrm>
            <a:off x="2326895" y="75622"/>
            <a:ext cx="3688831"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 château de Saissac</a:t>
            </a:r>
          </a:p>
        </p:txBody>
      </p:sp>
      <p:sp>
        <p:nvSpPr>
          <p:cNvPr id="4" name="Rectangle 3">
            <a:extLst>
              <a:ext uri="{FF2B5EF4-FFF2-40B4-BE49-F238E27FC236}">
                <a16:creationId xmlns:a16="http://schemas.microsoft.com/office/drawing/2014/main" id="{19C55F99-9F40-4D8F-96EE-B311492E2A4C}"/>
              </a:ext>
            </a:extLst>
          </p:cNvPr>
          <p:cNvSpPr/>
          <p:nvPr/>
        </p:nvSpPr>
        <p:spPr>
          <a:xfrm>
            <a:off x="8148119" y="2551837"/>
            <a:ext cx="4043881" cy="1754326"/>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Ce château est l'ancienne résidence de puissants seigneurs qui soutenaient les cathares. Aujourd'hui, les férus d'Histoire peuvent y admirer les vestiges de son donjon polygonal et de son enceinte.</a:t>
            </a:r>
          </a:p>
        </p:txBody>
      </p:sp>
    </p:spTree>
    <p:extLst>
      <p:ext uri="{BB962C8B-B14F-4D97-AF65-F5344CB8AC3E}">
        <p14:creationId xmlns:p14="http://schemas.microsoft.com/office/powerpoint/2010/main" val="16750506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D729637-9119-4D5C-9E56-100FA07A0140}"/>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257728" y="909000"/>
            <a:ext cx="7560000"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463BEAA8-3601-4A64-90BC-8CE793D21B82}"/>
              </a:ext>
            </a:extLst>
          </p:cNvPr>
          <p:cNvSpPr/>
          <p:nvPr/>
        </p:nvSpPr>
        <p:spPr>
          <a:xfrm>
            <a:off x="6209407" y="93728"/>
            <a:ext cx="3656642"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 Canal de la Robine</a:t>
            </a:r>
          </a:p>
        </p:txBody>
      </p:sp>
      <p:sp>
        <p:nvSpPr>
          <p:cNvPr id="4" name="Rectangle 3">
            <a:extLst>
              <a:ext uri="{FF2B5EF4-FFF2-40B4-BE49-F238E27FC236}">
                <a16:creationId xmlns:a16="http://schemas.microsoft.com/office/drawing/2014/main" id="{CF89DA74-02FF-49D5-860D-03CCC18D7152}"/>
              </a:ext>
            </a:extLst>
          </p:cNvPr>
          <p:cNvSpPr/>
          <p:nvPr/>
        </p:nvSpPr>
        <p:spPr>
          <a:xfrm>
            <a:off x="0" y="2551837"/>
            <a:ext cx="4037846" cy="1754326"/>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Le Canal de la Robine assure la liaison entre le Canal du Midi et la Méditerranée. Voie principale du tourisme fluvial, il offre également des berges aménagées pour se promener selon ses envies.</a:t>
            </a:r>
          </a:p>
        </p:txBody>
      </p:sp>
    </p:spTree>
    <p:extLst>
      <p:ext uri="{BB962C8B-B14F-4D97-AF65-F5344CB8AC3E}">
        <p14:creationId xmlns:p14="http://schemas.microsoft.com/office/powerpoint/2010/main" val="16163128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271C2EA-BC93-4A74-BF50-0AD3E963B042}"/>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5429" y="909000"/>
            <a:ext cx="7593682" cy="5040000"/>
          </a:xfrm>
          <a:prstGeom prst="rect">
            <a:avLst/>
          </a:prstGeom>
          <a:ln w="228600" cap="sq" cmpd="thickThin">
            <a:solidFill>
              <a:srgbClr val="FFC000"/>
            </a:solidFill>
            <a:prstDash val="solid"/>
            <a:miter lim="800000"/>
          </a:ln>
          <a:effectLst>
            <a:innerShdw blurRad="76200">
              <a:srgbClr val="000000"/>
            </a:innerShdw>
          </a:effectLst>
        </p:spPr>
      </p:pic>
      <p:sp>
        <p:nvSpPr>
          <p:cNvPr id="3" name="Rectangle 2">
            <a:extLst>
              <a:ext uri="{FF2B5EF4-FFF2-40B4-BE49-F238E27FC236}">
                <a16:creationId xmlns:a16="http://schemas.microsoft.com/office/drawing/2014/main" id="{F66D11DD-1A0C-4A93-A774-23F4863CD2AC}"/>
              </a:ext>
            </a:extLst>
          </p:cNvPr>
          <p:cNvSpPr/>
          <p:nvPr/>
        </p:nvSpPr>
        <p:spPr>
          <a:xfrm>
            <a:off x="2157097" y="84675"/>
            <a:ext cx="4070345" cy="523220"/>
          </a:xfrm>
          <a:prstGeom prst="rect">
            <a:avLst/>
          </a:prstGeom>
          <a:solidFill>
            <a:srgbClr val="FFC000"/>
          </a:solidFill>
        </p:spPr>
        <p:txBody>
          <a:bodyPr wrap="none">
            <a:spAutoFit/>
          </a:bodyPr>
          <a:lstStyle/>
          <a:p>
            <a:pPr algn="ctr"/>
            <a:r>
              <a:rPr lang="fr-FR" sz="2800" dirty="0">
                <a:solidFill>
                  <a:schemeClr val="bg1"/>
                </a:solidFill>
                <a:latin typeface="Britannic Bold" panose="020B0903060703020204" pitchFamily="34" charset="0"/>
              </a:rPr>
              <a:t>Le gouffre de l'Œil Doux</a:t>
            </a:r>
          </a:p>
        </p:txBody>
      </p:sp>
      <p:sp>
        <p:nvSpPr>
          <p:cNvPr id="4" name="Rectangle 3">
            <a:extLst>
              <a:ext uri="{FF2B5EF4-FFF2-40B4-BE49-F238E27FC236}">
                <a16:creationId xmlns:a16="http://schemas.microsoft.com/office/drawing/2014/main" id="{EDA7670F-54B1-42C8-8483-F917B3459B24}"/>
              </a:ext>
            </a:extLst>
          </p:cNvPr>
          <p:cNvSpPr/>
          <p:nvPr/>
        </p:nvSpPr>
        <p:spPr>
          <a:xfrm>
            <a:off x="8211494" y="2413338"/>
            <a:ext cx="3980506" cy="2031325"/>
          </a:xfrm>
          <a:prstGeom prst="rect">
            <a:avLst/>
          </a:prstGeom>
          <a:solidFill>
            <a:srgbClr val="FFC000"/>
          </a:solidFill>
        </p:spPr>
        <p:txBody>
          <a:bodyPr wrap="square">
            <a:spAutoFit/>
          </a:bodyPr>
          <a:lstStyle/>
          <a:p>
            <a:pPr algn="ctr"/>
            <a:r>
              <a:rPr lang="fr-FR" dirty="0">
                <a:solidFill>
                  <a:schemeClr val="bg1"/>
                </a:solidFill>
                <a:latin typeface="Britannic Bold" panose="020B0903060703020204" pitchFamily="34" charset="0"/>
              </a:rPr>
              <a:t>Le gouffre de l'Œil Doux impressionne les promeneurs par ses hautes falaises calcaires et ses eaux aux reflets d'émeraude. Pour y accéder, il faut suivre un cheminement pédestre mais les baignades y sont interdites.</a:t>
            </a:r>
          </a:p>
        </p:txBody>
      </p:sp>
    </p:spTree>
    <p:extLst>
      <p:ext uri="{BB962C8B-B14F-4D97-AF65-F5344CB8AC3E}">
        <p14:creationId xmlns:p14="http://schemas.microsoft.com/office/powerpoint/2010/main" val="1508053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6B82D98-FCB4-4382-A757-985D64B43869}"/>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36" b="-24"/>
          <a:stretch/>
        </p:blipFill>
        <p:spPr>
          <a:xfrm>
            <a:off x="1" y="909000"/>
            <a:ext cx="6096000" cy="5040000"/>
          </a:xfrm>
          <a:prstGeom prst="rect">
            <a:avLst/>
          </a:prstGeom>
        </p:spPr>
      </p:pic>
      <p:pic>
        <p:nvPicPr>
          <p:cNvPr id="4" name="Image 3">
            <a:extLst>
              <a:ext uri="{FF2B5EF4-FFF2-40B4-BE49-F238E27FC236}">
                <a16:creationId xmlns:a16="http://schemas.microsoft.com/office/drawing/2014/main" id="{FF0407E8-E512-4678-BCF2-F2FB00AEA720}"/>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6096001" y="909000"/>
            <a:ext cx="6095999" cy="5040000"/>
          </a:xfrm>
          <a:prstGeom prst="rect">
            <a:avLst/>
          </a:prstGeom>
        </p:spPr>
      </p:pic>
    </p:spTree>
    <p:extLst>
      <p:ext uri="{BB962C8B-B14F-4D97-AF65-F5344CB8AC3E}">
        <p14:creationId xmlns:p14="http://schemas.microsoft.com/office/powerpoint/2010/main" val="22187248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invX="1"/>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ED4AA26-DA0B-4D0B-9DA1-085D9AD786CF}"/>
              </a:ext>
            </a:extLst>
          </p:cNvPr>
          <p:cNvSpPr/>
          <p:nvPr/>
        </p:nvSpPr>
        <p:spPr>
          <a:xfrm>
            <a:off x="4470170" y="2967335"/>
            <a:ext cx="3251659" cy="923330"/>
          </a:xfrm>
          <a:prstGeom prst="rect">
            <a:avLst/>
          </a:prstGeom>
          <a:noFill/>
        </p:spPr>
        <p:txBody>
          <a:bodyPr wrap="none" lIns="91440" tIns="45720" rIns="91440" bIns="45720">
            <a:spAutoFit/>
            <a:scene3d>
              <a:camera prst="orthographicFront"/>
              <a:lightRig rig="threePt" dir="t"/>
            </a:scene3d>
            <a:sp3d extrusionH="57150">
              <a:bevelT w="38100" h="38100"/>
            </a:sp3d>
          </a:bodyPr>
          <a:lstStyle/>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latin typeface="Britannic Bold" panose="020B0903060703020204" pitchFamily="34" charset="0"/>
              </a:rPr>
              <a:t>MODESTO</a:t>
            </a:r>
          </a:p>
        </p:txBody>
      </p:sp>
    </p:spTree>
    <p:extLst>
      <p:ext uri="{BB962C8B-B14F-4D97-AF65-F5344CB8AC3E}">
        <p14:creationId xmlns:p14="http://schemas.microsoft.com/office/powerpoint/2010/main" val="4210248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Berlin</Template>
  <TotalTime>306</TotalTime>
  <Words>1563</Words>
  <Application>Microsoft Office PowerPoint</Application>
  <PresentationFormat>Grand écran</PresentationFormat>
  <Paragraphs>52</Paragraphs>
  <Slides>25</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25</vt:i4>
      </vt:variant>
    </vt:vector>
  </HeadingPairs>
  <TitlesOfParts>
    <vt:vector size="31" baseType="lpstr">
      <vt:lpstr>Arial</vt:lpstr>
      <vt:lpstr>Bangkok</vt:lpstr>
      <vt:lpstr>Britannic Bold</vt:lpstr>
      <vt:lpstr>Calibri</vt:lpstr>
      <vt:lpstr>Trebuchet MS</vt:lpstr>
      <vt:lpstr>Berlin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Gérald Esper</cp:lastModifiedBy>
  <cp:revision>72</cp:revision>
  <dcterms:created xsi:type="dcterms:W3CDTF">2015-09-12T19:57:13Z</dcterms:created>
  <dcterms:modified xsi:type="dcterms:W3CDTF">2017-08-02T14:13:49Z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5101836</vt:lpwstr>
  </property>
  <property fmtid="{D5CDD505-2E9C-101B-9397-08002B2CF9AE}" pid="3" name="NXPowerLiteSettings">
    <vt:lpwstr>F9000400038000</vt:lpwstr>
  </property>
  <property fmtid="{D5CDD505-2E9C-101B-9397-08002B2CF9AE}" pid="4" name="NXPowerLiteVersion">
    <vt:lpwstr>D7.0.4</vt:lpwstr>
  </property>
</Properties>
</file>