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media1.wav" ContentType="audio/x-wav"/>
  <Override PartName="/ppt/slideLayouts/slideLayout10.xml" ContentType="application/vnd.openxmlformats-officedocument.presentationml.slideLayout+xml"/>
  <Override PartName="/ppt/media/audio11.wav" ContentType="audio/x-wav"/>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7" r:id="rId12"/>
    <p:sldId id="268" r:id="rId13"/>
    <p:sldId id="265" r:id="rId14"/>
    <p:sldId id="266" r:id="rId15"/>
    <p:sldId id="26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S+Mjmc0oVkeZxuW78CSSw==" hashData="ELLw78GhUAOIuY7TJactG3q9a1Q="/>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50" autoAdjust="0"/>
    <p:restoredTop sz="94660"/>
  </p:normalViewPr>
  <p:slideViewPr>
    <p:cSldViewPr snapToGrid="0">
      <p:cViewPr varScale="1">
        <p:scale>
          <a:sx n="62" d="100"/>
          <a:sy n="62" d="100"/>
        </p:scale>
        <p:origin x="-96" y="-33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3101045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1403941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513589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422446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96395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1644626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409492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365070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4198566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3609755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3280310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70F15C25-52A5-40CD-B3FE-9B74F5639D65}" type="datetimeFigureOut">
              <a:rPr lang="fr-FR">
                <a:solidFill>
                  <a:prstClr val="black">
                    <a:tint val="75000"/>
                  </a:prstClr>
                </a:solidFill>
              </a:rPr>
              <a:pPr>
                <a:defRPr/>
              </a:pPr>
              <a:t>22/02/2016</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F30064C5-EBE6-407E-B549-39D0A73C1428}" type="slidenum">
              <a:rPr lang="fr-FR">
                <a:solidFill>
                  <a:prstClr val="black">
                    <a:tint val="75000"/>
                  </a:prstClr>
                </a:solidFill>
              </a:rPr>
              <a:pPr>
                <a:defRPr/>
              </a:pPr>
              <a:t>‹N°›</a:t>
            </a:fld>
            <a:endParaRPr lang="fr-FR">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A6CCC4-8FA8-4304-8E67-75A1E0002BEB}" type="datetimeFigureOut">
              <a:rPr lang="fr-FR" smtClean="0"/>
              <a:pPr/>
              <a:t>22/02/2016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E48504-981C-48D1-99D2-EC29610CD19E}" type="slidenum">
              <a:rPr lang="fr-FR" smtClean="0"/>
              <a:pPr/>
              <a:t>‹N°›</a:t>
            </a:fld>
            <a:endParaRPr lang="fr-FR"/>
          </a:p>
        </p:txBody>
      </p:sp>
    </p:spTree>
    <p:extLst>
      <p:ext uri="{BB962C8B-B14F-4D97-AF65-F5344CB8AC3E}">
        <p14:creationId xmlns:p14="http://schemas.microsoft.com/office/powerpoint/2010/main" xmlns="" val="452826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609600" y="275082"/>
            <a:ext cx="10972800" cy="1142647"/>
          </a:xfrm>
          <a:prstGeom prst="rect">
            <a:avLst/>
          </a:prstGeom>
          <a:noFill/>
          <a:ln w="9525">
            <a:noFill/>
            <a:miter lim="800000"/>
            <a:headEnd/>
            <a:tailEnd/>
          </a:ln>
        </p:spPr>
        <p:txBody>
          <a:bodyPr vert="horz" wrap="square" lIns="121877" tIns="60939" rIns="121877" bIns="60939"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609600" y="1599708"/>
            <a:ext cx="10972800" cy="4526153"/>
          </a:xfrm>
          <a:prstGeom prst="rect">
            <a:avLst/>
          </a:prstGeom>
          <a:noFill/>
          <a:ln w="9525">
            <a:noFill/>
            <a:miter lim="800000"/>
            <a:headEnd/>
            <a:tailEnd/>
          </a:ln>
        </p:spPr>
        <p:txBody>
          <a:bodyPr vert="horz" wrap="square" lIns="121877" tIns="60939" rIns="121877" bIns="60939"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609600" y="6356504"/>
            <a:ext cx="2844800" cy="363954"/>
          </a:xfrm>
          <a:prstGeom prst="rect">
            <a:avLst/>
          </a:prstGeom>
        </p:spPr>
        <p:txBody>
          <a:bodyPr vert="horz" lIns="121877" tIns="60939" rIns="121877" bIns="60939"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F8F87998-050F-42E9-8DCA-5274BC380724}" type="datetimeFigureOut">
              <a:rPr lang="fr-FR">
                <a:solidFill>
                  <a:prstClr val="black">
                    <a:tint val="75000"/>
                  </a:prstClr>
                </a:solidFill>
              </a:rPr>
              <a:pPr>
                <a:defRPr/>
              </a:pPr>
              <a:t>22/02/2016</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4165600" y="6356504"/>
            <a:ext cx="3860800" cy="363954"/>
          </a:xfrm>
          <a:prstGeom prst="rect">
            <a:avLst/>
          </a:prstGeom>
        </p:spPr>
        <p:txBody>
          <a:bodyPr vert="horz" lIns="121877" tIns="60939" rIns="121877" bIns="60939"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8737600" y="6356504"/>
            <a:ext cx="2844800" cy="363954"/>
          </a:xfrm>
          <a:prstGeom prst="rect">
            <a:avLst/>
          </a:prstGeom>
        </p:spPr>
        <p:txBody>
          <a:bodyPr vert="horz" lIns="121877" tIns="60939" rIns="121877" bIns="60939" rtlCol="0" anchor="ctr"/>
          <a:lstStyle>
            <a:lvl1pPr algn="r" fontAlgn="auto">
              <a:spcBef>
                <a:spcPts val="0"/>
              </a:spcBef>
              <a:spcAft>
                <a:spcPts val="0"/>
              </a:spcAft>
              <a:defRPr sz="1600">
                <a:solidFill>
                  <a:schemeClr val="tx1">
                    <a:tint val="75000"/>
                  </a:schemeClr>
                </a:solidFill>
                <a:latin typeface="+mn-lt"/>
                <a:cs typeface="+mn-cs"/>
              </a:defRPr>
            </a:lvl1pPr>
          </a:lstStyle>
          <a:p>
            <a:pPr>
              <a:defRPr/>
            </a:pPr>
            <a:fld id="{B1AB3361-AD3C-41F5-B217-CF4B3BBAA724}" type="slidenum">
              <a:rPr lang="fr-FR">
                <a:solidFill>
                  <a:prstClr val="black">
                    <a:tint val="75000"/>
                  </a:prstClr>
                </a:solidFill>
              </a:rPr>
              <a:pPr>
                <a:def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5900" kern="1200">
          <a:solidFill>
            <a:schemeClr val="tx1"/>
          </a:solidFill>
          <a:latin typeface="+mj-lt"/>
          <a:ea typeface="+mj-ea"/>
          <a:cs typeface="+mj-cs"/>
        </a:defRPr>
      </a:lvl1pPr>
      <a:lvl2pPr algn="ctr" rtl="0" eaLnBrk="0" fontAlgn="base" hangingPunct="0">
        <a:spcBef>
          <a:spcPct val="0"/>
        </a:spcBef>
        <a:spcAft>
          <a:spcPct val="0"/>
        </a:spcAft>
        <a:defRPr sz="5900">
          <a:solidFill>
            <a:schemeClr val="tx1"/>
          </a:solidFill>
          <a:latin typeface="Calibri" pitchFamily="34" charset="0"/>
        </a:defRPr>
      </a:lvl2pPr>
      <a:lvl3pPr algn="ctr" rtl="0" eaLnBrk="0" fontAlgn="base" hangingPunct="0">
        <a:spcBef>
          <a:spcPct val="0"/>
        </a:spcBef>
        <a:spcAft>
          <a:spcPct val="0"/>
        </a:spcAft>
        <a:defRPr sz="5900">
          <a:solidFill>
            <a:schemeClr val="tx1"/>
          </a:solidFill>
          <a:latin typeface="Calibri" pitchFamily="34" charset="0"/>
        </a:defRPr>
      </a:lvl3pPr>
      <a:lvl4pPr algn="ctr" rtl="0" eaLnBrk="0" fontAlgn="base" hangingPunct="0">
        <a:spcBef>
          <a:spcPct val="0"/>
        </a:spcBef>
        <a:spcAft>
          <a:spcPct val="0"/>
        </a:spcAft>
        <a:defRPr sz="5900">
          <a:solidFill>
            <a:schemeClr val="tx1"/>
          </a:solidFill>
          <a:latin typeface="Calibri" pitchFamily="34" charset="0"/>
        </a:defRPr>
      </a:lvl4pPr>
      <a:lvl5pPr algn="ctr" rtl="0" eaLnBrk="0" fontAlgn="base" hangingPunct="0">
        <a:spcBef>
          <a:spcPct val="0"/>
        </a:spcBef>
        <a:spcAft>
          <a:spcPct val="0"/>
        </a:spcAft>
        <a:defRPr sz="5900">
          <a:solidFill>
            <a:schemeClr val="tx1"/>
          </a:solidFill>
          <a:latin typeface="Calibri" pitchFamily="34" charset="0"/>
        </a:defRPr>
      </a:lvl5pPr>
      <a:lvl6pPr marL="609387" algn="ctr" rtl="0" fontAlgn="base">
        <a:spcBef>
          <a:spcPct val="0"/>
        </a:spcBef>
        <a:spcAft>
          <a:spcPct val="0"/>
        </a:spcAft>
        <a:defRPr sz="5900">
          <a:solidFill>
            <a:schemeClr val="tx1"/>
          </a:solidFill>
          <a:latin typeface="Calibri" pitchFamily="34" charset="0"/>
        </a:defRPr>
      </a:lvl6pPr>
      <a:lvl7pPr marL="1218773" algn="ctr" rtl="0" fontAlgn="base">
        <a:spcBef>
          <a:spcPct val="0"/>
        </a:spcBef>
        <a:spcAft>
          <a:spcPct val="0"/>
        </a:spcAft>
        <a:defRPr sz="5900">
          <a:solidFill>
            <a:schemeClr val="tx1"/>
          </a:solidFill>
          <a:latin typeface="Calibri" pitchFamily="34" charset="0"/>
        </a:defRPr>
      </a:lvl7pPr>
      <a:lvl8pPr marL="1828160" algn="ctr" rtl="0" fontAlgn="base">
        <a:spcBef>
          <a:spcPct val="0"/>
        </a:spcBef>
        <a:spcAft>
          <a:spcPct val="0"/>
        </a:spcAft>
        <a:defRPr sz="5900">
          <a:solidFill>
            <a:schemeClr val="tx1"/>
          </a:solidFill>
          <a:latin typeface="Calibri" pitchFamily="34" charset="0"/>
        </a:defRPr>
      </a:lvl8pPr>
      <a:lvl9pPr marL="2437547" algn="ctr" rtl="0" fontAlgn="base">
        <a:spcBef>
          <a:spcPct val="0"/>
        </a:spcBef>
        <a:spcAft>
          <a:spcPct val="0"/>
        </a:spcAft>
        <a:defRPr sz="5900">
          <a:solidFill>
            <a:schemeClr val="tx1"/>
          </a:solidFill>
          <a:latin typeface="Calibri" pitchFamily="34" charset="0"/>
        </a:defRPr>
      </a:lvl9pPr>
    </p:titleStyle>
    <p:bodyStyle>
      <a:lvl1pPr marL="457040" indent="-457040" algn="l" rtl="0" eaLnBrk="0" fontAlgn="base" hangingPunct="0">
        <a:spcBef>
          <a:spcPct val="20000"/>
        </a:spcBef>
        <a:spcAft>
          <a:spcPct val="0"/>
        </a:spcAft>
        <a:buFont typeface="Arial" charset="0"/>
        <a:buChar char="•"/>
        <a:defRPr sz="4300" kern="1200">
          <a:solidFill>
            <a:schemeClr val="tx1"/>
          </a:solidFill>
          <a:latin typeface="+mn-lt"/>
          <a:ea typeface="+mn-ea"/>
          <a:cs typeface="+mn-cs"/>
        </a:defRPr>
      </a:lvl1pPr>
      <a:lvl2pPr marL="990253" indent="-380867" algn="l" rtl="0" eaLnBrk="0" fontAlgn="base" hangingPunct="0">
        <a:spcBef>
          <a:spcPct val="20000"/>
        </a:spcBef>
        <a:spcAft>
          <a:spcPct val="0"/>
        </a:spcAft>
        <a:buFont typeface="Arial" charset="0"/>
        <a:buChar char="–"/>
        <a:defRPr sz="3700" kern="1200">
          <a:solidFill>
            <a:schemeClr val="tx1"/>
          </a:solidFill>
          <a:latin typeface="+mn-lt"/>
          <a:ea typeface="+mn-ea"/>
          <a:cs typeface="+mn-cs"/>
        </a:defRPr>
      </a:lvl2pPr>
      <a:lvl3pPr marL="1523467" indent="-304693"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2853" indent="-304693" algn="l" rtl="0" eaLnBrk="0" fontAlgn="base" hangingPunct="0">
        <a:spcBef>
          <a:spcPct val="20000"/>
        </a:spcBef>
        <a:spcAft>
          <a:spcPct val="0"/>
        </a:spcAft>
        <a:buFont typeface="Arial" charset="0"/>
        <a:buChar char="–"/>
        <a:defRPr sz="2700" kern="1200">
          <a:solidFill>
            <a:schemeClr val="tx1"/>
          </a:solidFill>
          <a:latin typeface="+mn-lt"/>
          <a:ea typeface="+mn-ea"/>
          <a:cs typeface="+mn-cs"/>
        </a:defRPr>
      </a:lvl4pPr>
      <a:lvl5pPr marL="2742240" indent="-304693" algn="l" rtl="0" eaLnBrk="0" fontAlgn="base" hangingPunct="0">
        <a:spcBef>
          <a:spcPct val="20000"/>
        </a:spcBef>
        <a:spcAft>
          <a:spcPct val="0"/>
        </a:spcAft>
        <a:buFont typeface="Arial" charset="0"/>
        <a:buChar char="»"/>
        <a:defRPr sz="2700" kern="1200">
          <a:solidFill>
            <a:schemeClr val="tx1"/>
          </a:solidFill>
          <a:latin typeface="+mn-lt"/>
          <a:ea typeface="+mn-ea"/>
          <a:cs typeface="+mn-cs"/>
        </a:defRPr>
      </a:lvl5pPr>
      <a:lvl6pPr marL="3351627" indent="-304693" algn="l" defTabSz="1218773"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013" indent="-304693" algn="l" defTabSz="1218773"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0400" indent="-304693" algn="l" defTabSz="1218773"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79787" indent="-304693" algn="l" defTabSz="1218773"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fr-FR"/>
      </a:defPPr>
      <a:lvl1pPr marL="0" algn="l" defTabSz="1218773" rtl="0" eaLnBrk="1" latinLnBrk="0" hangingPunct="1">
        <a:defRPr sz="2400" kern="1200">
          <a:solidFill>
            <a:schemeClr val="tx1"/>
          </a:solidFill>
          <a:latin typeface="+mn-lt"/>
          <a:ea typeface="+mn-ea"/>
          <a:cs typeface="+mn-cs"/>
        </a:defRPr>
      </a:lvl1pPr>
      <a:lvl2pPr marL="609387" algn="l" defTabSz="1218773" rtl="0" eaLnBrk="1" latinLnBrk="0" hangingPunct="1">
        <a:defRPr sz="2400" kern="1200">
          <a:solidFill>
            <a:schemeClr val="tx1"/>
          </a:solidFill>
          <a:latin typeface="+mn-lt"/>
          <a:ea typeface="+mn-ea"/>
          <a:cs typeface="+mn-cs"/>
        </a:defRPr>
      </a:lvl2pPr>
      <a:lvl3pPr marL="1218773" algn="l" defTabSz="1218773" rtl="0" eaLnBrk="1" latinLnBrk="0" hangingPunct="1">
        <a:defRPr sz="2400" kern="1200">
          <a:solidFill>
            <a:schemeClr val="tx1"/>
          </a:solidFill>
          <a:latin typeface="+mn-lt"/>
          <a:ea typeface="+mn-ea"/>
          <a:cs typeface="+mn-cs"/>
        </a:defRPr>
      </a:lvl3pPr>
      <a:lvl4pPr marL="1828160" algn="l" defTabSz="1218773" rtl="0" eaLnBrk="1" latinLnBrk="0" hangingPunct="1">
        <a:defRPr sz="2400" kern="1200">
          <a:solidFill>
            <a:schemeClr val="tx1"/>
          </a:solidFill>
          <a:latin typeface="+mn-lt"/>
          <a:ea typeface="+mn-ea"/>
          <a:cs typeface="+mn-cs"/>
        </a:defRPr>
      </a:lvl4pPr>
      <a:lvl5pPr marL="2437547" algn="l" defTabSz="1218773" rtl="0" eaLnBrk="1" latinLnBrk="0" hangingPunct="1">
        <a:defRPr sz="2400" kern="1200">
          <a:solidFill>
            <a:schemeClr val="tx1"/>
          </a:solidFill>
          <a:latin typeface="+mn-lt"/>
          <a:ea typeface="+mn-ea"/>
          <a:cs typeface="+mn-cs"/>
        </a:defRPr>
      </a:lvl5pPr>
      <a:lvl6pPr marL="3046933" algn="l" defTabSz="1218773" rtl="0" eaLnBrk="1" latinLnBrk="0" hangingPunct="1">
        <a:defRPr sz="2400" kern="1200">
          <a:solidFill>
            <a:schemeClr val="tx1"/>
          </a:solidFill>
          <a:latin typeface="+mn-lt"/>
          <a:ea typeface="+mn-ea"/>
          <a:cs typeface="+mn-cs"/>
        </a:defRPr>
      </a:lvl6pPr>
      <a:lvl7pPr marL="3656320" algn="l" defTabSz="1218773" rtl="0" eaLnBrk="1" latinLnBrk="0" hangingPunct="1">
        <a:defRPr sz="2400" kern="1200">
          <a:solidFill>
            <a:schemeClr val="tx1"/>
          </a:solidFill>
          <a:latin typeface="+mn-lt"/>
          <a:ea typeface="+mn-ea"/>
          <a:cs typeface="+mn-cs"/>
        </a:defRPr>
      </a:lvl7pPr>
      <a:lvl8pPr marL="4265707" algn="l" defTabSz="1218773" rtl="0" eaLnBrk="1" latinLnBrk="0" hangingPunct="1">
        <a:defRPr sz="2400" kern="1200">
          <a:solidFill>
            <a:schemeClr val="tx1"/>
          </a:solidFill>
          <a:latin typeface="+mn-lt"/>
          <a:ea typeface="+mn-ea"/>
          <a:cs typeface="+mn-cs"/>
        </a:defRPr>
      </a:lvl8pPr>
      <a:lvl9pPr marL="4875093" algn="l" defTabSz="1218773"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xml"/><Relationship Id="rId1" Type="http://schemas.openxmlformats.org/officeDocument/2006/relationships/audio" Target="../media/media1.wav"/><Relationship Id="rId6" Type="http://schemas.openxmlformats.org/officeDocument/2006/relationships/audio" Target="../media/audio11.wav"/><Relationship Id="rId5" Type="http://schemas.openxmlformats.org/officeDocument/2006/relationships/image" Target="../media/image1.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cineday.orange.fr/films/mission-impossible-rogue-nation-CNT0000009KAFE/" TargetMode="External"/><Relationship Id="rId2" Type="http://schemas.openxmlformats.org/officeDocument/2006/relationships/hyperlink" Target="http://people.orange.fr/star/rebecca-ferguson-CNT0000007Wt2z/" TargetMode="External"/><Relationship Id="rId1" Type="http://schemas.openxmlformats.org/officeDocument/2006/relationships/slideLayout" Target="../slideLayouts/slideLayout7.xml"/><Relationship Id="rId5" Type="http://schemas.openxmlformats.org/officeDocument/2006/relationships/hyperlink" Target="http://people.orange.fr/star/emily-blunt-CNT0000004Zb1X/" TargetMode="External"/><Relationship Id="rId4" Type="http://schemas.openxmlformats.org/officeDocument/2006/relationships/hyperlink" Target="http://people.orange.fr/star/tom-cruise-CNT00000051E8c/"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people.orange.fr/star/matt-damon-CNT0000004Za8d/" TargetMode="External"/><Relationship Id="rId3" Type="http://schemas.openxmlformats.org/officeDocument/2006/relationships/hyperlink" Target="http://cineday.orange.fr/films/royal-affair-CNT0000004wiyk/" TargetMode="External"/><Relationship Id="rId7" Type="http://schemas.openxmlformats.org/officeDocument/2006/relationships/hyperlink" Target="http://cineday.orange.fr/films/the-danish-girl-CNT0000009KAA8/" TargetMode="Externa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hyperlink" Target="http://cineday.orange.fr/films/agents-tres-speciaux-code-u-n-c-l-e-CNT0000009KABA/" TargetMode="External"/><Relationship Id="rId5" Type="http://schemas.openxmlformats.org/officeDocument/2006/relationships/hyperlink" Target="http://cineday.orange.fr/films/ex-machina-CNT0000004IqQo/" TargetMode="External"/><Relationship Id="rId4" Type="http://schemas.openxmlformats.org/officeDocument/2006/relationships/hyperlink" Target="http://people.orange.fr/star/alicia-vikander-CNT000000531Lk/" TargetMode="External"/><Relationship Id="rId9" Type="http://schemas.openxmlformats.org/officeDocument/2006/relationships/hyperlink" Target="http://cineday.orange.fr/films/untitled-matt-damon-bourne-sequel-bourne-5-CNT000000gzqBk/"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people.orange.fr/star/humphrey-bogart-CNT000000559PS/" TargetMode="External"/><Relationship Id="rId3" Type="http://schemas.openxmlformats.org/officeDocument/2006/relationships/hyperlink" Target="http://people.orange.fr/star/ingrid-bergman-CNT00000055JD6/" TargetMode="External"/><Relationship Id="rId7" Type="http://schemas.openxmlformats.org/officeDocument/2006/relationships/hyperlink" Target="http://people.orange.fr/star/roberto-rossellini-CNT000000511ig/"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cineday.orange.fr/films/le-crime-de-l-orient-express-CNT0000004uvUr/" TargetMode="External"/><Relationship Id="rId5" Type="http://schemas.openxmlformats.org/officeDocument/2006/relationships/hyperlink" Target="http://cineday.orange.fr/films/anastasia-CNT0000004tAZ8/" TargetMode="External"/><Relationship Id="rId4" Type="http://schemas.openxmlformats.org/officeDocument/2006/relationships/hyperlink" Target="http://cineday.orange.fr/films/hantise-CNT0000004x5CU/" TargetMode="External"/><Relationship Id="rId9" Type="http://schemas.openxmlformats.org/officeDocument/2006/relationships/hyperlink" Target="http://cineday.orange.fr/films/casablanca-CNT0000004tD18/"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people.orange.fr/star/michael-fassbender-CNT0000004Z8Jg/" TargetMode="External"/><Relationship Id="rId3" Type="http://schemas.openxmlformats.org/officeDocument/2006/relationships/hyperlink" Target="http://cineday.orange.fr/films/millenium-le-film-CNT0000004xZCr/" TargetMode="External"/><Relationship Id="rId7" Type="http://schemas.openxmlformats.org/officeDocument/2006/relationships/hyperlink" Target="http://people.orange.fr/star/ridley-scott-CNT0000004Zgzg/" TargetMode="Externa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hyperlink" Target="http://cineday.orange.fr/films/prometheus-CNT0000004w3GZ/" TargetMode="External"/><Relationship Id="rId5" Type="http://schemas.openxmlformats.org/officeDocument/2006/relationships/hyperlink" Target="http://cineday.orange.fr/films/sherlock-holmes-2-jeu-d-ombres-CNT0000004w0Qk/" TargetMode="External"/><Relationship Id="rId10" Type="http://schemas.openxmlformats.org/officeDocument/2006/relationships/hyperlink" Target="http://people.orange.fr/star/michael-mann-CNT0000004ZPWN/" TargetMode="External"/><Relationship Id="rId4" Type="http://schemas.openxmlformats.org/officeDocument/2006/relationships/hyperlink" Target="http://people.orange.fr/star/noomi-noren-CNT00000054AR1/" TargetMode="External"/><Relationship Id="rId9" Type="http://schemas.openxmlformats.org/officeDocument/2006/relationships/hyperlink" Target="http://people.orange.fr/star/brian-de-palma-CNT00000055R3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cineday.orange.fr/films/l-hermine-CNT0000009KB7O/" TargetMode="External"/><Relationship Id="rId7" Type="http://schemas.openxmlformats.org/officeDocument/2006/relationships/hyperlink" Target="http://people.orange.fr/star/ron-howard-CNT00000054way/"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cineday.orange.fr/films/inferno-CNT000000hiA66/" TargetMode="External"/><Relationship Id="rId5" Type="http://schemas.openxmlformats.org/officeDocument/2006/relationships/hyperlink" Target="http://people.orange.fr/star/tom-hanks-CNT00000050vsv/" TargetMode="External"/><Relationship Id="rId4" Type="http://schemas.openxmlformats.org/officeDocument/2006/relationships/hyperlink" Target="http://people.orange.fr/star/fabrice-luchini-CNT0000004Z8aR/"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cineday.orange.fr/films/gladiator-CNT0000004tBr0/" TargetMode="External"/><Relationship Id="rId3" Type="http://schemas.openxmlformats.org/officeDocument/2006/relationships/hyperlink" Target="http://people.orange.fr/star/connie-nielsen-CNT00000052W2Z/" TargetMode="External"/><Relationship Id="rId7" Type="http://schemas.openxmlformats.org/officeDocument/2006/relationships/hyperlink" Target="http://cineday.orange.fr/films/rushmore-CNT0000004InRj/" TargetMode="Externa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hyperlink" Target="http://people.orange.fr/star/wes-anderson-CNT0000004Z9Xb/" TargetMode="External"/><Relationship Id="rId5" Type="http://schemas.openxmlformats.org/officeDocument/2006/relationships/hyperlink" Target="http://cineday.orange.fr/films/l-associe-du-diable-CNT0000004tCa9/" TargetMode="External"/><Relationship Id="rId10" Type="http://schemas.openxmlformats.org/officeDocument/2006/relationships/hyperlink" Target="http://people.orange.fr/star/lars-von-trier-CNT000000505ln/" TargetMode="External"/><Relationship Id="rId4" Type="http://schemas.openxmlformats.org/officeDocument/2006/relationships/hyperlink" Target="http://people.orange.fr/star/al-pacino-CNT00000053OgD/" TargetMode="External"/><Relationship Id="rId9" Type="http://schemas.openxmlformats.org/officeDocument/2006/relationships/hyperlink" Target="http://cineday.orange.fr/films/nymphomaniac-volume-1-CNT0000004p97d/"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people.orange.fr/star/greta-garbo-CNT00000055m9I/" TargetMode="External"/><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cineday.orange.fr/films/le-roman-de-marguerite-gautier-CNT0000004y2jn/" TargetMode="External"/><Relationship Id="rId5" Type="http://schemas.openxmlformats.org/officeDocument/2006/relationships/hyperlink" Target="http://cineday.orange.fr/films/anna-karenine-CNT0000004wru7/" TargetMode="External"/><Relationship Id="rId4" Type="http://schemas.openxmlformats.org/officeDocument/2006/relationships/hyperlink" Target="http://cineday.orange.fr/films/la-rue-sans-joie-CNT0000009w6eU/"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people.orange.fr/star/j-j-abrams-CNT0000004Z8pO/" TargetMode="External"/><Relationship Id="rId3" Type="http://schemas.openxmlformats.org/officeDocument/2006/relationships/hyperlink" Target="http://people.orange.fr/star/ingrid-bolso-berdal-CNT000000ii33J/" TargetMode="External"/><Relationship Id="rId7" Type="http://schemas.openxmlformats.org/officeDocument/2006/relationships/hyperlink" Target="http://cineday.orange.fr/films/007-spectre-CNT0000009KADU/" TargetMode="Externa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hyperlink" Target="http://cineday.orange.fr/films/hercule-CNT0000004p95t/" TargetMode="External"/><Relationship Id="rId5" Type="http://schemas.openxmlformats.org/officeDocument/2006/relationships/hyperlink" Target="http://people.orange.fr/star/dwayne-johnson-CNT0000004Zvkm/" TargetMode="External"/><Relationship Id="rId4" Type="http://schemas.openxmlformats.org/officeDocument/2006/relationships/hyperlink" Target="http://r.orange.fr/r?ref=cinedossier_undefined&amp;url=http://cineday.orange.fr/films/hansel-gretel-witch-hunters-CNT0000004w2x8/"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people.orange.fr/star/birgitte-hjort-sorensen-CNT000000ieidJ/" TargetMode="External"/><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hyperlink" Target="http://cineday.orange.fr/films/pitch-perfect-2-CNT0000009KB7F/"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r.orange.fr/r?ref=cinedossier_undefined&amp;url=http://cineday.orange.fr/films/snow-therapy-CNT0000004IrH5/" TargetMode="External"/><Relationship Id="rId2" Type="http://schemas.openxmlformats.org/officeDocument/2006/relationships/hyperlink" Target="http://people.orange.fr/star/lisa-loven-kongsli-CNT00000051BL9/"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12.png"/><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83000">
              <a:schemeClr val="accent5">
                <a:lumMod val="95000"/>
                <a:lumOff val="5000"/>
              </a:schemeClr>
            </a:gs>
            <a:gs pos="100000">
              <a:schemeClr val="accent5">
                <a:lumMod val="6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1610063" y="2967335"/>
            <a:ext cx="8971880" cy="175432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5400" b="1" dirty="0" smtClean="0">
                <a:ln/>
                <a:solidFill>
                  <a:schemeClr val="accent4"/>
                </a:solidFill>
              </a:rPr>
              <a:t>Dix Beautés Nordiques</a:t>
            </a:r>
          </a:p>
          <a:p>
            <a:pPr algn="ctr"/>
            <a:r>
              <a:rPr lang="fr-FR" sz="5400" b="1" cap="none" spc="0" dirty="0" smtClean="0">
                <a:ln/>
                <a:solidFill>
                  <a:schemeClr val="accent4"/>
                </a:solidFill>
                <a:effectLst/>
              </a:rPr>
              <a:t>Qui vous feront perdre le Nord</a:t>
            </a:r>
            <a:endParaRPr lang="fr-FR" sz="5400" b="1" cap="none" spc="0" dirty="0">
              <a:ln/>
              <a:solidFill>
                <a:schemeClr val="accent4"/>
              </a:solidFill>
              <a:effectLst/>
            </a:endParaRPr>
          </a:p>
        </p:txBody>
      </p:sp>
      <p:sp>
        <p:nvSpPr>
          <p:cNvPr id="5" name="ZoneTexte 4"/>
          <p:cNvSpPr txBox="1"/>
          <p:nvPr/>
        </p:nvSpPr>
        <p:spPr>
          <a:xfrm>
            <a:off x="3904343" y="5921829"/>
            <a:ext cx="4673600" cy="400110"/>
          </a:xfrm>
          <a:prstGeom prst="rect">
            <a:avLst/>
          </a:prstGeom>
          <a:noFill/>
        </p:spPr>
        <p:txBody>
          <a:bodyPr wrap="square" rtlCol="0">
            <a:spAutoFit/>
          </a:bodyPr>
          <a:lstStyle/>
          <a:p>
            <a:r>
              <a:rPr lang="fr-FR" sz="2000" i="1" dirty="0" smtClean="0">
                <a:solidFill>
                  <a:schemeClr val="bg1"/>
                </a:solidFill>
                <a:latin typeface="Times New Roman" panose="02020603050405020304" pitchFamily="18" charset="0"/>
                <a:cs typeface="Times New Roman" panose="02020603050405020304" pitchFamily="18" charset="0"/>
              </a:rPr>
              <a:t>Proposé par Jackdidier. Clichés du net</a:t>
            </a:r>
            <a:endParaRPr lang="fr-FR" sz="2000" i="1" dirty="0">
              <a:solidFill>
                <a:schemeClr val="bg1"/>
              </a:solidFill>
              <a:latin typeface="Times New Roman" panose="02020603050405020304" pitchFamily="18" charset="0"/>
              <a:cs typeface="Times New Roman" panose="02020603050405020304" pitchFamily="18" charset="0"/>
            </a:endParaRPr>
          </a:p>
        </p:txBody>
      </p:sp>
      <p:pic>
        <p:nvPicPr>
          <p:cNvPr id="2" name="John Sokoloff - Loyola Sunset">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12763500" y="2967335"/>
            <a:ext cx="609600" cy="609600"/>
          </a:xfrm>
          <a:prstGeom prst="rect">
            <a:avLst/>
          </a:prstGeom>
        </p:spPr>
      </p:pic>
    </p:spTree>
    <p:extLst>
      <p:ext uri="{BB962C8B-B14F-4D97-AF65-F5344CB8AC3E}">
        <p14:creationId xmlns:p14="http://schemas.microsoft.com/office/powerpoint/2010/main" xmlns="" val="3433619743"/>
      </p:ext>
    </p:extLst>
  </p:cSld>
  <p:clrMapOvr>
    <a:masterClrMapping/>
  </p:clrMapOvr>
  <mc:AlternateContent xmlns:mc="http://schemas.openxmlformats.org/markup-compatibility/2006">
    <mc:Choice xmlns:p14="http://schemas.microsoft.com/office/powerpoint/2010/main" xmlns="" Requires="p14">
      <p:transition spd="slow" p14:dur="1500" advClick="0" advTm="6000">
        <p:split orient="vert"/>
        <p:sndAc>
          <p:stSnd>
            <p:snd r:embed="rId6" name="John Sokoloff - Loyola Sunset.wav"/>
          </p:stSnd>
        </p:sndAc>
      </p:transition>
    </mc:Choice>
    <mc:Fallback>
      <p:transition spd="slow" advClick="0" advTm="6000">
        <p:split orient="vert"/>
        <p:sndAc>
          <p:stSnd>
            <p:snd r:embed="rId3" name="John Sokoloff - Loyola Sunset.wav"/>
          </p:stSnd>
        </p:sndAc>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31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84029" y="0"/>
            <a:ext cx="9223941" cy="6858000"/>
          </a:xfrm>
          <a:prstGeom prst="rect">
            <a:avLst/>
          </a:prstGeom>
        </p:spPr>
      </p:pic>
      <p:sp>
        <p:nvSpPr>
          <p:cNvPr id="3" name="ZoneTexte 2"/>
          <p:cNvSpPr txBox="1"/>
          <p:nvPr/>
        </p:nvSpPr>
        <p:spPr>
          <a:xfrm>
            <a:off x="7184571" y="522514"/>
            <a:ext cx="2743200" cy="400110"/>
          </a:xfrm>
          <a:prstGeom prst="rect">
            <a:avLst/>
          </a:prstGeom>
          <a:noFill/>
        </p:spPr>
        <p:txBody>
          <a:bodyPr wrap="square" rtlCol="0">
            <a:spAutoFit/>
          </a:bodyPr>
          <a:lstStyle/>
          <a:p>
            <a:r>
              <a:rPr lang="fr-FR" sz="2000" i="1" dirty="0" smtClean="0">
                <a:solidFill>
                  <a:srgbClr val="FFFF00"/>
                </a:solidFill>
                <a:latin typeface="Times New Roman" panose="02020603050405020304" pitchFamily="18" charset="0"/>
                <a:cs typeface="Times New Roman" panose="02020603050405020304" pitchFamily="18" charset="0"/>
              </a:rPr>
              <a:t>Rebecca FERGUSON</a:t>
            </a:r>
            <a:endParaRPr lang="fr-FR" sz="2000" i="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32428712"/>
      </p:ext>
    </p:extLst>
  </p:cSld>
  <p:clrMapOvr>
    <a:masterClrMapping/>
  </p:clrMapOvr>
  <mc:AlternateContent xmlns:mc="http://schemas.openxmlformats.org/markup-compatibility/2006">
    <mc:Choice xmlns:p14="http://schemas.microsoft.com/office/powerpoint/2010/main" xmlns="" Requires="p14">
      <p:transition spd="slow" p14:dur="1750" advClick="0" advTm="5000">
        <p:circle/>
      </p:transition>
    </mc:Choice>
    <mc:Fallback>
      <p:transition spd="slow" advClick="0" advTm="5000">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Rectangle 1"/>
          <p:cNvSpPr/>
          <p:nvPr/>
        </p:nvSpPr>
        <p:spPr>
          <a:xfrm>
            <a:off x="2975429" y="1219201"/>
            <a:ext cx="6168571" cy="4524315"/>
          </a:xfrm>
          <a:prstGeom prst="rect">
            <a:avLst/>
          </a:prstGeom>
          <a:solidFill>
            <a:schemeClr val="accent5">
              <a:lumMod val="60000"/>
              <a:lumOff val="40000"/>
            </a:schemeClr>
          </a:solidFill>
        </p:spPr>
        <p:txBody>
          <a:bodyPr wrap="square">
            <a:spAutoFit/>
          </a:bodyPr>
          <a:lstStyle/>
          <a:p>
            <a:r>
              <a:rPr lang="fr-FR" sz="2400" i="1" dirty="0">
                <a:solidFill>
                  <a:srgbClr val="FFFF00"/>
                </a:solidFill>
                <a:latin typeface="Times New Roman" panose="02020603050405020304" pitchFamily="18" charset="0"/>
                <a:cs typeface="Times New Roman" panose="02020603050405020304" pitchFamily="18" charset="0"/>
              </a:rPr>
              <a:t>Après quelques petits rôles décrochés ici et là, </a:t>
            </a:r>
            <a:r>
              <a:rPr lang="fr-FR" sz="2400" b="1" i="1" dirty="0">
                <a:solidFill>
                  <a:schemeClr val="bg1"/>
                </a:solidFill>
                <a:latin typeface="Times New Roman" panose="02020603050405020304" pitchFamily="18" charset="0"/>
                <a:cs typeface="Times New Roman" panose="02020603050405020304" pitchFamily="18" charset="0"/>
                <a:hlinkClick r:id="rId2"/>
              </a:rPr>
              <a:t>Rebecca Ferguson</a:t>
            </a:r>
            <a:r>
              <a:rPr lang="fr-FR" sz="2400" i="1" dirty="0">
                <a:solidFill>
                  <a:schemeClr val="bg1"/>
                </a:solidFill>
                <a:latin typeface="Times New Roman" panose="02020603050405020304" pitchFamily="18" charset="0"/>
                <a:cs typeface="Times New Roman" panose="02020603050405020304" pitchFamily="18" charset="0"/>
              </a:rPr>
              <a:t> </a:t>
            </a:r>
            <a:r>
              <a:rPr lang="fr-FR" sz="2400" i="1" dirty="0">
                <a:solidFill>
                  <a:srgbClr val="FFFF00"/>
                </a:solidFill>
                <a:latin typeface="Times New Roman" panose="02020603050405020304" pitchFamily="18" charset="0"/>
                <a:cs typeface="Times New Roman" panose="02020603050405020304" pitchFamily="18" charset="0"/>
              </a:rPr>
              <a:t>s'est fait connaître dans le monde entier grâce au personnage </a:t>
            </a:r>
            <a:r>
              <a:rPr lang="fr-FR" sz="2400" i="1" dirty="0" smtClean="0">
                <a:solidFill>
                  <a:srgbClr val="FFFF00"/>
                </a:solidFill>
                <a:latin typeface="Times New Roman" panose="02020603050405020304" pitchFamily="18" charset="0"/>
                <a:cs typeface="Times New Roman" panose="02020603050405020304" pitchFamily="18" charset="0"/>
              </a:rPr>
              <a:t>d‘ Ilsa </a:t>
            </a:r>
            <a:r>
              <a:rPr lang="fr-FR" sz="2400" i="1" dirty="0">
                <a:solidFill>
                  <a:srgbClr val="FFFF00"/>
                </a:solidFill>
                <a:latin typeface="Times New Roman" panose="02020603050405020304" pitchFamily="18" charset="0"/>
                <a:cs typeface="Times New Roman" panose="02020603050405020304" pitchFamily="18" charset="0"/>
              </a:rPr>
              <a:t>Faust, qu'elle interprète dans </a:t>
            </a:r>
            <a:r>
              <a:rPr lang="fr-FR" sz="2400" b="1" i="1" dirty="0">
                <a:solidFill>
                  <a:srgbClr val="FFFF00"/>
                </a:solidFill>
                <a:latin typeface="Times New Roman" panose="02020603050405020304" pitchFamily="18" charset="0"/>
                <a:cs typeface="Times New Roman" panose="02020603050405020304" pitchFamily="18" charset="0"/>
                <a:hlinkClick r:id="rId3"/>
              </a:rPr>
              <a:t>Mission : Impossible - Rogue Nation</a:t>
            </a:r>
            <a:r>
              <a:rPr lang="fr-FR" sz="2400" i="1" dirty="0">
                <a:solidFill>
                  <a:srgbClr val="FFFF00"/>
                </a:solidFill>
                <a:latin typeface="Times New Roman" panose="02020603050405020304" pitchFamily="18" charset="0"/>
                <a:cs typeface="Times New Roman" panose="02020603050405020304" pitchFamily="18" charset="0"/>
              </a:rPr>
              <a:t> en 2015. Volant presque la vedette à </a:t>
            </a:r>
            <a:r>
              <a:rPr lang="fr-FR" sz="2400" b="1" i="1" dirty="0">
                <a:solidFill>
                  <a:srgbClr val="FFFF00"/>
                </a:solidFill>
                <a:latin typeface="Times New Roman" panose="02020603050405020304" pitchFamily="18" charset="0"/>
                <a:cs typeface="Times New Roman" panose="02020603050405020304" pitchFamily="18" charset="0"/>
                <a:hlinkClick r:id="rId4"/>
              </a:rPr>
              <a:t>Tom Cruise</a:t>
            </a:r>
            <a:r>
              <a:rPr lang="fr-FR" sz="2400" i="1" dirty="0">
                <a:solidFill>
                  <a:srgbClr val="FFFF00"/>
                </a:solidFill>
                <a:latin typeface="Times New Roman" panose="02020603050405020304" pitchFamily="18" charset="0"/>
                <a:cs typeface="Times New Roman" panose="02020603050405020304" pitchFamily="18" charset="0"/>
              </a:rPr>
              <a:t>, la sublime Suédoise aux yeux océan devient aussitôt une star, voyant soudain les projets s'accumuler sur son bureau. On l'attend notamment dans le thriller La Fille du train avec </a:t>
            </a:r>
            <a:r>
              <a:rPr lang="fr-FR" sz="2400" b="1" i="1" dirty="0">
                <a:solidFill>
                  <a:srgbClr val="FFFF00"/>
                </a:solidFill>
                <a:latin typeface="Times New Roman" panose="02020603050405020304" pitchFamily="18" charset="0"/>
                <a:cs typeface="Times New Roman" panose="02020603050405020304" pitchFamily="18" charset="0"/>
                <a:hlinkClick r:id="rId5"/>
              </a:rPr>
              <a:t>Emily Blunt</a:t>
            </a:r>
            <a:r>
              <a:rPr lang="fr-FR" sz="2400" i="1" dirty="0">
                <a:solidFill>
                  <a:srgbClr val="FFFF00"/>
                </a:solidFill>
                <a:latin typeface="Times New Roman" panose="02020603050405020304" pitchFamily="18" charset="0"/>
                <a:cs typeface="Times New Roman" panose="02020603050405020304" pitchFamily="18" charset="0"/>
              </a:rPr>
              <a:t>, avant de la retrouver dans Mission : Impossible 6, actuellement en préparation.</a:t>
            </a:r>
          </a:p>
        </p:txBody>
      </p:sp>
    </p:spTree>
    <p:extLst>
      <p:ext uri="{BB962C8B-B14F-4D97-AF65-F5344CB8AC3E}">
        <p14:creationId xmlns:p14="http://schemas.microsoft.com/office/powerpoint/2010/main" xmlns="" val="3273457364"/>
      </p:ext>
    </p:extLst>
  </p:cSld>
  <p:clrMapOvr>
    <a:masterClrMapping/>
  </p:clrMapOvr>
  <mc:AlternateContent xmlns:mc="http://schemas.openxmlformats.org/markup-compatibility/2006">
    <mc:Choice xmlns:p14="http://schemas.microsoft.com/office/powerpoint/2010/main" xmlns="" Requires="p14">
      <p:transition spd="slow" p14:dur="1750" advClick="0" advTm="17000">
        <p:randomBar dir="vert"/>
      </p:transition>
    </mc:Choice>
    <mc:Fallback>
      <p:transition spd="slow" advClick="0" advTm="17000">
        <p:randomBar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965061" y="0"/>
            <a:ext cx="5068736" cy="6858000"/>
          </a:xfrm>
          <a:prstGeom prst="rect">
            <a:avLst/>
          </a:prstGeom>
        </p:spPr>
      </p:pic>
      <p:sp>
        <p:nvSpPr>
          <p:cNvPr id="3" name="ZoneTexte 2"/>
          <p:cNvSpPr txBox="1"/>
          <p:nvPr/>
        </p:nvSpPr>
        <p:spPr>
          <a:xfrm>
            <a:off x="7315200" y="1291771"/>
            <a:ext cx="3236686"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Alicia VIKANDER</a:t>
            </a:r>
            <a:endParaRPr lang="fr-FR" sz="2000" i="1" dirty="0">
              <a:latin typeface="Times New Roman" panose="02020603050405020304" pitchFamily="18" charset="0"/>
              <a:cs typeface="Times New Roman" panose="02020603050405020304" pitchFamily="18" charset="0"/>
            </a:endParaRPr>
          </a:p>
        </p:txBody>
      </p:sp>
      <p:sp>
        <p:nvSpPr>
          <p:cNvPr id="4" name="Rectangle 3"/>
          <p:cNvSpPr/>
          <p:nvPr/>
        </p:nvSpPr>
        <p:spPr>
          <a:xfrm>
            <a:off x="7315200" y="2100263"/>
            <a:ext cx="3400425" cy="4401205"/>
          </a:xfrm>
          <a:prstGeom prst="rect">
            <a:avLst/>
          </a:prstGeom>
          <a:solidFill>
            <a:schemeClr val="accent1">
              <a:lumMod val="60000"/>
              <a:lumOff val="40000"/>
            </a:schemeClr>
          </a:solidFill>
        </p:spPr>
        <p:txBody>
          <a:bodyPr wrap="square">
            <a:spAutoFit/>
          </a:bodyPr>
          <a:lstStyle/>
          <a:p>
            <a:r>
              <a:rPr lang="fr-FR" sz="2000" i="1" dirty="0">
                <a:latin typeface="Times New Roman" panose="02020603050405020304" pitchFamily="18" charset="0"/>
                <a:cs typeface="Times New Roman" panose="02020603050405020304" pitchFamily="18" charset="0"/>
              </a:rPr>
              <a:t>Révélée en 2012 dans </a:t>
            </a:r>
            <a:r>
              <a:rPr lang="fr-FR" sz="2000" b="1" i="1" dirty="0">
                <a:latin typeface="Times New Roman" panose="02020603050405020304" pitchFamily="18" charset="0"/>
                <a:cs typeface="Times New Roman" panose="02020603050405020304" pitchFamily="18" charset="0"/>
                <a:hlinkClick r:id="rId3"/>
              </a:rPr>
              <a:t>Royal Affair</a:t>
            </a:r>
            <a:r>
              <a:rPr lang="fr-FR" sz="2000" i="1" dirty="0">
                <a:latin typeface="Times New Roman" panose="02020603050405020304" pitchFamily="18" charset="0"/>
                <a:cs typeface="Times New Roman" panose="02020603050405020304" pitchFamily="18" charset="0"/>
              </a:rPr>
              <a:t>, </a:t>
            </a:r>
            <a:r>
              <a:rPr lang="fr-FR" sz="2000" b="1" i="1" dirty="0">
                <a:latin typeface="Times New Roman" panose="02020603050405020304" pitchFamily="18" charset="0"/>
                <a:cs typeface="Times New Roman" panose="02020603050405020304" pitchFamily="18" charset="0"/>
                <a:hlinkClick r:id="rId4"/>
              </a:rPr>
              <a:t>Alicia Vikander</a:t>
            </a:r>
            <a:r>
              <a:rPr lang="fr-FR" sz="2000" i="1" dirty="0">
                <a:latin typeface="Times New Roman" panose="02020603050405020304" pitchFamily="18" charset="0"/>
                <a:cs typeface="Times New Roman" panose="02020603050405020304" pitchFamily="18" charset="0"/>
              </a:rPr>
              <a:t> est devenue en peu de temps la comédienne que tout le monde s'arrache. Depuis, on l'a vue dans </a:t>
            </a:r>
            <a:r>
              <a:rPr lang="fr-FR" sz="2000" b="1" i="1" dirty="0">
                <a:latin typeface="Times New Roman" panose="02020603050405020304" pitchFamily="18" charset="0"/>
                <a:cs typeface="Times New Roman" panose="02020603050405020304" pitchFamily="18" charset="0"/>
                <a:hlinkClick r:id="rId5"/>
              </a:rPr>
              <a:t>Ex Machina</a:t>
            </a:r>
            <a:r>
              <a:rPr lang="fr-FR" sz="2000" i="1" dirty="0">
                <a:latin typeface="Times New Roman" panose="02020603050405020304" pitchFamily="18" charset="0"/>
                <a:cs typeface="Times New Roman" panose="02020603050405020304" pitchFamily="18" charset="0"/>
              </a:rPr>
              <a:t> ou </a:t>
            </a:r>
            <a:r>
              <a:rPr lang="fr-FR" sz="2000" b="1" i="1" dirty="0">
                <a:latin typeface="Times New Roman" panose="02020603050405020304" pitchFamily="18" charset="0"/>
                <a:cs typeface="Times New Roman" panose="02020603050405020304" pitchFamily="18" charset="0"/>
                <a:hlinkClick r:id="rId6"/>
              </a:rPr>
              <a:t>Agents très spéciaux</a:t>
            </a:r>
            <a:r>
              <a:rPr lang="fr-FR" sz="2000" i="1" dirty="0">
                <a:latin typeface="Times New Roman" panose="02020603050405020304" pitchFamily="18" charset="0"/>
                <a:cs typeface="Times New Roman" panose="02020603050405020304" pitchFamily="18" charset="0"/>
              </a:rPr>
              <a:t>. La Suédoise vient par ailleurs d'être nommée à l'Oscar de la meilleure actrice dans un second rôle pour </a:t>
            </a:r>
            <a:r>
              <a:rPr lang="fr-FR" sz="2000" b="1" i="1" dirty="0">
                <a:latin typeface="Times New Roman" panose="02020603050405020304" pitchFamily="18" charset="0"/>
                <a:cs typeface="Times New Roman" panose="02020603050405020304" pitchFamily="18" charset="0"/>
                <a:hlinkClick r:id="rId7"/>
              </a:rPr>
              <a:t>The </a:t>
            </a:r>
            <a:r>
              <a:rPr lang="fr-FR" sz="2000" b="1" i="1" dirty="0" err="1">
                <a:latin typeface="Times New Roman" panose="02020603050405020304" pitchFamily="18" charset="0"/>
                <a:cs typeface="Times New Roman" panose="02020603050405020304" pitchFamily="18" charset="0"/>
                <a:hlinkClick r:id="rId7"/>
              </a:rPr>
              <a:t>Danish</a:t>
            </a:r>
            <a:r>
              <a:rPr lang="fr-FR" sz="2000" b="1" i="1" dirty="0">
                <a:latin typeface="Times New Roman" panose="02020603050405020304" pitchFamily="18" charset="0"/>
                <a:cs typeface="Times New Roman" panose="02020603050405020304" pitchFamily="18" charset="0"/>
                <a:hlinkClick r:id="rId7"/>
              </a:rPr>
              <a:t> Girl</a:t>
            </a:r>
            <a:r>
              <a:rPr lang="fr-FR" sz="2000" i="1" dirty="0">
                <a:latin typeface="Times New Roman" panose="02020603050405020304" pitchFamily="18" charset="0"/>
                <a:cs typeface="Times New Roman" panose="02020603050405020304" pitchFamily="18" charset="0"/>
              </a:rPr>
              <a:t> et croisera prochainement la route de </a:t>
            </a:r>
            <a:r>
              <a:rPr lang="fr-FR" sz="2000" b="1" i="1" dirty="0">
                <a:latin typeface="Times New Roman" panose="02020603050405020304" pitchFamily="18" charset="0"/>
                <a:cs typeface="Times New Roman" panose="02020603050405020304" pitchFamily="18" charset="0"/>
                <a:hlinkClick r:id="rId8"/>
              </a:rPr>
              <a:t>Matt Damon</a:t>
            </a:r>
            <a:r>
              <a:rPr lang="fr-FR" sz="2000" i="1" dirty="0">
                <a:latin typeface="Times New Roman" panose="02020603050405020304" pitchFamily="18" charset="0"/>
                <a:cs typeface="Times New Roman" panose="02020603050405020304" pitchFamily="18" charset="0"/>
              </a:rPr>
              <a:t> dans </a:t>
            </a:r>
            <a:r>
              <a:rPr lang="fr-FR" sz="2000" b="1" i="1" dirty="0">
                <a:latin typeface="Times New Roman" panose="02020603050405020304" pitchFamily="18" charset="0"/>
                <a:cs typeface="Times New Roman" panose="02020603050405020304" pitchFamily="18" charset="0"/>
                <a:hlinkClick r:id="rId9"/>
              </a:rPr>
              <a:t>Jason </a:t>
            </a:r>
            <a:r>
              <a:rPr lang="fr-FR" sz="2000" b="1" i="1" dirty="0" err="1">
                <a:latin typeface="Times New Roman" panose="02020603050405020304" pitchFamily="18" charset="0"/>
                <a:cs typeface="Times New Roman" panose="02020603050405020304" pitchFamily="18" charset="0"/>
                <a:hlinkClick r:id="rId9"/>
              </a:rPr>
              <a:t>Bourne</a:t>
            </a:r>
            <a:r>
              <a:rPr lang="fr-FR" sz="2000" b="1" i="1" dirty="0">
                <a:latin typeface="Times New Roman" panose="02020603050405020304" pitchFamily="18" charset="0"/>
                <a:cs typeface="Times New Roman" panose="02020603050405020304" pitchFamily="18" charset="0"/>
                <a:hlinkClick r:id="rId9"/>
              </a:rPr>
              <a:t> 5</a:t>
            </a:r>
            <a:r>
              <a:rPr lang="fr-FR" sz="2000"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59564246"/>
      </p:ext>
    </p:extLst>
  </p:cSld>
  <p:clrMapOvr>
    <a:masterClrMapping/>
  </p:clrMapOvr>
  <mc:AlternateContent xmlns:mc="http://schemas.openxmlformats.org/markup-compatibility/2006">
    <mc:Choice xmlns:p14="http://schemas.microsoft.com/office/powerpoint/2010/main" xmlns="" Requires="p14">
      <p:transition spd="slow" p14:dur="1600" advClick="0" advTm="17000">
        <p:blinds dir="vert"/>
      </p:transition>
    </mc:Choice>
    <mc:Fallback>
      <p:transition spd="slow" advClick="0" advTm="17000">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094301" y="0"/>
            <a:ext cx="5602941" cy="6858000"/>
          </a:xfrm>
          <a:prstGeom prst="rect">
            <a:avLst/>
          </a:prstGeom>
        </p:spPr>
      </p:pic>
      <p:sp>
        <p:nvSpPr>
          <p:cNvPr id="3" name="ZoneTexte 2"/>
          <p:cNvSpPr txBox="1"/>
          <p:nvPr/>
        </p:nvSpPr>
        <p:spPr>
          <a:xfrm>
            <a:off x="1393371" y="1190171"/>
            <a:ext cx="336731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Ingrid BERGMAN</a:t>
            </a:r>
            <a:endParaRPr lang="fr-FR" sz="2000" i="1" dirty="0">
              <a:latin typeface="Times New Roman" panose="02020603050405020304" pitchFamily="18" charset="0"/>
              <a:cs typeface="Times New Roman" panose="02020603050405020304" pitchFamily="18" charset="0"/>
            </a:endParaRPr>
          </a:p>
        </p:txBody>
      </p:sp>
      <p:sp>
        <p:nvSpPr>
          <p:cNvPr id="4" name="Rectangle 3"/>
          <p:cNvSpPr/>
          <p:nvPr/>
        </p:nvSpPr>
        <p:spPr>
          <a:xfrm>
            <a:off x="1393370" y="1814513"/>
            <a:ext cx="3367315" cy="4401205"/>
          </a:xfrm>
          <a:prstGeom prst="rect">
            <a:avLst/>
          </a:prstGeom>
          <a:solidFill>
            <a:schemeClr val="accent4">
              <a:lumMod val="60000"/>
              <a:lumOff val="40000"/>
            </a:schemeClr>
          </a:solidFill>
        </p:spPr>
        <p:txBody>
          <a:bodyPr wrap="square">
            <a:spAutoFit/>
          </a:bodyPr>
          <a:lstStyle/>
          <a:p>
            <a:r>
              <a:rPr lang="fr-FR" sz="2000" i="1" dirty="0">
                <a:latin typeface="Times New Roman" panose="02020603050405020304" pitchFamily="18" charset="0"/>
                <a:cs typeface="Times New Roman" panose="02020603050405020304" pitchFamily="18" charset="0"/>
              </a:rPr>
              <a:t>On ne présente plus </a:t>
            </a:r>
            <a:r>
              <a:rPr lang="fr-FR" sz="2000" b="1" i="1" dirty="0">
                <a:latin typeface="Times New Roman" panose="02020603050405020304" pitchFamily="18" charset="0"/>
                <a:cs typeface="Times New Roman" panose="02020603050405020304" pitchFamily="18" charset="0"/>
                <a:hlinkClick r:id="rId3"/>
              </a:rPr>
              <a:t>Ingrid Bergman</a:t>
            </a:r>
            <a:r>
              <a:rPr lang="fr-FR" sz="2000" i="1" dirty="0">
                <a:latin typeface="Times New Roman" panose="02020603050405020304" pitchFamily="18" charset="0"/>
                <a:cs typeface="Times New Roman" panose="02020603050405020304" pitchFamily="18" charset="0"/>
              </a:rPr>
              <a:t>. Oscarisée à trois reprises pour </a:t>
            </a:r>
            <a:r>
              <a:rPr lang="fr-FR" sz="2000" b="1" i="1" dirty="0">
                <a:latin typeface="Times New Roman" panose="02020603050405020304" pitchFamily="18" charset="0"/>
                <a:cs typeface="Times New Roman" panose="02020603050405020304" pitchFamily="18" charset="0"/>
                <a:hlinkClick r:id="rId4"/>
              </a:rPr>
              <a:t>Hantise</a:t>
            </a:r>
            <a:r>
              <a:rPr lang="fr-FR" sz="2000" i="1" dirty="0">
                <a:latin typeface="Times New Roman" panose="02020603050405020304" pitchFamily="18" charset="0"/>
                <a:cs typeface="Times New Roman" panose="02020603050405020304" pitchFamily="18" charset="0"/>
              </a:rPr>
              <a:t>, </a:t>
            </a:r>
            <a:r>
              <a:rPr lang="fr-FR" sz="2000" b="1" i="1" dirty="0">
                <a:latin typeface="Times New Roman" panose="02020603050405020304" pitchFamily="18" charset="0"/>
                <a:cs typeface="Times New Roman" panose="02020603050405020304" pitchFamily="18" charset="0"/>
                <a:hlinkClick r:id="rId5"/>
              </a:rPr>
              <a:t>Anastasia</a:t>
            </a:r>
            <a:r>
              <a:rPr lang="fr-FR" sz="2000" i="1" dirty="0">
                <a:latin typeface="Times New Roman" panose="02020603050405020304" pitchFamily="18" charset="0"/>
                <a:cs typeface="Times New Roman" panose="02020603050405020304" pitchFamily="18" charset="0"/>
              </a:rPr>
              <a:t> et </a:t>
            </a:r>
            <a:r>
              <a:rPr lang="fr-FR" sz="2000" b="1" i="1" dirty="0">
                <a:latin typeface="Times New Roman" panose="02020603050405020304" pitchFamily="18" charset="0"/>
                <a:cs typeface="Times New Roman" panose="02020603050405020304" pitchFamily="18" charset="0"/>
                <a:hlinkClick r:id="rId6"/>
              </a:rPr>
              <a:t>Le Crime de l'Orient-Express</a:t>
            </a:r>
            <a:r>
              <a:rPr lang="fr-FR" sz="2000" i="1" dirty="0">
                <a:latin typeface="Times New Roman" panose="02020603050405020304" pitchFamily="18" charset="0"/>
                <a:cs typeface="Times New Roman" panose="02020603050405020304" pitchFamily="18" charset="0"/>
              </a:rPr>
              <a:t>, la muse de </a:t>
            </a:r>
            <a:r>
              <a:rPr lang="fr-FR" sz="2000" b="1" i="1" dirty="0">
                <a:latin typeface="Times New Roman" panose="02020603050405020304" pitchFamily="18" charset="0"/>
                <a:cs typeface="Times New Roman" panose="02020603050405020304" pitchFamily="18" charset="0"/>
                <a:hlinkClick r:id="rId7"/>
              </a:rPr>
              <a:t>Roberto Rossellini</a:t>
            </a:r>
            <a:r>
              <a:rPr lang="fr-FR" sz="2000" i="1" dirty="0">
                <a:latin typeface="Times New Roman" panose="02020603050405020304" pitchFamily="18" charset="0"/>
                <a:cs typeface="Times New Roman" panose="02020603050405020304" pitchFamily="18" charset="0"/>
              </a:rPr>
              <a:t> reste l'une des actrices suédoises les plus connues dans le monde entier. Son statut d'icone, elle l'obtient après sa mythique prestation aux côtés d'</a:t>
            </a:r>
            <a:r>
              <a:rPr lang="fr-FR" sz="2000" b="1" i="1" dirty="0">
                <a:latin typeface="Times New Roman" panose="02020603050405020304" pitchFamily="18" charset="0"/>
                <a:cs typeface="Times New Roman" panose="02020603050405020304" pitchFamily="18" charset="0"/>
                <a:hlinkClick r:id="rId8"/>
              </a:rPr>
              <a:t>Humphrey Bogart</a:t>
            </a:r>
            <a:r>
              <a:rPr lang="fr-FR" sz="2000" i="1" dirty="0">
                <a:latin typeface="Times New Roman" panose="02020603050405020304" pitchFamily="18" charset="0"/>
                <a:cs typeface="Times New Roman" panose="02020603050405020304" pitchFamily="18" charset="0"/>
              </a:rPr>
              <a:t> dans </a:t>
            </a:r>
            <a:r>
              <a:rPr lang="fr-FR" sz="2000" b="1" i="1" dirty="0">
                <a:latin typeface="Times New Roman" panose="02020603050405020304" pitchFamily="18" charset="0"/>
                <a:cs typeface="Times New Roman" panose="02020603050405020304" pitchFamily="18" charset="0"/>
                <a:hlinkClick r:id="rId9"/>
              </a:rPr>
              <a:t>Casablanca</a:t>
            </a:r>
            <a:r>
              <a:rPr lang="fr-FR" sz="2000" i="1" dirty="0">
                <a:latin typeface="Times New Roman" panose="02020603050405020304" pitchFamily="18" charset="0"/>
                <a:cs typeface="Times New Roman" panose="02020603050405020304" pitchFamily="18" charset="0"/>
              </a:rPr>
              <a:t>, et voit alors les plus grands réalisateurs du moment lui ouvrir les bras. </a:t>
            </a:r>
          </a:p>
        </p:txBody>
      </p:sp>
    </p:spTree>
    <p:extLst>
      <p:ext uri="{BB962C8B-B14F-4D97-AF65-F5344CB8AC3E}">
        <p14:creationId xmlns:p14="http://schemas.microsoft.com/office/powerpoint/2010/main" xmlns="" val="989830356"/>
      </p:ext>
    </p:extLst>
  </p:cSld>
  <p:clrMapOvr>
    <a:masterClrMapping/>
  </p:clrMapOvr>
  <mc:AlternateContent xmlns:mc="http://schemas.openxmlformats.org/markup-compatibility/2006">
    <mc:Choice xmlns:p14="http://schemas.microsoft.com/office/powerpoint/2010/main" xmlns="" Requires="p14">
      <p:transition spd="slow" p14:dur="1500" advClick="0" advTm="17000">
        <p:dissolve/>
      </p:transition>
    </mc:Choice>
    <mc:Fallback>
      <p:transition spd="slow" advClick="0" advTm="17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28546" y="0"/>
            <a:ext cx="4564393" cy="6858000"/>
          </a:xfrm>
          <a:prstGeom prst="rect">
            <a:avLst/>
          </a:prstGeom>
        </p:spPr>
      </p:pic>
      <p:sp>
        <p:nvSpPr>
          <p:cNvPr id="3" name="ZoneTexte 2"/>
          <p:cNvSpPr txBox="1"/>
          <p:nvPr/>
        </p:nvSpPr>
        <p:spPr>
          <a:xfrm>
            <a:off x="7315200" y="1161143"/>
            <a:ext cx="3323771" cy="400110"/>
          </a:xfrm>
          <a:prstGeom prst="rect">
            <a:avLst/>
          </a:prstGeom>
          <a:noFill/>
        </p:spPr>
        <p:txBody>
          <a:bodyPr wrap="square" rtlCol="0">
            <a:spAutoFit/>
          </a:bodyPr>
          <a:lstStyle/>
          <a:p>
            <a:r>
              <a:rPr lang="fr-FR" sz="2000" i="1" dirty="0" smtClean="0">
                <a:solidFill>
                  <a:schemeClr val="bg1"/>
                </a:solidFill>
                <a:latin typeface="Times New Roman" panose="02020603050405020304" pitchFamily="18" charset="0"/>
                <a:cs typeface="Times New Roman" panose="02020603050405020304" pitchFamily="18" charset="0"/>
              </a:rPr>
              <a:t>Noomi RAPACE</a:t>
            </a:r>
            <a:endParaRPr lang="fr-FR" sz="2000" i="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7015162" y="2157413"/>
            <a:ext cx="4357687" cy="4093428"/>
          </a:xfrm>
          <a:prstGeom prst="rect">
            <a:avLst/>
          </a:prstGeom>
          <a:solidFill>
            <a:srgbClr val="FFFF00"/>
          </a:solidFill>
        </p:spPr>
        <p:txBody>
          <a:bodyPr wrap="square">
            <a:spAutoFit/>
          </a:bodyPr>
          <a:lstStyle/>
          <a:p>
            <a:r>
              <a:rPr lang="fr-FR" sz="2000" i="1" dirty="0">
                <a:latin typeface="Times New Roman" panose="02020603050405020304" pitchFamily="18" charset="0"/>
                <a:cs typeface="Times New Roman" panose="02020603050405020304" pitchFamily="18" charset="0"/>
              </a:rPr>
              <a:t>Star de la trilogie suédoise </a:t>
            </a:r>
            <a:r>
              <a:rPr lang="fr-FR" sz="2000" b="1" i="1" dirty="0">
                <a:latin typeface="Times New Roman" panose="02020603050405020304" pitchFamily="18" charset="0"/>
                <a:cs typeface="Times New Roman" panose="02020603050405020304" pitchFamily="18" charset="0"/>
                <a:hlinkClick r:id="rId3"/>
              </a:rPr>
              <a:t>Millenium</a:t>
            </a:r>
            <a:r>
              <a:rPr lang="fr-FR" sz="2000" i="1" dirty="0">
                <a:latin typeface="Times New Roman" panose="02020603050405020304" pitchFamily="18" charset="0"/>
                <a:cs typeface="Times New Roman" panose="02020603050405020304" pitchFamily="18" charset="0"/>
              </a:rPr>
              <a:t>, </a:t>
            </a:r>
            <a:r>
              <a:rPr lang="fr-FR" sz="2000" b="1" i="1" dirty="0">
                <a:latin typeface="Times New Roman" panose="02020603050405020304" pitchFamily="18" charset="0"/>
                <a:cs typeface="Times New Roman" panose="02020603050405020304" pitchFamily="18" charset="0"/>
                <a:hlinkClick r:id="rId4"/>
              </a:rPr>
              <a:t>Noomi Rapace</a:t>
            </a:r>
            <a:r>
              <a:rPr lang="fr-FR" sz="2000" i="1" dirty="0">
                <a:latin typeface="Times New Roman" panose="02020603050405020304" pitchFamily="18" charset="0"/>
                <a:cs typeface="Times New Roman" panose="02020603050405020304" pitchFamily="18" charset="0"/>
              </a:rPr>
              <a:t> se fait un nom à l'international grâce à </a:t>
            </a:r>
            <a:r>
              <a:rPr lang="fr-FR" sz="2000" b="1" i="1" dirty="0">
                <a:latin typeface="Times New Roman" panose="02020603050405020304" pitchFamily="18" charset="0"/>
                <a:cs typeface="Times New Roman" panose="02020603050405020304" pitchFamily="18" charset="0"/>
                <a:hlinkClick r:id="rId5"/>
              </a:rPr>
              <a:t>Sherlock Holmes 2 : Jeu d'ombres</a:t>
            </a:r>
            <a:r>
              <a:rPr lang="fr-FR" sz="2000" i="1" dirty="0">
                <a:latin typeface="Times New Roman" panose="02020603050405020304" pitchFamily="18" charset="0"/>
                <a:cs typeface="Times New Roman" panose="02020603050405020304" pitchFamily="18" charset="0"/>
              </a:rPr>
              <a:t>, avant de partager l'affiche du </a:t>
            </a:r>
            <a:r>
              <a:rPr lang="fr-FR" sz="2000" b="1" i="1" dirty="0">
                <a:latin typeface="Times New Roman" panose="02020603050405020304" pitchFamily="18" charset="0"/>
                <a:cs typeface="Times New Roman" panose="02020603050405020304" pitchFamily="18" charset="0"/>
                <a:hlinkClick r:id="rId6"/>
              </a:rPr>
              <a:t>Prometheus</a:t>
            </a:r>
            <a:r>
              <a:rPr lang="fr-FR" sz="2000" i="1" dirty="0">
                <a:latin typeface="Times New Roman" panose="02020603050405020304" pitchFamily="18" charset="0"/>
                <a:cs typeface="Times New Roman" panose="02020603050405020304" pitchFamily="18" charset="0"/>
              </a:rPr>
              <a:t> de </a:t>
            </a:r>
            <a:r>
              <a:rPr lang="fr-FR" sz="2000" b="1" i="1" dirty="0">
                <a:latin typeface="Times New Roman" panose="02020603050405020304" pitchFamily="18" charset="0"/>
                <a:cs typeface="Times New Roman" panose="02020603050405020304" pitchFamily="18" charset="0"/>
                <a:hlinkClick r:id="rId7"/>
              </a:rPr>
              <a:t>Ridley Scott</a:t>
            </a:r>
            <a:r>
              <a:rPr lang="fr-FR" sz="2000" i="1" dirty="0">
                <a:latin typeface="Times New Roman" panose="02020603050405020304" pitchFamily="18" charset="0"/>
                <a:cs typeface="Times New Roman" panose="02020603050405020304" pitchFamily="18" charset="0"/>
              </a:rPr>
              <a:t> avec </a:t>
            </a:r>
            <a:r>
              <a:rPr lang="fr-FR" sz="2000" b="1" i="1" dirty="0">
                <a:latin typeface="Times New Roman" panose="02020603050405020304" pitchFamily="18" charset="0"/>
                <a:cs typeface="Times New Roman" panose="02020603050405020304" pitchFamily="18" charset="0"/>
                <a:hlinkClick r:id="rId8"/>
              </a:rPr>
              <a:t>Michael Fassbender</a:t>
            </a:r>
            <a:r>
              <a:rPr lang="fr-FR" sz="2000" i="1" dirty="0">
                <a:latin typeface="Times New Roman" panose="02020603050405020304" pitchFamily="18" charset="0"/>
                <a:cs typeface="Times New Roman" panose="02020603050405020304" pitchFamily="18" charset="0"/>
              </a:rPr>
              <a:t> en 2012. Courtisée de toute part, l'actrice multiplie les projets et tourne notamment avec </a:t>
            </a:r>
            <a:r>
              <a:rPr lang="fr-FR" sz="2000" b="1" i="1" dirty="0">
                <a:latin typeface="Times New Roman" panose="02020603050405020304" pitchFamily="18" charset="0"/>
                <a:cs typeface="Times New Roman" panose="02020603050405020304" pitchFamily="18" charset="0"/>
                <a:hlinkClick r:id="rId9"/>
              </a:rPr>
              <a:t>Brian De Palma</a:t>
            </a:r>
            <a:r>
              <a:rPr lang="fr-FR" sz="2000" i="1" dirty="0">
                <a:latin typeface="Times New Roman" panose="02020603050405020304" pitchFamily="18" charset="0"/>
                <a:cs typeface="Times New Roman" panose="02020603050405020304" pitchFamily="18" charset="0"/>
              </a:rPr>
              <a:t>. S'essayant à tous les registres, elle est prochainement attendue sous les traits de la Callas avant de participer au biopic d'Enzo Ferrari de </a:t>
            </a:r>
            <a:r>
              <a:rPr lang="fr-FR" sz="2000" b="1" i="1" dirty="0">
                <a:latin typeface="Times New Roman" panose="02020603050405020304" pitchFamily="18" charset="0"/>
                <a:cs typeface="Times New Roman" panose="02020603050405020304" pitchFamily="18" charset="0"/>
                <a:hlinkClick r:id="rId10"/>
              </a:rPr>
              <a:t>Michael Mann</a:t>
            </a:r>
            <a:r>
              <a:rPr lang="fr-FR" sz="2000"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3404040461"/>
      </p:ext>
    </p:extLst>
  </p:cSld>
  <p:clrMapOvr>
    <a:masterClrMapping/>
  </p:clrMapOvr>
  <mc:AlternateContent xmlns:mc="http://schemas.openxmlformats.org/markup-compatibility/2006">
    <mc:Choice xmlns:p14="http://schemas.microsoft.com/office/powerpoint/2010/main" xmlns="" Requires="p14">
      <p:transition spd="slow" p14:dur="1400" advClick="0" advTm="17000">
        <p14:ripple/>
      </p:transition>
    </mc:Choice>
    <mc:Fallback>
      <p:transition spd="slow" advClick="0" advTm="1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283271" y="0"/>
            <a:ext cx="5573344" cy="6858000"/>
          </a:xfrm>
          <a:prstGeom prst="rect">
            <a:avLst/>
          </a:prstGeom>
        </p:spPr>
      </p:pic>
      <p:sp>
        <p:nvSpPr>
          <p:cNvPr id="3" name="ZoneTexte 2"/>
          <p:cNvSpPr txBox="1"/>
          <p:nvPr/>
        </p:nvSpPr>
        <p:spPr>
          <a:xfrm>
            <a:off x="1596571" y="1349829"/>
            <a:ext cx="3367315"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Babette KNUDSEN</a:t>
            </a:r>
            <a:endParaRPr lang="fr-FR" sz="2000" i="1" dirty="0">
              <a:latin typeface="Times New Roman" panose="02020603050405020304" pitchFamily="18" charset="0"/>
              <a:cs typeface="Times New Roman" panose="02020603050405020304" pitchFamily="18" charset="0"/>
            </a:endParaRPr>
          </a:p>
        </p:txBody>
      </p:sp>
      <p:sp>
        <p:nvSpPr>
          <p:cNvPr id="4" name="Rectangle 3"/>
          <p:cNvSpPr/>
          <p:nvPr/>
        </p:nvSpPr>
        <p:spPr>
          <a:xfrm>
            <a:off x="914400" y="1971676"/>
            <a:ext cx="3929064" cy="4093428"/>
          </a:xfrm>
          <a:prstGeom prst="rect">
            <a:avLst/>
          </a:prstGeom>
          <a:solidFill>
            <a:srgbClr val="FF0000"/>
          </a:solidFill>
        </p:spPr>
        <p:txBody>
          <a:bodyPr wrap="square">
            <a:spAutoFit/>
          </a:bodyPr>
          <a:lstStyle/>
          <a:p>
            <a:r>
              <a:rPr lang="fr-FR" sz="2000" i="1" dirty="0">
                <a:latin typeface="Times New Roman" panose="02020603050405020304" pitchFamily="18" charset="0"/>
                <a:cs typeface="Times New Roman" panose="02020603050405020304" pitchFamily="18" charset="0"/>
              </a:rPr>
              <a:t>Les accros du petit écran connaissent forcément Sidse Babette Knudsen. La Danoise tient en effet le premier rôle de la série politico-dramatique Borgen, une femme au pouvoir durant les trois saisons du show. Une prestation remarquée qui lui ouvre de nouveaux horizons au cinéma. Elle était ainsi récemment à l'affiche de </a:t>
            </a:r>
            <a:r>
              <a:rPr lang="fr-FR" sz="2000" b="1" i="1" dirty="0">
                <a:latin typeface="Times New Roman" panose="02020603050405020304" pitchFamily="18" charset="0"/>
                <a:cs typeface="Times New Roman" panose="02020603050405020304" pitchFamily="18" charset="0"/>
                <a:hlinkClick r:id="rId3"/>
              </a:rPr>
              <a:t>L'Hermine</a:t>
            </a:r>
            <a:r>
              <a:rPr lang="fr-FR" sz="2000" i="1" dirty="0">
                <a:latin typeface="Times New Roman" panose="02020603050405020304" pitchFamily="18" charset="0"/>
                <a:cs typeface="Times New Roman" panose="02020603050405020304" pitchFamily="18" charset="0"/>
              </a:rPr>
              <a:t> avec </a:t>
            </a:r>
            <a:r>
              <a:rPr lang="fr-FR" sz="2000" b="1" i="1" dirty="0">
                <a:latin typeface="Times New Roman" panose="02020603050405020304" pitchFamily="18" charset="0"/>
                <a:cs typeface="Times New Roman" panose="02020603050405020304" pitchFamily="18" charset="0"/>
                <a:hlinkClick r:id="rId4"/>
              </a:rPr>
              <a:t>Fabrice </a:t>
            </a:r>
            <a:r>
              <a:rPr lang="fr-FR" sz="2000" b="1" i="1" dirty="0" smtClean="0">
                <a:latin typeface="Times New Roman" panose="02020603050405020304" pitchFamily="18" charset="0"/>
                <a:cs typeface="Times New Roman" panose="02020603050405020304" pitchFamily="18" charset="0"/>
                <a:hlinkClick r:id="rId4"/>
              </a:rPr>
              <a:t>Lucchini</a:t>
            </a:r>
            <a:r>
              <a:rPr lang="fr-FR" sz="2000" i="1" dirty="0" smtClean="0">
                <a:latin typeface="Times New Roman" panose="02020603050405020304" pitchFamily="18" charset="0"/>
                <a:cs typeface="Times New Roman" panose="02020603050405020304" pitchFamily="18" charset="0"/>
              </a:rPr>
              <a:t> </a:t>
            </a:r>
            <a:r>
              <a:rPr lang="fr-FR" sz="2000" i="1" dirty="0">
                <a:latin typeface="Times New Roman" panose="02020603050405020304" pitchFamily="18" charset="0"/>
                <a:cs typeface="Times New Roman" panose="02020603050405020304" pitchFamily="18" charset="0"/>
              </a:rPr>
              <a:t>et donnera fin 2016 la réplique à </a:t>
            </a:r>
            <a:r>
              <a:rPr lang="fr-FR" sz="2000" b="1" i="1" dirty="0">
                <a:latin typeface="Times New Roman" panose="02020603050405020304" pitchFamily="18" charset="0"/>
                <a:cs typeface="Times New Roman" panose="02020603050405020304" pitchFamily="18" charset="0"/>
                <a:hlinkClick r:id="rId5"/>
              </a:rPr>
              <a:t>Tom Hanks</a:t>
            </a:r>
            <a:r>
              <a:rPr lang="fr-FR" sz="2000" i="1" dirty="0">
                <a:latin typeface="Times New Roman" panose="02020603050405020304" pitchFamily="18" charset="0"/>
                <a:cs typeface="Times New Roman" panose="02020603050405020304" pitchFamily="18" charset="0"/>
              </a:rPr>
              <a:t> dans </a:t>
            </a:r>
            <a:r>
              <a:rPr lang="fr-FR" sz="2000" b="1" i="1" dirty="0">
                <a:latin typeface="Times New Roman" panose="02020603050405020304" pitchFamily="18" charset="0"/>
                <a:cs typeface="Times New Roman" panose="02020603050405020304" pitchFamily="18" charset="0"/>
                <a:hlinkClick r:id="rId6"/>
              </a:rPr>
              <a:t>Inferno</a:t>
            </a:r>
            <a:r>
              <a:rPr lang="fr-FR" sz="2000" i="1" dirty="0">
                <a:latin typeface="Times New Roman" panose="02020603050405020304" pitchFamily="18" charset="0"/>
                <a:cs typeface="Times New Roman" panose="02020603050405020304" pitchFamily="18" charset="0"/>
              </a:rPr>
              <a:t> de </a:t>
            </a:r>
            <a:r>
              <a:rPr lang="fr-FR" sz="2000" b="1" i="1" dirty="0">
                <a:latin typeface="Times New Roman" panose="02020603050405020304" pitchFamily="18" charset="0"/>
                <a:cs typeface="Times New Roman" panose="02020603050405020304" pitchFamily="18" charset="0"/>
                <a:hlinkClick r:id="rId7"/>
              </a:rPr>
              <a:t>Ron Howard</a:t>
            </a:r>
            <a:r>
              <a:rPr lang="fr-FR" sz="2000"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1643138926"/>
      </p:ext>
    </p:extLst>
  </p:cSld>
  <p:clrMapOvr>
    <a:masterClrMapping/>
  </p:clrMapOvr>
  <mc:AlternateContent xmlns:mc="http://schemas.openxmlformats.org/markup-compatibility/2006">
    <mc:Choice xmlns:p14="http://schemas.microsoft.com/office/powerpoint/2010/main" xmlns="" Requires="p14">
      <p:transition spd="slow" p14:dur="1750" advClick="0" advTm="17000">
        <p:checker/>
      </p:transition>
    </mc:Choice>
    <mc:Fallback>
      <p:transition spd="slow" advClick="0" advTm="17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669143" y="0"/>
            <a:ext cx="5225143" cy="6858000"/>
          </a:xfrm>
          <a:prstGeom prst="rect">
            <a:avLst/>
          </a:prstGeom>
        </p:spPr>
      </p:pic>
      <p:sp>
        <p:nvSpPr>
          <p:cNvPr id="3" name="ZoneTexte 2"/>
          <p:cNvSpPr txBox="1"/>
          <p:nvPr/>
        </p:nvSpPr>
        <p:spPr>
          <a:xfrm>
            <a:off x="7458075" y="942975"/>
            <a:ext cx="3093811" cy="400110"/>
          </a:xfrm>
          <a:prstGeom prst="rect">
            <a:avLst/>
          </a:prstGeom>
          <a:noFill/>
        </p:spPr>
        <p:txBody>
          <a:bodyPr wrap="square" rtlCol="0">
            <a:spAutoFit/>
          </a:bodyPr>
          <a:lstStyle/>
          <a:p>
            <a:r>
              <a:rPr lang="fr-FR" sz="2000" i="1" dirty="0" smtClean="0">
                <a:solidFill>
                  <a:srgbClr val="FFFF00"/>
                </a:solidFill>
                <a:latin typeface="Times New Roman" panose="02020603050405020304" pitchFamily="18" charset="0"/>
                <a:cs typeface="Times New Roman" panose="02020603050405020304" pitchFamily="18" charset="0"/>
              </a:rPr>
              <a:t>Connie NIELSEN</a:t>
            </a:r>
            <a:endParaRPr lang="fr-FR" sz="2000" i="1" dirty="0">
              <a:solidFill>
                <a:srgbClr val="FFFF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7215188" y="1938624"/>
            <a:ext cx="4243386" cy="4708981"/>
          </a:xfrm>
          <a:prstGeom prst="rect">
            <a:avLst/>
          </a:prstGeom>
          <a:solidFill>
            <a:schemeClr val="accent4">
              <a:lumMod val="75000"/>
            </a:schemeClr>
          </a:solidFill>
        </p:spPr>
        <p:txBody>
          <a:bodyPr wrap="square">
            <a:spAutoFit/>
          </a:bodyPr>
          <a:lstStyle/>
          <a:p>
            <a:r>
              <a:rPr lang="fr-FR" sz="2000" b="1" i="1" dirty="0">
                <a:latin typeface="Times New Roman" panose="02020603050405020304" pitchFamily="18" charset="0"/>
                <a:cs typeface="Times New Roman" panose="02020603050405020304" pitchFamily="18" charset="0"/>
                <a:hlinkClick r:id="rId3"/>
              </a:rPr>
              <a:t>Connie Nielsen</a:t>
            </a:r>
            <a:r>
              <a:rPr lang="fr-FR" sz="2000" i="1" dirty="0">
                <a:latin typeface="Times New Roman" panose="02020603050405020304" pitchFamily="18" charset="0"/>
                <a:cs typeface="Times New Roman" panose="02020603050405020304" pitchFamily="18" charset="0"/>
              </a:rPr>
              <a:t> quitte dès l'âge de 18 ans son Danemark natal pour parcourir le monde. Elle fait alors ses premiers pas au cinéma, en Italie tout d'abord, puis aux États-Unis. On la voit ainsi aux côtés d'</a:t>
            </a:r>
            <a:r>
              <a:rPr lang="fr-FR" sz="2000" b="1" i="1" dirty="0">
                <a:latin typeface="Times New Roman" panose="02020603050405020304" pitchFamily="18" charset="0"/>
                <a:cs typeface="Times New Roman" panose="02020603050405020304" pitchFamily="18" charset="0"/>
                <a:hlinkClick r:id="rId4"/>
              </a:rPr>
              <a:t>Al Pacino</a:t>
            </a:r>
            <a:r>
              <a:rPr lang="fr-FR" sz="2000" i="1" dirty="0">
                <a:latin typeface="Times New Roman" panose="02020603050405020304" pitchFamily="18" charset="0"/>
                <a:cs typeface="Times New Roman" panose="02020603050405020304" pitchFamily="18" charset="0"/>
              </a:rPr>
              <a:t> dans </a:t>
            </a:r>
            <a:r>
              <a:rPr lang="fr-FR" sz="2000" b="1" i="1" dirty="0">
                <a:latin typeface="Times New Roman" panose="02020603050405020304" pitchFamily="18" charset="0"/>
                <a:cs typeface="Times New Roman" panose="02020603050405020304" pitchFamily="18" charset="0"/>
                <a:hlinkClick r:id="rId5"/>
              </a:rPr>
              <a:t>L'Associé du diable</a:t>
            </a:r>
            <a:r>
              <a:rPr lang="fr-FR" sz="2000" i="1" dirty="0">
                <a:latin typeface="Times New Roman" panose="02020603050405020304" pitchFamily="18" charset="0"/>
                <a:cs typeface="Times New Roman" panose="02020603050405020304" pitchFamily="18" charset="0"/>
              </a:rPr>
              <a:t>, dans la comédie de </a:t>
            </a:r>
            <a:r>
              <a:rPr lang="fr-FR" sz="2000" b="1" i="1" dirty="0">
                <a:latin typeface="Times New Roman" panose="02020603050405020304" pitchFamily="18" charset="0"/>
                <a:cs typeface="Times New Roman" panose="02020603050405020304" pitchFamily="18" charset="0"/>
                <a:hlinkClick r:id="rId6"/>
              </a:rPr>
              <a:t>Wes Anderson</a:t>
            </a:r>
            <a:r>
              <a:rPr lang="fr-FR" sz="2000" i="1" dirty="0">
                <a:latin typeface="Times New Roman" panose="02020603050405020304" pitchFamily="18" charset="0"/>
                <a:cs typeface="Times New Roman" panose="02020603050405020304" pitchFamily="18" charset="0"/>
              </a:rPr>
              <a:t>, </a:t>
            </a:r>
            <a:r>
              <a:rPr lang="fr-FR" sz="2000" b="1" i="1" dirty="0">
                <a:latin typeface="Times New Roman" panose="02020603050405020304" pitchFamily="18" charset="0"/>
                <a:cs typeface="Times New Roman" panose="02020603050405020304" pitchFamily="18" charset="0"/>
                <a:hlinkClick r:id="rId7"/>
              </a:rPr>
              <a:t>Rushmore</a:t>
            </a:r>
            <a:r>
              <a:rPr lang="fr-FR" sz="2000" i="1" dirty="0">
                <a:latin typeface="Times New Roman" panose="02020603050405020304" pitchFamily="18" charset="0"/>
                <a:cs typeface="Times New Roman" panose="02020603050405020304" pitchFamily="18" charset="0"/>
              </a:rPr>
              <a:t>, mais aussi et surtout en </a:t>
            </a:r>
            <a:r>
              <a:rPr lang="fr-FR" sz="2000" i="1" dirty="0" smtClean="0">
                <a:latin typeface="Times New Roman" panose="02020603050405020304" pitchFamily="18" charset="0"/>
                <a:cs typeface="Times New Roman" panose="02020603050405020304" pitchFamily="18" charset="0"/>
              </a:rPr>
              <a:t>sœur </a:t>
            </a:r>
            <a:r>
              <a:rPr lang="fr-FR" sz="2000" i="1" dirty="0">
                <a:latin typeface="Times New Roman" panose="02020603050405020304" pitchFamily="18" charset="0"/>
                <a:cs typeface="Times New Roman" panose="02020603050405020304" pitchFamily="18" charset="0"/>
              </a:rPr>
              <a:t>du tyrannique empereur Commode dans </a:t>
            </a:r>
            <a:r>
              <a:rPr lang="fr-FR" sz="2000" b="1" i="1" dirty="0">
                <a:latin typeface="Times New Roman" panose="02020603050405020304" pitchFamily="18" charset="0"/>
                <a:cs typeface="Times New Roman" panose="02020603050405020304" pitchFamily="18" charset="0"/>
                <a:hlinkClick r:id="rId8"/>
              </a:rPr>
              <a:t>Gladiator</a:t>
            </a:r>
            <a:r>
              <a:rPr lang="fr-FR" sz="2000" i="1" dirty="0">
                <a:latin typeface="Times New Roman" panose="02020603050405020304" pitchFamily="18" charset="0"/>
                <a:cs typeface="Times New Roman" panose="02020603050405020304" pitchFamily="18" charset="0"/>
              </a:rPr>
              <a:t>. Depuis, elle enchaîne les rôles et s'est dernièrement fait remarquée en incarnant la mère de Joe dans les deux volumes du </a:t>
            </a:r>
            <a:r>
              <a:rPr lang="fr-FR" sz="2000" b="1" i="1" dirty="0">
                <a:latin typeface="Times New Roman" panose="02020603050405020304" pitchFamily="18" charset="0"/>
                <a:cs typeface="Times New Roman" panose="02020603050405020304" pitchFamily="18" charset="0"/>
                <a:hlinkClick r:id="rId9"/>
              </a:rPr>
              <a:t>Nymphomaniac</a:t>
            </a:r>
            <a:r>
              <a:rPr lang="fr-FR" sz="2000" i="1" dirty="0">
                <a:latin typeface="Times New Roman" panose="02020603050405020304" pitchFamily="18" charset="0"/>
                <a:cs typeface="Times New Roman" panose="02020603050405020304" pitchFamily="18" charset="0"/>
              </a:rPr>
              <a:t> de </a:t>
            </a:r>
            <a:r>
              <a:rPr lang="fr-FR" sz="2000" b="1" i="1" dirty="0">
                <a:latin typeface="Times New Roman" panose="02020603050405020304" pitchFamily="18" charset="0"/>
                <a:cs typeface="Times New Roman" panose="02020603050405020304" pitchFamily="18" charset="0"/>
                <a:hlinkClick r:id="rId10"/>
              </a:rPr>
              <a:t>Lars von Trier</a:t>
            </a:r>
            <a:r>
              <a:rPr lang="fr-FR" sz="2000"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2456021681"/>
      </p:ext>
    </p:extLst>
  </p:cSld>
  <p:clrMapOvr>
    <a:masterClrMapping/>
  </p:clrMapOvr>
  <mc:AlternateContent xmlns:mc="http://schemas.openxmlformats.org/markup-compatibility/2006">
    <mc:Choice xmlns:p14="http://schemas.microsoft.com/office/powerpoint/2010/main" xmlns="" Requires="p14">
      <p:transition spd="slow" p14:dur="2000" advClick="0" advTm="17000">
        <p14:glitter pattern="hexagon"/>
      </p:transition>
    </mc:Choice>
    <mc:Fallback>
      <p:transition spd="slow" advClick="0" advTm="1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285638" y="0"/>
            <a:ext cx="5539580" cy="6858000"/>
          </a:xfrm>
          <a:prstGeom prst="rect">
            <a:avLst/>
          </a:prstGeom>
        </p:spPr>
      </p:pic>
      <p:sp>
        <p:nvSpPr>
          <p:cNvPr id="3" name="ZoneTexte 2"/>
          <p:cNvSpPr txBox="1"/>
          <p:nvPr/>
        </p:nvSpPr>
        <p:spPr>
          <a:xfrm>
            <a:off x="1712686" y="1611086"/>
            <a:ext cx="3178628" cy="400110"/>
          </a:xfrm>
          <a:prstGeom prst="rect">
            <a:avLst/>
          </a:prstGeom>
          <a:noFill/>
        </p:spPr>
        <p:txBody>
          <a:bodyPr wrap="square" rtlCol="0">
            <a:spAutoFit/>
          </a:bodyPr>
          <a:lstStyle/>
          <a:p>
            <a:r>
              <a:rPr lang="fr-FR" sz="2000" i="1" dirty="0" smtClean="0">
                <a:solidFill>
                  <a:schemeClr val="bg1"/>
                </a:solidFill>
                <a:latin typeface="Times New Roman" panose="02020603050405020304" pitchFamily="18" charset="0"/>
                <a:cs typeface="Times New Roman" panose="02020603050405020304" pitchFamily="18" charset="0"/>
              </a:rPr>
              <a:t>Greta GARBO</a:t>
            </a:r>
            <a:endParaRPr lang="fr-FR" sz="2000" i="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942974" y="2300288"/>
            <a:ext cx="3948339" cy="4093428"/>
          </a:xfrm>
          <a:prstGeom prst="rect">
            <a:avLst/>
          </a:prstGeom>
          <a:solidFill>
            <a:schemeClr val="accent4">
              <a:lumMod val="75000"/>
            </a:schemeClr>
          </a:solidFill>
        </p:spPr>
        <p:txBody>
          <a:bodyPr wrap="square">
            <a:spAutoFit/>
          </a:bodyPr>
          <a:lstStyle/>
          <a:p>
            <a:r>
              <a:rPr lang="fr-FR" sz="2000" i="1" dirty="0">
                <a:latin typeface="Times New Roman" panose="02020603050405020304" pitchFamily="18" charset="0"/>
                <a:cs typeface="Times New Roman" panose="02020603050405020304" pitchFamily="18" charset="0"/>
              </a:rPr>
              <a:t>Autre Suédoise emblématique de l'histoire du cinéma, </a:t>
            </a:r>
            <a:r>
              <a:rPr lang="fr-FR" sz="2000" b="1" i="1" dirty="0">
                <a:latin typeface="Times New Roman" panose="02020603050405020304" pitchFamily="18" charset="0"/>
                <a:cs typeface="Times New Roman" panose="02020603050405020304" pitchFamily="18" charset="0"/>
                <a:hlinkClick r:id="rId3"/>
              </a:rPr>
              <a:t>Greta Garbo</a:t>
            </a:r>
            <a:r>
              <a:rPr lang="fr-FR" sz="2000" i="1" dirty="0">
                <a:latin typeface="Times New Roman" panose="02020603050405020304" pitchFamily="18" charset="0"/>
                <a:cs typeface="Times New Roman" panose="02020603050405020304" pitchFamily="18" charset="0"/>
              </a:rPr>
              <a:t> fait des débuts remarqués dans </a:t>
            </a:r>
            <a:r>
              <a:rPr lang="fr-FR" sz="2000" b="1" i="1" dirty="0">
                <a:latin typeface="Times New Roman" panose="02020603050405020304" pitchFamily="18" charset="0"/>
                <a:cs typeface="Times New Roman" panose="02020603050405020304" pitchFamily="18" charset="0"/>
                <a:hlinkClick r:id="rId4"/>
              </a:rPr>
              <a:t>La Rue sans joie</a:t>
            </a:r>
            <a:r>
              <a:rPr lang="fr-FR" sz="2000" i="1" dirty="0">
                <a:latin typeface="Times New Roman" panose="02020603050405020304" pitchFamily="18" charset="0"/>
                <a:cs typeface="Times New Roman" panose="02020603050405020304" pitchFamily="18" charset="0"/>
              </a:rPr>
              <a:t>. Louis B. Mayer lui ouvre ensuite les portes de Hollywood et fait d'elle une véritable femme fatale alors qu'elle n'a que 20 ans. Malgré un rapport très conflictuel avec son public, l'actrice enchaîne les succès au box-office, d'</a:t>
            </a:r>
            <a:r>
              <a:rPr lang="fr-FR" sz="2000" b="1" i="1" dirty="0">
                <a:latin typeface="Times New Roman" panose="02020603050405020304" pitchFamily="18" charset="0"/>
                <a:cs typeface="Times New Roman" panose="02020603050405020304" pitchFamily="18" charset="0"/>
                <a:hlinkClick r:id="rId5"/>
              </a:rPr>
              <a:t>Anna Karenine</a:t>
            </a:r>
            <a:r>
              <a:rPr lang="fr-FR" sz="2000" i="1" dirty="0">
                <a:latin typeface="Times New Roman" panose="02020603050405020304" pitchFamily="18" charset="0"/>
                <a:cs typeface="Times New Roman" panose="02020603050405020304" pitchFamily="18" charset="0"/>
              </a:rPr>
              <a:t> au </a:t>
            </a:r>
            <a:r>
              <a:rPr lang="fr-FR" sz="2000" b="1" i="1" dirty="0">
                <a:latin typeface="Times New Roman" panose="02020603050405020304" pitchFamily="18" charset="0"/>
                <a:cs typeface="Times New Roman" panose="02020603050405020304" pitchFamily="18" charset="0"/>
                <a:hlinkClick r:id="rId6"/>
              </a:rPr>
              <a:t>Roman de Marguerite Gautier</a:t>
            </a:r>
            <a:r>
              <a:rPr lang="fr-FR" sz="2000" i="1" dirty="0">
                <a:latin typeface="Times New Roman" panose="02020603050405020304" pitchFamily="18" charset="0"/>
                <a:cs typeface="Times New Roman" panose="02020603050405020304" pitchFamily="18" charset="0"/>
              </a:rPr>
              <a:t>, et décroche plusieurs nominations à l'Oscar. </a:t>
            </a:r>
          </a:p>
        </p:txBody>
      </p:sp>
    </p:spTree>
    <p:extLst>
      <p:ext uri="{BB962C8B-B14F-4D97-AF65-F5344CB8AC3E}">
        <p14:creationId xmlns:p14="http://schemas.microsoft.com/office/powerpoint/2010/main" xmlns="" val="267417805"/>
      </p:ext>
    </p:extLst>
  </p:cSld>
  <p:clrMapOvr>
    <a:masterClrMapping/>
  </p:clrMapOvr>
  <mc:AlternateContent xmlns:mc="http://schemas.openxmlformats.org/markup-compatibility/2006">
    <mc:Choice xmlns:p14="http://schemas.microsoft.com/office/powerpoint/2010/main" xmlns="" Requires="p14">
      <p:transition spd="slow" p14:dur="1750" advClick="0" advTm="16000">
        <p:wheel spokes="1"/>
      </p:transition>
    </mc:Choice>
    <mc:Fallback>
      <p:transition spd="slow" advClick="0" advTm="16000">
        <p:wheel spokes="1"/>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34399" y="0"/>
            <a:ext cx="5259202" cy="6858000"/>
          </a:xfrm>
          <a:prstGeom prst="rect">
            <a:avLst/>
          </a:prstGeom>
        </p:spPr>
      </p:pic>
      <p:sp>
        <p:nvSpPr>
          <p:cNvPr id="3" name="ZoneTexte 2"/>
          <p:cNvSpPr txBox="1"/>
          <p:nvPr/>
        </p:nvSpPr>
        <p:spPr>
          <a:xfrm>
            <a:off x="7315200" y="1524000"/>
            <a:ext cx="3193143"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Ingrid Bolso BERDAL</a:t>
            </a:r>
            <a:endParaRPr lang="fr-FR" sz="2000" i="1" dirty="0">
              <a:latin typeface="Times New Roman" panose="02020603050405020304" pitchFamily="18" charset="0"/>
              <a:cs typeface="Times New Roman" panose="02020603050405020304" pitchFamily="18" charset="0"/>
            </a:endParaRPr>
          </a:p>
        </p:txBody>
      </p:sp>
      <p:sp>
        <p:nvSpPr>
          <p:cNvPr id="4" name="Rectangle 3"/>
          <p:cNvSpPr/>
          <p:nvPr/>
        </p:nvSpPr>
        <p:spPr>
          <a:xfrm>
            <a:off x="6943725" y="2343150"/>
            <a:ext cx="4414837" cy="3785652"/>
          </a:xfrm>
          <a:prstGeom prst="rect">
            <a:avLst/>
          </a:prstGeom>
        </p:spPr>
        <p:txBody>
          <a:bodyPr wrap="square">
            <a:spAutoFit/>
          </a:bodyPr>
          <a:lstStyle/>
          <a:p>
            <a:r>
              <a:rPr lang="fr-FR" sz="2000" i="1" dirty="0">
                <a:latin typeface="Times New Roman" panose="02020603050405020304" pitchFamily="18" charset="0"/>
                <a:cs typeface="Times New Roman" panose="02020603050405020304" pitchFamily="18" charset="0"/>
              </a:rPr>
              <a:t>Superstar dans sa Norvège d'origine, </a:t>
            </a:r>
            <a:r>
              <a:rPr lang="fr-FR" sz="2000" b="1" i="1" dirty="0">
                <a:latin typeface="Times New Roman" panose="02020603050405020304" pitchFamily="18" charset="0"/>
                <a:cs typeface="Times New Roman" panose="02020603050405020304" pitchFamily="18" charset="0"/>
                <a:hlinkClick r:id="rId3"/>
              </a:rPr>
              <a:t>Ingrid Bolso Berdal</a:t>
            </a:r>
            <a:r>
              <a:rPr lang="fr-FR" sz="2000" i="1" dirty="0">
                <a:latin typeface="Times New Roman" panose="02020603050405020304" pitchFamily="18" charset="0"/>
                <a:cs typeface="Times New Roman" panose="02020603050405020304" pitchFamily="18" charset="0"/>
              </a:rPr>
              <a:t> parvient peu à peu à s'immiscer dans le cinéma hollywoodien et pourrait bien se faire plus présente dans les années à venir. Vue dans </a:t>
            </a:r>
            <a:r>
              <a:rPr lang="fr-FR" sz="2000" b="1" i="1" dirty="0">
                <a:latin typeface="Times New Roman" panose="02020603050405020304" pitchFamily="18" charset="0"/>
                <a:cs typeface="Times New Roman" panose="02020603050405020304" pitchFamily="18" charset="0"/>
                <a:hlinkClick r:id="rId4"/>
              </a:rPr>
              <a:t>Hansel &amp; Gretel : Witch Hunters</a:t>
            </a:r>
            <a:r>
              <a:rPr lang="fr-FR" sz="2000" i="1" dirty="0">
                <a:latin typeface="Times New Roman" panose="02020603050405020304" pitchFamily="18" charset="0"/>
                <a:cs typeface="Times New Roman" panose="02020603050405020304" pitchFamily="18" charset="0"/>
              </a:rPr>
              <a:t>, c'est surtout aux côtés de </a:t>
            </a:r>
            <a:r>
              <a:rPr lang="fr-FR" sz="2000" b="1" i="1" dirty="0">
                <a:latin typeface="Times New Roman" panose="02020603050405020304" pitchFamily="18" charset="0"/>
                <a:cs typeface="Times New Roman" panose="02020603050405020304" pitchFamily="18" charset="0"/>
                <a:hlinkClick r:id="rId5"/>
              </a:rPr>
              <a:t>Dwayne Johnson</a:t>
            </a:r>
            <a:r>
              <a:rPr lang="fr-FR" sz="2000" i="1" dirty="0">
                <a:latin typeface="Times New Roman" panose="02020603050405020304" pitchFamily="18" charset="0"/>
                <a:cs typeface="Times New Roman" panose="02020603050405020304" pitchFamily="18" charset="0"/>
              </a:rPr>
              <a:t> dans </a:t>
            </a:r>
            <a:r>
              <a:rPr lang="fr-FR" sz="2000" b="1" i="1" dirty="0">
                <a:latin typeface="Times New Roman" panose="02020603050405020304" pitchFamily="18" charset="0"/>
                <a:cs typeface="Times New Roman" panose="02020603050405020304" pitchFamily="18" charset="0"/>
                <a:hlinkClick r:id="rId6"/>
              </a:rPr>
              <a:t>Hercule</a:t>
            </a:r>
            <a:r>
              <a:rPr lang="fr-FR" sz="2000" i="1" dirty="0">
                <a:latin typeface="Times New Roman" panose="02020603050405020304" pitchFamily="18" charset="0"/>
                <a:cs typeface="Times New Roman" panose="02020603050405020304" pitchFamily="18" charset="0"/>
              </a:rPr>
              <a:t> que le public la découverte. Celle qui a failli être la James Bond Girl de </a:t>
            </a:r>
            <a:r>
              <a:rPr lang="fr-FR" sz="2000" b="1" i="1" dirty="0">
                <a:latin typeface="Times New Roman" panose="02020603050405020304" pitchFamily="18" charset="0"/>
                <a:cs typeface="Times New Roman" panose="02020603050405020304" pitchFamily="18" charset="0"/>
                <a:hlinkClick r:id="rId7"/>
              </a:rPr>
              <a:t>Spectre</a:t>
            </a:r>
            <a:r>
              <a:rPr lang="fr-FR" sz="2000" i="1" dirty="0">
                <a:latin typeface="Times New Roman" panose="02020603050405020304" pitchFamily="18" charset="0"/>
                <a:cs typeface="Times New Roman" panose="02020603050405020304" pitchFamily="18" charset="0"/>
              </a:rPr>
              <a:t> est par ailleurs attendue dans la prochaine série de </a:t>
            </a:r>
            <a:r>
              <a:rPr lang="fr-FR" sz="2000" b="1" i="1" dirty="0">
                <a:latin typeface="Times New Roman" panose="02020603050405020304" pitchFamily="18" charset="0"/>
                <a:cs typeface="Times New Roman" panose="02020603050405020304" pitchFamily="18" charset="0"/>
                <a:hlinkClick r:id="rId8"/>
              </a:rPr>
              <a:t>J.J. Abrams</a:t>
            </a:r>
            <a:r>
              <a:rPr lang="fr-FR" sz="2000" i="1" dirty="0">
                <a:latin typeface="Times New Roman" panose="02020603050405020304" pitchFamily="18" charset="0"/>
                <a:cs typeface="Times New Roman" panose="02020603050405020304" pitchFamily="18" charset="0"/>
              </a:rPr>
              <a:t>, Westworld. </a:t>
            </a:r>
          </a:p>
        </p:txBody>
      </p:sp>
    </p:spTree>
    <p:extLst>
      <p:ext uri="{BB962C8B-B14F-4D97-AF65-F5344CB8AC3E}">
        <p14:creationId xmlns:p14="http://schemas.microsoft.com/office/powerpoint/2010/main" xmlns="" val="2982854565"/>
      </p:ext>
    </p:extLst>
  </p:cSld>
  <p:clrMapOvr>
    <a:masterClrMapping/>
  </p:clrMapOvr>
  <mc:AlternateContent xmlns:mc="http://schemas.openxmlformats.org/markup-compatibility/2006">
    <mc:Choice xmlns:p14="http://schemas.microsoft.com/office/powerpoint/2010/main" xmlns="" Requires="p14">
      <p:transition spd="slow" p14:dur="2000" advClick="0" advTm="17000">
        <p14:honeycomb/>
      </p:transition>
    </mc:Choice>
    <mc:Fallback>
      <p:transition spd="slow" advClick="0" advTm="1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939831" y="0"/>
            <a:ext cx="4695652" cy="6858000"/>
          </a:xfrm>
          <a:prstGeom prst="rect">
            <a:avLst/>
          </a:prstGeom>
        </p:spPr>
      </p:pic>
      <p:sp>
        <p:nvSpPr>
          <p:cNvPr id="3" name="ZoneTexte 2"/>
          <p:cNvSpPr txBox="1"/>
          <p:nvPr/>
        </p:nvSpPr>
        <p:spPr>
          <a:xfrm>
            <a:off x="1901371" y="1465943"/>
            <a:ext cx="3585029" cy="400110"/>
          </a:xfrm>
          <a:prstGeom prst="rect">
            <a:avLst/>
          </a:prstGeom>
          <a:noFill/>
        </p:spPr>
        <p:txBody>
          <a:bodyPr wrap="square" rtlCol="0">
            <a:spAutoFit/>
          </a:bodyPr>
          <a:lstStyle/>
          <a:p>
            <a:r>
              <a:rPr lang="fr-FR" sz="2000" i="1" dirty="0" smtClean="0">
                <a:solidFill>
                  <a:srgbClr val="FFFF00"/>
                </a:solidFill>
                <a:latin typeface="Times New Roman" panose="02020603050405020304" pitchFamily="18" charset="0"/>
                <a:cs typeface="Times New Roman" panose="02020603050405020304" pitchFamily="18" charset="0"/>
              </a:rPr>
              <a:t>Birgitte Hjort SORENSEN</a:t>
            </a:r>
            <a:endParaRPr lang="fr-FR" sz="2000" i="1" dirty="0">
              <a:solidFill>
                <a:srgbClr val="FFFF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422400" y="2714172"/>
            <a:ext cx="3849688" cy="3477875"/>
          </a:xfrm>
          <a:prstGeom prst="rect">
            <a:avLst/>
          </a:prstGeom>
          <a:solidFill>
            <a:srgbClr val="92D050"/>
          </a:solidFill>
        </p:spPr>
        <p:txBody>
          <a:bodyPr wrap="square">
            <a:spAutoFit/>
          </a:bodyPr>
          <a:lstStyle/>
          <a:p>
            <a:r>
              <a:rPr lang="fr-FR" sz="2000" b="1" i="1" dirty="0">
                <a:latin typeface="Times New Roman" panose="02020603050405020304" pitchFamily="18" charset="0"/>
                <a:cs typeface="Times New Roman" panose="02020603050405020304" pitchFamily="18" charset="0"/>
                <a:hlinkClick r:id="rId3"/>
              </a:rPr>
              <a:t>Birgitte Hjort Sorensen</a:t>
            </a:r>
            <a:r>
              <a:rPr lang="fr-FR" sz="2000" i="1" dirty="0">
                <a:latin typeface="Times New Roman" panose="02020603050405020304" pitchFamily="18" charset="0"/>
                <a:cs typeface="Times New Roman" panose="02020603050405020304" pitchFamily="18" charset="0"/>
              </a:rPr>
              <a:t> est le deuxième pilier de la série danoise Borgen, une femme au pouvoir. Et la comédienne semble elle aussi bien partie pour charmer Hollywood, alors qu'elle a récemment fait sensation dans la comédie </a:t>
            </a:r>
            <a:r>
              <a:rPr lang="fr-FR" sz="2000" b="1" i="1" dirty="0">
                <a:latin typeface="Times New Roman" panose="02020603050405020304" pitchFamily="18" charset="0"/>
                <a:cs typeface="Times New Roman" panose="02020603050405020304" pitchFamily="18" charset="0"/>
                <a:hlinkClick r:id="rId4"/>
              </a:rPr>
              <a:t>Pitch Perfect 2</a:t>
            </a:r>
            <a:r>
              <a:rPr lang="fr-FR" sz="2000" i="1" dirty="0">
                <a:latin typeface="Times New Roman" panose="02020603050405020304" pitchFamily="18" charset="0"/>
                <a:cs typeface="Times New Roman" panose="02020603050405020304" pitchFamily="18" charset="0"/>
              </a:rPr>
              <a:t> et qu'on a pu la voir au sein de la populaire série Game of Thrones. Les paris sont lancés. </a:t>
            </a:r>
          </a:p>
        </p:txBody>
      </p:sp>
    </p:spTree>
    <p:extLst>
      <p:ext uri="{BB962C8B-B14F-4D97-AF65-F5344CB8AC3E}">
        <p14:creationId xmlns:p14="http://schemas.microsoft.com/office/powerpoint/2010/main" xmlns="" val="354689908"/>
      </p:ext>
    </p:extLst>
  </p:cSld>
  <p:clrMapOvr>
    <a:masterClrMapping/>
  </p:clrMapOvr>
  <mc:AlternateContent xmlns:mc="http://schemas.openxmlformats.org/markup-compatibility/2006">
    <mc:Choice xmlns:p14="http://schemas.microsoft.com/office/powerpoint/2010/main" xmlns="" Requires="p14">
      <p:transition spd="slow" p14:dur="2000" advClick="0" advTm="16000">
        <p14:shred/>
      </p:transition>
    </mc:Choice>
    <mc:Fallback>
      <p:transition spd="slow" advClick="0" advTm="1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43483" y="87084"/>
            <a:ext cx="10058400" cy="6693865"/>
          </a:xfrm>
          <a:prstGeom prst="rect">
            <a:avLst/>
          </a:prstGeom>
        </p:spPr>
      </p:pic>
      <p:sp>
        <p:nvSpPr>
          <p:cNvPr id="3" name="ZoneTexte 2"/>
          <p:cNvSpPr txBox="1"/>
          <p:nvPr/>
        </p:nvSpPr>
        <p:spPr>
          <a:xfrm>
            <a:off x="2002971" y="624114"/>
            <a:ext cx="2670629" cy="400110"/>
          </a:xfrm>
          <a:prstGeom prst="rect">
            <a:avLst/>
          </a:prstGeom>
          <a:noFill/>
        </p:spPr>
        <p:txBody>
          <a:bodyPr wrap="square" rtlCol="0">
            <a:spAutoFit/>
          </a:bodyPr>
          <a:lstStyle/>
          <a:p>
            <a:r>
              <a:rPr lang="fr-FR" sz="2000" i="1" dirty="0" smtClean="0">
                <a:solidFill>
                  <a:schemeClr val="bg1">
                    <a:lumMod val="95000"/>
                  </a:schemeClr>
                </a:solidFill>
                <a:latin typeface="Times New Roman" panose="02020603050405020304" pitchFamily="18" charset="0"/>
                <a:cs typeface="Times New Roman" panose="02020603050405020304" pitchFamily="18" charset="0"/>
              </a:rPr>
              <a:t>Lisa Loven KONGSLI</a:t>
            </a:r>
            <a:endParaRPr lang="fr-FR" sz="2000" i="1" dirty="0">
              <a:solidFill>
                <a:schemeClr val="bg1">
                  <a:lumMod val="9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84374728"/>
      </p:ext>
    </p:extLst>
  </p:cSld>
  <p:clrMapOvr>
    <a:masterClrMapping/>
  </p:clrMapOvr>
  <mc:AlternateContent xmlns:mc="http://schemas.openxmlformats.org/markup-compatibility/2006">
    <mc:Choice xmlns:p14="http://schemas.microsoft.com/office/powerpoint/2010/main" xmlns="" Requires="p14">
      <p:transition spd="slow" p14:dur="1750" advClick="0" advTm="5000">
        <p:split orient="vert"/>
      </p:transition>
    </mc:Choice>
    <mc:Fallback>
      <p:transition spd="slow" advClick="0" advTm="5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00B0F0"/>
            </a:gs>
            <a:gs pos="85000">
              <a:schemeClr val="accent4">
                <a:lumMod val="95000"/>
                <a:lumOff val="5000"/>
              </a:schemeClr>
            </a:gs>
            <a:gs pos="100000">
              <a:schemeClr val="accent4">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Rectangle 1"/>
          <p:cNvSpPr/>
          <p:nvPr/>
        </p:nvSpPr>
        <p:spPr>
          <a:xfrm>
            <a:off x="2249713" y="1465943"/>
            <a:ext cx="7329715" cy="3430834"/>
          </a:xfrm>
          <a:prstGeom prst="rect">
            <a:avLst/>
          </a:prstGeom>
        </p:spPr>
        <p:txBody>
          <a:bodyPr wrap="square">
            <a:spAutoFit/>
          </a:bodyPr>
          <a:lstStyle/>
          <a:p>
            <a:r>
              <a:rPr lang="fr-FR" sz="2400" i="1" dirty="0">
                <a:latin typeface="Times New Roman" panose="02020603050405020304" pitchFamily="18" charset="0"/>
                <a:cs typeface="Times New Roman" panose="02020603050405020304" pitchFamily="18" charset="0"/>
              </a:rPr>
              <a:t>Encore peu connue chez nous, </a:t>
            </a:r>
            <a:r>
              <a:rPr lang="fr-FR" sz="2400" b="1" i="1" dirty="0">
                <a:latin typeface="Times New Roman" panose="02020603050405020304" pitchFamily="18" charset="0"/>
                <a:cs typeface="Times New Roman" panose="02020603050405020304" pitchFamily="18" charset="0"/>
                <a:hlinkClick r:id="rId2"/>
              </a:rPr>
              <a:t>Lisa Loven Kongsli</a:t>
            </a:r>
            <a:r>
              <a:rPr lang="fr-FR" sz="2400" i="1" dirty="0">
                <a:latin typeface="Times New Roman" panose="02020603050405020304" pitchFamily="18" charset="0"/>
                <a:cs typeface="Times New Roman" panose="02020603050405020304" pitchFamily="18" charset="0"/>
              </a:rPr>
              <a:t> risque bien de faire parler d'elle dans les années à venir. La Norvégienne s'est en effet illustrée début 2015 dans la comédie dramatique </a:t>
            </a:r>
            <a:r>
              <a:rPr lang="fr-FR" sz="2400" b="1" i="1" dirty="0">
                <a:latin typeface="Times New Roman" panose="02020603050405020304" pitchFamily="18" charset="0"/>
                <a:cs typeface="Times New Roman" panose="02020603050405020304" pitchFamily="18" charset="0"/>
                <a:hlinkClick r:id="rId3"/>
              </a:rPr>
              <a:t>Snow Therapy</a:t>
            </a:r>
            <a:r>
              <a:rPr lang="fr-FR" sz="2400" i="1" dirty="0">
                <a:latin typeface="Times New Roman" panose="02020603050405020304" pitchFamily="18" charset="0"/>
                <a:cs typeface="Times New Roman" panose="02020603050405020304" pitchFamily="18" charset="0"/>
              </a:rPr>
              <a:t>, succès surprise largement acclamé par la critique et lauréat du Prix Un Certain Regard à Cannes. Elle figurait en outre au générique de l'excellente série Occupied diffusée sur Arte en fin d'année dernière. Un talent à suivre de très près en somme. </a:t>
            </a:r>
          </a:p>
        </p:txBody>
      </p:sp>
      <p:sp>
        <p:nvSpPr>
          <p:cNvPr id="3" name="ZoneTexte 2"/>
          <p:cNvSpPr txBox="1"/>
          <p:nvPr/>
        </p:nvSpPr>
        <p:spPr>
          <a:xfrm>
            <a:off x="2380343" y="5907314"/>
            <a:ext cx="7634514" cy="400110"/>
          </a:xfrm>
          <a:prstGeom prst="rect">
            <a:avLst/>
          </a:prstGeom>
          <a:noFill/>
        </p:spPr>
        <p:txBody>
          <a:bodyPr wrap="square" rtlCol="0">
            <a:spAutoFit/>
          </a:bodyPr>
          <a:lstStyle/>
          <a:p>
            <a:r>
              <a:rPr lang="fr-FR" sz="2000" i="1" dirty="0" smtClean="0">
                <a:latin typeface="Times New Roman" panose="02020603050405020304" pitchFamily="18" charset="0"/>
                <a:cs typeface="Times New Roman" panose="02020603050405020304" pitchFamily="18" charset="0"/>
              </a:rPr>
              <a:t>Reportage réalisé avec clichés </a:t>
            </a:r>
            <a:r>
              <a:rPr lang="fr-FR" sz="2000" i="1" smtClean="0">
                <a:latin typeface="Times New Roman" panose="02020603050405020304" pitchFamily="18" charset="0"/>
                <a:cs typeface="Times New Roman" panose="02020603050405020304" pitchFamily="18" charset="0"/>
              </a:rPr>
              <a:t>et informations </a:t>
            </a:r>
            <a:r>
              <a:rPr lang="fr-FR" sz="2000" i="1" dirty="0" smtClean="0">
                <a:latin typeface="Times New Roman" panose="02020603050405020304" pitchFamily="18" charset="0"/>
                <a:cs typeface="Times New Roman" panose="02020603050405020304" pitchFamily="18" charset="0"/>
              </a:rPr>
              <a:t>du net </a:t>
            </a:r>
            <a:r>
              <a:rPr lang="fr-FR" sz="2000" i="1" smtClean="0">
                <a:latin typeface="Times New Roman" panose="02020603050405020304" pitchFamily="18" charset="0"/>
                <a:cs typeface="Times New Roman" panose="02020603050405020304" pitchFamily="18" charset="0"/>
              </a:rPr>
              <a:t>par Jackdidier</a:t>
            </a:r>
            <a:endParaRPr lang="fr-FR" sz="2000" i="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666669130"/>
      </p:ext>
    </p:extLst>
  </p:cSld>
  <p:clrMapOvr>
    <a:masterClrMapping/>
  </p:clrMapOvr>
  <mc:AlternateContent xmlns:mc="http://schemas.openxmlformats.org/markup-compatibility/2006">
    <mc:Choice xmlns:p14="http://schemas.microsoft.com/office/powerpoint/2010/main" xmlns="" Requires="p14">
      <p:transition spd="slow" p14:dur="1750" advClick="0" advTm="18000">
        <p:circle/>
      </p:transition>
    </mc:Choice>
    <mc:Fallback>
      <p:transition spd="slow" advClick="0" advTm="18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4"/>
          <p:cNvPicPr>
            <a:picLocks noChangeAspect="1" noChangeArrowheads="1"/>
          </p:cNvPicPr>
          <p:nvPr/>
        </p:nvPicPr>
        <p:blipFill>
          <a:blip r:embed="rId2" cstate="print"/>
          <a:srcRect/>
          <a:stretch>
            <a:fillRect/>
          </a:stretch>
        </p:blipFill>
        <p:spPr bwMode="auto">
          <a:xfrm>
            <a:off x="1924053" y="607298"/>
            <a:ext cx="8049683" cy="5651871"/>
          </a:xfrm>
          <a:prstGeom prst="rect">
            <a:avLst/>
          </a:prstGeom>
          <a:noFill/>
          <a:ln w="9525">
            <a:noFill/>
            <a:miter lim="800000"/>
            <a:headEnd/>
            <a:tailEnd/>
          </a:ln>
        </p:spPr>
      </p:pic>
      <p:sp>
        <p:nvSpPr>
          <p:cNvPr id="5" name="Rectangle 4">
            <a:hlinkClick r:id="rId3"/>
          </p:cNvPr>
          <p:cNvSpPr/>
          <p:nvPr/>
        </p:nvSpPr>
        <p:spPr>
          <a:xfrm>
            <a:off x="2099222" y="3570275"/>
            <a:ext cx="7697569" cy="353901"/>
          </a:xfrm>
          <a:prstGeom prst="rect">
            <a:avLst/>
          </a:prstGeom>
          <a:noFill/>
          <a:scene3d>
            <a:camera prst="orthographicFront"/>
            <a:lightRig rig="balanced" dir="t">
              <a:rot lat="0" lon="0" rev="2100000"/>
            </a:lightRig>
          </a:scene3d>
          <a:sp3d>
            <a:bevelT w="139700" h="139700" prst="divot"/>
          </a:sp3d>
        </p:spPr>
        <p:txBody>
          <a:bodyPr spcFirstLastPara="1" lIns="121856" tIns="60928" rIns="121856" bIns="60928">
            <a:spAutoFit/>
          </a:bodyPr>
          <a:lstStyle/>
          <a:p>
            <a:pPr algn="ctr">
              <a:defRPr/>
            </a:pPr>
            <a:r>
              <a:rPr lang="fr-FR" sz="1500" spc="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1500" spc="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92021" y="2636914"/>
            <a:ext cx="12192000" cy="697411"/>
          </a:xfrm>
          <a:prstGeom prst="rect">
            <a:avLst/>
          </a:prstGeom>
          <a:noFill/>
        </p:spPr>
        <p:txBody>
          <a:bodyPr lIns="121856" tIns="60928" rIns="121856" bIns="60928">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37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cs typeface="Arial" charset="0"/>
                <a:hlinkClick r:id="rId4"/>
              </a:rPr>
              <a:t>pps-images-photos.com</a:t>
            </a:r>
            <a:endParaRPr lang="fr-FR" sz="37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cs typeface="Arial" charset="0"/>
            </a:endParaRPr>
          </a:p>
        </p:txBody>
      </p:sp>
      <p:sp>
        <p:nvSpPr>
          <p:cNvPr id="7" name="Rectangle 6"/>
          <p:cNvSpPr/>
          <p:nvPr/>
        </p:nvSpPr>
        <p:spPr>
          <a:xfrm>
            <a:off x="5108918" y="2151519"/>
            <a:ext cx="1914905" cy="538587"/>
          </a:xfrm>
          <a:prstGeom prst="rect">
            <a:avLst/>
          </a:prstGeom>
          <a:noFill/>
        </p:spPr>
        <p:txBody>
          <a:bodyPr wrap="none" lIns="121856" tIns="60928" rIns="121856" bIns="60928">
            <a:spAutoFit/>
            <a:scene3d>
              <a:camera prst="orthographicFront"/>
              <a:lightRig rig="balanced" dir="t">
                <a:rot lat="0" lon="0" rev="2100000"/>
              </a:lightRig>
            </a:scene3d>
            <a:sp3d extrusionH="57150" prstMaterial="metal">
              <a:bevelT w="38100" h="25400" prst="angle"/>
              <a:contourClr>
                <a:schemeClr val="bg2"/>
              </a:contourClr>
            </a:sp3d>
          </a:bodyPr>
          <a:lstStyle/>
          <a:p>
            <a:pPr algn="ctr">
              <a:defRPr/>
            </a:pPr>
            <a:r>
              <a:rPr lang="fr-FR" sz="2700" b="1" dirty="0">
                <a:ln w="50800"/>
                <a:solidFill>
                  <a:prstClr val="white">
                    <a:shade val="50000"/>
                  </a:prstClr>
                </a:solidFill>
                <a:latin typeface="AR DARLING" panose="02000000000000000000" pitchFamily="2" charset="0"/>
                <a:cs typeface="Arial" charset="0"/>
              </a:rPr>
              <a:t>Téléchargé sur</a:t>
            </a:r>
          </a:p>
        </p:txBody>
      </p:sp>
      <p:sp>
        <p:nvSpPr>
          <p:cNvPr id="2" name="Rectangle 1"/>
          <p:cNvSpPr/>
          <p:nvPr/>
        </p:nvSpPr>
        <p:spPr>
          <a:xfrm rot="5638658">
            <a:off x="3174799" y="679925"/>
            <a:ext cx="5546410" cy="5687651"/>
          </a:xfrm>
          <a:prstGeom prst="rect">
            <a:avLst/>
          </a:prstGeom>
          <a:noFill/>
        </p:spPr>
        <p:txBody>
          <a:bodyPr spcFirstLastPara="1" wrap="none" lIns="121856" tIns="60928" rIns="121856" bIns="60928">
            <a:prstTxWarp prst="textCircle">
              <a:avLst/>
            </a:prstTxWarp>
            <a:spAutoFit/>
          </a:bodyPr>
          <a:lstStyle/>
          <a:p>
            <a:pPr algn="ctr">
              <a:defRPr/>
            </a:pPr>
            <a:r>
              <a:rPr lang="fr-FR" sz="2400" b="1" spc="360" dirty="0">
                <a:ln w="1905"/>
                <a:solidFill>
                  <a:srgbClr val="FF9933"/>
                </a:solidFill>
                <a:effectLst>
                  <a:innerShdw blurRad="69850" dist="43180" dir="5400000">
                    <a:srgbClr val="000000">
                      <a:alpha val="65000"/>
                    </a:srgbClr>
                  </a:innerShdw>
                </a:effectLst>
                <a:cs typeface="Arial"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cstate="print"/>
          <a:srcRect/>
          <a:stretch>
            <a:fillRect/>
          </a:stretch>
        </p:blipFill>
        <p:spPr bwMode="auto">
          <a:xfrm>
            <a:off x="5903387" y="560744"/>
            <a:ext cx="317500" cy="361838"/>
          </a:xfrm>
          <a:prstGeom prst="rect">
            <a:avLst/>
          </a:prstGeom>
          <a:noFill/>
          <a:ln w="9525">
            <a:noFill/>
            <a:miter lim="800000"/>
            <a:headEnd/>
            <a:tailEnd/>
          </a:ln>
        </p:spPr>
      </p:pic>
      <p:sp>
        <p:nvSpPr>
          <p:cNvPr id="8" name="Rectangle 7">
            <a:hlinkClick r:id="" action="ppaction://hlinkshowjump?jump=endshow"/>
          </p:cNvPr>
          <p:cNvSpPr/>
          <p:nvPr/>
        </p:nvSpPr>
        <p:spPr>
          <a:xfrm>
            <a:off x="402911" y="6150116"/>
            <a:ext cx="957912" cy="692476"/>
          </a:xfrm>
          <a:prstGeom prst="rect">
            <a:avLst/>
          </a:prstGeom>
          <a:noFill/>
        </p:spPr>
        <p:txBody>
          <a:bodyPr wrap="none" lIns="121856" tIns="60928" rIns="121856" bIns="60928">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fr-FR" sz="37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latin typeface="FlamencoD" pitchFamily="82" charset="0"/>
                <a:cs typeface="Arial" charset="0"/>
              </a:rPr>
              <a:t>EXIT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par>
                          <p:cTn id="27" fill="hold" nodeType="afterGroup">
                            <p:stCondLst>
                              <p:cond delay="6500"/>
                            </p:stCondLst>
                            <p:childTnLst>
                              <p:par>
                                <p:cTn id="28" presetID="7"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7000" fill="hold"/>
                                        <p:tgtEl>
                                          <p:spTgt spid="8"/>
                                        </p:tgtEl>
                                        <p:attrNameLst>
                                          <p:attrName>ppt_x</p:attrName>
                                        </p:attrNameLst>
                                      </p:cBhvr>
                                      <p:tavLst>
                                        <p:tav tm="0">
                                          <p:val>
                                            <p:strVal val="#ppt_x"/>
                                          </p:val>
                                        </p:tav>
                                        <p:tav tm="100000">
                                          <p:val>
                                            <p:strVal val="#ppt_x"/>
                                          </p:val>
                                        </p:tav>
                                      </p:tavLst>
                                    </p:anim>
                                    <p:anim calcmode="lin" valueType="num">
                                      <p:cBhvr additive="base">
                                        <p:cTn id="31" dur="7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871</Words>
  <Application>Microsoft Office PowerPoint</Application>
  <PresentationFormat>Personnalisé</PresentationFormat>
  <Paragraphs>29</Paragraphs>
  <Slides>14</Slides>
  <Notes>0</Notes>
  <HiddenSlides>0</HiddenSlides>
  <MMClips>1</MMClips>
  <ScaleCrop>false</ScaleCrop>
  <HeadingPairs>
    <vt:vector size="4" baseType="variant">
      <vt:variant>
        <vt:lpstr>Thème</vt:lpstr>
      </vt:variant>
      <vt:variant>
        <vt:i4>2</vt:i4>
      </vt:variant>
      <vt:variant>
        <vt:lpstr>Titres des diapositives</vt:lpstr>
      </vt:variant>
      <vt:variant>
        <vt:i4>14</vt:i4>
      </vt:variant>
    </vt:vector>
  </HeadingPairs>
  <TitlesOfParts>
    <vt:vector size="16" baseType="lpstr">
      <vt:lpstr>Thème Office</vt:lpstr>
      <vt:lpstr>1_Thème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Didier Myriam</dc:creator>
  <cp:lastModifiedBy>  </cp:lastModifiedBy>
  <cp:revision>16</cp:revision>
  <dcterms:created xsi:type="dcterms:W3CDTF">2016-01-20T13:12:21Z</dcterms:created>
  <dcterms:modified xsi:type="dcterms:W3CDTF">2016-02-22T20:24:36Z</dcterms:modified>
</cp:coreProperties>
</file>