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2"/>
  </p:notesMasterIdLst>
  <p:sldIdLst>
    <p:sldId id="281" r:id="rId2"/>
    <p:sldId id="257" r:id="rId3"/>
    <p:sldId id="274" r:id="rId4"/>
    <p:sldId id="278" r:id="rId5"/>
    <p:sldId id="275" r:id="rId6"/>
    <p:sldId id="273" r:id="rId7"/>
    <p:sldId id="260" r:id="rId8"/>
    <p:sldId id="261" r:id="rId9"/>
    <p:sldId id="280" r:id="rId10"/>
    <p:sldId id="277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QdXfYlfybqHsFPsd/BmUg==" hashData="W48RTna4dhg4JgZu9ivc9GPJDJ55nusuOZRXzFx+Dd7JBihDynox0LE2rqy+c/JvEo11tCldQgUkW22GJMzt8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DACC0C-8D51-4263-AC57-1091550F96B9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0148BD-E711-474C-93B9-3A51170BF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09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30376A0-AFFB-4214-B7DD-BCF4167039D6}" type="slidenum">
              <a:rPr lang="fr-FR" altLang="fr-FR"/>
              <a:pPr eaLnBrk="1" hangingPunct="1"/>
              <a:t>1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1048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6081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27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594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997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6199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535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0167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58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074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871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48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61E74-25B9-4CDC-9EE5-E1438FBA32E7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57294-59D0-4854-B9EE-0523BE8439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134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483" y="123938"/>
            <a:ext cx="5270165" cy="281012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99" y="3524435"/>
            <a:ext cx="5480387" cy="3307462"/>
          </a:xfrm>
          <a:prstGeom prst="rect">
            <a:avLst/>
          </a:prstGeom>
        </p:spPr>
      </p:pic>
      <p:grpSp>
        <p:nvGrpSpPr>
          <p:cNvPr id="9" name="Groupe 8"/>
          <p:cNvGrpSpPr>
            <a:grpSpLocks noChangeAspect="1"/>
          </p:cNvGrpSpPr>
          <p:nvPr/>
        </p:nvGrpSpPr>
        <p:grpSpPr>
          <a:xfrm flipH="1">
            <a:off x="6400626" y="3901299"/>
            <a:ext cx="5357887" cy="2480597"/>
            <a:chOff x="6716203" y="2300425"/>
            <a:chExt cx="5442995" cy="2520000"/>
          </a:xfrm>
        </p:grpSpPr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39738" y="2821500"/>
              <a:ext cx="527459" cy="1980000"/>
            </a:xfrm>
            <a:prstGeom prst="rect">
              <a:avLst/>
            </a:prstGeom>
          </p:spPr>
        </p:pic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20503" y="3001500"/>
              <a:ext cx="479508" cy="1800000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29897" y="3361500"/>
              <a:ext cx="383607" cy="1440000"/>
            </a:xfrm>
            <a:prstGeom prst="rect">
              <a:avLst/>
            </a:prstGeom>
          </p:spPr>
        </p:pic>
        <p:pic>
          <p:nvPicPr>
            <p:cNvPr id="13" name="Image 12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8529" y="3547217"/>
              <a:ext cx="335655" cy="1260000"/>
            </a:xfrm>
            <a:prstGeom prst="rect">
              <a:avLst/>
            </a:prstGeom>
          </p:spPr>
        </p:pic>
        <p:pic>
          <p:nvPicPr>
            <p:cNvPr id="14" name="Image 13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3518" y="3901500"/>
              <a:ext cx="239754" cy="900000"/>
            </a:xfrm>
            <a:prstGeom prst="rect">
              <a:avLst/>
            </a:prstGeom>
          </p:spPr>
        </p:pic>
        <p:pic>
          <p:nvPicPr>
            <p:cNvPr id="15" name="Image 14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7105" y="4081500"/>
              <a:ext cx="191803" cy="720000"/>
            </a:xfrm>
            <a:prstGeom prst="rect">
              <a:avLst/>
            </a:prstGeom>
          </p:spPr>
        </p:pic>
        <p:pic>
          <p:nvPicPr>
            <p:cNvPr id="16" name="Image 15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643" y="4261500"/>
              <a:ext cx="143852" cy="540000"/>
            </a:xfrm>
            <a:prstGeom prst="rect">
              <a:avLst/>
            </a:prstGeom>
          </p:spPr>
        </p:pic>
        <p:pic>
          <p:nvPicPr>
            <p:cNvPr id="17" name="Image 16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49217" y="3181727"/>
              <a:ext cx="431558" cy="1620000"/>
            </a:xfrm>
            <a:prstGeom prst="rect">
              <a:avLst/>
            </a:prstGeom>
          </p:spPr>
        </p:pic>
        <p:pic>
          <p:nvPicPr>
            <p:cNvPr id="18" name="Image 17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6676" y="3721500"/>
              <a:ext cx="287705" cy="1080000"/>
            </a:xfrm>
            <a:prstGeom prst="rect">
              <a:avLst/>
            </a:prstGeom>
          </p:spPr>
        </p:pic>
        <p:pic>
          <p:nvPicPr>
            <p:cNvPr id="19" name="Image 18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6203" y="4441640"/>
              <a:ext cx="95901" cy="360000"/>
            </a:xfrm>
            <a:prstGeom prst="rect">
              <a:avLst/>
            </a:prstGeom>
          </p:spPr>
        </p:pic>
        <p:pic>
          <p:nvPicPr>
            <p:cNvPr id="20" name="Image 19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06924" y="2641500"/>
              <a:ext cx="575410" cy="2160000"/>
            </a:xfrm>
            <a:prstGeom prst="rect">
              <a:avLst/>
            </a:prstGeom>
          </p:spPr>
        </p:pic>
        <p:pic>
          <p:nvPicPr>
            <p:cNvPr id="21" name="Image 20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2061" y="2480425"/>
              <a:ext cx="623361" cy="2340000"/>
            </a:xfrm>
            <a:prstGeom prst="rect">
              <a:avLst/>
            </a:prstGeom>
          </p:spPr>
        </p:pic>
        <p:pic>
          <p:nvPicPr>
            <p:cNvPr id="22" name="Image 21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87886" y="2300425"/>
              <a:ext cx="671312" cy="2520000"/>
            </a:xfrm>
            <a:prstGeom prst="rect">
              <a:avLst/>
            </a:prstGeom>
          </p:spPr>
        </p:pic>
      </p:grpSp>
      <p:sp>
        <p:nvSpPr>
          <p:cNvPr id="23" name="Titre 1"/>
          <p:cNvSpPr txBox="1">
            <a:spLocks/>
          </p:cNvSpPr>
          <p:nvPr/>
        </p:nvSpPr>
        <p:spPr>
          <a:xfrm>
            <a:off x="193040" y="366632"/>
            <a:ext cx="3359443" cy="163099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000" dirty="0">
                <a:latin typeface="+mn-lt"/>
              </a:rPr>
              <a:t>Contenance des bouteilles</a:t>
            </a:r>
          </a:p>
        </p:txBody>
      </p:sp>
      <p:sp>
        <p:nvSpPr>
          <p:cNvPr id="24" name="Sous-titre 2"/>
          <p:cNvSpPr txBox="1">
            <a:spLocks/>
          </p:cNvSpPr>
          <p:nvPr/>
        </p:nvSpPr>
        <p:spPr>
          <a:xfrm>
            <a:off x="3337847" y="3062526"/>
            <a:ext cx="5699436" cy="37762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sz="2400" dirty="0"/>
              <a:t>Pourquoi la bouteille standard fait 75 cl…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139638" y="520410"/>
            <a:ext cx="2727093" cy="1323439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>
            <a:spAutoFit/>
          </a:bodyPr>
          <a:lstStyle/>
          <a:p>
            <a:pPr algn="ctr"/>
            <a:r>
              <a:rPr lang="fr-FR" sz="4000" dirty="0"/>
              <a:t>et leurs</a:t>
            </a:r>
          </a:p>
          <a:p>
            <a:pPr algn="ctr"/>
            <a:r>
              <a:rPr lang="fr-FR" sz="4000" dirty="0"/>
              <a:t>appellations</a:t>
            </a:r>
          </a:p>
        </p:txBody>
      </p:sp>
      <p:sp>
        <p:nvSpPr>
          <p:cNvPr id="26" name="ZoneTexte 25"/>
          <p:cNvSpPr txBox="1"/>
          <p:nvPr/>
        </p:nvSpPr>
        <p:spPr>
          <a:xfrm>
            <a:off x="7680946" y="6391922"/>
            <a:ext cx="23006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/>
              <a:t>Même nom que ci-contre</a:t>
            </a:r>
          </a:p>
        </p:txBody>
      </p:sp>
      <p:sp>
        <p:nvSpPr>
          <p:cNvPr id="27" name="Flèche droite rayée 26"/>
          <p:cNvSpPr/>
          <p:nvPr/>
        </p:nvSpPr>
        <p:spPr>
          <a:xfrm rot="10800000" flipV="1">
            <a:off x="5860626" y="6400800"/>
            <a:ext cx="1080000" cy="360000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+mj-lt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1128593" y="3677228"/>
            <a:ext cx="13397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/>
              <a:t>Bourgogne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9805233" y="3667068"/>
            <a:ext cx="1205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/>
              <a:t>Bordeaux</a:t>
            </a:r>
          </a:p>
        </p:txBody>
      </p:sp>
    </p:spTree>
    <p:extLst>
      <p:ext uri="{BB962C8B-B14F-4D97-AF65-F5344CB8AC3E}">
        <p14:creationId xmlns:p14="http://schemas.microsoft.com/office/powerpoint/2010/main" val="439452573"/>
      </p:ext>
    </p:extLst>
  </p:cSld>
  <p:clrMapOvr>
    <a:masterClrMapping/>
  </p:clrMapOvr>
  <p:transition spd="slow">
    <p:fade/>
    <p:sndAc>
      <p:stSnd loop="1">
        <p:snd r:embed="rId3" name="28218_JEU DE SOLEIL HE d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41142"/>
              </p:ext>
            </p:extLst>
          </p:nvPr>
        </p:nvGraphicFramePr>
        <p:xfrm>
          <a:off x="155282" y="997304"/>
          <a:ext cx="11924675" cy="3215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46798">
                  <a:extLst>
                    <a:ext uri="{9D8B030D-6E8A-4147-A177-3AD203B41FA5}">
                      <a16:colId xmlns:a16="http://schemas.microsoft.com/office/drawing/2014/main" val="4129769777"/>
                    </a:ext>
                  </a:extLst>
                </a:gridCol>
                <a:gridCol w="1056640">
                  <a:extLst>
                    <a:ext uri="{9D8B030D-6E8A-4147-A177-3AD203B41FA5}">
                      <a16:colId xmlns:a16="http://schemas.microsoft.com/office/drawing/2014/main" val="2314501506"/>
                    </a:ext>
                  </a:extLst>
                </a:gridCol>
                <a:gridCol w="1259840">
                  <a:extLst>
                    <a:ext uri="{9D8B030D-6E8A-4147-A177-3AD203B41FA5}">
                      <a16:colId xmlns:a16="http://schemas.microsoft.com/office/drawing/2014/main" val="714176253"/>
                    </a:ext>
                  </a:extLst>
                </a:gridCol>
                <a:gridCol w="957498">
                  <a:extLst>
                    <a:ext uri="{9D8B030D-6E8A-4147-A177-3AD203B41FA5}">
                      <a16:colId xmlns:a16="http://schemas.microsoft.com/office/drawing/2014/main" val="1034183438"/>
                    </a:ext>
                  </a:extLst>
                </a:gridCol>
                <a:gridCol w="109303">
                  <a:extLst>
                    <a:ext uri="{9D8B030D-6E8A-4147-A177-3AD203B41FA5}">
                      <a16:colId xmlns:a16="http://schemas.microsoft.com/office/drawing/2014/main" val="2439079442"/>
                    </a:ext>
                  </a:extLst>
                </a:gridCol>
                <a:gridCol w="1310640">
                  <a:extLst>
                    <a:ext uri="{9D8B030D-6E8A-4147-A177-3AD203B41FA5}">
                      <a16:colId xmlns:a16="http://schemas.microsoft.com/office/drawing/2014/main" val="184740957"/>
                    </a:ext>
                  </a:extLst>
                </a:gridCol>
                <a:gridCol w="1114440">
                  <a:extLst>
                    <a:ext uri="{9D8B030D-6E8A-4147-A177-3AD203B41FA5}">
                      <a16:colId xmlns:a16="http://schemas.microsoft.com/office/drawing/2014/main" val="39196020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56315087"/>
                    </a:ext>
                  </a:extLst>
                </a:gridCol>
                <a:gridCol w="1036321">
                  <a:extLst>
                    <a:ext uri="{9D8B030D-6E8A-4147-A177-3AD203B41FA5}">
                      <a16:colId xmlns:a16="http://schemas.microsoft.com/office/drawing/2014/main" val="183916439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val="283417973"/>
                    </a:ext>
                  </a:extLst>
                </a:gridCol>
                <a:gridCol w="1271182">
                  <a:extLst>
                    <a:ext uri="{9D8B030D-6E8A-4147-A177-3AD203B41FA5}">
                      <a16:colId xmlns:a16="http://schemas.microsoft.com/office/drawing/2014/main" val="1147431670"/>
                    </a:ext>
                  </a:extLst>
                </a:gridCol>
                <a:gridCol w="1383453">
                  <a:extLst>
                    <a:ext uri="{9D8B030D-6E8A-4147-A177-3AD203B41FA5}">
                      <a16:colId xmlns:a16="http://schemas.microsoft.com/office/drawing/2014/main" val="3139119498"/>
                    </a:ext>
                  </a:extLst>
                </a:gridCol>
              </a:tblGrid>
              <a:tr h="17024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Contenance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</a:rPr>
                        <a:t>(Litre)</a:t>
                      </a:r>
                      <a:endParaRPr lang="fr-F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Équivalence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</a:rPr>
                        <a:t>(Bouteilles)</a:t>
                      </a:r>
                      <a:endParaRPr lang="fr-F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6195" marR="36195"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Désignation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Contenance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</a:rPr>
                        <a:t>(Litre)</a:t>
                      </a:r>
                      <a:endParaRPr lang="fr-F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Équivalence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</a:rPr>
                        <a:t>(Bouteilles)</a:t>
                      </a:r>
                      <a:endParaRPr lang="fr-F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6195" marR="36195"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Désignation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0324515"/>
                  </a:ext>
                </a:extLst>
              </a:tr>
              <a:tr h="290129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b="1" dirty="0">
                          <a:effectLst/>
                        </a:rPr>
                        <a:t>Champagne</a:t>
                      </a:r>
                      <a:endParaRPr lang="fr-FR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b="1" dirty="0">
                          <a:effectLst/>
                        </a:rPr>
                        <a:t>Bourgogne</a:t>
                      </a:r>
                      <a:endParaRPr lang="fr-FR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b="1" dirty="0">
                          <a:effectLst/>
                        </a:rPr>
                        <a:t>Bordeaux</a:t>
                      </a:r>
                      <a:endParaRPr lang="fr-FR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b="1" dirty="0">
                          <a:effectLst/>
                        </a:rPr>
                        <a:t>Champagne</a:t>
                      </a:r>
                      <a:endParaRPr lang="fr-FR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b="1" dirty="0">
                          <a:effectLst/>
                        </a:rPr>
                        <a:t>Bourgogne</a:t>
                      </a:r>
                      <a:endParaRPr lang="fr-FR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b="1" dirty="0">
                          <a:effectLst/>
                        </a:rPr>
                        <a:t>Bordeaux</a:t>
                      </a:r>
                      <a:endParaRPr lang="fr-FR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7593970"/>
                  </a:ext>
                </a:extLst>
              </a:tr>
              <a:tr h="2589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0,094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1/8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Huitième*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/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b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5,25</a:t>
                      </a: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</a:t>
                      </a: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b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/</a:t>
                      </a: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Jéroboam</a:t>
                      </a: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9870568"/>
                  </a:ext>
                </a:extLst>
              </a:tr>
              <a:tr h="1528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0,20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1/4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Quart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 err="1">
                          <a:effectLst/>
                        </a:rPr>
                        <a:t>Picollo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6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8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Mathusalem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Impériale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2306101"/>
                  </a:ext>
                </a:extLst>
              </a:tr>
              <a:tr h="2589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0,25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1/3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Chopine*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Chopine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9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12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Salmanasar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0247173"/>
                  </a:ext>
                </a:extLst>
              </a:tr>
              <a:tr h="1528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0,375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1/2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Demi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Demi ou Fillette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12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16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Balthazar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0777121"/>
                  </a:ext>
                </a:extLst>
              </a:tr>
              <a:tr h="1528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0,50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2/3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 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Chopine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Pot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15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20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Nabuchodonosor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911706"/>
                  </a:ext>
                </a:extLst>
              </a:tr>
              <a:tr h="2589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0,60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4/5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Médium*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/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18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24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Salomon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Melchior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0684189"/>
                  </a:ext>
                </a:extLst>
              </a:tr>
              <a:tr h="2589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0,75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Champenoise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/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Bouteille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26,25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35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Souverain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b="1" u="sng" dirty="0">
                          <a:effectLst/>
                        </a:rPr>
                        <a:t>Les tonneaux</a:t>
                      </a:r>
                      <a:endParaRPr lang="fr-FR" sz="15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983626"/>
                  </a:ext>
                </a:extLst>
              </a:tr>
              <a:tr h="1528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1,5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2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Magnum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27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36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Primat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Bordelais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225 l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4374125"/>
                  </a:ext>
                </a:extLst>
              </a:tr>
              <a:tr h="2589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2,25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3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/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Marie-Jeanne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30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40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Melchizédec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Bourguignon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228 l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5228928"/>
                  </a:ext>
                </a:extLst>
              </a:tr>
              <a:tr h="2589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3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4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Jéroboam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Double magnum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93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124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Adélaïde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Demi-foudre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300 l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2002494"/>
                  </a:ext>
                </a:extLst>
              </a:tr>
              <a:tr h="1528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4,5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6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Réhoboam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150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200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Sublime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Foudre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600 l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934415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3348238"/>
              </p:ext>
            </p:extLst>
          </p:nvPr>
        </p:nvGraphicFramePr>
        <p:xfrm>
          <a:off x="137160" y="5032922"/>
          <a:ext cx="11887200" cy="16052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4360">
                  <a:extLst>
                    <a:ext uri="{9D8B030D-6E8A-4147-A177-3AD203B41FA5}">
                      <a16:colId xmlns:a16="http://schemas.microsoft.com/office/drawing/2014/main" val="1490006140"/>
                    </a:ext>
                  </a:extLst>
                </a:gridCol>
                <a:gridCol w="995680">
                  <a:extLst>
                    <a:ext uri="{9D8B030D-6E8A-4147-A177-3AD203B41FA5}">
                      <a16:colId xmlns:a16="http://schemas.microsoft.com/office/drawing/2014/main" val="1595213631"/>
                    </a:ext>
                  </a:extLst>
                </a:gridCol>
                <a:gridCol w="193040">
                  <a:extLst>
                    <a:ext uri="{9D8B030D-6E8A-4147-A177-3AD203B41FA5}">
                      <a16:colId xmlns:a16="http://schemas.microsoft.com/office/drawing/2014/main" val="118338232"/>
                    </a:ext>
                  </a:extLst>
                </a:gridCol>
                <a:gridCol w="883920">
                  <a:extLst>
                    <a:ext uri="{9D8B030D-6E8A-4147-A177-3AD203B41FA5}">
                      <a16:colId xmlns:a16="http://schemas.microsoft.com/office/drawing/2014/main" val="284774771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788656753"/>
                    </a:ext>
                  </a:extLst>
                </a:gridCol>
                <a:gridCol w="594360">
                  <a:extLst>
                    <a:ext uri="{9D8B030D-6E8A-4147-A177-3AD203B41FA5}">
                      <a16:colId xmlns:a16="http://schemas.microsoft.com/office/drawing/2014/main" val="1575696447"/>
                    </a:ext>
                  </a:extLst>
                </a:gridCol>
                <a:gridCol w="594360">
                  <a:extLst>
                    <a:ext uri="{9D8B030D-6E8A-4147-A177-3AD203B41FA5}">
                      <a16:colId xmlns:a16="http://schemas.microsoft.com/office/drawing/2014/main" val="1194612091"/>
                    </a:ext>
                  </a:extLst>
                </a:gridCol>
                <a:gridCol w="594360">
                  <a:extLst>
                    <a:ext uri="{9D8B030D-6E8A-4147-A177-3AD203B41FA5}">
                      <a16:colId xmlns:a16="http://schemas.microsoft.com/office/drawing/2014/main" val="3490232136"/>
                    </a:ext>
                  </a:extLst>
                </a:gridCol>
                <a:gridCol w="594360">
                  <a:extLst>
                    <a:ext uri="{9D8B030D-6E8A-4147-A177-3AD203B41FA5}">
                      <a16:colId xmlns:a16="http://schemas.microsoft.com/office/drawing/2014/main" val="1042021354"/>
                    </a:ext>
                  </a:extLst>
                </a:gridCol>
                <a:gridCol w="254000">
                  <a:extLst>
                    <a:ext uri="{9D8B030D-6E8A-4147-A177-3AD203B41FA5}">
                      <a16:colId xmlns:a16="http://schemas.microsoft.com/office/drawing/2014/main" val="3417971152"/>
                    </a:ext>
                  </a:extLst>
                </a:gridCol>
                <a:gridCol w="934720">
                  <a:extLst>
                    <a:ext uri="{9D8B030D-6E8A-4147-A177-3AD203B41FA5}">
                      <a16:colId xmlns:a16="http://schemas.microsoft.com/office/drawing/2014/main" val="2295924608"/>
                    </a:ext>
                  </a:extLst>
                </a:gridCol>
                <a:gridCol w="193040">
                  <a:extLst>
                    <a:ext uri="{9D8B030D-6E8A-4147-A177-3AD203B41FA5}">
                      <a16:colId xmlns:a16="http://schemas.microsoft.com/office/drawing/2014/main" val="472503533"/>
                    </a:ext>
                  </a:extLst>
                </a:gridCol>
                <a:gridCol w="995680">
                  <a:extLst>
                    <a:ext uri="{9D8B030D-6E8A-4147-A177-3AD203B41FA5}">
                      <a16:colId xmlns:a16="http://schemas.microsoft.com/office/drawing/2014/main" val="818183587"/>
                    </a:ext>
                  </a:extLst>
                </a:gridCol>
                <a:gridCol w="274320">
                  <a:extLst>
                    <a:ext uri="{9D8B030D-6E8A-4147-A177-3AD203B41FA5}">
                      <a16:colId xmlns:a16="http://schemas.microsoft.com/office/drawing/2014/main" val="3830070474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148089658"/>
                    </a:ext>
                  </a:extLst>
                </a:gridCol>
                <a:gridCol w="594360">
                  <a:extLst>
                    <a:ext uri="{9D8B030D-6E8A-4147-A177-3AD203B41FA5}">
                      <a16:colId xmlns:a16="http://schemas.microsoft.com/office/drawing/2014/main" val="1090916136"/>
                    </a:ext>
                  </a:extLst>
                </a:gridCol>
                <a:gridCol w="218440">
                  <a:extLst>
                    <a:ext uri="{9D8B030D-6E8A-4147-A177-3AD203B41FA5}">
                      <a16:colId xmlns:a16="http://schemas.microsoft.com/office/drawing/2014/main" val="3986156132"/>
                    </a:ext>
                  </a:extLst>
                </a:gridCol>
                <a:gridCol w="970280">
                  <a:extLst>
                    <a:ext uri="{9D8B030D-6E8A-4147-A177-3AD203B41FA5}">
                      <a16:colId xmlns:a16="http://schemas.microsoft.com/office/drawing/2014/main" val="2190843101"/>
                    </a:ext>
                  </a:extLst>
                </a:gridCol>
                <a:gridCol w="594360">
                  <a:extLst>
                    <a:ext uri="{9D8B030D-6E8A-4147-A177-3AD203B41FA5}">
                      <a16:colId xmlns:a16="http://schemas.microsoft.com/office/drawing/2014/main" val="1099132316"/>
                    </a:ext>
                  </a:extLst>
                </a:gridCol>
                <a:gridCol w="594360">
                  <a:extLst>
                    <a:ext uri="{9D8B030D-6E8A-4147-A177-3AD203B41FA5}">
                      <a16:colId xmlns:a16="http://schemas.microsoft.com/office/drawing/2014/main" val="1350753178"/>
                    </a:ext>
                  </a:extLst>
                </a:gridCol>
              </a:tblGrid>
              <a:tr h="391189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 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Volume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Origine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 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Volume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Origine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 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Volume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Origine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4536108"/>
                  </a:ext>
                </a:extLst>
              </a:tr>
              <a:tr h="244572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Mignonette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5 cl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/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Désirée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50 cl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Suisse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Namuroise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80 cl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Namur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3401470"/>
                  </a:ext>
                </a:extLst>
              </a:tr>
              <a:tr h="251765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1/2-bouteille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35 cl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Rhin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Demi-clavelin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36,5 cl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Jura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Grosse panse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1,28 l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Liège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621572"/>
                  </a:ext>
                </a:extLst>
              </a:tr>
              <a:tr h="237378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 u="none" strike="noStrike" dirty="0">
                          <a:effectLst/>
                        </a:rPr>
                        <a:t>Fillette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37,5 cl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Loire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 dirty="0" err="1">
                          <a:effectLst/>
                        </a:rPr>
                        <a:t>Clavelin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62 cl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Jura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Fiasque (paillée)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1,5 l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Chianti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400600"/>
                  </a:ext>
                </a:extLst>
              </a:tr>
              <a:tr h="251765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Pot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46 cl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Lyon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Bouteille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75 cl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 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Dame-jeanne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10 l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Provence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9564381"/>
                  </a:ext>
                </a:extLst>
              </a:tr>
              <a:tr h="145065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 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 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 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Flûte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75 cl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Moselle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 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>
                          <a:effectLst/>
                        </a:rPr>
                        <a:t> </a:t>
                      </a:r>
                      <a:endParaRPr lang="fr-FR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500" dirty="0">
                          <a:effectLst/>
                        </a:rPr>
                        <a:t> </a:t>
                      </a:r>
                      <a:endParaRPr lang="fr-FR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2560" marR="4256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2049406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37160" y="207390"/>
            <a:ext cx="11887200" cy="4957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195" marR="36195" algn="ctr">
              <a:spcAft>
                <a:spcPts val="0"/>
              </a:spcAft>
              <a:tabLst/>
            </a:pPr>
            <a:r>
              <a:rPr lang="fr-FR" u="sng" dirty="0">
                <a:solidFill>
                  <a:schemeClr val="tx1"/>
                </a:solidFill>
              </a:rPr>
              <a:t>Contenance des bouteilles et leurs appellations</a:t>
            </a:r>
            <a:endParaRPr lang="fr-FR" dirty="0">
              <a:solidFill>
                <a:schemeClr val="tx1"/>
              </a:solidFill>
            </a:endParaRPr>
          </a:p>
          <a:p>
            <a:pPr marL="36195" marR="36195" algn="ctr">
              <a:spcAft>
                <a:spcPts val="0"/>
              </a:spcAft>
            </a:pPr>
            <a:r>
              <a:rPr lang="fr-FR" sz="1400" dirty="0">
                <a:solidFill>
                  <a:schemeClr val="tx1"/>
                </a:solidFill>
              </a:rPr>
              <a:t>(*) Contenance plus la utilisée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13907" y="4405578"/>
            <a:ext cx="5760000" cy="4957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195" marR="36195" algn="ctr">
              <a:spcAft>
                <a:spcPts val="0"/>
              </a:spcAft>
              <a:tabLst/>
            </a:pPr>
            <a:r>
              <a:rPr lang="fr-FR" u="sng" dirty="0">
                <a:solidFill>
                  <a:schemeClr val="tx1"/>
                </a:solidFill>
              </a:rPr>
              <a:t>Différentes bouteilles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995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54339" y="154700"/>
            <a:ext cx="6833463" cy="243143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36195" marR="36195">
              <a:spcAft>
                <a:spcPts val="0"/>
              </a:spcAft>
            </a:pPr>
            <a:r>
              <a:rPr lang="fr-FR" sz="2400" b="1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Pourquoi les bouteilles de vin </a:t>
            </a:r>
            <a:r>
              <a:rPr lang="fr-FR" sz="2400" b="1" dirty="0" err="1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font-elles</a:t>
            </a:r>
            <a:r>
              <a:rPr lang="fr-FR" sz="2400" b="1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75cl ?</a:t>
            </a:r>
            <a:endParaRPr lang="fr-FR" sz="2400" dirty="0">
              <a:effectLst/>
              <a:ea typeface="Times New Roman" panose="02020603050405020304" pitchFamily="18" charset="0"/>
            </a:endParaRPr>
          </a:p>
          <a:p>
            <a:pPr marL="36195" marR="36195">
              <a:spcAft>
                <a:spcPts val="0"/>
              </a:spcAft>
            </a:pPr>
            <a:r>
              <a:rPr lang="fr-FR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 </a:t>
            </a:r>
            <a:endParaRPr lang="fr-FR" sz="1600" dirty="0">
              <a:effectLst/>
              <a:ea typeface="Times New Roman" panose="02020603050405020304" pitchFamily="18" charset="0"/>
            </a:endParaRPr>
          </a:p>
          <a:p>
            <a:pPr marL="36195" marR="36195"/>
            <a:r>
              <a:rPr lang="fr-FR" sz="1600" dirty="0"/>
              <a:t>La bouteille de vin a été standardisée au XIX</a:t>
            </a:r>
            <a:r>
              <a:rPr lang="fr-FR" sz="1600" baseline="30000" dirty="0"/>
              <a:t>ème</a:t>
            </a:r>
            <a:r>
              <a:rPr lang="fr-FR" sz="1600" dirty="0"/>
              <a:t> siècle.</a:t>
            </a:r>
            <a:endParaRPr lang="fr-FR" sz="1600" dirty="0">
              <a:ea typeface="Times New Roman" panose="02020603050405020304" pitchFamily="18" charset="0"/>
            </a:endParaRPr>
          </a:p>
          <a:p>
            <a:pPr marL="36195" marR="36195">
              <a:spcAft>
                <a:spcPts val="0"/>
              </a:spcAft>
            </a:pPr>
            <a:endParaRPr lang="fr-FR" sz="16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marL="36195" marR="36195">
              <a:spcAft>
                <a:spcPts val="0"/>
              </a:spcAft>
            </a:pPr>
            <a:r>
              <a:rPr lang="fr-FR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La réponse n’est dans aucune de ces théories, et encore moins dans la législation française ou européenne.</a:t>
            </a:r>
          </a:p>
          <a:p>
            <a:pPr marL="36195" marR="36195">
              <a:spcAft>
                <a:spcPts val="0"/>
              </a:spcAft>
            </a:pPr>
            <a:r>
              <a:rPr lang="fr-FR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Il s’agit simplement d’une organisation pratique et historique.</a:t>
            </a:r>
          </a:p>
          <a:p>
            <a:pPr marL="36195" marR="36195">
              <a:spcAft>
                <a:spcPts val="0"/>
              </a:spcAft>
            </a:pPr>
            <a:endParaRPr lang="fr-FR" sz="16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marL="36195" marR="36195"/>
            <a:r>
              <a:rPr lang="fr-FR" sz="1600" b="1" u="sng" dirty="0">
                <a:solidFill>
                  <a:srgbClr val="000000"/>
                </a:solidFill>
                <a:ea typeface="Times New Roman" panose="02020603050405020304" pitchFamily="18" charset="0"/>
              </a:rPr>
              <a:t>Nota :</a:t>
            </a:r>
            <a:r>
              <a:rPr lang="fr-FR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fr-FR" sz="1600" dirty="0"/>
              <a:t>Lorsqu'une bouteille est vide, on l'appelle familièrement un « cadavre ».</a:t>
            </a:r>
            <a:endParaRPr lang="fr-FR" sz="1600" dirty="0">
              <a:solidFill>
                <a:srgbClr val="000000"/>
              </a:solidFill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51723" y="2673643"/>
            <a:ext cx="4965180" cy="181588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36195" marR="36195">
              <a:spcAft>
                <a:spcPts val="0"/>
              </a:spcAft>
            </a:pPr>
            <a:r>
              <a:rPr lang="fr-FR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À cette époque, les principaux clients des agriculteurs viticoles français étaient les Anglais. Mais nos voisins britanniques n’ont jamais eu le même système de mesure que nous.</a:t>
            </a:r>
          </a:p>
          <a:p>
            <a:pPr marL="36195" marR="36195">
              <a:spcAft>
                <a:spcPts val="0"/>
              </a:spcAft>
            </a:pPr>
            <a:endParaRPr lang="fr-FR" sz="16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marL="36195" marR="36195">
              <a:spcAft>
                <a:spcPts val="0"/>
              </a:spcAft>
            </a:pPr>
            <a:r>
              <a:rPr lang="fr-FR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Leur unité appelé « gallon impérial » valait précisément 4,54609 litres.</a:t>
            </a:r>
            <a:endParaRPr lang="fr-FR" sz="1600" dirty="0">
              <a:effectLst/>
              <a:ea typeface="Times New Roman" panose="02020603050405020304" pitchFamily="18" charset="0"/>
            </a:endParaRP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87802" y="4489525"/>
            <a:ext cx="3342857" cy="2314286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3">
            <a:clrChange>
              <a:clrFrom>
                <a:srgbClr val="EFE4B0"/>
              </a:clrFrom>
              <a:clrTo>
                <a:srgbClr val="EFE4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9921" y="335846"/>
            <a:ext cx="596940" cy="222360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639" y="190596"/>
            <a:ext cx="3048264" cy="1953937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2892477" y="3905813"/>
            <a:ext cx="3559123" cy="230832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fr-FR" sz="1600" b="1" dirty="0"/>
              <a:t>Caractéristiques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1600"/>
              <a:t>Épaisseur </a:t>
            </a:r>
            <a:r>
              <a:rPr lang="fr-FR" sz="1600" dirty="0"/>
              <a:t>: 27 mm,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1600" dirty="0"/>
              <a:t>Diamètre tète : 57 cm,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1600" dirty="0"/>
              <a:t>Diamètre bouge 69 cm,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1600" dirty="0"/>
              <a:t>Hauteur 95 cm,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1600" dirty="0"/>
              <a:t>Finition Export (6 ou 8 cercles), Château, Château Prestige.</a:t>
            </a:r>
          </a:p>
          <a:p>
            <a:endParaRPr lang="fr-FR" sz="1600" dirty="0">
              <a:effectLst/>
            </a:endParaRPr>
          </a:p>
          <a:p>
            <a:r>
              <a:rPr lang="fr-FR" sz="1600" dirty="0"/>
              <a:t>Soit : 0,28 M³ = 280 litres (Volume total)</a:t>
            </a:r>
            <a:endParaRPr lang="fr-FR" sz="1600" dirty="0">
              <a:effectLst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59741" y="2791619"/>
            <a:ext cx="15206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Fûts 225 litres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clrChange>
              <a:clrFrom>
                <a:srgbClr val="B5E61D"/>
              </a:clrFrom>
              <a:clrTo>
                <a:srgbClr val="B5E61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3618" y="3187636"/>
            <a:ext cx="2352857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015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01970" y="411817"/>
            <a:ext cx="7920928" cy="193899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36195" marR="36195">
              <a:spcAft>
                <a:spcPts val="0"/>
              </a:spcAft>
            </a:pPr>
            <a:r>
              <a:rPr lang="fr-FR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Pour éviter un casse-tête dans la conversion, ils transportaient le Bordeaux en barriques de 225 litres, soit 50 gallons, en arrondissant.</a:t>
            </a:r>
          </a:p>
          <a:p>
            <a:pPr marL="36195" marR="36195">
              <a:spcAft>
                <a:spcPts val="0"/>
              </a:spcAft>
            </a:pPr>
            <a:endParaRPr lang="fr-FR" sz="16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marL="36195" marR="36195">
              <a:spcAft>
                <a:spcPts val="0"/>
              </a:spcAft>
            </a:pPr>
            <a:r>
              <a:rPr lang="fr-FR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Et 225 litres correspondent à 300 bouteilles de 75 centilitres. Or 300 est un chiffre plus aisé pour faire des calculs que 225.</a:t>
            </a:r>
          </a:p>
          <a:p>
            <a:pPr marL="36195" marR="36195">
              <a:spcAft>
                <a:spcPts val="0"/>
              </a:spcAft>
            </a:pPr>
            <a:endParaRPr lang="fr-FR" sz="16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marL="36195" marR="36195">
              <a:tabLst>
                <a:tab pos="5021263" algn="l"/>
              </a:tabLst>
            </a:pPr>
            <a:r>
              <a:rPr lang="fr-FR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On avait donc : 1 barrique, 50 gallons, 300 bouteilles.	 </a:t>
            </a:r>
            <a:r>
              <a:rPr lang="fr-FR" sz="2400" b="1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Voilà pourquoi 75 cl.</a:t>
            </a:r>
            <a:endParaRPr lang="fr-FR" sz="2400" dirty="0">
              <a:effectLst/>
              <a:ea typeface="Times New Roman" panose="02020603050405020304" pitchFamily="18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32" y="2550160"/>
            <a:ext cx="5498937" cy="3688080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010" y="218642"/>
            <a:ext cx="2727758" cy="2727758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327" y="4148275"/>
            <a:ext cx="2495550" cy="28479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052098" y="3183572"/>
            <a:ext cx="4591262" cy="132343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36195" marR="36195">
              <a:spcAft>
                <a:spcPts val="0"/>
              </a:spcAft>
            </a:pPr>
            <a:r>
              <a:rPr lang="fr-FR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Ainsi un gallon valait 6 bouteilles.</a:t>
            </a:r>
          </a:p>
          <a:p>
            <a:pPr marL="36195" marR="36195">
              <a:spcAft>
                <a:spcPts val="0"/>
              </a:spcAft>
            </a:pPr>
            <a:endParaRPr lang="fr-FR" sz="16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marL="36195" marR="36195">
              <a:spcAft>
                <a:spcPts val="0"/>
              </a:spcAft>
            </a:pPr>
            <a:r>
              <a:rPr lang="fr-FR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C’est d’ailleurs pourquoi, aujourd’hui encore, les caisses de vin sont la plupart du temps vendues par 6 ou 12 bouteilles.</a:t>
            </a:r>
            <a:endParaRPr lang="fr-FR" sz="1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160" y="6323429"/>
            <a:ext cx="5720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Barrique</a:t>
            </a:r>
            <a:r>
              <a:rPr lang="fr-FR" i="1" dirty="0"/>
              <a:t> : </a:t>
            </a:r>
            <a:r>
              <a:rPr lang="fr-FR" dirty="0"/>
              <a:t>Tonneau d'une contenance de 200 litres environ. </a:t>
            </a:r>
            <a:endParaRPr lang="fr-FR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00162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59600" y="4920455"/>
            <a:ext cx="48056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/>
              <a:t>(On se sert toujours d'une unité de mesure pour le vin qui est le Tonneau d'une capacité de 900 litres (dans le Bordelais).</a:t>
            </a:r>
          </a:p>
          <a:p>
            <a:r>
              <a:rPr lang="fr-FR" sz="1600" dirty="0"/>
              <a:t>Le tonneau équivaut  à la valeur de 4 barriques de 225 litres chacune)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97" y="1246169"/>
            <a:ext cx="6197600" cy="54483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47672" y="1683521"/>
            <a:ext cx="2629535" cy="306544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68928" y="326846"/>
            <a:ext cx="82733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/>
              <a:t>La barrique par sa fabrication plus légère sert surtout à l’élevage du vin. Mais pour beaucoup, le tonneau est le tonneau bordelais de 900 l, une unité encore utilisée pour fixer le cours du vin.</a:t>
            </a:r>
          </a:p>
          <a:p>
            <a:r>
              <a:rPr lang="fr-FR" sz="1600" dirty="0"/>
              <a:t>Il est pratique car il contient 4 barriques bordelaise de 225 l, donc 4 fois 300 bouteilles.</a:t>
            </a:r>
          </a:p>
        </p:txBody>
      </p:sp>
    </p:spTree>
    <p:extLst>
      <p:ext uri="{BB962C8B-B14F-4D97-AF65-F5344CB8AC3E}">
        <p14:creationId xmlns:p14="http://schemas.microsoft.com/office/powerpoint/2010/main" val="2516792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56543" y="401687"/>
            <a:ext cx="6136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Il y a tonneaux et tonneaux</a:t>
            </a:r>
          </a:p>
        </p:txBody>
      </p:sp>
      <p:sp>
        <p:nvSpPr>
          <p:cNvPr id="9" name="Rectangle 8"/>
          <p:cNvSpPr/>
          <p:nvPr/>
        </p:nvSpPr>
        <p:spPr>
          <a:xfrm>
            <a:off x="356543" y="1341958"/>
            <a:ext cx="86408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/>
              <a:t>L’un comme nous venons de le voir, sert aux transports de vin, et autres liquides : Tonneau, barrique, fût, baril, tonnelet… </a:t>
            </a:r>
            <a:r>
              <a:rPr lang="fr-FR" sz="1600" b="1" i="1" dirty="0"/>
              <a:t>Une barrique de 225 litres = 0,28 M³ soit 280 litres = 300 bouteilles.</a:t>
            </a:r>
          </a:p>
          <a:p>
            <a:r>
              <a:rPr lang="fr-FR" sz="1600" dirty="0"/>
              <a:t>(Un </a:t>
            </a:r>
            <a:r>
              <a:rPr lang="fr-FR" sz="1600" b="1" i="1" u="sng" dirty="0"/>
              <a:t>foudre</a:t>
            </a:r>
            <a:r>
              <a:rPr lang="fr-FR" sz="1600" dirty="0"/>
              <a:t> est un tonneau de grande capacité, pouvant aller de quelques centaines à plusieurs milliers de litres.)</a:t>
            </a:r>
          </a:p>
          <a:p>
            <a:endParaRPr lang="fr-FR" sz="1600" dirty="0"/>
          </a:p>
          <a:p>
            <a:r>
              <a:rPr lang="fr-FR" sz="1600" dirty="0"/>
              <a:t>Quant à l’autre, il sert à mesurer la capacité de transport des navires (capacité intérieure totale d'un navire), il s’exprime en </a:t>
            </a:r>
            <a:r>
              <a:rPr lang="fr-FR" sz="1600" b="1" u="sng" dirty="0"/>
              <a:t>tonneaux de jauge brut </a:t>
            </a:r>
            <a:r>
              <a:rPr lang="fr-FR" sz="1600" dirty="0"/>
              <a:t>(</a:t>
            </a:r>
            <a:r>
              <a:rPr lang="fr-FR" sz="1600" dirty="0" err="1"/>
              <a:t>tjb</a:t>
            </a:r>
            <a:r>
              <a:rPr lang="fr-FR" sz="1600" dirty="0"/>
              <a:t>), ou en mètres cubes.</a:t>
            </a:r>
          </a:p>
          <a:p>
            <a:r>
              <a:rPr lang="fr-FR" sz="1600" dirty="0"/>
              <a:t>Un tonneau de jauge brute vaut 100 pieds cubes, soit environ 2,832 m</a:t>
            </a:r>
            <a:r>
              <a:rPr lang="fr-FR" sz="1600" baseline="30000" dirty="0"/>
              <a:t>3</a:t>
            </a:r>
            <a:r>
              <a:rPr lang="fr-FR" sz="1600" dirty="0"/>
              <a:t>.</a:t>
            </a:r>
            <a:endParaRPr lang="fr-FR" sz="1600" dirty="0"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445258" y="4005553"/>
            <a:ext cx="3708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>
                <a:solidFill>
                  <a:srgbClr val="781818"/>
                </a:solidFill>
                <a:effectLst/>
              </a:rPr>
              <a:t>Un tonneau (</a:t>
            </a:r>
            <a:r>
              <a:rPr lang="fr-FR" sz="1600" dirty="0" err="1">
                <a:solidFill>
                  <a:srgbClr val="781818"/>
                </a:solidFill>
                <a:effectLst/>
              </a:rPr>
              <a:t>tjb</a:t>
            </a:r>
            <a:r>
              <a:rPr lang="fr-FR" sz="1600" dirty="0">
                <a:solidFill>
                  <a:srgbClr val="781818"/>
                </a:solidFill>
                <a:effectLst/>
              </a:rPr>
              <a:t>) = 2,83 M³</a:t>
            </a:r>
          </a:p>
          <a:p>
            <a:r>
              <a:rPr lang="fr-FR" sz="1600" dirty="0">
                <a:solidFill>
                  <a:srgbClr val="781818"/>
                </a:solidFill>
                <a:effectLst/>
              </a:rPr>
              <a:t>ou 100 pieds cube anglais.</a:t>
            </a:r>
          </a:p>
          <a:p>
            <a:r>
              <a:rPr lang="fr-FR" sz="1600" i="1" dirty="0">
                <a:solidFill>
                  <a:srgbClr val="781818"/>
                </a:solidFill>
              </a:rPr>
              <a:t>(Ce qui correspond à : 2 830 litres, soit 10 fois le volume total d’une barrique)</a:t>
            </a:r>
            <a:endParaRPr lang="fr-FR" sz="1600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444" y="1109573"/>
            <a:ext cx="2329628" cy="284731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45440" y="3990389"/>
            <a:ext cx="70128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>
                <a:effectLst/>
              </a:rPr>
              <a:t>Le nom de cette unité de mesure provient du type de conteneur en bois (un tonneau ou une barrique) couramment utilisé dans la marine à voile. </a:t>
            </a:r>
          </a:p>
          <a:p>
            <a:r>
              <a:rPr lang="fr-FR" sz="1600" i="1" dirty="0">
                <a:effectLst/>
              </a:rPr>
              <a:t>(Pour donner une idée, ça correspond environ à un tonneau de 1,82 de haut, 1,50 de diamètre au centre et 1,20 de diamètre au sommet)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56543" y="5812444"/>
            <a:ext cx="1149579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i="1" dirty="0">
                <a:effectLst/>
              </a:rPr>
              <a:t>Le </a:t>
            </a:r>
            <a:r>
              <a:rPr lang="fr-FR" sz="1400" b="1" i="1" dirty="0">
                <a:effectLst/>
              </a:rPr>
              <a:t>tonnage</a:t>
            </a:r>
            <a:r>
              <a:rPr lang="fr-FR" sz="1400" i="1" dirty="0">
                <a:effectLst/>
              </a:rPr>
              <a:t> est la mesure du </a:t>
            </a:r>
            <a:r>
              <a:rPr lang="fr-FR" sz="1400" b="1" i="1" dirty="0">
                <a:effectLst/>
              </a:rPr>
              <a:t>volume</a:t>
            </a:r>
            <a:r>
              <a:rPr lang="fr-FR" sz="1400" i="1" dirty="0">
                <a:effectLst/>
              </a:rPr>
              <a:t> d'un bateau (une image de la capacité de transport d'un navire de commerce). Il représente le volume intérieur, exprimé en </a:t>
            </a:r>
            <a:r>
              <a:rPr lang="fr-FR" sz="1400" b="1" i="1" dirty="0">
                <a:effectLst/>
              </a:rPr>
              <a:t>tonneaux</a:t>
            </a:r>
            <a:r>
              <a:rPr lang="fr-FR" sz="1400" i="1" dirty="0">
                <a:effectLst/>
              </a:rPr>
              <a:t> (le tonneau est équivalent à 2,83 m</a:t>
            </a:r>
            <a:r>
              <a:rPr lang="fr-FR" sz="1400" i="1" baseline="30000" dirty="0">
                <a:effectLst/>
              </a:rPr>
              <a:t>3</a:t>
            </a:r>
            <a:r>
              <a:rPr lang="fr-FR" sz="1400" i="1" dirty="0">
                <a:effectLst/>
              </a:rPr>
              <a:t>) pour les petits bateaux</a:t>
            </a:r>
          </a:p>
          <a:p>
            <a:r>
              <a:rPr lang="fr-FR" sz="1400" i="1" dirty="0"/>
              <a:t>- </a:t>
            </a:r>
            <a:r>
              <a:rPr lang="fr-FR" sz="1400" i="1" dirty="0">
                <a:effectLst/>
              </a:rPr>
              <a:t> et en unités </a:t>
            </a:r>
            <a:r>
              <a:rPr lang="fr-FR" sz="1400" b="1" i="1" dirty="0">
                <a:effectLst/>
              </a:rPr>
              <a:t>UMS</a:t>
            </a:r>
            <a:r>
              <a:rPr lang="fr-FR" sz="1400" i="1" dirty="0">
                <a:effectLst/>
              </a:rPr>
              <a:t> (de l'anglais Universal </a:t>
            </a:r>
            <a:r>
              <a:rPr lang="fr-FR" sz="1400" i="1" dirty="0" err="1">
                <a:effectLst/>
              </a:rPr>
              <a:t>Measurement</a:t>
            </a:r>
            <a:r>
              <a:rPr lang="fr-FR" sz="1400" i="1" dirty="0">
                <a:effectLst/>
              </a:rPr>
              <a:t> System) pour les navires de longueur supérieure à 24 mètres effectuant des voyages internationaux.</a:t>
            </a:r>
            <a:endParaRPr lang="fr-FR" sz="1400" i="1" dirty="0"/>
          </a:p>
        </p:txBody>
      </p:sp>
      <p:sp>
        <p:nvSpPr>
          <p:cNvPr id="14" name="Flèche droite rayée 13"/>
          <p:cNvSpPr/>
          <p:nvPr/>
        </p:nvSpPr>
        <p:spPr>
          <a:xfrm rot="10212906" flipH="1" flipV="1">
            <a:off x="6699671" y="3668593"/>
            <a:ext cx="2448000" cy="360000"/>
          </a:xfrm>
          <a:prstGeom prst="stripedRightArrow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7943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280" y="325310"/>
            <a:ext cx="115346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335280" y="147460"/>
            <a:ext cx="11534661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Le mot tonneau est apparu au XVI</a:t>
            </a:r>
            <a:r>
              <a:rPr lang="fr-FR" baseline="30000" dirty="0"/>
              <a:t>ème</a:t>
            </a:r>
            <a:r>
              <a:rPr lang="fr-FR" dirty="0"/>
              <a:t> siècle, il s'agit en fait d'un dérivé du mot </a:t>
            </a:r>
            <a:r>
              <a:rPr lang="fr-FR" i="1" dirty="0" err="1"/>
              <a:t>tun</a:t>
            </a:r>
            <a:r>
              <a:rPr lang="fr-FR" dirty="0"/>
              <a:t> en Celte, devenu </a:t>
            </a:r>
            <a:r>
              <a:rPr lang="fr-FR" i="1" dirty="0" err="1"/>
              <a:t>tunna</a:t>
            </a:r>
            <a:r>
              <a:rPr lang="fr-FR" dirty="0"/>
              <a:t> en bas latin au VIII</a:t>
            </a:r>
            <a:r>
              <a:rPr lang="fr-FR" baseline="30000" dirty="0"/>
              <a:t>ème</a:t>
            </a:r>
            <a:r>
              <a:rPr lang="fr-FR" dirty="0"/>
              <a:t> siècle, puis francisé au XII</a:t>
            </a:r>
            <a:r>
              <a:rPr lang="fr-FR" baseline="30000" dirty="0"/>
              <a:t>ème</a:t>
            </a:r>
            <a:r>
              <a:rPr lang="fr-FR" dirty="0"/>
              <a:t> en </a:t>
            </a:r>
            <a:r>
              <a:rPr lang="fr-FR" i="1" dirty="0" err="1"/>
              <a:t>tonnel</a:t>
            </a:r>
            <a:r>
              <a:rPr lang="fr-FR" dirty="0"/>
              <a:t>. L'apparition du tonneau est évaluée autour du deuxième siècle avant notre ère en Europe Centrale.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XII</a:t>
            </a:r>
            <a:r>
              <a:rPr lang="fr-FR" baseline="30000" dirty="0"/>
              <a:t>ème</a:t>
            </a:r>
            <a:r>
              <a:rPr lang="fr-FR" dirty="0"/>
              <a:t> siècle - Début du commerce entre Bordeaux et les îles Britanniques ; l’Aquitaine appartient alors au Royaume d’Angleterre.</a:t>
            </a:r>
            <a:br>
              <a:rPr lang="fr-FR" dirty="0"/>
            </a:br>
            <a:r>
              <a:rPr lang="fr-FR" dirty="0"/>
              <a:t>À cette époque les expéditions se font par tonneau de 900 litres ; cette capacité deviendra l’unité de volume internationale pour le jaugeage des navires.</a:t>
            </a:r>
          </a:p>
          <a:p>
            <a:endParaRPr lang="fr-FR" dirty="0"/>
          </a:p>
          <a:p>
            <a:r>
              <a:rPr lang="fr-FR" dirty="0"/>
              <a:t>La fabrication des tonneaux a directement suivi les techniques utilisées en batelerie. À l'origine la fabrication des bateaux consistait en la réalisation de barques </a:t>
            </a:r>
            <a:r>
              <a:rPr lang="fr-FR" dirty="0" err="1"/>
              <a:t>monolyxes</a:t>
            </a:r>
            <a:r>
              <a:rPr lang="fr-FR" dirty="0"/>
              <a:t> (taillées dans une seule pièce de bois) puis grâce à la découverte de la courbure des végétaux ligneux par chauffage les Celtes sont parvenus à cintrer des planches afin de construire des coques de bateau.  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385" y="938482"/>
            <a:ext cx="8794055" cy="312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650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224513" y="232767"/>
            <a:ext cx="27958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>
                <a:effectLst/>
              </a:rPr>
              <a:t>Le plus grand foudre au monde </a:t>
            </a:r>
            <a:r>
              <a:rPr lang="fr-FR" sz="1600" dirty="0">
                <a:effectLst/>
              </a:rPr>
              <a:t>se situe à Thuir (Pyrénées-Orientales) il est la propriété de la Cave </a:t>
            </a:r>
            <a:r>
              <a:rPr lang="fr-FR" sz="1600" dirty="0" err="1">
                <a:effectLst/>
              </a:rPr>
              <a:t>Byrrh</a:t>
            </a:r>
            <a:r>
              <a:rPr lang="fr-FR" sz="1600" dirty="0">
                <a:effectLst/>
              </a:rPr>
              <a:t>, et contient 1 000 200 litres, son poids est de 100 tonnes vide.</a:t>
            </a:r>
          </a:p>
          <a:p>
            <a:endParaRPr lang="fr-FR" sz="1600" dirty="0"/>
          </a:p>
          <a:p>
            <a:endParaRPr lang="fr-FR" sz="1600" dirty="0">
              <a:effectLst/>
            </a:endParaRPr>
          </a:p>
          <a:p>
            <a:endParaRPr lang="fr-FR" sz="1600" dirty="0"/>
          </a:p>
          <a:p>
            <a:endParaRPr lang="fr-FR" sz="1600" dirty="0"/>
          </a:p>
          <a:p>
            <a:pPr algn="ctr"/>
            <a:r>
              <a:rPr lang="fr-FR" sz="4000" dirty="0">
                <a:solidFill>
                  <a:srgbClr val="FF0000"/>
                </a:solidFill>
              </a:rPr>
              <a:t>Ci-après, le plus grand nombre de tonneaux au monde.</a:t>
            </a:r>
          </a:p>
        </p:txBody>
      </p:sp>
    </p:spTree>
    <p:extLst>
      <p:ext uri="{BB962C8B-B14F-4D97-AF65-F5344CB8AC3E}">
        <p14:creationId xmlns:p14="http://schemas.microsoft.com/office/powerpoint/2010/main" val="894933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426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7736" y="0"/>
            <a:ext cx="9731655" cy="1754326"/>
          </a:xfrm>
          <a:prstGeom prst="rect">
            <a:avLst/>
          </a:prstGeom>
          <a:solidFill>
            <a:schemeClr val="accent2">
              <a:alpha val="71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L’</a:t>
            </a:r>
            <a:r>
              <a:rPr lang="fr-FR" sz="2400" b="1" dirty="0" err="1">
                <a:solidFill>
                  <a:schemeClr val="bg1"/>
                </a:solidFill>
              </a:rPr>
              <a:t>Harmony</a:t>
            </a:r>
            <a:r>
              <a:rPr lang="fr-FR" sz="2400" b="1" dirty="0">
                <a:solidFill>
                  <a:schemeClr val="bg1"/>
                </a:solidFill>
              </a:rPr>
              <a:t> of the </a:t>
            </a:r>
            <a:r>
              <a:rPr lang="fr-FR" sz="2400" b="1" dirty="0" err="1">
                <a:solidFill>
                  <a:schemeClr val="bg1"/>
                </a:solidFill>
              </a:rPr>
              <a:t>Seas</a:t>
            </a:r>
            <a:r>
              <a:rPr lang="fr-FR" sz="2400" dirty="0">
                <a:solidFill>
                  <a:schemeClr val="bg1"/>
                </a:solidFill>
              </a:rPr>
              <a:t>, est le plus gros paquebot au monde (362,12 mètres), il fait </a:t>
            </a:r>
            <a:r>
              <a:rPr lang="fr-FR" sz="2400" b="1" u="sng" dirty="0">
                <a:solidFill>
                  <a:schemeClr val="bg1"/>
                </a:solidFill>
              </a:rPr>
              <a:t>226 963 tonneaux de jauge brut</a:t>
            </a:r>
            <a:r>
              <a:rPr lang="fr-FR" sz="2400" dirty="0">
                <a:solidFill>
                  <a:schemeClr val="bg1"/>
                </a:solidFill>
              </a:rPr>
              <a:t>.</a:t>
            </a:r>
          </a:p>
          <a:p>
            <a:endParaRPr lang="fr-FR" sz="2400" dirty="0">
              <a:solidFill>
                <a:schemeClr val="bg1"/>
              </a:solidFill>
            </a:endParaRPr>
          </a:p>
          <a:p>
            <a:r>
              <a:rPr lang="fr-FR" i="1" dirty="0">
                <a:solidFill>
                  <a:schemeClr val="bg1"/>
                </a:solidFill>
              </a:rPr>
              <a:t>Sa croisière inaugurale est prévue le 29 mai 2016 au départ de Southampton en direction de Barcelone. L'arrivée est prévue le 5 juin 2016.     </a:t>
            </a:r>
          </a:p>
        </p:txBody>
      </p:sp>
      <p:sp>
        <p:nvSpPr>
          <p:cNvPr id="6" name="Rectangle 5"/>
          <p:cNvSpPr/>
          <p:nvPr/>
        </p:nvSpPr>
        <p:spPr>
          <a:xfrm>
            <a:off x="5612507" y="5657671"/>
            <a:ext cx="5093964" cy="1200329"/>
          </a:xfrm>
          <a:prstGeom prst="rect">
            <a:avLst/>
          </a:prstGeom>
          <a:solidFill>
            <a:schemeClr val="accent2">
              <a:alpha val="71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fr-FR" sz="2400" u="sng" dirty="0">
                <a:solidFill>
                  <a:schemeClr val="bg1"/>
                </a:solidFill>
              </a:rPr>
              <a:t>À titre d’élément de comparaison </a:t>
            </a:r>
            <a:r>
              <a:rPr lang="fr-FR" sz="2400" dirty="0">
                <a:solidFill>
                  <a:schemeClr val="bg1"/>
                </a:solidFill>
              </a:rPr>
              <a:t>: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Le France</a:t>
            </a:r>
            <a:r>
              <a:rPr lang="fr-FR" sz="2400" dirty="0">
                <a:solidFill>
                  <a:schemeClr val="bg1"/>
                </a:solidFill>
              </a:rPr>
              <a:t> (315,66 mètres), ne comptait que </a:t>
            </a:r>
            <a:r>
              <a:rPr lang="fr-FR" sz="2400" b="1" dirty="0">
                <a:solidFill>
                  <a:schemeClr val="bg1"/>
                </a:solidFill>
              </a:rPr>
              <a:t>66 348 tonneaux de jauge brute</a:t>
            </a:r>
            <a:r>
              <a:rPr lang="fr-FR" sz="24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6" y="4664715"/>
            <a:ext cx="5415517" cy="219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4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5"/>
          <p:cNvSpPr txBox="1">
            <a:spLocks noChangeArrowheads="1"/>
          </p:cNvSpPr>
          <p:nvPr/>
        </p:nvSpPr>
        <p:spPr bwMode="auto">
          <a:xfrm>
            <a:off x="4109086" y="6330316"/>
            <a:ext cx="40614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Documents du Web, son et images - Mai 2016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1084243" y="3169772"/>
            <a:ext cx="1814602" cy="523220"/>
          </a:xfrm>
          <a:prstGeom prst="rect">
            <a:avLst/>
          </a:prstGeom>
          <a:noFill/>
        </p:spPr>
        <p:txBody>
          <a:bodyPr lIns="109716" tIns="54858" rIns="109716" bIns="54858" numCol="1">
            <a:prstTxWarp prst="textPlain">
              <a:avLst>
                <a:gd name="adj" fmla="val 51165"/>
              </a:avLst>
            </a:prstTxWarp>
            <a:spAutoFit/>
            <a:scene3d>
              <a:camera prst="isometricOffAxis1Righ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>
              <a:defRPr/>
            </a:pPr>
            <a:r>
              <a:rPr lang="fr-FR" sz="3360" b="1" i="1" dirty="0" err="1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eaCulpa" pitchFamily="2" charset="0"/>
              </a:rPr>
              <a:t>Phil_V</a:t>
            </a:r>
            <a:endParaRPr lang="fr-FR" sz="3360" b="1" i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eaCulpa" pitchFamily="2" charset="0"/>
            </a:endParaRPr>
          </a:p>
        </p:txBody>
      </p:sp>
      <p:pic>
        <p:nvPicPr>
          <p:cNvPr id="9" name="Image 6" descr="glob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305051"/>
            <a:ext cx="2497456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C:\Users\Philippe\Pictures\Fi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80" y="2045971"/>
            <a:ext cx="4175760" cy="2289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832" y="607696"/>
            <a:ext cx="2518903" cy="1882942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0619" y="596197"/>
            <a:ext cx="2518903" cy="188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462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Contenance des bouteilles</Template>
  <TotalTime>0</TotalTime>
  <Words>879</Words>
  <Application>Microsoft Office PowerPoint</Application>
  <PresentationFormat>Grand écran</PresentationFormat>
  <Paragraphs>244</Paragraphs>
  <Slides>10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MeaCulpa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2016-05-23T05:19:49Z</dcterms:created>
  <dcterms:modified xsi:type="dcterms:W3CDTF">2016-05-23T05:28:23Z</dcterms:modified>
</cp:coreProperties>
</file>